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 id="2147483734" r:id="rId5"/>
    <p:sldMasterId id="2147483746" r:id="rId6"/>
    <p:sldMasterId id="2147483772" r:id="rId7"/>
    <p:sldMasterId id="2147483834" r:id="rId8"/>
    <p:sldMasterId id="2147483848" r:id="rId9"/>
    <p:sldMasterId id="2147483860" r:id="rId10"/>
    <p:sldMasterId id="2147483886" r:id="rId11"/>
  </p:sldMasterIdLst>
  <p:notesMasterIdLst>
    <p:notesMasterId r:id="rId40"/>
  </p:notesMasterIdLst>
  <p:handoutMasterIdLst>
    <p:handoutMasterId r:id="rId41"/>
  </p:handoutMasterIdLst>
  <p:sldIdLst>
    <p:sldId id="322" r:id="rId12"/>
    <p:sldId id="262" r:id="rId13"/>
    <p:sldId id="321" r:id="rId14"/>
    <p:sldId id="285" r:id="rId15"/>
    <p:sldId id="332" r:id="rId16"/>
    <p:sldId id="333" r:id="rId17"/>
    <p:sldId id="290" r:id="rId18"/>
    <p:sldId id="329" r:id="rId19"/>
    <p:sldId id="334" r:id="rId20"/>
    <p:sldId id="330" r:id="rId21"/>
    <p:sldId id="295" r:id="rId22"/>
    <p:sldId id="292" r:id="rId23"/>
    <p:sldId id="296" r:id="rId24"/>
    <p:sldId id="297" r:id="rId25"/>
    <p:sldId id="324" r:id="rId26"/>
    <p:sldId id="310" r:id="rId27"/>
    <p:sldId id="311" r:id="rId28"/>
    <p:sldId id="312" r:id="rId29"/>
    <p:sldId id="313" r:id="rId30"/>
    <p:sldId id="314" r:id="rId31"/>
    <p:sldId id="327" r:id="rId32"/>
    <p:sldId id="317" r:id="rId33"/>
    <p:sldId id="315" r:id="rId34"/>
    <p:sldId id="331" r:id="rId35"/>
    <p:sldId id="319" r:id="rId36"/>
    <p:sldId id="320" r:id="rId37"/>
    <p:sldId id="377" r:id="rId38"/>
    <p:sldId id="380" r:id="rId39"/>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esh, Anandan" initials="SA" lastIdx="2" clrIdx="0">
    <p:extLst>
      <p:ext uri="{19B8F6BF-5375-455C-9EA6-DF929625EA0E}">
        <p15:presenceInfo xmlns:p15="http://schemas.microsoft.com/office/powerpoint/2012/main" userId="S-1-5-21-2752970185-40930380-1894245210-21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5633"/>
    <a:srgbClr val="18293A"/>
    <a:srgbClr val="00A4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56" autoAdjust="0"/>
    <p:restoredTop sz="73989" autoAdjust="0"/>
  </p:normalViewPr>
  <p:slideViewPr>
    <p:cSldViewPr>
      <p:cViewPr varScale="1">
        <p:scale>
          <a:sx n="90" d="100"/>
          <a:sy n="90" d="100"/>
        </p:scale>
        <p:origin x="1184" y="200"/>
      </p:cViewPr>
      <p:guideLst>
        <p:guide orient="horz" pos="2160"/>
        <p:guide pos="3840"/>
      </p:guideLst>
    </p:cSldViewPr>
  </p:slideViewPr>
  <p:outlineViewPr>
    <p:cViewPr>
      <p:scale>
        <a:sx n="33" d="100"/>
        <a:sy n="33" d="100"/>
      </p:scale>
      <p:origin x="0" y="45192"/>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3" d="100"/>
          <a:sy n="53" d="100"/>
        </p:scale>
        <p:origin x="-2856" y="-90"/>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commentAuthors" Target="commen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5.xml"/><Relationship Id="rId29"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presProps" Target="presProp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tableStyles" Target="tableStyles.xml"/><Relationship Id="rId20" Type="http://schemas.openxmlformats.org/officeDocument/2006/relationships/slide" Target="slides/slide9.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F9C8C7-F07E-C744-8C6F-9B7194EF2F98}"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GB"/>
        </a:p>
      </dgm:t>
    </dgm:pt>
    <dgm:pt modelId="{D20459F7-8EDB-1546-8AD9-1511FA559B18}">
      <dgm:prSet phldrT="[Text]" phldr="1" custT="1"/>
      <dgm:spPr>
        <a:solidFill>
          <a:schemeClr val="bg2"/>
        </a:solidFill>
        <a:ln>
          <a:solidFill>
            <a:srgbClr val="467A78"/>
          </a:solidFill>
        </a:ln>
      </dgm:spPr>
      <dgm:t>
        <a:bodyPr/>
        <a:lstStyle/>
        <a:p>
          <a:endParaRPr lang="en-GB" sz="3200" b="1" i="0">
            <a:solidFill>
              <a:srgbClr val="467A78"/>
            </a:solidFill>
            <a:latin typeface="Source Sans Pro" panose="020B0503030403020204" pitchFamily="34" charset="0"/>
            <a:ea typeface="Source Sans Pro" panose="020B0503030403020204" pitchFamily="34" charset="0"/>
          </a:endParaRPr>
        </a:p>
      </dgm:t>
    </dgm:pt>
    <dgm:pt modelId="{6AD4DE15-39B7-694A-9785-3984DED4E9B3}" type="parTrans" cxnId="{EA2CBD90-54C1-804F-AFF8-12FBBBC58B8B}">
      <dgm:prSet/>
      <dgm:spPr/>
      <dgm:t>
        <a:bodyPr/>
        <a:lstStyle/>
        <a:p>
          <a:endParaRPr lang="en-GB"/>
        </a:p>
      </dgm:t>
    </dgm:pt>
    <dgm:pt modelId="{22D27151-A620-6740-9532-EFD9BE942B3B}" type="sibTrans" cxnId="{EA2CBD90-54C1-804F-AFF8-12FBBBC58B8B}">
      <dgm:prSet/>
      <dgm:spPr>
        <a:ln>
          <a:solidFill>
            <a:srgbClr val="467A78"/>
          </a:solidFill>
        </a:ln>
      </dgm:spPr>
      <dgm:t>
        <a:bodyPr/>
        <a:lstStyle/>
        <a:p>
          <a:endParaRPr lang="en-GB"/>
        </a:p>
      </dgm:t>
    </dgm:pt>
    <dgm:pt modelId="{C17B1F6D-2C90-9640-9E16-C124D861E78D}">
      <dgm:prSet phldrT="[Text]" phldr="1" custT="1"/>
      <dgm:spPr>
        <a:solidFill>
          <a:schemeClr val="bg2"/>
        </a:solidFill>
        <a:ln>
          <a:solidFill>
            <a:srgbClr val="467A78"/>
          </a:solidFill>
        </a:ln>
      </dgm:spPr>
      <dgm:t>
        <a:bodyPr/>
        <a:lstStyle/>
        <a:p>
          <a:endParaRPr lang="en-GB" sz="3200" b="1" i="0">
            <a:solidFill>
              <a:srgbClr val="467A78"/>
            </a:solidFill>
          </a:endParaRPr>
        </a:p>
      </dgm:t>
    </dgm:pt>
    <dgm:pt modelId="{E7D27060-2D77-8F49-B1FA-F6802ABD93A8}" type="parTrans" cxnId="{F0D5C522-DF45-5F43-A5E7-5F6F6157654D}">
      <dgm:prSet/>
      <dgm:spPr/>
      <dgm:t>
        <a:bodyPr/>
        <a:lstStyle/>
        <a:p>
          <a:endParaRPr lang="en-GB"/>
        </a:p>
      </dgm:t>
    </dgm:pt>
    <dgm:pt modelId="{FEDA59C2-FD88-7F4D-8B26-DAAB11687D7E}" type="sibTrans" cxnId="{F0D5C522-DF45-5F43-A5E7-5F6F6157654D}">
      <dgm:prSet/>
      <dgm:spPr/>
      <dgm:t>
        <a:bodyPr/>
        <a:lstStyle/>
        <a:p>
          <a:endParaRPr lang="en-GB"/>
        </a:p>
      </dgm:t>
    </dgm:pt>
    <dgm:pt modelId="{FDDD6914-1A25-344F-ABD4-2375EA8E478B}">
      <dgm:prSet phldrT="[Text]" phldr="1" custT="1"/>
      <dgm:spPr>
        <a:solidFill>
          <a:schemeClr val="bg2"/>
        </a:solidFill>
        <a:ln>
          <a:solidFill>
            <a:srgbClr val="467A78"/>
          </a:solidFill>
        </a:ln>
      </dgm:spPr>
      <dgm:t>
        <a:bodyPr/>
        <a:lstStyle/>
        <a:p>
          <a:endParaRPr lang="en-GB" sz="3200" b="1" i="0">
            <a:solidFill>
              <a:srgbClr val="467A78"/>
            </a:solidFill>
          </a:endParaRPr>
        </a:p>
      </dgm:t>
    </dgm:pt>
    <dgm:pt modelId="{1AA2831D-F70C-0146-ABD7-1BC108215044}" type="parTrans" cxnId="{4C02A7A5-8E08-E94D-A0FB-3176BE4EE45D}">
      <dgm:prSet/>
      <dgm:spPr/>
      <dgm:t>
        <a:bodyPr/>
        <a:lstStyle/>
        <a:p>
          <a:endParaRPr lang="en-GB"/>
        </a:p>
      </dgm:t>
    </dgm:pt>
    <dgm:pt modelId="{9A1ACA25-B64B-8B43-833E-B5DAFEF6293B}" type="sibTrans" cxnId="{4C02A7A5-8E08-E94D-A0FB-3176BE4EE45D}">
      <dgm:prSet/>
      <dgm:spPr/>
      <dgm:t>
        <a:bodyPr/>
        <a:lstStyle/>
        <a:p>
          <a:endParaRPr lang="en-GB"/>
        </a:p>
      </dgm:t>
    </dgm:pt>
    <dgm:pt modelId="{2B10B9D8-3CD4-DF4E-92BC-739C09B8FCD2}">
      <dgm:prSet phldrT="[Text]" custT="1"/>
      <dgm:spPr>
        <a:solidFill>
          <a:schemeClr val="bg2"/>
        </a:solidFill>
        <a:ln>
          <a:solidFill>
            <a:srgbClr val="467A78"/>
          </a:solidFill>
        </a:ln>
      </dgm:spPr>
      <dgm:t>
        <a:bodyPr/>
        <a:lstStyle/>
        <a:p>
          <a:endParaRPr lang="en-GB" sz="3200" b="1" i="0">
            <a:solidFill>
              <a:srgbClr val="467A78"/>
            </a:solidFill>
          </a:endParaRPr>
        </a:p>
      </dgm:t>
    </dgm:pt>
    <dgm:pt modelId="{D933C8DA-6BB6-5742-BF2E-D0DDC3DE6E42}" type="parTrans" cxnId="{2B0DD233-5BCF-DF4A-A9DB-C605CB02ECAE}">
      <dgm:prSet/>
      <dgm:spPr/>
      <dgm:t>
        <a:bodyPr/>
        <a:lstStyle/>
        <a:p>
          <a:endParaRPr lang="en-GB"/>
        </a:p>
      </dgm:t>
    </dgm:pt>
    <dgm:pt modelId="{3C067ECB-0C01-9541-960A-41D9644379AD}" type="sibTrans" cxnId="{2B0DD233-5BCF-DF4A-A9DB-C605CB02ECAE}">
      <dgm:prSet/>
      <dgm:spPr/>
      <dgm:t>
        <a:bodyPr/>
        <a:lstStyle/>
        <a:p>
          <a:endParaRPr lang="en-GB"/>
        </a:p>
      </dgm:t>
    </dgm:pt>
    <dgm:pt modelId="{6D7A4155-1E03-174A-BFD6-8CFBC0F6DA41}" type="pres">
      <dgm:prSet presAssocID="{2FF9C8C7-F07E-C744-8C6F-9B7194EF2F98}" presName="Name0" presStyleCnt="0">
        <dgm:presLayoutVars>
          <dgm:chMax val="7"/>
          <dgm:chPref val="7"/>
          <dgm:dir/>
        </dgm:presLayoutVars>
      </dgm:prSet>
      <dgm:spPr/>
    </dgm:pt>
    <dgm:pt modelId="{E139D40D-8DA1-E041-8900-3208B94FE078}" type="pres">
      <dgm:prSet presAssocID="{2FF9C8C7-F07E-C744-8C6F-9B7194EF2F98}" presName="Name1" presStyleCnt="0"/>
      <dgm:spPr/>
    </dgm:pt>
    <dgm:pt modelId="{95077D82-7CEA-0A4B-BC97-B80103F2B779}" type="pres">
      <dgm:prSet presAssocID="{2FF9C8C7-F07E-C744-8C6F-9B7194EF2F98}" presName="cycle" presStyleCnt="0"/>
      <dgm:spPr/>
    </dgm:pt>
    <dgm:pt modelId="{71213309-973F-B54E-8D4E-DEC9F1A7E6CA}" type="pres">
      <dgm:prSet presAssocID="{2FF9C8C7-F07E-C744-8C6F-9B7194EF2F98}" presName="srcNode" presStyleLbl="node1" presStyleIdx="0" presStyleCnt="4"/>
      <dgm:spPr/>
    </dgm:pt>
    <dgm:pt modelId="{0EDD4FB7-4E29-D343-BEAB-0708B932C111}" type="pres">
      <dgm:prSet presAssocID="{2FF9C8C7-F07E-C744-8C6F-9B7194EF2F98}" presName="conn" presStyleLbl="parChTrans1D2" presStyleIdx="0" presStyleCnt="1"/>
      <dgm:spPr/>
    </dgm:pt>
    <dgm:pt modelId="{A0BB414E-75D0-504D-8852-0AD47326FA05}" type="pres">
      <dgm:prSet presAssocID="{2FF9C8C7-F07E-C744-8C6F-9B7194EF2F98}" presName="extraNode" presStyleLbl="node1" presStyleIdx="0" presStyleCnt="4"/>
      <dgm:spPr/>
    </dgm:pt>
    <dgm:pt modelId="{606F4420-4EFC-4C49-AC46-5DAE3000550E}" type="pres">
      <dgm:prSet presAssocID="{2FF9C8C7-F07E-C744-8C6F-9B7194EF2F98}" presName="dstNode" presStyleLbl="node1" presStyleIdx="0" presStyleCnt="4"/>
      <dgm:spPr/>
    </dgm:pt>
    <dgm:pt modelId="{2828C524-579B-4446-8EFB-3EAC54AB018D}" type="pres">
      <dgm:prSet presAssocID="{D20459F7-8EDB-1546-8AD9-1511FA559B18}" presName="text_1" presStyleLbl="node1" presStyleIdx="0" presStyleCnt="4">
        <dgm:presLayoutVars>
          <dgm:bulletEnabled val="1"/>
        </dgm:presLayoutVars>
      </dgm:prSet>
      <dgm:spPr/>
    </dgm:pt>
    <dgm:pt modelId="{3446FC35-B238-1749-B8D1-084A7DCC0492}" type="pres">
      <dgm:prSet presAssocID="{D20459F7-8EDB-1546-8AD9-1511FA559B18}" presName="accent_1" presStyleCnt="0"/>
      <dgm:spPr/>
    </dgm:pt>
    <dgm:pt modelId="{0DC60721-3F12-A642-80A9-2F994F023232}" type="pres">
      <dgm:prSet presAssocID="{D20459F7-8EDB-1546-8AD9-1511FA559B18}" presName="accentRepeatNode" presStyleLbl="solidFgAcc1" presStyleIdx="0" presStyleCnt="4"/>
      <dgm:spPr>
        <a:ln>
          <a:solidFill>
            <a:srgbClr val="467A78"/>
          </a:solidFill>
        </a:ln>
      </dgm:spPr>
    </dgm:pt>
    <dgm:pt modelId="{434B212F-2D07-1446-93B5-B136573474F6}" type="pres">
      <dgm:prSet presAssocID="{C17B1F6D-2C90-9640-9E16-C124D861E78D}" presName="text_2" presStyleLbl="node1" presStyleIdx="1" presStyleCnt="4">
        <dgm:presLayoutVars>
          <dgm:bulletEnabled val="1"/>
        </dgm:presLayoutVars>
      </dgm:prSet>
      <dgm:spPr/>
    </dgm:pt>
    <dgm:pt modelId="{2D2DC425-6B87-9A4E-894F-24D31223A870}" type="pres">
      <dgm:prSet presAssocID="{C17B1F6D-2C90-9640-9E16-C124D861E78D}" presName="accent_2" presStyleCnt="0"/>
      <dgm:spPr/>
    </dgm:pt>
    <dgm:pt modelId="{4158D907-41A1-0E40-BB77-3146176A25DA}" type="pres">
      <dgm:prSet presAssocID="{C17B1F6D-2C90-9640-9E16-C124D861E78D}" presName="accentRepeatNode" presStyleLbl="solidFgAcc1" presStyleIdx="1" presStyleCnt="4"/>
      <dgm:spPr>
        <a:ln>
          <a:solidFill>
            <a:srgbClr val="467A78"/>
          </a:solidFill>
        </a:ln>
      </dgm:spPr>
    </dgm:pt>
    <dgm:pt modelId="{16FBC536-F710-CB4C-9589-9B3408895722}" type="pres">
      <dgm:prSet presAssocID="{FDDD6914-1A25-344F-ABD4-2375EA8E478B}" presName="text_3" presStyleLbl="node1" presStyleIdx="2" presStyleCnt="4">
        <dgm:presLayoutVars>
          <dgm:bulletEnabled val="1"/>
        </dgm:presLayoutVars>
      </dgm:prSet>
      <dgm:spPr/>
    </dgm:pt>
    <dgm:pt modelId="{DABC475D-1F78-3F42-9D89-D77878E4ACE9}" type="pres">
      <dgm:prSet presAssocID="{FDDD6914-1A25-344F-ABD4-2375EA8E478B}" presName="accent_3" presStyleCnt="0"/>
      <dgm:spPr/>
    </dgm:pt>
    <dgm:pt modelId="{758349A3-BCA3-6748-B3FC-75A9A805E797}" type="pres">
      <dgm:prSet presAssocID="{FDDD6914-1A25-344F-ABD4-2375EA8E478B}" presName="accentRepeatNode" presStyleLbl="solidFgAcc1" presStyleIdx="2" presStyleCnt="4"/>
      <dgm:spPr>
        <a:ln>
          <a:solidFill>
            <a:srgbClr val="467A78"/>
          </a:solidFill>
        </a:ln>
      </dgm:spPr>
    </dgm:pt>
    <dgm:pt modelId="{88519641-7E92-D646-9DB6-1EA574EDB9ED}" type="pres">
      <dgm:prSet presAssocID="{2B10B9D8-3CD4-DF4E-92BC-739C09B8FCD2}" presName="text_4" presStyleLbl="node1" presStyleIdx="3" presStyleCnt="4">
        <dgm:presLayoutVars>
          <dgm:bulletEnabled val="1"/>
        </dgm:presLayoutVars>
      </dgm:prSet>
      <dgm:spPr/>
    </dgm:pt>
    <dgm:pt modelId="{5EDF6ABC-31E4-E34D-B5A1-195A9656E610}" type="pres">
      <dgm:prSet presAssocID="{2B10B9D8-3CD4-DF4E-92BC-739C09B8FCD2}" presName="accent_4" presStyleCnt="0"/>
      <dgm:spPr/>
    </dgm:pt>
    <dgm:pt modelId="{63DA9246-F746-2441-9298-2B85141C1187}" type="pres">
      <dgm:prSet presAssocID="{2B10B9D8-3CD4-DF4E-92BC-739C09B8FCD2}" presName="accentRepeatNode" presStyleLbl="solidFgAcc1" presStyleIdx="3" presStyleCnt="4"/>
      <dgm:spPr/>
    </dgm:pt>
  </dgm:ptLst>
  <dgm:cxnLst>
    <dgm:cxn modelId="{4D862415-2E07-4146-AB28-65ECFFD95EF1}" type="presOf" srcId="{2B10B9D8-3CD4-DF4E-92BC-739C09B8FCD2}" destId="{88519641-7E92-D646-9DB6-1EA574EDB9ED}" srcOrd="0" destOrd="0" presId="urn:microsoft.com/office/officeart/2008/layout/VerticalCurvedList"/>
    <dgm:cxn modelId="{F0D5C522-DF45-5F43-A5E7-5F6F6157654D}" srcId="{2FF9C8C7-F07E-C744-8C6F-9B7194EF2F98}" destId="{C17B1F6D-2C90-9640-9E16-C124D861E78D}" srcOrd="1" destOrd="0" parTransId="{E7D27060-2D77-8F49-B1FA-F6802ABD93A8}" sibTransId="{FEDA59C2-FD88-7F4D-8B26-DAAB11687D7E}"/>
    <dgm:cxn modelId="{2B0DD233-5BCF-DF4A-A9DB-C605CB02ECAE}" srcId="{2FF9C8C7-F07E-C744-8C6F-9B7194EF2F98}" destId="{2B10B9D8-3CD4-DF4E-92BC-739C09B8FCD2}" srcOrd="3" destOrd="0" parTransId="{D933C8DA-6BB6-5742-BF2E-D0DDC3DE6E42}" sibTransId="{3C067ECB-0C01-9541-960A-41D9644379AD}"/>
    <dgm:cxn modelId="{31706549-42A4-6040-A40B-E043A42926D8}" type="presOf" srcId="{2FF9C8C7-F07E-C744-8C6F-9B7194EF2F98}" destId="{6D7A4155-1E03-174A-BFD6-8CFBC0F6DA41}" srcOrd="0" destOrd="0" presId="urn:microsoft.com/office/officeart/2008/layout/VerticalCurvedList"/>
    <dgm:cxn modelId="{66F30A5A-96AB-0241-A4A5-6AEE6B39AFD7}" type="presOf" srcId="{FDDD6914-1A25-344F-ABD4-2375EA8E478B}" destId="{16FBC536-F710-CB4C-9589-9B3408895722}" srcOrd="0" destOrd="0" presId="urn:microsoft.com/office/officeart/2008/layout/VerticalCurvedList"/>
    <dgm:cxn modelId="{6062988B-6284-6B41-B7A2-C1BA03253C2F}" type="presOf" srcId="{22D27151-A620-6740-9532-EFD9BE942B3B}" destId="{0EDD4FB7-4E29-D343-BEAB-0708B932C111}" srcOrd="0" destOrd="0" presId="urn:microsoft.com/office/officeart/2008/layout/VerticalCurvedList"/>
    <dgm:cxn modelId="{EA2CBD90-54C1-804F-AFF8-12FBBBC58B8B}" srcId="{2FF9C8C7-F07E-C744-8C6F-9B7194EF2F98}" destId="{D20459F7-8EDB-1546-8AD9-1511FA559B18}" srcOrd="0" destOrd="0" parTransId="{6AD4DE15-39B7-694A-9785-3984DED4E9B3}" sibTransId="{22D27151-A620-6740-9532-EFD9BE942B3B}"/>
    <dgm:cxn modelId="{4C02A7A5-8E08-E94D-A0FB-3176BE4EE45D}" srcId="{2FF9C8C7-F07E-C744-8C6F-9B7194EF2F98}" destId="{FDDD6914-1A25-344F-ABD4-2375EA8E478B}" srcOrd="2" destOrd="0" parTransId="{1AA2831D-F70C-0146-ABD7-1BC108215044}" sibTransId="{9A1ACA25-B64B-8B43-833E-B5DAFEF6293B}"/>
    <dgm:cxn modelId="{C8AA20C7-41FD-3242-9965-B2FFB2511547}" type="presOf" srcId="{D20459F7-8EDB-1546-8AD9-1511FA559B18}" destId="{2828C524-579B-4446-8EFB-3EAC54AB018D}" srcOrd="0" destOrd="0" presId="urn:microsoft.com/office/officeart/2008/layout/VerticalCurvedList"/>
    <dgm:cxn modelId="{FE556FD7-C050-0F42-B375-F0C8EC1EE9BC}" type="presOf" srcId="{C17B1F6D-2C90-9640-9E16-C124D861E78D}" destId="{434B212F-2D07-1446-93B5-B136573474F6}" srcOrd="0" destOrd="0" presId="urn:microsoft.com/office/officeart/2008/layout/VerticalCurvedList"/>
    <dgm:cxn modelId="{BAE0DAFF-EE82-DB4B-930B-A3C8D2F44799}" type="presParOf" srcId="{6D7A4155-1E03-174A-BFD6-8CFBC0F6DA41}" destId="{E139D40D-8DA1-E041-8900-3208B94FE078}" srcOrd="0" destOrd="0" presId="urn:microsoft.com/office/officeart/2008/layout/VerticalCurvedList"/>
    <dgm:cxn modelId="{1AF79B4F-9E88-9540-825B-15E4E2C269C3}" type="presParOf" srcId="{E139D40D-8DA1-E041-8900-3208B94FE078}" destId="{95077D82-7CEA-0A4B-BC97-B80103F2B779}" srcOrd="0" destOrd="0" presId="urn:microsoft.com/office/officeart/2008/layout/VerticalCurvedList"/>
    <dgm:cxn modelId="{A157E8DD-731F-7F40-A0BB-2BE6EBE5DA42}" type="presParOf" srcId="{95077D82-7CEA-0A4B-BC97-B80103F2B779}" destId="{71213309-973F-B54E-8D4E-DEC9F1A7E6CA}" srcOrd="0" destOrd="0" presId="urn:microsoft.com/office/officeart/2008/layout/VerticalCurvedList"/>
    <dgm:cxn modelId="{80336EBA-8D0C-AC46-911F-1EF1DFC61989}" type="presParOf" srcId="{95077D82-7CEA-0A4B-BC97-B80103F2B779}" destId="{0EDD4FB7-4E29-D343-BEAB-0708B932C111}" srcOrd="1" destOrd="0" presId="urn:microsoft.com/office/officeart/2008/layout/VerticalCurvedList"/>
    <dgm:cxn modelId="{B527E33E-0AE8-F643-98E1-AB66DBD194D1}" type="presParOf" srcId="{95077D82-7CEA-0A4B-BC97-B80103F2B779}" destId="{A0BB414E-75D0-504D-8852-0AD47326FA05}" srcOrd="2" destOrd="0" presId="urn:microsoft.com/office/officeart/2008/layout/VerticalCurvedList"/>
    <dgm:cxn modelId="{82140820-53BA-304C-8C07-FB43725EA927}" type="presParOf" srcId="{95077D82-7CEA-0A4B-BC97-B80103F2B779}" destId="{606F4420-4EFC-4C49-AC46-5DAE3000550E}" srcOrd="3" destOrd="0" presId="urn:microsoft.com/office/officeart/2008/layout/VerticalCurvedList"/>
    <dgm:cxn modelId="{80CE4AE2-9224-C840-8E44-7CD3814DC08A}" type="presParOf" srcId="{E139D40D-8DA1-E041-8900-3208B94FE078}" destId="{2828C524-579B-4446-8EFB-3EAC54AB018D}" srcOrd="1" destOrd="0" presId="urn:microsoft.com/office/officeart/2008/layout/VerticalCurvedList"/>
    <dgm:cxn modelId="{E87FE0C4-9C08-594E-A2CB-579A42586DCC}" type="presParOf" srcId="{E139D40D-8DA1-E041-8900-3208B94FE078}" destId="{3446FC35-B238-1749-B8D1-084A7DCC0492}" srcOrd="2" destOrd="0" presId="urn:microsoft.com/office/officeart/2008/layout/VerticalCurvedList"/>
    <dgm:cxn modelId="{186F1741-1F5D-7945-957C-7FCC1EA97578}" type="presParOf" srcId="{3446FC35-B238-1749-B8D1-084A7DCC0492}" destId="{0DC60721-3F12-A642-80A9-2F994F023232}" srcOrd="0" destOrd="0" presId="urn:microsoft.com/office/officeart/2008/layout/VerticalCurvedList"/>
    <dgm:cxn modelId="{849217ED-F9D4-F24B-800E-4E81FD039B3B}" type="presParOf" srcId="{E139D40D-8DA1-E041-8900-3208B94FE078}" destId="{434B212F-2D07-1446-93B5-B136573474F6}" srcOrd="3" destOrd="0" presId="urn:microsoft.com/office/officeart/2008/layout/VerticalCurvedList"/>
    <dgm:cxn modelId="{A212EE39-F352-E94F-B840-0706EDE09C18}" type="presParOf" srcId="{E139D40D-8DA1-E041-8900-3208B94FE078}" destId="{2D2DC425-6B87-9A4E-894F-24D31223A870}" srcOrd="4" destOrd="0" presId="urn:microsoft.com/office/officeart/2008/layout/VerticalCurvedList"/>
    <dgm:cxn modelId="{8BB3DD6D-E28D-3E41-B20C-140BAE58A8B9}" type="presParOf" srcId="{2D2DC425-6B87-9A4E-894F-24D31223A870}" destId="{4158D907-41A1-0E40-BB77-3146176A25DA}" srcOrd="0" destOrd="0" presId="urn:microsoft.com/office/officeart/2008/layout/VerticalCurvedList"/>
    <dgm:cxn modelId="{C9F494FA-E283-F841-A8DC-4C4B829CA4E6}" type="presParOf" srcId="{E139D40D-8DA1-E041-8900-3208B94FE078}" destId="{16FBC536-F710-CB4C-9589-9B3408895722}" srcOrd="5" destOrd="0" presId="urn:microsoft.com/office/officeart/2008/layout/VerticalCurvedList"/>
    <dgm:cxn modelId="{C74C2FDE-A305-BE49-981D-C575FBFEC599}" type="presParOf" srcId="{E139D40D-8DA1-E041-8900-3208B94FE078}" destId="{DABC475D-1F78-3F42-9D89-D77878E4ACE9}" srcOrd="6" destOrd="0" presId="urn:microsoft.com/office/officeart/2008/layout/VerticalCurvedList"/>
    <dgm:cxn modelId="{E7DB4C95-E697-0B47-B202-3551EC3B859A}" type="presParOf" srcId="{DABC475D-1F78-3F42-9D89-D77878E4ACE9}" destId="{758349A3-BCA3-6748-B3FC-75A9A805E797}" srcOrd="0" destOrd="0" presId="urn:microsoft.com/office/officeart/2008/layout/VerticalCurvedList"/>
    <dgm:cxn modelId="{10450E59-F893-E043-B3BC-6C96586BAAF9}" type="presParOf" srcId="{E139D40D-8DA1-E041-8900-3208B94FE078}" destId="{88519641-7E92-D646-9DB6-1EA574EDB9ED}" srcOrd="7" destOrd="0" presId="urn:microsoft.com/office/officeart/2008/layout/VerticalCurvedList"/>
    <dgm:cxn modelId="{E49ADC9A-D0EF-6447-82F8-ABF424C9C47B}" type="presParOf" srcId="{E139D40D-8DA1-E041-8900-3208B94FE078}" destId="{5EDF6ABC-31E4-E34D-B5A1-195A9656E610}" srcOrd="8" destOrd="0" presId="urn:microsoft.com/office/officeart/2008/layout/VerticalCurvedList"/>
    <dgm:cxn modelId="{9B71E8BE-D445-2943-818D-8E80302D0620}" type="presParOf" srcId="{5EDF6ABC-31E4-E34D-B5A1-195A9656E610}" destId="{63DA9246-F746-2441-9298-2B85141C118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F9C8C7-F07E-C744-8C6F-9B7194EF2F98}"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GB"/>
        </a:p>
      </dgm:t>
    </dgm:pt>
    <dgm:pt modelId="{D20459F7-8EDB-1546-8AD9-1511FA559B18}">
      <dgm:prSet phldrT="[Text]" phldr="1" custT="1"/>
      <dgm:spPr>
        <a:solidFill>
          <a:schemeClr val="bg2"/>
        </a:solidFill>
        <a:ln>
          <a:solidFill>
            <a:srgbClr val="467A78"/>
          </a:solidFill>
        </a:ln>
      </dgm:spPr>
      <dgm:t>
        <a:bodyPr/>
        <a:lstStyle/>
        <a:p>
          <a:endParaRPr lang="en-GB" sz="3200" b="1" i="0">
            <a:solidFill>
              <a:srgbClr val="467A78"/>
            </a:solidFill>
            <a:latin typeface="Source Sans Pro" panose="020B0503030403020204" pitchFamily="34" charset="0"/>
            <a:ea typeface="Source Sans Pro" panose="020B0503030403020204" pitchFamily="34" charset="0"/>
          </a:endParaRPr>
        </a:p>
      </dgm:t>
    </dgm:pt>
    <dgm:pt modelId="{6AD4DE15-39B7-694A-9785-3984DED4E9B3}" type="parTrans" cxnId="{EA2CBD90-54C1-804F-AFF8-12FBBBC58B8B}">
      <dgm:prSet/>
      <dgm:spPr/>
      <dgm:t>
        <a:bodyPr/>
        <a:lstStyle/>
        <a:p>
          <a:endParaRPr lang="en-GB"/>
        </a:p>
      </dgm:t>
    </dgm:pt>
    <dgm:pt modelId="{22D27151-A620-6740-9532-EFD9BE942B3B}" type="sibTrans" cxnId="{EA2CBD90-54C1-804F-AFF8-12FBBBC58B8B}">
      <dgm:prSet/>
      <dgm:spPr>
        <a:ln>
          <a:solidFill>
            <a:srgbClr val="467A78"/>
          </a:solidFill>
        </a:ln>
      </dgm:spPr>
      <dgm:t>
        <a:bodyPr/>
        <a:lstStyle/>
        <a:p>
          <a:endParaRPr lang="en-GB"/>
        </a:p>
      </dgm:t>
    </dgm:pt>
    <dgm:pt modelId="{C17B1F6D-2C90-9640-9E16-C124D861E78D}">
      <dgm:prSet phldrT="[Text]" phldr="1" custT="1"/>
      <dgm:spPr>
        <a:solidFill>
          <a:schemeClr val="bg2"/>
        </a:solidFill>
        <a:ln>
          <a:solidFill>
            <a:srgbClr val="467A78"/>
          </a:solidFill>
        </a:ln>
      </dgm:spPr>
      <dgm:t>
        <a:bodyPr/>
        <a:lstStyle/>
        <a:p>
          <a:endParaRPr lang="en-GB" sz="3200" b="1" i="0">
            <a:solidFill>
              <a:srgbClr val="467A78"/>
            </a:solidFill>
          </a:endParaRPr>
        </a:p>
      </dgm:t>
    </dgm:pt>
    <dgm:pt modelId="{E7D27060-2D77-8F49-B1FA-F6802ABD93A8}" type="parTrans" cxnId="{F0D5C522-DF45-5F43-A5E7-5F6F6157654D}">
      <dgm:prSet/>
      <dgm:spPr/>
      <dgm:t>
        <a:bodyPr/>
        <a:lstStyle/>
        <a:p>
          <a:endParaRPr lang="en-GB"/>
        </a:p>
      </dgm:t>
    </dgm:pt>
    <dgm:pt modelId="{FEDA59C2-FD88-7F4D-8B26-DAAB11687D7E}" type="sibTrans" cxnId="{F0D5C522-DF45-5F43-A5E7-5F6F6157654D}">
      <dgm:prSet/>
      <dgm:spPr/>
      <dgm:t>
        <a:bodyPr/>
        <a:lstStyle/>
        <a:p>
          <a:endParaRPr lang="en-GB"/>
        </a:p>
      </dgm:t>
    </dgm:pt>
    <dgm:pt modelId="{FDDD6914-1A25-344F-ABD4-2375EA8E478B}">
      <dgm:prSet phldrT="[Text]" phldr="1" custT="1"/>
      <dgm:spPr>
        <a:solidFill>
          <a:schemeClr val="bg2"/>
        </a:solidFill>
        <a:ln>
          <a:solidFill>
            <a:srgbClr val="467A78"/>
          </a:solidFill>
        </a:ln>
      </dgm:spPr>
      <dgm:t>
        <a:bodyPr/>
        <a:lstStyle/>
        <a:p>
          <a:endParaRPr lang="en-GB" sz="3200" b="1" i="0">
            <a:solidFill>
              <a:srgbClr val="467A78"/>
            </a:solidFill>
          </a:endParaRPr>
        </a:p>
      </dgm:t>
    </dgm:pt>
    <dgm:pt modelId="{1AA2831D-F70C-0146-ABD7-1BC108215044}" type="parTrans" cxnId="{4C02A7A5-8E08-E94D-A0FB-3176BE4EE45D}">
      <dgm:prSet/>
      <dgm:spPr/>
      <dgm:t>
        <a:bodyPr/>
        <a:lstStyle/>
        <a:p>
          <a:endParaRPr lang="en-GB"/>
        </a:p>
      </dgm:t>
    </dgm:pt>
    <dgm:pt modelId="{9A1ACA25-B64B-8B43-833E-B5DAFEF6293B}" type="sibTrans" cxnId="{4C02A7A5-8E08-E94D-A0FB-3176BE4EE45D}">
      <dgm:prSet/>
      <dgm:spPr/>
      <dgm:t>
        <a:bodyPr/>
        <a:lstStyle/>
        <a:p>
          <a:endParaRPr lang="en-GB"/>
        </a:p>
      </dgm:t>
    </dgm:pt>
    <dgm:pt modelId="{2B10B9D8-3CD4-DF4E-92BC-739C09B8FCD2}">
      <dgm:prSet phldrT="[Text]" custT="1"/>
      <dgm:spPr>
        <a:solidFill>
          <a:schemeClr val="bg2"/>
        </a:solidFill>
        <a:ln>
          <a:solidFill>
            <a:srgbClr val="467A78"/>
          </a:solidFill>
        </a:ln>
      </dgm:spPr>
      <dgm:t>
        <a:bodyPr/>
        <a:lstStyle/>
        <a:p>
          <a:endParaRPr lang="en-GB" sz="3200" b="1" i="0">
            <a:solidFill>
              <a:srgbClr val="467A78"/>
            </a:solidFill>
          </a:endParaRPr>
        </a:p>
      </dgm:t>
    </dgm:pt>
    <dgm:pt modelId="{D933C8DA-6BB6-5742-BF2E-D0DDC3DE6E42}" type="parTrans" cxnId="{2B0DD233-5BCF-DF4A-A9DB-C605CB02ECAE}">
      <dgm:prSet/>
      <dgm:spPr/>
      <dgm:t>
        <a:bodyPr/>
        <a:lstStyle/>
        <a:p>
          <a:endParaRPr lang="en-GB"/>
        </a:p>
      </dgm:t>
    </dgm:pt>
    <dgm:pt modelId="{3C067ECB-0C01-9541-960A-41D9644379AD}" type="sibTrans" cxnId="{2B0DD233-5BCF-DF4A-A9DB-C605CB02ECAE}">
      <dgm:prSet/>
      <dgm:spPr/>
      <dgm:t>
        <a:bodyPr/>
        <a:lstStyle/>
        <a:p>
          <a:endParaRPr lang="en-GB"/>
        </a:p>
      </dgm:t>
    </dgm:pt>
    <dgm:pt modelId="{6D7A4155-1E03-174A-BFD6-8CFBC0F6DA41}" type="pres">
      <dgm:prSet presAssocID="{2FF9C8C7-F07E-C744-8C6F-9B7194EF2F98}" presName="Name0" presStyleCnt="0">
        <dgm:presLayoutVars>
          <dgm:chMax val="7"/>
          <dgm:chPref val="7"/>
          <dgm:dir/>
        </dgm:presLayoutVars>
      </dgm:prSet>
      <dgm:spPr/>
    </dgm:pt>
    <dgm:pt modelId="{E139D40D-8DA1-E041-8900-3208B94FE078}" type="pres">
      <dgm:prSet presAssocID="{2FF9C8C7-F07E-C744-8C6F-9B7194EF2F98}" presName="Name1" presStyleCnt="0"/>
      <dgm:spPr/>
    </dgm:pt>
    <dgm:pt modelId="{95077D82-7CEA-0A4B-BC97-B80103F2B779}" type="pres">
      <dgm:prSet presAssocID="{2FF9C8C7-F07E-C744-8C6F-9B7194EF2F98}" presName="cycle" presStyleCnt="0"/>
      <dgm:spPr/>
    </dgm:pt>
    <dgm:pt modelId="{71213309-973F-B54E-8D4E-DEC9F1A7E6CA}" type="pres">
      <dgm:prSet presAssocID="{2FF9C8C7-F07E-C744-8C6F-9B7194EF2F98}" presName="srcNode" presStyleLbl="node1" presStyleIdx="0" presStyleCnt="4"/>
      <dgm:spPr/>
    </dgm:pt>
    <dgm:pt modelId="{0EDD4FB7-4E29-D343-BEAB-0708B932C111}" type="pres">
      <dgm:prSet presAssocID="{2FF9C8C7-F07E-C744-8C6F-9B7194EF2F98}" presName="conn" presStyleLbl="parChTrans1D2" presStyleIdx="0" presStyleCnt="1"/>
      <dgm:spPr/>
    </dgm:pt>
    <dgm:pt modelId="{A0BB414E-75D0-504D-8852-0AD47326FA05}" type="pres">
      <dgm:prSet presAssocID="{2FF9C8C7-F07E-C744-8C6F-9B7194EF2F98}" presName="extraNode" presStyleLbl="node1" presStyleIdx="0" presStyleCnt="4"/>
      <dgm:spPr/>
    </dgm:pt>
    <dgm:pt modelId="{606F4420-4EFC-4C49-AC46-5DAE3000550E}" type="pres">
      <dgm:prSet presAssocID="{2FF9C8C7-F07E-C744-8C6F-9B7194EF2F98}" presName="dstNode" presStyleLbl="node1" presStyleIdx="0" presStyleCnt="4"/>
      <dgm:spPr/>
    </dgm:pt>
    <dgm:pt modelId="{2828C524-579B-4446-8EFB-3EAC54AB018D}" type="pres">
      <dgm:prSet presAssocID="{D20459F7-8EDB-1546-8AD9-1511FA559B18}" presName="text_1" presStyleLbl="node1" presStyleIdx="0" presStyleCnt="4">
        <dgm:presLayoutVars>
          <dgm:bulletEnabled val="1"/>
        </dgm:presLayoutVars>
      </dgm:prSet>
      <dgm:spPr/>
    </dgm:pt>
    <dgm:pt modelId="{3446FC35-B238-1749-B8D1-084A7DCC0492}" type="pres">
      <dgm:prSet presAssocID="{D20459F7-8EDB-1546-8AD9-1511FA559B18}" presName="accent_1" presStyleCnt="0"/>
      <dgm:spPr/>
    </dgm:pt>
    <dgm:pt modelId="{0DC60721-3F12-A642-80A9-2F994F023232}" type="pres">
      <dgm:prSet presAssocID="{D20459F7-8EDB-1546-8AD9-1511FA559B18}" presName="accentRepeatNode" presStyleLbl="solidFgAcc1" presStyleIdx="0" presStyleCnt="4"/>
      <dgm:spPr>
        <a:ln>
          <a:solidFill>
            <a:srgbClr val="467A78"/>
          </a:solidFill>
        </a:ln>
      </dgm:spPr>
    </dgm:pt>
    <dgm:pt modelId="{434B212F-2D07-1446-93B5-B136573474F6}" type="pres">
      <dgm:prSet presAssocID="{C17B1F6D-2C90-9640-9E16-C124D861E78D}" presName="text_2" presStyleLbl="node1" presStyleIdx="1" presStyleCnt="4">
        <dgm:presLayoutVars>
          <dgm:bulletEnabled val="1"/>
        </dgm:presLayoutVars>
      </dgm:prSet>
      <dgm:spPr/>
    </dgm:pt>
    <dgm:pt modelId="{2D2DC425-6B87-9A4E-894F-24D31223A870}" type="pres">
      <dgm:prSet presAssocID="{C17B1F6D-2C90-9640-9E16-C124D861E78D}" presName="accent_2" presStyleCnt="0"/>
      <dgm:spPr/>
    </dgm:pt>
    <dgm:pt modelId="{4158D907-41A1-0E40-BB77-3146176A25DA}" type="pres">
      <dgm:prSet presAssocID="{C17B1F6D-2C90-9640-9E16-C124D861E78D}" presName="accentRepeatNode" presStyleLbl="solidFgAcc1" presStyleIdx="1" presStyleCnt="4"/>
      <dgm:spPr>
        <a:ln>
          <a:solidFill>
            <a:srgbClr val="467A78"/>
          </a:solidFill>
        </a:ln>
      </dgm:spPr>
    </dgm:pt>
    <dgm:pt modelId="{16FBC536-F710-CB4C-9589-9B3408895722}" type="pres">
      <dgm:prSet presAssocID="{FDDD6914-1A25-344F-ABD4-2375EA8E478B}" presName="text_3" presStyleLbl="node1" presStyleIdx="2" presStyleCnt="4">
        <dgm:presLayoutVars>
          <dgm:bulletEnabled val="1"/>
        </dgm:presLayoutVars>
      </dgm:prSet>
      <dgm:spPr/>
    </dgm:pt>
    <dgm:pt modelId="{DABC475D-1F78-3F42-9D89-D77878E4ACE9}" type="pres">
      <dgm:prSet presAssocID="{FDDD6914-1A25-344F-ABD4-2375EA8E478B}" presName="accent_3" presStyleCnt="0"/>
      <dgm:spPr/>
    </dgm:pt>
    <dgm:pt modelId="{758349A3-BCA3-6748-B3FC-75A9A805E797}" type="pres">
      <dgm:prSet presAssocID="{FDDD6914-1A25-344F-ABD4-2375EA8E478B}" presName="accentRepeatNode" presStyleLbl="solidFgAcc1" presStyleIdx="2" presStyleCnt="4"/>
      <dgm:spPr>
        <a:ln>
          <a:solidFill>
            <a:srgbClr val="467A78"/>
          </a:solidFill>
        </a:ln>
      </dgm:spPr>
    </dgm:pt>
    <dgm:pt modelId="{88519641-7E92-D646-9DB6-1EA574EDB9ED}" type="pres">
      <dgm:prSet presAssocID="{2B10B9D8-3CD4-DF4E-92BC-739C09B8FCD2}" presName="text_4" presStyleLbl="node1" presStyleIdx="3" presStyleCnt="4">
        <dgm:presLayoutVars>
          <dgm:bulletEnabled val="1"/>
        </dgm:presLayoutVars>
      </dgm:prSet>
      <dgm:spPr/>
    </dgm:pt>
    <dgm:pt modelId="{5EDF6ABC-31E4-E34D-B5A1-195A9656E610}" type="pres">
      <dgm:prSet presAssocID="{2B10B9D8-3CD4-DF4E-92BC-739C09B8FCD2}" presName="accent_4" presStyleCnt="0"/>
      <dgm:spPr/>
    </dgm:pt>
    <dgm:pt modelId="{63DA9246-F746-2441-9298-2B85141C1187}" type="pres">
      <dgm:prSet presAssocID="{2B10B9D8-3CD4-DF4E-92BC-739C09B8FCD2}" presName="accentRepeatNode" presStyleLbl="solidFgAcc1" presStyleIdx="3" presStyleCnt="4"/>
      <dgm:spPr/>
    </dgm:pt>
  </dgm:ptLst>
  <dgm:cxnLst>
    <dgm:cxn modelId="{4D862415-2E07-4146-AB28-65ECFFD95EF1}" type="presOf" srcId="{2B10B9D8-3CD4-DF4E-92BC-739C09B8FCD2}" destId="{88519641-7E92-D646-9DB6-1EA574EDB9ED}" srcOrd="0" destOrd="0" presId="urn:microsoft.com/office/officeart/2008/layout/VerticalCurvedList"/>
    <dgm:cxn modelId="{F0D5C522-DF45-5F43-A5E7-5F6F6157654D}" srcId="{2FF9C8C7-F07E-C744-8C6F-9B7194EF2F98}" destId="{C17B1F6D-2C90-9640-9E16-C124D861E78D}" srcOrd="1" destOrd="0" parTransId="{E7D27060-2D77-8F49-B1FA-F6802ABD93A8}" sibTransId="{FEDA59C2-FD88-7F4D-8B26-DAAB11687D7E}"/>
    <dgm:cxn modelId="{2B0DD233-5BCF-DF4A-A9DB-C605CB02ECAE}" srcId="{2FF9C8C7-F07E-C744-8C6F-9B7194EF2F98}" destId="{2B10B9D8-3CD4-DF4E-92BC-739C09B8FCD2}" srcOrd="3" destOrd="0" parTransId="{D933C8DA-6BB6-5742-BF2E-D0DDC3DE6E42}" sibTransId="{3C067ECB-0C01-9541-960A-41D9644379AD}"/>
    <dgm:cxn modelId="{31706549-42A4-6040-A40B-E043A42926D8}" type="presOf" srcId="{2FF9C8C7-F07E-C744-8C6F-9B7194EF2F98}" destId="{6D7A4155-1E03-174A-BFD6-8CFBC0F6DA41}" srcOrd="0" destOrd="0" presId="urn:microsoft.com/office/officeart/2008/layout/VerticalCurvedList"/>
    <dgm:cxn modelId="{66F30A5A-96AB-0241-A4A5-6AEE6B39AFD7}" type="presOf" srcId="{FDDD6914-1A25-344F-ABD4-2375EA8E478B}" destId="{16FBC536-F710-CB4C-9589-9B3408895722}" srcOrd="0" destOrd="0" presId="urn:microsoft.com/office/officeart/2008/layout/VerticalCurvedList"/>
    <dgm:cxn modelId="{6062988B-6284-6B41-B7A2-C1BA03253C2F}" type="presOf" srcId="{22D27151-A620-6740-9532-EFD9BE942B3B}" destId="{0EDD4FB7-4E29-D343-BEAB-0708B932C111}" srcOrd="0" destOrd="0" presId="urn:microsoft.com/office/officeart/2008/layout/VerticalCurvedList"/>
    <dgm:cxn modelId="{EA2CBD90-54C1-804F-AFF8-12FBBBC58B8B}" srcId="{2FF9C8C7-F07E-C744-8C6F-9B7194EF2F98}" destId="{D20459F7-8EDB-1546-8AD9-1511FA559B18}" srcOrd="0" destOrd="0" parTransId="{6AD4DE15-39B7-694A-9785-3984DED4E9B3}" sibTransId="{22D27151-A620-6740-9532-EFD9BE942B3B}"/>
    <dgm:cxn modelId="{4C02A7A5-8E08-E94D-A0FB-3176BE4EE45D}" srcId="{2FF9C8C7-F07E-C744-8C6F-9B7194EF2F98}" destId="{FDDD6914-1A25-344F-ABD4-2375EA8E478B}" srcOrd="2" destOrd="0" parTransId="{1AA2831D-F70C-0146-ABD7-1BC108215044}" sibTransId="{9A1ACA25-B64B-8B43-833E-B5DAFEF6293B}"/>
    <dgm:cxn modelId="{C8AA20C7-41FD-3242-9965-B2FFB2511547}" type="presOf" srcId="{D20459F7-8EDB-1546-8AD9-1511FA559B18}" destId="{2828C524-579B-4446-8EFB-3EAC54AB018D}" srcOrd="0" destOrd="0" presId="urn:microsoft.com/office/officeart/2008/layout/VerticalCurvedList"/>
    <dgm:cxn modelId="{FE556FD7-C050-0F42-B375-F0C8EC1EE9BC}" type="presOf" srcId="{C17B1F6D-2C90-9640-9E16-C124D861E78D}" destId="{434B212F-2D07-1446-93B5-B136573474F6}" srcOrd="0" destOrd="0" presId="urn:microsoft.com/office/officeart/2008/layout/VerticalCurvedList"/>
    <dgm:cxn modelId="{BAE0DAFF-EE82-DB4B-930B-A3C8D2F44799}" type="presParOf" srcId="{6D7A4155-1E03-174A-BFD6-8CFBC0F6DA41}" destId="{E139D40D-8DA1-E041-8900-3208B94FE078}" srcOrd="0" destOrd="0" presId="urn:microsoft.com/office/officeart/2008/layout/VerticalCurvedList"/>
    <dgm:cxn modelId="{1AF79B4F-9E88-9540-825B-15E4E2C269C3}" type="presParOf" srcId="{E139D40D-8DA1-E041-8900-3208B94FE078}" destId="{95077D82-7CEA-0A4B-BC97-B80103F2B779}" srcOrd="0" destOrd="0" presId="urn:microsoft.com/office/officeart/2008/layout/VerticalCurvedList"/>
    <dgm:cxn modelId="{A157E8DD-731F-7F40-A0BB-2BE6EBE5DA42}" type="presParOf" srcId="{95077D82-7CEA-0A4B-BC97-B80103F2B779}" destId="{71213309-973F-B54E-8D4E-DEC9F1A7E6CA}" srcOrd="0" destOrd="0" presId="urn:microsoft.com/office/officeart/2008/layout/VerticalCurvedList"/>
    <dgm:cxn modelId="{80336EBA-8D0C-AC46-911F-1EF1DFC61989}" type="presParOf" srcId="{95077D82-7CEA-0A4B-BC97-B80103F2B779}" destId="{0EDD4FB7-4E29-D343-BEAB-0708B932C111}" srcOrd="1" destOrd="0" presId="urn:microsoft.com/office/officeart/2008/layout/VerticalCurvedList"/>
    <dgm:cxn modelId="{B527E33E-0AE8-F643-98E1-AB66DBD194D1}" type="presParOf" srcId="{95077D82-7CEA-0A4B-BC97-B80103F2B779}" destId="{A0BB414E-75D0-504D-8852-0AD47326FA05}" srcOrd="2" destOrd="0" presId="urn:microsoft.com/office/officeart/2008/layout/VerticalCurvedList"/>
    <dgm:cxn modelId="{82140820-53BA-304C-8C07-FB43725EA927}" type="presParOf" srcId="{95077D82-7CEA-0A4B-BC97-B80103F2B779}" destId="{606F4420-4EFC-4C49-AC46-5DAE3000550E}" srcOrd="3" destOrd="0" presId="urn:microsoft.com/office/officeart/2008/layout/VerticalCurvedList"/>
    <dgm:cxn modelId="{80CE4AE2-9224-C840-8E44-7CD3814DC08A}" type="presParOf" srcId="{E139D40D-8DA1-E041-8900-3208B94FE078}" destId="{2828C524-579B-4446-8EFB-3EAC54AB018D}" srcOrd="1" destOrd="0" presId="urn:microsoft.com/office/officeart/2008/layout/VerticalCurvedList"/>
    <dgm:cxn modelId="{E87FE0C4-9C08-594E-A2CB-579A42586DCC}" type="presParOf" srcId="{E139D40D-8DA1-E041-8900-3208B94FE078}" destId="{3446FC35-B238-1749-B8D1-084A7DCC0492}" srcOrd="2" destOrd="0" presId="urn:microsoft.com/office/officeart/2008/layout/VerticalCurvedList"/>
    <dgm:cxn modelId="{186F1741-1F5D-7945-957C-7FCC1EA97578}" type="presParOf" srcId="{3446FC35-B238-1749-B8D1-084A7DCC0492}" destId="{0DC60721-3F12-A642-80A9-2F994F023232}" srcOrd="0" destOrd="0" presId="urn:microsoft.com/office/officeart/2008/layout/VerticalCurvedList"/>
    <dgm:cxn modelId="{849217ED-F9D4-F24B-800E-4E81FD039B3B}" type="presParOf" srcId="{E139D40D-8DA1-E041-8900-3208B94FE078}" destId="{434B212F-2D07-1446-93B5-B136573474F6}" srcOrd="3" destOrd="0" presId="urn:microsoft.com/office/officeart/2008/layout/VerticalCurvedList"/>
    <dgm:cxn modelId="{A212EE39-F352-E94F-B840-0706EDE09C18}" type="presParOf" srcId="{E139D40D-8DA1-E041-8900-3208B94FE078}" destId="{2D2DC425-6B87-9A4E-894F-24D31223A870}" srcOrd="4" destOrd="0" presId="urn:microsoft.com/office/officeart/2008/layout/VerticalCurvedList"/>
    <dgm:cxn modelId="{8BB3DD6D-E28D-3E41-B20C-140BAE58A8B9}" type="presParOf" srcId="{2D2DC425-6B87-9A4E-894F-24D31223A870}" destId="{4158D907-41A1-0E40-BB77-3146176A25DA}" srcOrd="0" destOrd="0" presId="urn:microsoft.com/office/officeart/2008/layout/VerticalCurvedList"/>
    <dgm:cxn modelId="{C9F494FA-E283-F841-A8DC-4C4B829CA4E6}" type="presParOf" srcId="{E139D40D-8DA1-E041-8900-3208B94FE078}" destId="{16FBC536-F710-CB4C-9589-9B3408895722}" srcOrd="5" destOrd="0" presId="urn:microsoft.com/office/officeart/2008/layout/VerticalCurvedList"/>
    <dgm:cxn modelId="{C74C2FDE-A305-BE49-981D-C575FBFEC599}" type="presParOf" srcId="{E139D40D-8DA1-E041-8900-3208B94FE078}" destId="{DABC475D-1F78-3F42-9D89-D77878E4ACE9}" srcOrd="6" destOrd="0" presId="urn:microsoft.com/office/officeart/2008/layout/VerticalCurvedList"/>
    <dgm:cxn modelId="{E7DB4C95-E697-0B47-B202-3551EC3B859A}" type="presParOf" srcId="{DABC475D-1F78-3F42-9D89-D77878E4ACE9}" destId="{758349A3-BCA3-6748-B3FC-75A9A805E797}" srcOrd="0" destOrd="0" presId="urn:microsoft.com/office/officeart/2008/layout/VerticalCurvedList"/>
    <dgm:cxn modelId="{10450E59-F893-E043-B3BC-6C96586BAAF9}" type="presParOf" srcId="{E139D40D-8DA1-E041-8900-3208B94FE078}" destId="{88519641-7E92-D646-9DB6-1EA574EDB9ED}" srcOrd="7" destOrd="0" presId="urn:microsoft.com/office/officeart/2008/layout/VerticalCurvedList"/>
    <dgm:cxn modelId="{E49ADC9A-D0EF-6447-82F8-ABF424C9C47B}" type="presParOf" srcId="{E139D40D-8DA1-E041-8900-3208B94FE078}" destId="{5EDF6ABC-31E4-E34D-B5A1-195A9656E610}" srcOrd="8" destOrd="0" presId="urn:microsoft.com/office/officeart/2008/layout/VerticalCurvedList"/>
    <dgm:cxn modelId="{9B71E8BE-D445-2943-818D-8E80302D0620}" type="presParOf" srcId="{5EDF6ABC-31E4-E34D-B5A1-195A9656E610}" destId="{63DA9246-F746-2441-9298-2B85141C118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D4FB7-4E29-D343-BEAB-0708B932C111}">
      <dsp:nvSpPr>
        <dsp:cNvPr id="0" name=""/>
        <dsp:cNvSpPr/>
      </dsp:nvSpPr>
      <dsp:spPr>
        <a:xfrm>
          <a:off x="-5372465" y="-822704"/>
          <a:ext cx="6397177" cy="6397177"/>
        </a:xfrm>
        <a:prstGeom prst="blockArc">
          <a:avLst>
            <a:gd name="adj1" fmla="val 18900000"/>
            <a:gd name="adj2" fmla="val 2700000"/>
            <a:gd name="adj3" fmla="val 338"/>
          </a:avLst>
        </a:prstGeom>
        <a:noFill/>
        <a:ln w="12700" cap="flat" cmpd="sng" algn="ctr">
          <a:solidFill>
            <a:srgbClr val="467A78"/>
          </a:solidFill>
          <a:prstDash val="solid"/>
          <a:miter lim="800000"/>
        </a:ln>
        <a:effectLst/>
      </dsp:spPr>
      <dsp:style>
        <a:lnRef idx="2">
          <a:scrgbClr r="0" g="0" b="0"/>
        </a:lnRef>
        <a:fillRef idx="0">
          <a:scrgbClr r="0" g="0" b="0"/>
        </a:fillRef>
        <a:effectRef idx="0">
          <a:scrgbClr r="0" g="0" b="0"/>
        </a:effectRef>
        <a:fontRef idx="minor"/>
      </dsp:style>
    </dsp:sp>
    <dsp:sp modelId="{2828C524-579B-4446-8EFB-3EAC54AB018D}">
      <dsp:nvSpPr>
        <dsp:cNvPr id="0" name=""/>
        <dsp:cNvSpPr/>
      </dsp:nvSpPr>
      <dsp:spPr>
        <a:xfrm>
          <a:off x="536475" y="365316"/>
          <a:ext cx="9913075" cy="731012"/>
        </a:xfrm>
        <a:prstGeom prst="rect">
          <a:avLst/>
        </a:prstGeom>
        <a:solidFill>
          <a:schemeClr val="bg2"/>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0241" tIns="81280" rIns="81280" bIns="81280" numCol="1" spcCol="1270" anchor="ctr" anchorCtr="0">
          <a:noAutofit/>
        </a:bodyPr>
        <a:lstStyle/>
        <a:p>
          <a:pPr marL="0" lvl="0" indent="0" algn="l" defTabSz="1422400">
            <a:lnSpc>
              <a:spcPct val="90000"/>
            </a:lnSpc>
            <a:spcBef>
              <a:spcPct val="0"/>
            </a:spcBef>
            <a:spcAft>
              <a:spcPct val="35000"/>
            </a:spcAft>
            <a:buNone/>
          </a:pPr>
          <a:endParaRPr lang="en-GB" sz="3200" b="1" i="0" kern="1200">
            <a:solidFill>
              <a:srgbClr val="467A78"/>
            </a:solidFill>
            <a:latin typeface="Source Sans Pro" panose="020B0503030403020204" pitchFamily="34" charset="0"/>
            <a:ea typeface="Source Sans Pro" panose="020B0503030403020204" pitchFamily="34" charset="0"/>
          </a:endParaRPr>
        </a:p>
      </dsp:txBody>
      <dsp:txXfrm>
        <a:off x="536475" y="365316"/>
        <a:ext cx="9913075" cy="731012"/>
      </dsp:txXfrm>
    </dsp:sp>
    <dsp:sp modelId="{0DC60721-3F12-A642-80A9-2F994F023232}">
      <dsp:nvSpPr>
        <dsp:cNvPr id="0" name=""/>
        <dsp:cNvSpPr/>
      </dsp:nvSpPr>
      <dsp:spPr>
        <a:xfrm>
          <a:off x="79592" y="273939"/>
          <a:ext cx="913765" cy="913765"/>
        </a:xfrm>
        <a:prstGeom prst="ellipse">
          <a:avLst/>
        </a:prstGeom>
        <a:solidFill>
          <a:schemeClr val="lt1">
            <a:hueOff val="0"/>
            <a:satOff val="0"/>
            <a:lumOff val="0"/>
            <a:alphaOff val="0"/>
          </a:schemeClr>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dsp:style>
    </dsp:sp>
    <dsp:sp modelId="{434B212F-2D07-1446-93B5-B136573474F6}">
      <dsp:nvSpPr>
        <dsp:cNvPr id="0" name=""/>
        <dsp:cNvSpPr/>
      </dsp:nvSpPr>
      <dsp:spPr>
        <a:xfrm>
          <a:off x="955581" y="1462024"/>
          <a:ext cx="9493969" cy="731012"/>
        </a:xfrm>
        <a:prstGeom prst="rect">
          <a:avLst/>
        </a:prstGeom>
        <a:solidFill>
          <a:schemeClr val="bg2"/>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0241" tIns="81280" rIns="81280" bIns="81280" numCol="1" spcCol="1270" anchor="ctr" anchorCtr="0">
          <a:noAutofit/>
        </a:bodyPr>
        <a:lstStyle/>
        <a:p>
          <a:pPr marL="0" lvl="0" indent="0" algn="l" defTabSz="1422400">
            <a:lnSpc>
              <a:spcPct val="90000"/>
            </a:lnSpc>
            <a:spcBef>
              <a:spcPct val="0"/>
            </a:spcBef>
            <a:spcAft>
              <a:spcPct val="35000"/>
            </a:spcAft>
            <a:buNone/>
          </a:pPr>
          <a:endParaRPr lang="en-GB" sz="3200" b="1" i="0" kern="1200">
            <a:solidFill>
              <a:srgbClr val="467A78"/>
            </a:solidFill>
          </a:endParaRPr>
        </a:p>
      </dsp:txBody>
      <dsp:txXfrm>
        <a:off x="955581" y="1462024"/>
        <a:ext cx="9493969" cy="731012"/>
      </dsp:txXfrm>
    </dsp:sp>
    <dsp:sp modelId="{4158D907-41A1-0E40-BB77-3146176A25DA}">
      <dsp:nvSpPr>
        <dsp:cNvPr id="0" name=""/>
        <dsp:cNvSpPr/>
      </dsp:nvSpPr>
      <dsp:spPr>
        <a:xfrm>
          <a:off x="498698" y="1370647"/>
          <a:ext cx="913765" cy="913765"/>
        </a:xfrm>
        <a:prstGeom prst="ellipse">
          <a:avLst/>
        </a:prstGeom>
        <a:solidFill>
          <a:schemeClr val="lt1">
            <a:hueOff val="0"/>
            <a:satOff val="0"/>
            <a:lumOff val="0"/>
            <a:alphaOff val="0"/>
          </a:schemeClr>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dsp:style>
    </dsp:sp>
    <dsp:sp modelId="{16FBC536-F710-CB4C-9589-9B3408895722}">
      <dsp:nvSpPr>
        <dsp:cNvPr id="0" name=""/>
        <dsp:cNvSpPr/>
      </dsp:nvSpPr>
      <dsp:spPr>
        <a:xfrm>
          <a:off x="955581" y="2558732"/>
          <a:ext cx="9493969" cy="731012"/>
        </a:xfrm>
        <a:prstGeom prst="rect">
          <a:avLst/>
        </a:prstGeom>
        <a:solidFill>
          <a:schemeClr val="bg2"/>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0241" tIns="81280" rIns="81280" bIns="81280" numCol="1" spcCol="1270" anchor="ctr" anchorCtr="0">
          <a:noAutofit/>
        </a:bodyPr>
        <a:lstStyle/>
        <a:p>
          <a:pPr marL="0" lvl="0" indent="0" algn="l" defTabSz="1422400">
            <a:lnSpc>
              <a:spcPct val="90000"/>
            </a:lnSpc>
            <a:spcBef>
              <a:spcPct val="0"/>
            </a:spcBef>
            <a:spcAft>
              <a:spcPct val="35000"/>
            </a:spcAft>
            <a:buNone/>
          </a:pPr>
          <a:endParaRPr lang="en-GB" sz="3200" b="1" i="0" kern="1200">
            <a:solidFill>
              <a:srgbClr val="467A78"/>
            </a:solidFill>
          </a:endParaRPr>
        </a:p>
      </dsp:txBody>
      <dsp:txXfrm>
        <a:off x="955581" y="2558732"/>
        <a:ext cx="9493969" cy="731012"/>
      </dsp:txXfrm>
    </dsp:sp>
    <dsp:sp modelId="{758349A3-BCA3-6748-B3FC-75A9A805E797}">
      <dsp:nvSpPr>
        <dsp:cNvPr id="0" name=""/>
        <dsp:cNvSpPr/>
      </dsp:nvSpPr>
      <dsp:spPr>
        <a:xfrm>
          <a:off x="498698" y="2467356"/>
          <a:ext cx="913765" cy="913765"/>
        </a:xfrm>
        <a:prstGeom prst="ellipse">
          <a:avLst/>
        </a:prstGeom>
        <a:solidFill>
          <a:schemeClr val="lt1">
            <a:hueOff val="0"/>
            <a:satOff val="0"/>
            <a:lumOff val="0"/>
            <a:alphaOff val="0"/>
          </a:schemeClr>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dsp:style>
    </dsp:sp>
    <dsp:sp modelId="{88519641-7E92-D646-9DB6-1EA574EDB9ED}">
      <dsp:nvSpPr>
        <dsp:cNvPr id="0" name=""/>
        <dsp:cNvSpPr/>
      </dsp:nvSpPr>
      <dsp:spPr>
        <a:xfrm>
          <a:off x="536475" y="3655440"/>
          <a:ext cx="9913075" cy="731012"/>
        </a:xfrm>
        <a:prstGeom prst="rect">
          <a:avLst/>
        </a:prstGeom>
        <a:solidFill>
          <a:schemeClr val="bg2"/>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0241" tIns="81280" rIns="81280" bIns="81280" numCol="1" spcCol="1270" anchor="ctr" anchorCtr="0">
          <a:noAutofit/>
        </a:bodyPr>
        <a:lstStyle/>
        <a:p>
          <a:pPr marL="0" lvl="0" indent="0" algn="l" defTabSz="1422400">
            <a:lnSpc>
              <a:spcPct val="90000"/>
            </a:lnSpc>
            <a:spcBef>
              <a:spcPct val="0"/>
            </a:spcBef>
            <a:spcAft>
              <a:spcPct val="35000"/>
            </a:spcAft>
            <a:buNone/>
          </a:pPr>
          <a:endParaRPr lang="en-GB" sz="3200" b="1" i="0" kern="1200">
            <a:solidFill>
              <a:srgbClr val="467A78"/>
            </a:solidFill>
          </a:endParaRPr>
        </a:p>
      </dsp:txBody>
      <dsp:txXfrm>
        <a:off x="536475" y="3655440"/>
        <a:ext cx="9913075" cy="731012"/>
      </dsp:txXfrm>
    </dsp:sp>
    <dsp:sp modelId="{63DA9246-F746-2441-9298-2B85141C1187}">
      <dsp:nvSpPr>
        <dsp:cNvPr id="0" name=""/>
        <dsp:cNvSpPr/>
      </dsp:nvSpPr>
      <dsp:spPr>
        <a:xfrm>
          <a:off x="79592" y="3564064"/>
          <a:ext cx="913765" cy="91376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D4FB7-4E29-D343-BEAB-0708B932C111}">
      <dsp:nvSpPr>
        <dsp:cNvPr id="0" name=""/>
        <dsp:cNvSpPr/>
      </dsp:nvSpPr>
      <dsp:spPr>
        <a:xfrm>
          <a:off x="-5372465" y="-822704"/>
          <a:ext cx="6397177" cy="6397177"/>
        </a:xfrm>
        <a:prstGeom prst="blockArc">
          <a:avLst>
            <a:gd name="adj1" fmla="val 18900000"/>
            <a:gd name="adj2" fmla="val 2700000"/>
            <a:gd name="adj3" fmla="val 338"/>
          </a:avLst>
        </a:prstGeom>
        <a:noFill/>
        <a:ln w="12700" cap="flat" cmpd="sng" algn="ctr">
          <a:solidFill>
            <a:srgbClr val="467A78"/>
          </a:solidFill>
          <a:prstDash val="solid"/>
          <a:miter lim="800000"/>
        </a:ln>
        <a:effectLst/>
      </dsp:spPr>
      <dsp:style>
        <a:lnRef idx="2">
          <a:scrgbClr r="0" g="0" b="0"/>
        </a:lnRef>
        <a:fillRef idx="0">
          <a:scrgbClr r="0" g="0" b="0"/>
        </a:fillRef>
        <a:effectRef idx="0">
          <a:scrgbClr r="0" g="0" b="0"/>
        </a:effectRef>
        <a:fontRef idx="minor"/>
      </dsp:style>
    </dsp:sp>
    <dsp:sp modelId="{2828C524-579B-4446-8EFB-3EAC54AB018D}">
      <dsp:nvSpPr>
        <dsp:cNvPr id="0" name=""/>
        <dsp:cNvSpPr/>
      </dsp:nvSpPr>
      <dsp:spPr>
        <a:xfrm>
          <a:off x="536475" y="365316"/>
          <a:ext cx="9913075" cy="731012"/>
        </a:xfrm>
        <a:prstGeom prst="rect">
          <a:avLst/>
        </a:prstGeom>
        <a:solidFill>
          <a:schemeClr val="bg2"/>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0241" tIns="81280" rIns="81280" bIns="81280" numCol="1" spcCol="1270" anchor="ctr" anchorCtr="0">
          <a:noAutofit/>
        </a:bodyPr>
        <a:lstStyle/>
        <a:p>
          <a:pPr marL="0" lvl="0" indent="0" algn="l" defTabSz="1422400">
            <a:lnSpc>
              <a:spcPct val="90000"/>
            </a:lnSpc>
            <a:spcBef>
              <a:spcPct val="0"/>
            </a:spcBef>
            <a:spcAft>
              <a:spcPct val="35000"/>
            </a:spcAft>
            <a:buNone/>
          </a:pPr>
          <a:endParaRPr lang="en-GB" sz="3200" b="1" i="0" kern="1200">
            <a:solidFill>
              <a:srgbClr val="467A78"/>
            </a:solidFill>
            <a:latin typeface="Source Sans Pro" panose="020B0503030403020204" pitchFamily="34" charset="0"/>
            <a:ea typeface="Source Sans Pro" panose="020B0503030403020204" pitchFamily="34" charset="0"/>
          </a:endParaRPr>
        </a:p>
      </dsp:txBody>
      <dsp:txXfrm>
        <a:off x="536475" y="365316"/>
        <a:ext cx="9913075" cy="731012"/>
      </dsp:txXfrm>
    </dsp:sp>
    <dsp:sp modelId="{0DC60721-3F12-A642-80A9-2F994F023232}">
      <dsp:nvSpPr>
        <dsp:cNvPr id="0" name=""/>
        <dsp:cNvSpPr/>
      </dsp:nvSpPr>
      <dsp:spPr>
        <a:xfrm>
          <a:off x="79592" y="273939"/>
          <a:ext cx="913765" cy="913765"/>
        </a:xfrm>
        <a:prstGeom prst="ellipse">
          <a:avLst/>
        </a:prstGeom>
        <a:solidFill>
          <a:schemeClr val="lt1">
            <a:hueOff val="0"/>
            <a:satOff val="0"/>
            <a:lumOff val="0"/>
            <a:alphaOff val="0"/>
          </a:schemeClr>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dsp:style>
    </dsp:sp>
    <dsp:sp modelId="{434B212F-2D07-1446-93B5-B136573474F6}">
      <dsp:nvSpPr>
        <dsp:cNvPr id="0" name=""/>
        <dsp:cNvSpPr/>
      </dsp:nvSpPr>
      <dsp:spPr>
        <a:xfrm>
          <a:off x="955581" y="1462024"/>
          <a:ext cx="9493969" cy="731012"/>
        </a:xfrm>
        <a:prstGeom prst="rect">
          <a:avLst/>
        </a:prstGeom>
        <a:solidFill>
          <a:schemeClr val="bg2"/>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0241" tIns="81280" rIns="81280" bIns="81280" numCol="1" spcCol="1270" anchor="ctr" anchorCtr="0">
          <a:noAutofit/>
        </a:bodyPr>
        <a:lstStyle/>
        <a:p>
          <a:pPr marL="0" lvl="0" indent="0" algn="l" defTabSz="1422400">
            <a:lnSpc>
              <a:spcPct val="90000"/>
            </a:lnSpc>
            <a:spcBef>
              <a:spcPct val="0"/>
            </a:spcBef>
            <a:spcAft>
              <a:spcPct val="35000"/>
            </a:spcAft>
            <a:buNone/>
          </a:pPr>
          <a:endParaRPr lang="en-GB" sz="3200" b="1" i="0" kern="1200">
            <a:solidFill>
              <a:srgbClr val="467A78"/>
            </a:solidFill>
          </a:endParaRPr>
        </a:p>
      </dsp:txBody>
      <dsp:txXfrm>
        <a:off x="955581" y="1462024"/>
        <a:ext cx="9493969" cy="731012"/>
      </dsp:txXfrm>
    </dsp:sp>
    <dsp:sp modelId="{4158D907-41A1-0E40-BB77-3146176A25DA}">
      <dsp:nvSpPr>
        <dsp:cNvPr id="0" name=""/>
        <dsp:cNvSpPr/>
      </dsp:nvSpPr>
      <dsp:spPr>
        <a:xfrm>
          <a:off x="498698" y="1370647"/>
          <a:ext cx="913765" cy="913765"/>
        </a:xfrm>
        <a:prstGeom prst="ellipse">
          <a:avLst/>
        </a:prstGeom>
        <a:solidFill>
          <a:schemeClr val="lt1">
            <a:hueOff val="0"/>
            <a:satOff val="0"/>
            <a:lumOff val="0"/>
            <a:alphaOff val="0"/>
          </a:schemeClr>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dsp:style>
    </dsp:sp>
    <dsp:sp modelId="{16FBC536-F710-CB4C-9589-9B3408895722}">
      <dsp:nvSpPr>
        <dsp:cNvPr id="0" name=""/>
        <dsp:cNvSpPr/>
      </dsp:nvSpPr>
      <dsp:spPr>
        <a:xfrm>
          <a:off x="955581" y="2558732"/>
          <a:ext cx="9493969" cy="731012"/>
        </a:xfrm>
        <a:prstGeom prst="rect">
          <a:avLst/>
        </a:prstGeom>
        <a:solidFill>
          <a:schemeClr val="bg2"/>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0241" tIns="81280" rIns="81280" bIns="81280" numCol="1" spcCol="1270" anchor="ctr" anchorCtr="0">
          <a:noAutofit/>
        </a:bodyPr>
        <a:lstStyle/>
        <a:p>
          <a:pPr marL="0" lvl="0" indent="0" algn="l" defTabSz="1422400">
            <a:lnSpc>
              <a:spcPct val="90000"/>
            </a:lnSpc>
            <a:spcBef>
              <a:spcPct val="0"/>
            </a:spcBef>
            <a:spcAft>
              <a:spcPct val="35000"/>
            </a:spcAft>
            <a:buNone/>
          </a:pPr>
          <a:endParaRPr lang="en-GB" sz="3200" b="1" i="0" kern="1200">
            <a:solidFill>
              <a:srgbClr val="467A78"/>
            </a:solidFill>
          </a:endParaRPr>
        </a:p>
      </dsp:txBody>
      <dsp:txXfrm>
        <a:off x="955581" y="2558732"/>
        <a:ext cx="9493969" cy="731012"/>
      </dsp:txXfrm>
    </dsp:sp>
    <dsp:sp modelId="{758349A3-BCA3-6748-B3FC-75A9A805E797}">
      <dsp:nvSpPr>
        <dsp:cNvPr id="0" name=""/>
        <dsp:cNvSpPr/>
      </dsp:nvSpPr>
      <dsp:spPr>
        <a:xfrm>
          <a:off x="498698" y="2467356"/>
          <a:ext cx="913765" cy="913765"/>
        </a:xfrm>
        <a:prstGeom prst="ellipse">
          <a:avLst/>
        </a:prstGeom>
        <a:solidFill>
          <a:schemeClr val="lt1">
            <a:hueOff val="0"/>
            <a:satOff val="0"/>
            <a:lumOff val="0"/>
            <a:alphaOff val="0"/>
          </a:schemeClr>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dsp:style>
    </dsp:sp>
    <dsp:sp modelId="{88519641-7E92-D646-9DB6-1EA574EDB9ED}">
      <dsp:nvSpPr>
        <dsp:cNvPr id="0" name=""/>
        <dsp:cNvSpPr/>
      </dsp:nvSpPr>
      <dsp:spPr>
        <a:xfrm>
          <a:off x="536475" y="3655440"/>
          <a:ext cx="9913075" cy="731012"/>
        </a:xfrm>
        <a:prstGeom prst="rect">
          <a:avLst/>
        </a:prstGeom>
        <a:solidFill>
          <a:schemeClr val="bg2"/>
        </a:solidFill>
        <a:ln w="12700" cap="flat" cmpd="sng" algn="ctr">
          <a:solidFill>
            <a:srgbClr val="467A78"/>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0241" tIns="81280" rIns="81280" bIns="81280" numCol="1" spcCol="1270" anchor="ctr" anchorCtr="0">
          <a:noAutofit/>
        </a:bodyPr>
        <a:lstStyle/>
        <a:p>
          <a:pPr marL="0" lvl="0" indent="0" algn="l" defTabSz="1422400">
            <a:lnSpc>
              <a:spcPct val="90000"/>
            </a:lnSpc>
            <a:spcBef>
              <a:spcPct val="0"/>
            </a:spcBef>
            <a:spcAft>
              <a:spcPct val="35000"/>
            </a:spcAft>
            <a:buNone/>
          </a:pPr>
          <a:endParaRPr lang="en-GB" sz="3200" b="1" i="0" kern="1200">
            <a:solidFill>
              <a:srgbClr val="467A78"/>
            </a:solidFill>
          </a:endParaRPr>
        </a:p>
      </dsp:txBody>
      <dsp:txXfrm>
        <a:off x="536475" y="3655440"/>
        <a:ext cx="9913075" cy="731012"/>
      </dsp:txXfrm>
    </dsp:sp>
    <dsp:sp modelId="{63DA9246-F746-2441-9298-2B85141C1187}">
      <dsp:nvSpPr>
        <dsp:cNvPr id="0" name=""/>
        <dsp:cNvSpPr/>
      </dsp:nvSpPr>
      <dsp:spPr>
        <a:xfrm>
          <a:off x="79592" y="3564064"/>
          <a:ext cx="913765" cy="91376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4C9BE231-3047-46CC-8EB7-0A9C6A23B5E3}" type="datetimeFigureOut">
              <a:rPr lang="en-GB" smtClean="0"/>
              <a:pPr/>
              <a:t>24/12/2024</a:t>
            </a:fld>
            <a:endParaRPr lang="en-GB"/>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FC0D405B-D0BD-49FD-B9CE-587CD7BE6392}" type="slidenum">
              <a:rPr lang="en-GB" smtClean="0"/>
              <a:pPr/>
              <a:t>‹N°›</a:t>
            </a:fld>
            <a:endParaRPr lang="en-GB"/>
          </a:p>
        </p:txBody>
      </p:sp>
    </p:spTree>
    <p:extLst>
      <p:ext uri="{BB962C8B-B14F-4D97-AF65-F5344CB8AC3E}">
        <p14:creationId xmlns:p14="http://schemas.microsoft.com/office/powerpoint/2010/main" val="1930238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AAD29C7B-D5A1-4F4F-81D6-26274366EFEE}" type="datetimeFigureOut">
              <a:rPr lang="en-GB" smtClean="0"/>
              <a:t>24/12/2024</a:t>
            </a:fld>
            <a:endParaRPr lang="en-GB"/>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C00C9930-0A10-4D51-BF8B-58A66CF9DE84}" type="slidenum">
              <a:rPr lang="en-GB" smtClean="0"/>
              <a:t>‹N°›</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C00C9930-0A10-4D51-BF8B-58A66CF9DE84}" type="slidenum">
              <a:rPr lang="en-GB" smtClean="0"/>
              <a:t>3</a:t>
            </a:fld>
            <a:endParaRPr lang="en-GB"/>
          </a:p>
        </p:txBody>
      </p:sp>
    </p:spTree>
    <p:extLst>
      <p:ext uri="{BB962C8B-B14F-4D97-AF65-F5344CB8AC3E}">
        <p14:creationId xmlns:p14="http://schemas.microsoft.com/office/powerpoint/2010/main" val="396523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SabonMTPro"/>
              </a:rPr>
              <a:t>Lead scoring and grading enables businesses to prioritise their time in contacting prospects by phone to ask about their interest in a service. It can also be used to target email, text messages or ads to people with different levels of interest and fit. Most marketing automation systems such as Salesforce Pardot and HubSpot use a scoring sys- tem like this to represent lead scoring and grading, although these features are not always used. Consultants experienced in lead scoring may be required to customise the marketing automation system for each business, </a:t>
            </a:r>
            <a:endParaRPr lang="en-US"/>
          </a:p>
          <a:p>
            <a:endParaRPr lang="en-VN"/>
          </a:p>
          <a:p>
            <a:r>
              <a:rPr lang="en-US" sz="1800">
                <a:effectLst/>
                <a:latin typeface="SabonMTPro"/>
              </a:rPr>
              <a:t>The highest-quality leads categorised as </a:t>
            </a:r>
            <a:r>
              <a:rPr lang="en-US" sz="1800" b="1">
                <a:solidFill>
                  <a:srgbClr val="007FFF"/>
                </a:solidFill>
                <a:effectLst/>
                <a:latin typeface="HelveticaNeueLTW1G"/>
              </a:rPr>
              <a:t>marketing-qualified leads (MQLs) </a:t>
            </a:r>
            <a:r>
              <a:rPr lang="en-US" sz="1800">
                <a:effectLst/>
                <a:latin typeface="SabonMTPro"/>
              </a:rPr>
              <a:t>typically warrant follow-up by a phone call and, if they are confirmed as a suitable fit, will be recorded as </a:t>
            </a:r>
            <a:r>
              <a:rPr lang="en-US" sz="1800" b="1">
                <a:solidFill>
                  <a:srgbClr val="007FFF"/>
                </a:solidFill>
                <a:effectLst/>
                <a:latin typeface="HelveticaNeueLTW1G"/>
              </a:rPr>
              <a:t>sales-qualified leads (SQLs) </a:t>
            </a:r>
            <a:r>
              <a:rPr lang="en-US" sz="1800">
                <a:effectLst/>
                <a:latin typeface="SabonMTPro"/>
              </a:rPr>
              <a:t>in the CRM system. SiriusDecisions (Aguiar, 2018) explains the different types of MQLs and SQLs in more detail in its Demand Water- fall process. </a:t>
            </a:r>
            <a:endParaRPr lang="en-US"/>
          </a:p>
          <a:p>
            <a:r>
              <a:rPr lang="en-US" sz="1800">
                <a:effectLst/>
                <a:latin typeface="SabonMTPro"/>
              </a:rPr>
              <a:t>Note that the system is not precise, since a lead may show a good fit but may not have interacted much on the website since they received information elsewhere, such as at a trade show. For this reason, manual inspection of all leads may also be valuable. For expensive B2B services, account-based marketing (ABM) techniques may be used to identify other people in the decision-making unit that are also involved in deciding on a purchase. This involves identifying multiple people from a company to target, for which LinkedIn Sales Navigator can be used, and then contacting them through social selling or phone-based prospecting. </a:t>
            </a:r>
            <a:endParaRPr lang="en-US"/>
          </a:p>
          <a:p>
            <a:r>
              <a:rPr lang="en-US" sz="1800">
                <a:effectLst/>
                <a:latin typeface="SabonMTPro"/>
              </a:rPr>
              <a:t>People with lower scores such as C1, C2 or B3, B4 are added to </a:t>
            </a:r>
            <a:r>
              <a:rPr lang="en-US" sz="1800" b="1">
                <a:solidFill>
                  <a:srgbClr val="007FFF"/>
                </a:solidFill>
                <a:effectLst/>
                <a:latin typeface="HelveticaNeueLTW1G"/>
              </a:rPr>
              <a:t>lead nurture </a:t>
            </a:r>
            <a:r>
              <a:rPr lang="en-US" sz="1800">
                <a:effectLst/>
                <a:latin typeface="SabonMTPro"/>
              </a:rPr>
              <a:t>segments where there is no proactive approach to contact leads since the purchase may not occur immediately. </a:t>
            </a:r>
            <a:endParaRPr lang="en-US"/>
          </a:p>
          <a:p>
            <a:endParaRPr lang="en-VN"/>
          </a:p>
        </p:txBody>
      </p:sp>
      <p:sp>
        <p:nvSpPr>
          <p:cNvPr id="4" name="Slide Number Placeholder 3"/>
          <p:cNvSpPr>
            <a:spLocks noGrp="1"/>
          </p:cNvSpPr>
          <p:nvPr>
            <p:ph type="sldNum" sz="quarter" idx="5"/>
          </p:nvPr>
        </p:nvSpPr>
        <p:spPr/>
        <p:txBody>
          <a:bodyPr/>
          <a:lstStyle/>
          <a:p>
            <a:fld id="{C00C9930-0A10-4D51-BF8B-58A66CF9DE84}" type="slidenum">
              <a:rPr lang="en-GB" smtClean="0"/>
              <a:t>14</a:t>
            </a:fld>
            <a:endParaRPr lang="en-GB"/>
          </a:p>
        </p:txBody>
      </p:sp>
    </p:spTree>
    <p:extLst>
      <p:ext uri="{BB962C8B-B14F-4D97-AF65-F5344CB8AC3E}">
        <p14:creationId xmlns:p14="http://schemas.microsoft.com/office/powerpoint/2010/main" val="3780873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mj-lt"/>
              <a:buAutoNum type="arabicPeriod"/>
            </a:pPr>
            <a:r>
              <a:rPr lang="en-US" sz="1800" b="1">
                <a:solidFill>
                  <a:srgbClr val="007FFF"/>
                </a:solidFill>
                <a:effectLst/>
                <a:latin typeface="HelveticaNeueLTW1G"/>
              </a:rPr>
              <a:t>Defining contact strategies </a:t>
            </a:r>
            <a:endParaRPr lang="en-US">
              <a:effectLst/>
            </a:endParaRPr>
          </a:p>
          <a:p>
            <a:pPr>
              <a:buFont typeface="+mj-lt"/>
              <a:buAutoNum type="arabicPeriod"/>
            </a:pPr>
            <a:r>
              <a:rPr lang="en-US" sz="1800">
                <a:effectLst/>
                <a:latin typeface="SabonMTPro"/>
              </a:rPr>
              <a:t>Developing contact strategies that define the trigger, aims, messaging, offer and time interval for communications is a vital skill to develop the most effective customer communications programme. Figure 6.7 shows recommendations of different contact strategies from Kath Pay, an email marketing automation consultant who created this visual to show the oppor- tunity for retailers to communicate with their audiences via email</a:t>
            </a:r>
            <a:endParaRPr lang="en-VN"/>
          </a:p>
        </p:txBody>
      </p:sp>
      <p:sp>
        <p:nvSpPr>
          <p:cNvPr id="4" name="Slide Number Placeholder 3"/>
          <p:cNvSpPr>
            <a:spLocks noGrp="1"/>
          </p:cNvSpPr>
          <p:nvPr>
            <p:ph type="sldNum" sz="quarter" idx="5"/>
          </p:nvPr>
        </p:nvSpPr>
        <p:spPr/>
        <p:txBody>
          <a:bodyPr/>
          <a:lstStyle/>
          <a:p>
            <a:fld id="{C00C9930-0A10-4D51-BF8B-58A66CF9DE84}" type="slidenum">
              <a:rPr lang="en-GB" smtClean="0"/>
              <a:t>15</a:t>
            </a:fld>
            <a:endParaRPr lang="en-GB"/>
          </a:p>
        </p:txBody>
      </p:sp>
    </p:spTree>
    <p:extLst>
      <p:ext uri="{BB962C8B-B14F-4D97-AF65-F5344CB8AC3E}">
        <p14:creationId xmlns:p14="http://schemas.microsoft.com/office/powerpoint/2010/main" val="3683245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dirty="0"/>
              <a:t>Contacting strategy, of course, is not fired </a:t>
            </a:r>
            <a:r>
              <a:rPr lang="en-US" dirty="0" err="1"/>
              <a:t>en</a:t>
            </a:r>
            <a:r>
              <a:rPr lang="en-US" dirty="0"/>
              <a:t> masse. Activities should focus on customer that is qualified, to avoid waste of resource., especially when acquiring a new customer is so expensive; it is naturally to want to know whether the amount we pay is worth the value. To help with this process, </a:t>
            </a:r>
            <a:r>
              <a:rPr lang="en-US" dirty="0" err="1"/>
              <a:t>organisations</a:t>
            </a:r>
            <a:r>
              <a:rPr lang="en-US" dirty="0"/>
              <a:t> can estimate customer’s lifetime value, </a:t>
            </a:r>
            <a:endParaRPr lang="en-US"/>
          </a:p>
          <a:p>
            <a:endParaRPr lang="en-US" dirty="0">
              <a:cs typeface="Calibri"/>
            </a:endParaRPr>
          </a:p>
        </p:txBody>
      </p:sp>
      <p:sp>
        <p:nvSpPr>
          <p:cNvPr id="4" name="Slide Number Placeholder 3"/>
          <p:cNvSpPr>
            <a:spLocks noGrp="1"/>
          </p:cNvSpPr>
          <p:nvPr>
            <p:ph type="sldNum" sz="quarter" idx="5"/>
          </p:nvPr>
        </p:nvSpPr>
        <p:spPr/>
        <p:txBody>
          <a:bodyPr/>
          <a:lstStyle/>
          <a:p>
            <a:fld id="{C00C9930-0A10-4D51-BF8B-58A66CF9DE84}" type="slidenum">
              <a:rPr lang="en-GB" smtClean="0"/>
              <a:t>16</a:t>
            </a:fld>
            <a:endParaRPr lang="en-GB"/>
          </a:p>
        </p:txBody>
      </p:sp>
    </p:spTree>
    <p:extLst>
      <p:ext uri="{BB962C8B-B14F-4D97-AF65-F5344CB8AC3E}">
        <p14:creationId xmlns:p14="http://schemas.microsoft.com/office/powerpoint/2010/main" val="3259589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dirty="0">
                <a:cs typeface="Calibri"/>
              </a:rPr>
              <a:t>Digital marketing strategy, p. 271</a:t>
            </a:r>
          </a:p>
          <a:p>
            <a:r>
              <a:rPr lang="en-US">
                <a:cs typeface="Calibri"/>
              </a:rPr>
              <a:t>Finally, communications to consumer cannot ignore social media</a:t>
            </a:r>
          </a:p>
          <a:p>
            <a:r>
              <a:rPr lang="en-US">
                <a:cs typeface="Calibri"/>
              </a:rPr>
              <a:t>In CRM, social media is THE channel to manage relationship</a:t>
            </a:r>
          </a:p>
          <a:p>
            <a:endParaRPr lang="en-US">
              <a:cs typeface="Calibri"/>
            </a:endParaRPr>
          </a:p>
          <a:p>
            <a:r>
              <a:rPr lang="en-US" sz="1800" b="1">
                <a:solidFill>
                  <a:srgbClr val="007FFF"/>
                </a:solidFill>
                <a:effectLst/>
                <a:latin typeface="HelveticaNeueLTW1G"/>
              </a:rPr>
              <a:t>Social CRM </a:t>
            </a:r>
            <a:endParaRPr lang="en-US"/>
          </a:p>
          <a:p>
            <a:r>
              <a:rPr lang="en-US" sz="1800">
                <a:effectLst/>
                <a:latin typeface="HelveticaNeueLTW1G"/>
              </a:rPr>
              <a:t>The process of managing customer-to-customer conversations to engage existing customers, prospects and other stakeholders with a brand and so enhance customer relationship management. </a:t>
            </a:r>
            <a:endParaRPr lang="en-US"/>
          </a:p>
          <a:p>
            <a:endParaRPr lang="en-US" dirty="0">
              <a:cs typeface="Calibri"/>
            </a:endParaRPr>
          </a:p>
        </p:txBody>
      </p:sp>
      <p:sp>
        <p:nvSpPr>
          <p:cNvPr id="4" name="Slide Number Placeholder 3"/>
          <p:cNvSpPr>
            <a:spLocks noGrp="1"/>
          </p:cNvSpPr>
          <p:nvPr>
            <p:ph type="sldNum" sz="quarter" idx="5"/>
          </p:nvPr>
        </p:nvSpPr>
        <p:spPr/>
        <p:txBody>
          <a:bodyPr/>
          <a:lstStyle/>
          <a:p>
            <a:fld id="{C00C9930-0A10-4D51-BF8B-58A66CF9DE84}" type="slidenum">
              <a:rPr lang="en-GB" smtClean="0"/>
              <a:t>21</a:t>
            </a:fld>
            <a:endParaRPr lang="en-GB"/>
          </a:p>
        </p:txBody>
      </p:sp>
    </p:spTree>
    <p:extLst>
      <p:ext uri="{BB962C8B-B14F-4D97-AF65-F5344CB8AC3E}">
        <p14:creationId xmlns:p14="http://schemas.microsoft.com/office/powerpoint/2010/main" val="2014715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normAutofit fontScale="70000" lnSpcReduction="20000"/>
          </a:bodyPr>
          <a:lstStyle/>
          <a:p>
            <a:r>
              <a:rPr lang="en-US" dirty="0" err="1">
                <a:cs typeface="Calibri"/>
              </a:rPr>
              <a:t>ứng</a:t>
            </a:r>
            <a:r>
              <a:rPr lang="en-US" dirty="0">
                <a:cs typeface="Calibri"/>
              </a:rPr>
              <a:t> </a:t>
            </a:r>
            <a:r>
              <a:rPr lang="en-US" dirty="0" err="1">
                <a:cs typeface="Calibri"/>
              </a:rPr>
              <a:t>dụng</a:t>
            </a:r>
            <a:r>
              <a:rPr lang="en-US" dirty="0">
                <a:cs typeface="Calibri"/>
              </a:rPr>
              <a:t> social media </a:t>
            </a:r>
            <a:r>
              <a:rPr lang="en-US" dirty="0" err="1">
                <a:cs typeface="Calibri"/>
              </a:rPr>
              <a:t>trong</a:t>
            </a:r>
            <a:r>
              <a:rPr lang="en-US" dirty="0">
                <a:cs typeface="Calibri"/>
              </a:rPr>
              <a:t> CRM </a:t>
            </a:r>
            <a:r>
              <a:rPr lang="en-US" dirty="0" err="1">
                <a:cs typeface="Calibri"/>
              </a:rPr>
              <a:t>trải</a:t>
            </a:r>
            <a:r>
              <a:rPr lang="en-US" dirty="0">
                <a:cs typeface="Calibri"/>
              </a:rPr>
              <a:t> </a:t>
            </a:r>
            <a:r>
              <a:rPr lang="en-US" dirty="0" err="1">
                <a:cs typeface="Calibri"/>
              </a:rPr>
              <a:t>dài</a:t>
            </a:r>
            <a:r>
              <a:rPr lang="en-US" dirty="0">
                <a:cs typeface="Calibri"/>
              </a:rPr>
              <a:t> </a:t>
            </a:r>
            <a:r>
              <a:rPr lang="en-US" dirty="0" err="1">
                <a:cs typeface="Calibri"/>
              </a:rPr>
              <a:t>ở</a:t>
            </a:r>
            <a:r>
              <a:rPr lang="en-US" dirty="0">
                <a:cs typeface="Calibri"/>
              </a:rPr>
              <a:t> </a:t>
            </a:r>
            <a:r>
              <a:rPr lang="en-US" dirty="0" err="1">
                <a:cs typeface="Calibri"/>
              </a:rPr>
              <a:t>rất</a:t>
            </a:r>
            <a:r>
              <a:rPr lang="en-US" dirty="0">
                <a:cs typeface="Calibri"/>
              </a:rPr>
              <a:t> </a:t>
            </a:r>
            <a:r>
              <a:rPr lang="en-US" dirty="0" err="1">
                <a:cs typeface="Calibri"/>
              </a:rPr>
              <a:t>nhiều</a:t>
            </a:r>
            <a:r>
              <a:rPr lang="en-US" dirty="0">
                <a:cs typeface="Calibri"/>
              </a:rPr>
              <a:t> </a:t>
            </a:r>
            <a:r>
              <a:rPr lang="en-US" dirty="0" err="1">
                <a:cs typeface="Calibri"/>
              </a:rPr>
              <a:t>các</a:t>
            </a:r>
            <a:r>
              <a:rPr lang="en-US" dirty="0">
                <a:cs typeface="Calibri"/>
              </a:rPr>
              <a:t> </a:t>
            </a:r>
            <a:r>
              <a:rPr lang="en-US" dirty="0" err="1">
                <a:cs typeface="Calibri"/>
              </a:rPr>
              <a:t>chức</a:t>
            </a:r>
            <a:r>
              <a:rPr lang="en-US" dirty="0">
                <a:cs typeface="Calibri"/>
              </a:rPr>
              <a:t> </a:t>
            </a:r>
            <a:r>
              <a:rPr lang="en-US" dirty="0" err="1">
                <a:cs typeface="Calibri"/>
              </a:rPr>
              <a:t>năng</a:t>
            </a:r>
            <a:r>
              <a:rPr lang="en-US" dirty="0">
                <a:cs typeface="Calibri"/>
              </a:rPr>
              <a:t> marketing </a:t>
            </a:r>
            <a:r>
              <a:rPr lang="en-US" dirty="0" err="1">
                <a:cs typeface="Calibri"/>
              </a:rPr>
              <a:t>khác</a:t>
            </a:r>
            <a:r>
              <a:rPr lang="en-US" dirty="0">
                <a:cs typeface="Calibri"/>
              </a:rPr>
              <a:t> </a:t>
            </a:r>
            <a:r>
              <a:rPr lang="en-US" dirty="0" err="1">
                <a:cs typeface="Calibri"/>
              </a:rPr>
              <a:t>nhau</a:t>
            </a:r>
            <a:r>
              <a:rPr lang="en-US" dirty="0">
                <a:cs typeface="Calibri"/>
              </a:rPr>
              <a:t>,</a:t>
            </a:r>
          </a:p>
          <a:p>
            <a:r>
              <a:rPr lang="en-US" dirty="0" err="1">
                <a:cs typeface="Calibri"/>
              </a:rPr>
              <a:t>hình</a:t>
            </a:r>
            <a:r>
              <a:rPr lang="en-US" dirty="0">
                <a:cs typeface="Calibri"/>
              </a:rPr>
              <a:t> 6.16 </a:t>
            </a:r>
            <a:r>
              <a:rPr lang="en-US" dirty="0" err="1">
                <a:cs typeface="Calibri"/>
              </a:rPr>
              <a:t>mô</a:t>
            </a:r>
            <a:r>
              <a:rPr lang="en-US" dirty="0">
                <a:cs typeface="Calibri"/>
              </a:rPr>
              <a:t> </a:t>
            </a:r>
            <a:r>
              <a:rPr lang="en-US" dirty="0" err="1">
                <a:cs typeface="Calibri"/>
              </a:rPr>
              <a:t>tả</a:t>
            </a:r>
            <a:r>
              <a:rPr lang="en-US" dirty="0">
                <a:cs typeface="Calibri"/>
              </a:rPr>
              <a:t> </a:t>
            </a:r>
            <a:r>
              <a:rPr lang="en-US" dirty="0" err="1">
                <a:cs typeface="Calibri"/>
              </a:rPr>
              <a:t>một</a:t>
            </a:r>
            <a:r>
              <a:rPr lang="en-US" dirty="0">
                <a:cs typeface="Calibri"/>
              </a:rPr>
              <a:t> </a:t>
            </a:r>
            <a:r>
              <a:rPr lang="en-US" dirty="0" err="1">
                <a:cs typeface="Calibri"/>
              </a:rPr>
              <a:t>số</a:t>
            </a:r>
            <a:r>
              <a:rPr lang="en-US" dirty="0">
                <a:cs typeface="Calibri"/>
              </a:rPr>
              <a:t> </a:t>
            </a:r>
            <a:r>
              <a:rPr lang="en-US" dirty="0" err="1">
                <a:cs typeface="Calibri"/>
              </a:rPr>
              <a:t>các</a:t>
            </a:r>
            <a:r>
              <a:rPr lang="en-US" dirty="0">
                <a:cs typeface="Calibri"/>
              </a:rPr>
              <a:t> </a:t>
            </a:r>
            <a:r>
              <a:rPr lang="en-US" dirty="0" err="1">
                <a:cs typeface="Calibri"/>
              </a:rPr>
              <a:t>hoạt</a:t>
            </a:r>
            <a:r>
              <a:rPr lang="en-US" dirty="0">
                <a:cs typeface="Calibri"/>
              </a:rPr>
              <a:t> </a:t>
            </a:r>
            <a:r>
              <a:rPr lang="en-US" dirty="0" err="1">
                <a:cs typeface="Calibri"/>
              </a:rPr>
              <a:t>động</a:t>
            </a:r>
            <a:r>
              <a:rPr lang="en-US" dirty="0">
                <a:cs typeface="Calibri"/>
              </a:rPr>
              <a:t> </a:t>
            </a:r>
            <a:r>
              <a:rPr lang="en-US" dirty="0" err="1">
                <a:cs typeface="Calibri"/>
              </a:rPr>
              <a:t>chính</a:t>
            </a:r>
            <a:r>
              <a:rPr lang="en-US" dirty="0">
                <a:cs typeface="Calibri"/>
              </a:rPr>
              <a:t> </a:t>
            </a:r>
            <a:r>
              <a:rPr lang="en-US" dirty="0" err="1">
                <a:cs typeface="Calibri"/>
              </a:rPr>
              <a:t>của</a:t>
            </a:r>
            <a:r>
              <a:rPr lang="en-US" dirty="0">
                <a:cs typeface="Calibri"/>
              </a:rPr>
              <a:t> </a:t>
            </a:r>
            <a:r>
              <a:rPr lang="en-US" dirty="0" err="1">
                <a:cs typeface="Calibri"/>
              </a:rPr>
              <a:t>sử</a:t>
            </a:r>
            <a:r>
              <a:rPr lang="en-US" dirty="0">
                <a:cs typeface="Calibri"/>
              </a:rPr>
              <a:t> </a:t>
            </a:r>
            <a:r>
              <a:rPr lang="en-US" dirty="0" err="1">
                <a:cs typeface="Calibri"/>
              </a:rPr>
              <a:t>dụng</a:t>
            </a:r>
            <a:r>
              <a:rPr lang="en-US" dirty="0">
                <a:cs typeface="Calibri"/>
              </a:rPr>
              <a:t> insights </a:t>
            </a:r>
            <a:r>
              <a:rPr lang="en-US" dirty="0" err="1">
                <a:cs typeface="Calibri"/>
              </a:rPr>
              <a:t>từ</a:t>
            </a:r>
            <a:r>
              <a:rPr lang="en-US" dirty="0">
                <a:cs typeface="Calibri"/>
              </a:rPr>
              <a:t> social CRM</a:t>
            </a:r>
          </a:p>
          <a:p>
            <a:endParaRPr lang="en-US" dirty="0">
              <a:cs typeface="Calibri"/>
            </a:endParaRPr>
          </a:p>
          <a:p>
            <a:pPr>
              <a:buFont typeface="+mj-lt"/>
              <a:buAutoNum type="arabicPeriod"/>
            </a:pPr>
            <a:r>
              <a:rPr lang="en-US" sz="1800" b="1">
                <a:solidFill>
                  <a:srgbClr val="8C007F"/>
                </a:solidFill>
                <a:effectLst/>
                <a:latin typeface="HelveticaNeueLTW1G"/>
              </a:rPr>
              <a:t>1  </a:t>
            </a:r>
            <a:r>
              <a:rPr lang="en-US" sz="1800" b="1">
                <a:effectLst/>
                <a:latin typeface="SabonMTPro"/>
              </a:rPr>
              <a:t>Marketing. </a:t>
            </a:r>
            <a:r>
              <a:rPr lang="en-US" sz="1800">
                <a:effectLst/>
                <a:latin typeface="SabonMTPro"/>
              </a:rPr>
              <a:t>Increasing awareness through social networks as described in Chapter 9. Monitoring, analysis and response of customer conversations through social listening tools. </a:t>
            </a:r>
            <a:endParaRPr lang="en-US">
              <a:effectLst/>
            </a:endParaRPr>
          </a:p>
          <a:p>
            <a:pPr>
              <a:buFont typeface="+mj-lt"/>
              <a:buAutoNum type="arabicPeriod"/>
            </a:pPr>
            <a:r>
              <a:rPr lang="en-US" sz="1800" b="1">
                <a:solidFill>
                  <a:srgbClr val="8C007F"/>
                </a:solidFill>
                <a:effectLst/>
                <a:latin typeface="HelveticaNeueLTW1G"/>
              </a:rPr>
              <a:t>2  </a:t>
            </a:r>
            <a:r>
              <a:rPr lang="en-US" sz="1800" b="1">
                <a:effectLst/>
                <a:latin typeface="SabonMTPro"/>
              </a:rPr>
              <a:t>Sales. </a:t>
            </a:r>
            <a:r>
              <a:rPr lang="en-US" sz="1800">
                <a:effectLst/>
                <a:latin typeface="SabonMTPro"/>
              </a:rPr>
              <a:t>Social selling plus understanding where prospects are discussing selection of prod- ucts and services offered by you and competitors, and determining the best way to get involved in the conversation to influence sales and generate leads. </a:t>
            </a:r>
            <a:endParaRPr lang="en-US">
              <a:effectLst/>
            </a:endParaRPr>
          </a:p>
          <a:p>
            <a:pPr>
              <a:buFont typeface="+mj-lt"/>
              <a:buAutoNum type="arabicPeriod"/>
            </a:pPr>
            <a:r>
              <a:rPr lang="en-US" sz="1800" b="1">
                <a:solidFill>
                  <a:srgbClr val="8C007F"/>
                </a:solidFill>
                <a:effectLst/>
                <a:latin typeface="HelveticaNeueLTW1G"/>
              </a:rPr>
              <a:t>3  </a:t>
            </a:r>
            <a:r>
              <a:rPr lang="en-US" sz="1800" b="1">
                <a:effectLst/>
                <a:latin typeface="SabonMTPro"/>
              </a:rPr>
              <a:t>Service and support. </a:t>
            </a:r>
            <a:r>
              <a:rPr lang="en-US" sz="1800">
                <a:effectLst/>
                <a:latin typeface="SabonMTPro"/>
              </a:rPr>
              <a:t>Customer self-help through forums provided by you and neutral sites. </a:t>
            </a:r>
            <a:endParaRPr lang="en-US">
              <a:effectLst/>
            </a:endParaRPr>
          </a:p>
          <a:p>
            <a:pPr>
              <a:buFont typeface="+mj-lt"/>
              <a:buAutoNum type="arabicPeriod"/>
            </a:pPr>
            <a:r>
              <a:rPr lang="en-US" sz="1800" b="1">
                <a:solidFill>
                  <a:srgbClr val="8C007F"/>
                </a:solidFill>
                <a:effectLst/>
                <a:latin typeface="HelveticaNeueLTW1G"/>
              </a:rPr>
              <a:t>4  </a:t>
            </a:r>
            <a:r>
              <a:rPr lang="en-US" sz="1800" b="1">
                <a:effectLst/>
                <a:latin typeface="SabonMTPro"/>
              </a:rPr>
              <a:t>Innovation. </a:t>
            </a:r>
            <a:r>
              <a:rPr lang="en-US" sz="1800">
                <a:effectLst/>
                <a:latin typeface="SabonMTPro"/>
              </a:rPr>
              <a:t>Using conversations to gain ideas for new product development or enhance online offerings. </a:t>
            </a:r>
            <a:endParaRPr lang="en-US">
              <a:effectLst/>
            </a:endParaRPr>
          </a:p>
          <a:p>
            <a:pPr>
              <a:buFont typeface="+mj-lt"/>
              <a:buAutoNum type="arabicPeriod"/>
            </a:pPr>
            <a:r>
              <a:rPr lang="en-US" sz="1800" b="1">
                <a:solidFill>
                  <a:srgbClr val="8C007F"/>
                </a:solidFill>
                <a:effectLst/>
                <a:latin typeface="HelveticaNeueLTW1G"/>
              </a:rPr>
              <a:t>5  </a:t>
            </a:r>
            <a:r>
              <a:rPr lang="en-US" sz="1800" b="1">
                <a:effectLst/>
                <a:latin typeface="SabonMTPro"/>
              </a:rPr>
              <a:t>Collaboration. </a:t>
            </a:r>
            <a:r>
              <a:rPr lang="en-US" sz="1800">
                <a:effectLst/>
                <a:latin typeface="SabonMTPro"/>
              </a:rPr>
              <a:t>Sharing insight from social media monitoring throughout an organisation using internal collaboration tools such as Slack. </a:t>
            </a:r>
            <a:endParaRPr lang="en-US">
              <a:effectLst/>
            </a:endParaRPr>
          </a:p>
          <a:p>
            <a:pPr>
              <a:buFont typeface="+mj-lt"/>
              <a:buAutoNum type="arabicPeriod"/>
            </a:pPr>
            <a:r>
              <a:rPr lang="en-US" sz="1800" b="1">
                <a:solidFill>
                  <a:srgbClr val="8C007F"/>
                </a:solidFill>
                <a:effectLst/>
                <a:latin typeface="HelveticaNeueLTW1G"/>
              </a:rPr>
              <a:t>6  </a:t>
            </a:r>
            <a:r>
              <a:rPr lang="en-US" sz="1800" b="1">
                <a:effectLst/>
                <a:latin typeface="SabonMTPro"/>
              </a:rPr>
              <a:t>Customer experience. </a:t>
            </a:r>
            <a:r>
              <a:rPr lang="en-US" sz="1800">
                <a:effectLst/>
                <a:latin typeface="SabonMTPro"/>
              </a:rPr>
              <a:t>This references the use of social CRM to enhance the customer experience and add value to a brand. Altimeter gives the example of using VIP pro- grammes offering collaboration between customers with shared characteristics to add value and create advocacy (Solis, 2011). </a:t>
            </a:r>
            <a:endParaRPr lang="en-US">
              <a:effectLst/>
            </a:endParaRPr>
          </a:p>
          <a:p>
            <a:r>
              <a:rPr lang="en-US" sz="1800">
                <a:effectLst/>
                <a:latin typeface="SabonMTPro"/>
              </a:rPr>
              <a:t>Note that the deep integration between social networks and CRM systems promised by social CRM when the social networks were growing rapidly in popularity has not been delivered in practice due to a combination of privacy concerns and social networks wanting to retain control, requiring advertising expenditure for marketers to communicate to their subscribers. </a:t>
            </a:r>
            <a:endParaRPr lang="en-US"/>
          </a:p>
          <a:p>
            <a:endParaRPr lang="en-US" dirty="0">
              <a:cs typeface="Calibri"/>
            </a:endParaRPr>
          </a:p>
        </p:txBody>
      </p:sp>
      <p:sp>
        <p:nvSpPr>
          <p:cNvPr id="4" name="Slide Number Placeholder 3"/>
          <p:cNvSpPr>
            <a:spLocks noGrp="1"/>
          </p:cNvSpPr>
          <p:nvPr>
            <p:ph type="sldNum" sz="quarter" idx="5"/>
          </p:nvPr>
        </p:nvSpPr>
        <p:spPr/>
        <p:txBody>
          <a:bodyPr/>
          <a:lstStyle/>
          <a:p>
            <a:fld id="{C00C9930-0A10-4D51-BF8B-58A66CF9DE84}" type="slidenum">
              <a:rPr lang="en-GB" smtClean="0"/>
              <a:t>22</a:t>
            </a:fld>
            <a:endParaRPr lang="en-GB"/>
          </a:p>
        </p:txBody>
      </p:sp>
    </p:spTree>
    <p:extLst>
      <p:ext uri="{BB962C8B-B14F-4D97-AF65-F5344CB8AC3E}">
        <p14:creationId xmlns:p14="http://schemas.microsoft.com/office/powerpoint/2010/main" val="943789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800" b="1">
                <a:solidFill>
                  <a:srgbClr val="007FFF"/>
                </a:solidFill>
                <a:effectLst/>
                <a:latin typeface="HelveticaNeueLTW1G"/>
              </a:rPr>
              <a:t>Social proof </a:t>
            </a:r>
            <a:endParaRPr lang="en-US"/>
          </a:p>
          <a:p>
            <a:r>
              <a:rPr lang="en-US" sz="1800">
                <a:effectLst/>
                <a:latin typeface="HelveticaNeueLTW1G"/>
              </a:rPr>
              <a:t>Consumer psychology research shows that potential customers trust recommendations from others, so communicating social proof in different formats can increase conversion. Forms of social proof include customer reviews, ratings, testimonials and case studies, and independent validation by an </a:t>
            </a:r>
            <a:endParaRPr lang="en-US"/>
          </a:p>
          <a:p>
            <a:r>
              <a:rPr lang="en-US" sz="1800">
                <a:effectLst/>
                <a:latin typeface="HelveticaNeueLTW1G"/>
              </a:rPr>
              <a:t>influencer or recognised trustworthy sources. Numbers showing the size of the company and brand idents can also communicate social proof. </a:t>
            </a:r>
            <a:endParaRPr lang="en-US"/>
          </a:p>
          <a:p>
            <a:endParaRPr lang="en-VN"/>
          </a:p>
          <a:p>
            <a:endParaRPr lang="en-VN"/>
          </a:p>
          <a:p>
            <a:pPr fontAlgn="auto"/>
            <a:r>
              <a:rPr lang="en-US" sz="1800" b="1">
                <a:solidFill>
                  <a:srgbClr val="8C007F"/>
                </a:solidFill>
                <a:effectLst/>
                <a:latin typeface="SabonMTPro"/>
              </a:rPr>
              <a:t>Reach – increase awareness and grow an audience using paid, owned and earned media: </a:t>
            </a:r>
            <a:r>
              <a:rPr lang="en-US" sz="1800">
                <a:solidFill>
                  <a:srgbClr val="8C007F"/>
                </a:solidFill>
                <a:effectLst/>
                <a:latin typeface="SabonMTPro"/>
              </a:rPr>
              <a:t>Organic amplification of social updates by loyal customers, advocates and followers, plus organic viral marketing activities and targeted paid social buys such as boosted posts (see </a:t>
            </a:r>
          </a:p>
          <a:p>
            <a:r>
              <a:rPr lang="en-US" sz="1800">
                <a:solidFill>
                  <a:srgbClr val="8C007F"/>
                </a:solidFill>
                <a:effectLst/>
                <a:latin typeface="SabonMTPro"/>
              </a:rPr>
              <a:t>• </a:t>
            </a:r>
            <a:r>
              <a:rPr lang="en-US" sz="1800">
                <a:effectLst/>
                <a:latin typeface="SabonMTPro"/>
              </a:rPr>
              <a:t>Chapter 9).</a:t>
            </a:r>
            <a:br>
              <a:rPr lang="en-US" sz="1800">
                <a:effectLst/>
                <a:latin typeface="SabonMTPro"/>
              </a:rPr>
            </a:br>
            <a:r>
              <a:rPr lang="en-US" sz="1800" b="1">
                <a:effectLst/>
                <a:latin typeface="SabonMTPro"/>
              </a:rPr>
              <a:t>Act – prompt interactions, subscribers and leads: </a:t>
            </a:r>
            <a:r>
              <a:rPr lang="en-US" sz="1800">
                <a:effectLst/>
                <a:latin typeface="SabonMTPro"/>
              </a:rPr>
              <a:t>Organic and paid social media encour- ages website visits that apply permission marketing to generate new database contacts. Some social networks such as LinkedIn and Twitter enable permission marketing within </a:t>
            </a:r>
            <a:endParaRPr lang="en-US"/>
          </a:p>
          <a:p>
            <a:r>
              <a:rPr lang="en-US" sz="1800">
                <a:solidFill>
                  <a:srgbClr val="8C007F"/>
                </a:solidFill>
                <a:effectLst/>
                <a:latin typeface="SabonMTPro"/>
              </a:rPr>
              <a:t>• </a:t>
            </a:r>
            <a:r>
              <a:rPr lang="en-US" sz="1800">
                <a:effectLst/>
                <a:latin typeface="SabonMTPro"/>
              </a:rPr>
              <a:t>the social feed though lead ad cards.</a:t>
            </a:r>
            <a:br>
              <a:rPr lang="en-US" sz="1800">
                <a:effectLst/>
                <a:latin typeface="SabonMTPro"/>
              </a:rPr>
            </a:br>
            <a:r>
              <a:rPr lang="en-US" sz="1800" b="1">
                <a:effectLst/>
                <a:latin typeface="SabonMTPro"/>
              </a:rPr>
              <a:t>Convert – achieve sales online or offline: </a:t>
            </a:r>
            <a:r>
              <a:rPr lang="en-US" sz="1800">
                <a:effectLst/>
                <a:latin typeface="SabonMTPro"/>
              </a:rPr>
              <a:t>Nurture prospects and leads towards sale – </a:t>
            </a:r>
            <a:r>
              <a:rPr lang="en-US" sz="1800" b="1">
                <a:solidFill>
                  <a:srgbClr val="007FFF"/>
                </a:solidFill>
                <a:effectLst/>
                <a:latin typeface="HelveticaNeueLTW1G"/>
              </a:rPr>
              <a:t>ad retargeting </a:t>
            </a:r>
            <a:r>
              <a:rPr lang="en-US" sz="1800">
                <a:effectLst/>
                <a:latin typeface="SabonMTPro"/>
              </a:rPr>
              <a:t>using paid social media is particularly effective for this since it can be used to target an individual in a similar way to email nurture that is not possible with organic </a:t>
            </a:r>
            <a:endParaRPr lang="en-US"/>
          </a:p>
          <a:p>
            <a:r>
              <a:rPr lang="en-US" sz="1800">
                <a:solidFill>
                  <a:srgbClr val="8C007F"/>
                </a:solidFill>
                <a:effectLst/>
                <a:latin typeface="SabonMTPro"/>
              </a:rPr>
              <a:t>• </a:t>
            </a:r>
            <a:r>
              <a:rPr lang="en-US" sz="1800">
                <a:effectLst/>
                <a:latin typeface="SabonMTPro"/>
              </a:rPr>
              <a:t>social media.</a:t>
            </a:r>
            <a:br>
              <a:rPr lang="en-US" sz="1800">
                <a:effectLst/>
                <a:latin typeface="SabonMTPro"/>
              </a:rPr>
            </a:br>
            <a:r>
              <a:rPr lang="en-US" sz="1800" b="1">
                <a:effectLst/>
                <a:latin typeface="SabonMTPro"/>
              </a:rPr>
              <a:t>Engage – encourage repeat business by developing customer satisfaction, loyalty and advocacy: </a:t>
            </a:r>
            <a:r>
              <a:rPr lang="en-US" sz="1800">
                <a:effectLst/>
                <a:latin typeface="SabonMTPro"/>
              </a:rPr>
              <a:t>Ad retargeting and uploading customer lists to social media platforms can also be used to target customers who have previously purchased. Encouraging custom- ers to write and share reviews of their experience is particularly important to encourage conversion of other customers using </a:t>
            </a:r>
            <a:r>
              <a:rPr lang="en-US" sz="1800" b="1">
                <a:solidFill>
                  <a:srgbClr val="007FFF"/>
                </a:solidFill>
                <a:effectLst/>
                <a:latin typeface="HelveticaNeueLTW1G"/>
              </a:rPr>
              <a:t>social proof</a:t>
            </a:r>
            <a:r>
              <a:rPr lang="en-US" sz="1800">
                <a:effectLst/>
                <a:latin typeface="SabonMTPro"/>
              </a:rPr>
              <a:t>. </a:t>
            </a:r>
            <a:endParaRPr lang="en-US"/>
          </a:p>
          <a:p>
            <a:endParaRPr lang="en-VN"/>
          </a:p>
        </p:txBody>
      </p:sp>
      <p:sp>
        <p:nvSpPr>
          <p:cNvPr id="4" name="Slide Number Placeholder 3"/>
          <p:cNvSpPr>
            <a:spLocks noGrp="1"/>
          </p:cNvSpPr>
          <p:nvPr>
            <p:ph type="sldNum" sz="quarter" idx="5"/>
          </p:nvPr>
        </p:nvSpPr>
        <p:spPr/>
        <p:txBody>
          <a:bodyPr/>
          <a:lstStyle/>
          <a:p>
            <a:fld id="{C00C9930-0A10-4D51-BF8B-58A66CF9DE84}" type="slidenum">
              <a:rPr lang="en-GB" smtClean="0"/>
              <a:t>23</a:t>
            </a:fld>
            <a:endParaRPr lang="en-GB"/>
          </a:p>
        </p:txBody>
      </p:sp>
    </p:spTree>
    <p:extLst>
      <p:ext uri="{BB962C8B-B14F-4D97-AF65-F5344CB8AC3E}">
        <p14:creationId xmlns:p14="http://schemas.microsoft.com/office/powerpoint/2010/main" val="777761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a:solidFill>
                  <a:srgbClr val="007FFF"/>
                </a:solidFill>
                <a:effectLst/>
                <a:latin typeface="HelveticaNeueLTW1G"/>
              </a:rPr>
              <a:t>Organic social media marketing</a:t>
            </a:r>
            <a:br>
              <a:rPr lang="en-US" sz="1800" b="1">
                <a:solidFill>
                  <a:srgbClr val="007FFF"/>
                </a:solidFill>
                <a:effectLst/>
                <a:latin typeface="HelveticaNeueLTW1G"/>
              </a:rPr>
            </a:br>
            <a:r>
              <a:rPr lang="en-US" sz="1800">
                <a:effectLst/>
                <a:latin typeface="HelveticaNeueLTW1G"/>
              </a:rPr>
              <a:t>It’s common practice</a:t>
            </a:r>
            <a:br>
              <a:rPr lang="en-US" sz="1800">
                <a:effectLst/>
                <a:latin typeface="HelveticaNeueLTW1G"/>
              </a:rPr>
            </a:br>
            <a:r>
              <a:rPr lang="en-US" sz="1800">
                <a:effectLst/>
                <a:latin typeface="HelveticaNeueLTW1G"/>
              </a:rPr>
              <a:t>to distinguish between organic and paid social media marketing activities in a similar way to </a:t>
            </a:r>
            <a:endParaRPr lang="en-US"/>
          </a:p>
          <a:p>
            <a:r>
              <a:rPr lang="en-US" sz="1800">
                <a:effectLst/>
                <a:latin typeface="HelveticaNeueLTW1G"/>
              </a:rPr>
              <a:t>organic and paid search marketing. Organic social involves using social networks and customer communities to develop relationships, share positive opinions through social media amplification and manage negative social media comments </a:t>
            </a:r>
            <a:endParaRPr lang="en-US"/>
          </a:p>
          <a:p>
            <a:endParaRPr lang="en-VN"/>
          </a:p>
        </p:txBody>
      </p:sp>
      <p:sp>
        <p:nvSpPr>
          <p:cNvPr id="4" name="Slide Number Placeholder 3"/>
          <p:cNvSpPr>
            <a:spLocks noGrp="1"/>
          </p:cNvSpPr>
          <p:nvPr>
            <p:ph type="sldNum" sz="quarter" idx="5"/>
          </p:nvPr>
        </p:nvSpPr>
        <p:spPr/>
        <p:txBody>
          <a:bodyPr/>
          <a:lstStyle/>
          <a:p>
            <a:fld id="{C00C9930-0A10-4D51-BF8B-58A66CF9DE84}" type="slidenum">
              <a:rPr lang="en-GB" smtClean="0"/>
              <a:t>24</a:t>
            </a:fld>
            <a:endParaRPr lang="en-GB"/>
          </a:p>
        </p:txBody>
      </p:sp>
    </p:spTree>
    <p:extLst>
      <p:ext uri="{BB962C8B-B14F-4D97-AF65-F5344CB8AC3E}">
        <p14:creationId xmlns:p14="http://schemas.microsoft.com/office/powerpoint/2010/main" val="2584545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457200">
              <a:buFont typeface="+mj-lt"/>
              <a:buAutoNum type="arabicPeriod"/>
            </a:pPr>
            <a:r>
              <a:rPr lang="en-VN" sz="3600"/>
              <a:t>Xác định chiến lược nghe và danh tiếng</a:t>
            </a:r>
            <a:endParaRPr lang="en-US" sz="3600"/>
          </a:p>
          <a:p>
            <a:pPr marL="457200">
              <a:buFont typeface="+mj-lt"/>
              <a:buAutoNum type="arabicPeriod"/>
            </a:pPr>
            <a:r>
              <a:rPr lang="en-VN" sz="3600"/>
              <a:t>Biến đổi thương hiệu qua social media – Transform the brand</a:t>
            </a:r>
            <a:endParaRPr lang="en-VN" sz="3600" dirty="0">
              <a:cs typeface="Calibri" panose="020F0502020204030204"/>
            </a:endParaRPr>
          </a:p>
          <a:p>
            <a:pPr marL="457200">
              <a:buFont typeface="+mj-lt"/>
              <a:buAutoNum type="arabicPeriod"/>
            </a:pPr>
            <a:r>
              <a:rPr lang="en-VN" sz="3600" dirty="0"/>
              <a:t>C</a:t>
            </a:r>
            <a:r>
              <a:rPr lang="en-VN" sz="3600"/>
              <a:t>hiếm lĩnh khách hàng mới thông qua social media</a:t>
            </a:r>
            <a:endParaRPr lang="en-VN" sz="3600" dirty="0">
              <a:cs typeface="Calibri" panose="020F0502020204030204"/>
            </a:endParaRPr>
          </a:p>
          <a:p>
            <a:pPr marL="457200">
              <a:buFont typeface="+mj-lt"/>
              <a:buAutoNum type="arabicPeriod"/>
            </a:pPr>
            <a:r>
              <a:rPr lang="en-VN" sz="3600"/>
              <a:t>Tăng doanh số từ khách hàng có sẵn</a:t>
            </a:r>
            <a:endParaRPr lang="en-VN" sz="3600" dirty="0">
              <a:cs typeface="Calibri" panose="020F0502020204030204"/>
            </a:endParaRPr>
          </a:p>
          <a:p>
            <a:pPr marL="457200">
              <a:buFont typeface="+mj-lt"/>
              <a:buAutoNum type="arabicPeriod"/>
            </a:pPr>
            <a:r>
              <a:rPr lang="en-VN" sz="3600"/>
              <a:t>Củng cố dịch vụ khách hàng qua hoạt động marketing trên social media</a:t>
            </a:r>
            <a:endParaRPr lang="en-VN" sz="3600" dirty="0">
              <a:cs typeface="Calibri" panose="020F0502020204030204"/>
            </a:endParaRPr>
          </a:p>
          <a:p>
            <a:pPr>
              <a:buFont typeface="+mj-lt"/>
              <a:buNone/>
            </a:pPr>
            <a:endParaRPr lang="en-US" sz="1800" b="1">
              <a:solidFill>
                <a:srgbClr val="8C007F"/>
              </a:solidFill>
              <a:effectLst/>
              <a:latin typeface="HelveticaNeueLTW1G"/>
            </a:endParaRPr>
          </a:p>
          <a:p>
            <a:pPr>
              <a:buFont typeface="+mj-lt"/>
              <a:buAutoNum type="arabicPeriod"/>
            </a:pPr>
            <a:r>
              <a:rPr lang="en-US" sz="1800" b="1">
                <a:solidFill>
                  <a:srgbClr val="8C007F"/>
                </a:solidFill>
                <a:effectLst/>
                <a:latin typeface="HelveticaNeueLTW1G"/>
              </a:rPr>
              <a:t>1  </a:t>
            </a:r>
            <a:r>
              <a:rPr lang="en-US" sz="1800">
                <a:effectLst/>
                <a:latin typeface="SabonMTPro"/>
              </a:rPr>
              <a:t>listen and manage reputation; </a:t>
            </a:r>
            <a:endParaRPr lang="en-US">
              <a:effectLst/>
            </a:endParaRPr>
          </a:p>
          <a:p>
            <a:pPr>
              <a:buFont typeface="+mj-lt"/>
              <a:buAutoNum type="arabicPeriod"/>
            </a:pPr>
            <a:r>
              <a:rPr lang="en-US" sz="1800" b="1">
                <a:solidFill>
                  <a:srgbClr val="8C007F"/>
                </a:solidFill>
                <a:effectLst/>
                <a:latin typeface="HelveticaNeueLTW1G"/>
              </a:rPr>
              <a:t>2  </a:t>
            </a:r>
            <a:r>
              <a:rPr lang="en-US" sz="1800">
                <a:effectLst/>
                <a:latin typeface="SabonMTPro"/>
              </a:rPr>
              <a:t>transform the brand through social media; </a:t>
            </a:r>
            <a:endParaRPr lang="en-US">
              <a:effectLst/>
            </a:endParaRPr>
          </a:p>
          <a:p>
            <a:pPr>
              <a:buFont typeface="+mj-lt"/>
              <a:buAutoNum type="arabicPeriod"/>
            </a:pPr>
            <a:r>
              <a:rPr lang="en-US" sz="1800" b="1">
                <a:solidFill>
                  <a:srgbClr val="8C007F"/>
                </a:solidFill>
                <a:effectLst/>
                <a:latin typeface="HelveticaNeueLTW1G"/>
              </a:rPr>
              <a:t>3  </a:t>
            </a:r>
            <a:r>
              <a:rPr lang="en-US" sz="1800">
                <a:effectLst/>
                <a:latin typeface="SabonMTPro"/>
              </a:rPr>
              <a:t>acquire new customers; </a:t>
            </a:r>
            <a:endParaRPr lang="en-US">
              <a:effectLst/>
            </a:endParaRPr>
          </a:p>
          <a:p>
            <a:pPr>
              <a:buFont typeface="+mj-lt"/>
              <a:buAutoNum type="arabicPeriod"/>
            </a:pPr>
            <a:r>
              <a:rPr lang="en-US" sz="1800" b="1">
                <a:solidFill>
                  <a:srgbClr val="8C007F"/>
                </a:solidFill>
                <a:effectLst/>
                <a:latin typeface="HelveticaNeueLTW1G"/>
              </a:rPr>
              <a:t>4  </a:t>
            </a:r>
            <a:r>
              <a:rPr lang="en-US" sz="1800">
                <a:effectLst/>
                <a:latin typeface="SabonMTPro"/>
              </a:rPr>
              <a:t>increase sales to existing customers; </a:t>
            </a:r>
            <a:endParaRPr lang="en-US">
              <a:effectLst/>
            </a:endParaRPr>
          </a:p>
          <a:p>
            <a:pPr>
              <a:buFont typeface="+mj-lt"/>
              <a:buAutoNum type="arabicPeriod"/>
            </a:pPr>
            <a:r>
              <a:rPr lang="en-US" sz="1800" b="1">
                <a:solidFill>
                  <a:srgbClr val="8C007F"/>
                </a:solidFill>
                <a:effectLst/>
                <a:latin typeface="HelveticaNeueLTW1G"/>
              </a:rPr>
              <a:t>5  </a:t>
            </a:r>
            <a:r>
              <a:rPr lang="en-US" sz="1800">
                <a:effectLst/>
                <a:latin typeface="SabonMTPro"/>
              </a:rPr>
              <a:t>deliver customer service. </a:t>
            </a:r>
            <a:endParaRPr lang="en-US">
              <a:effectLst/>
            </a:endParaRPr>
          </a:p>
          <a:p>
            <a:endParaRPr lang="en-VN"/>
          </a:p>
          <a:p>
            <a:r>
              <a:rPr lang="en-US" sz="1800" b="1">
                <a:effectLst/>
                <a:latin typeface="HelveticaNeueLTW1G"/>
              </a:rPr>
              <a:t>Activity 1. Define listening and reputation strategy </a:t>
            </a:r>
            <a:endParaRPr lang="en-US"/>
          </a:p>
          <a:p>
            <a:r>
              <a:rPr lang="en-US" sz="1800">
                <a:effectLst/>
                <a:latin typeface="SabonMTPro"/>
              </a:rPr>
              <a:t>To develop a social media listening approach, you need to understand social media usage for each of: </a:t>
            </a:r>
            <a:endParaRPr lang="en-US"/>
          </a:p>
          <a:p>
            <a:pPr fontAlgn="auto">
              <a:buFont typeface="Arial" panose="020B0604020202020204" pitchFamily="34" charset="0"/>
              <a:buChar char="•"/>
            </a:pPr>
            <a:r>
              <a:rPr lang="en-US" sz="1800" b="1">
                <a:solidFill>
                  <a:srgbClr val="8C007F"/>
                </a:solidFill>
                <a:effectLst/>
                <a:latin typeface="SabonMTPro"/>
              </a:rPr>
              <a:t>your audience: </a:t>
            </a:r>
            <a:r>
              <a:rPr lang="en-US" sz="1800">
                <a:solidFill>
                  <a:srgbClr val="8C007F"/>
                </a:solidFill>
                <a:effectLst/>
                <a:latin typeface="SabonMTPro"/>
              </a:rPr>
              <a:t>who they are, how they participate, what they’re saying and sharing; </a:t>
            </a:r>
          </a:p>
          <a:p>
            <a:pPr fontAlgn="auto">
              <a:buFont typeface="Arial" panose="020B0604020202020204" pitchFamily="34" charset="0"/>
              <a:buChar char="•"/>
            </a:pPr>
            <a:r>
              <a:rPr lang="en-US" sz="1800" b="1">
                <a:solidFill>
                  <a:srgbClr val="8C007F"/>
                </a:solidFill>
                <a:effectLst/>
                <a:latin typeface="SabonMTPro"/>
              </a:rPr>
              <a:t>your activity: </a:t>
            </a:r>
            <a:r>
              <a:rPr lang="en-US" sz="1800">
                <a:solidFill>
                  <a:srgbClr val="8C007F"/>
                </a:solidFill>
                <a:effectLst/>
                <a:latin typeface="SabonMTPro"/>
              </a:rPr>
              <a:t>through official social media channels and interactions through your site, but also through employee mentions; </a:t>
            </a:r>
          </a:p>
          <a:p>
            <a:pPr fontAlgn="auto">
              <a:buFont typeface="Arial" panose="020B0604020202020204" pitchFamily="34" charset="0"/>
              <a:buChar char="•"/>
            </a:pPr>
            <a:r>
              <a:rPr lang="en-US" sz="1800" b="1">
                <a:solidFill>
                  <a:srgbClr val="8C007F"/>
                </a:solidFill>
                <a:effectLst/>
                <a:latin typeface="SabonMTPro"/>
              </a:rPr>
              <a:t>your competitors: </a:t>
            </a:r>
            <a:r>
              <a:rPr lang="en-US" sz="1800">
                <a:solidFill>
                  <a:srgbClr val="8C007F"/>
                </a:solidFill>
                <a:effectLst/>
                <a:latin typeface="SabonMTPro"/>
              </a:rPr>
              <a:t>for direct and indirect competitors, you need to review how their activities compare to yours; </a:t>
            </a:r>
          </a:p>
          <a:p>
            <a:pPr fontAlgn="auto">
              <a:buFont typeface="Arial" panose="020B0604020202020204" pitchFamily="34" charset="0"/>
              <a:buChar char="•"/>
            </a:pPr>
            <a:r>
              <a:rPr lang="en-US" sz="1800" b="1">
                <a:solidFill>
                  <a:srgbClr val="8C007F"/>
                </a:solidFill>
                <a:effectLst/>
                <a:latin typeface="SabonMTPro"/>
              </a:rPr>
              <a:t>online publishers and other key intermediaries: </a:t>
            </a:r>
            <a:r>
              <a:rPr lang="en-US" sz="1800">
                <a:solidFill>
                  <a:srgbClr val="8C007F"/>
                </a:solidFill>
                <a:effectLst/>
                <a:latin typeface="SabonMTPro"/>
              </a:rPr>
              <a:t>these are a form of indirect competitor and are also important as influencers. </a:t>
            </a:r>
          </a:p>
          <a:p>
            <a:pPr fontAlgn="auto">
              <a:buFont typeface="Arial" panose="020B0604020202020204" pitchFamily="34" charset="0"/>
              <a:buChar char="•"/>
            </a:pPr>
            <a:endParaRPr lang="en-US" sz="1800">
              <a:solidFill>
                <a:srgbClr val="8C007F"/>
              </a:solidFill>
              <a:effectLst/>
              <a:latin typeface="SabonMTPro"/>
            </a:endParaRPr>
          </a:p>
          <a:p>
            <a:r>
              <a:rPr lang="en-US" sz="1800" b="1">
                <a:effectLst/>
                <a:latin typeface="HelveticaNeueLTW1G"/>
              </a:rPr>
              <a:t>Activity 2. Transform the brand through social media </a:t>
            </a:r>
            <a:endParaRPr lang="en-US" sz="2800"/>
          </a:p>
          <a:p>
            <a:r>
              <a:rPr lang="en-US" sz="1800">
                <a:effectLst/>
                <a:latin typeface="SabonMTPro"/>
              </a:rPr>
              <a:t>To fully exploit social media across all functions will require companies to make major changes to their brand, company structure and how everyone in the company communicates. </a:t>
            </a:r>
            <a:endParaRPr lang="en-US" sz="2800"/>
          </a:p>
          <a:p>
            <a:r>
              <a:rPr lang="en-US" sz="1800">
                <a:effectLst/>
                <a:latin typeface="SabonMTPro"/>
              </a:rPr>
              <a:t>Some key areas for delivering this transformation are: </a:t>
            </a:r>
            <a:endParaRPr lang="en-US" sz="2800"/>
          </a:p>
          <a:p>
            <a:pPr fontAlgn="auto">
              <a:buFont typeface="Arial" panose="020B0604020202020204" pitchFamily="34" charset="0"/>
              <a:buChar char="•"/>
            </a:pPr>
            <a:r>
              <a:rPr lang="en-US" sz="1800" b="1">
                <a:solidFill>
                  <a:srgbClr val="8C007F"/>
                </a:solidFill>
                <a:effectLst/>
                <a:latin typeface="SabonMTPro"/>
              </a:rPr>
              <a:t>Set scope for social media activities. </a:t>
            </a:r>
            <a:r>
              <a:rPr lang="en-US" sz="1800">
                <a:solidFill>
                  <a:srgbClr val="8C007F"/>
                </a:solidFill>
                <a:effectLst/>
                <a:latin typeface="SabonMTPro"/>
              </a:rPr>
              <a:t>Understand the intersection of social media and your business activities. It’s not just about your Facebook, Instagram, Twitter or LinkedIn </a:t>
            </a:r>
          </a:p>
          <a:p>
            <a:pPr fontAlgn="auto">
              <a:buFont typeface="Arial" panose="020B0604020202020204" pitchFamily="34" charset="0"/>
              <a:buChar char="•"/>
            </a:pPr>
            <a:r>
              <a:rPr lang="en-US" sz="1800">
                <a:solidFill>
                  <a:srgbClr val="8C007F"/>
                </a:solidFill>
                <a:effectLst/>
                <a:latin typeface="SabonMTPro"/>
              </a:rPr>
              <a:t>presence, it cuts across all customer marketing activities.</a:t>
            </a:r>
            <a:br>
              <a:rPr lang="en-US" sz="1800">
                <a:solidFill>
                  <a:srgbClr val="8C007F"/>
                </a:solidFill>
                <a:effectLst/>
                <a:latin typeface="SabonMTPro"/>
              </a:rPr>
            </a:br>
            <a:r>
              <a:rPr lang="en-US" sz="1800" b="1">
                <a:solidFill>
                  <a:srgbClr val="8C007F"/>
                </a:solidFill>
                <a:effectLst/>
                <a:latin typeface="SabonMTPro"/>
              </a:rPr>
              <a:t>Review social media capabilities and priorities. </a:t>
            </a:r>
            <a:r>
              <a:rPr lang="en-US" sz="1800">
                <a:solidFill>
                  <a:srgbClr val="8C007F"/>
                </a:solidFill>
                <a:effectLst/>
                <a:latin typeface="SabonMTPro"/>
              </a:rPr>
              <a:t>Social media marketing isn’t new for most companies, they will already be using social media. But they won’t be using it to the max. Benchmarking where you are now against where you want to be in the future is the key </a:t>
            </a:r>
          </a:p>
          <a:p>
            <a:pPr fontAlgn="auto">
              <a:buFont typeface="Arial" panose="020B0604020202020204" pitchFamily="34" charset="0"/>
              <a:buChar char="•"/>
            </a:pPr>
            <a:r>
              <a:rPr lang="en-US" sz="1800">
                <a:solidFill>
                  <a:srgbClr val="8C007F"/>
                </a:solidFill>
                <a:effectLst/>
                <a:latin typeface="SabonMTPro"/>
              </a:rPr>
              <a:t>to future success.</a:t>
            </a:r>
            <a:br>
              <a:rPr lang="en-US" sz="1800">
                <a:solidFill>
                  <a:srgbClr val="8C007F"/>
                </a:solidFill>
                <a:effectLst/>
                <a:latin typeface="SabonMTPro"/>
              </a:rPr>
            </a:br>
            <a:r>
              <a:rPr lang="en-US" sz="1800" b="1">
                <a:solidFill>
                  <a:srgbClr val="8C007F"/>
                </a:solidFill>
                <a:effectLst/>
                <a:latin typeface="SabonMTPro"/>
              </a:rPr>
              <a:t>Governance: define who is responsible for social media. </a:t>
            </a:r>
            <a:r>
              <a:rPr lang="en-US" sz="1800">
                <a:solidFill>
                  <a:srgbClr val="8C007F"/>
                </a:solidFill>
                <a:effectLst/>
                <a:latin typeface="SabonMTPro"/>
              </a:rPr>
              <a:t>We’ve seen that exploiting social media requires the involvement of many people in larger companies. So you need to </a:t>
            </a:r>
          </a:p>
          <a:p>
            <a:pPr fontAlgn="auto">
              <a:buFont typeface="Arial" panose="020B0604020202020204" pitchFamily="34" charset="0"/>
              <a:buChar char="•"/>
            </a:pPr>
            <a:r>
              <a:rPr lang="en-US" sz="1800">
                <a:solidFill>
                  <a:srgbClr val="8C007F"/>
                </a:solidFill>
                <a:effectLst/>
                <a:latin typeface="SabonMTPro"/>
              </a:rPr>
              <a:t>decide who does what and how different groups work together.</a:t>
            </a:r>
            <a:br>
              <a:rPr lang="en-US" sz="1800">
                <a:solidFill>
                  <a:srgbClr val="8C007F"/>
                </a:solidFill>
                <a:effectLst/>
                <a:latin typeface="SabonMTPro"/>
              </a:rPr>
            </a:br>
            <a:r>
              <a:rPr lang="en-US" sz="1800" b="1">
                <a:solidFill>
                  <a:srgbClr val="8C007F"/>
                </a:solidFill>
                <a:effectLst/>
                <a:latin typeface="SabonMTPro"/>
              </a:rPr>
              <a:t>Reviewing the personality of your brand and setting a vision. </a:t>
            </a:r>
            <a:r>
              <a:rPr lang="en-US" sz="1800">
                <a:solidFill>
                  <a:srgbClr val="8C007F"/>
                </a:solidFill>
                <a:effectLst/>
                <a:latin typeface="SabonMTPro"/>
              </a:rPr>
              <a:t>Social media and content marketing give many opportunities to make your brand more engaging, which have to be thought through. The whole personality of your brand may have to be revisited too. </a:t>
            </a:r>
          </a:p>
          <a:p>
            <a:pPr fontAlgn="auto">
              <a:buFont typeface="Arial" panose="020B0604020202020204" pitchFamily="34" charset="0"/>
              <a:buChar char="•"/>
            </a:pPr>
            <a:endParaRPr lang="en-US" sz="1800" b="1">
              <a:solidFill>
                <a:srgbClr val="8C007F"/>
              </a:solidFill>
              <a:effectLst/>
              <a:latin typeface="SabonMTPro"/>
            </a:endParaRPr>
          </a:p>
          <a:p>
            <a:pPr fontAlgn="auto">
              <a:buFont typeface="Arial" panose="020B0604020202020204" pitchFamily="34" charset="0"/>
              <a:buNone/>
            </a:pPr>
            <a:r>
              <a:rPr lang="en-US" sz="1800" b="1">
                <a:solidFill>
                  <a:srgbClr val="8C007F"/>
                </a:solidFill>
                <a:effectLst/>
                <a:latin typeface="HelveticaNeueLTW1G"/>
              </a:rPr>
              <a:t>Activity 3. Acquire new customers using social media </a:t>
            </a:r>
            <a:endParaRPr lang="en-US" sz="1800">
              <a:solidFill>
                <a:srgbClr val="8C007F"/>
              </a:solidFill>
              <a:effectLst/>
              <a:latin typeface="SabonMTPro"/>
            </a:endParaRPr>
          </a:p>
          <a:p>
            <a:pPr fontAlgn="auto">
              <a:buFont typeface="Arial" panose="020B0604020202020204" pitchFamily="34" charset="0"/>
              <a:buChar char="•"/>
            </a:pPr>
            <a:r>
              <a:rPr lang="en-US" sz="1800">
                <a:solidFill>
                  <a:srgbClr val="8C007F"/>
                </a:solidFill>
                <a:effectLst/>
                <a:latin typeface="SabonMTPro"/>
              </a:rPr>
              <a:t>For most marketers, the ultimate appeal of social media marketing is to use it to increase sales through reaching new prospects and converting them to customers, as discussed further in Chapter 9. </a:t>
            </a:r>
          </a:p>
          <a:p>
            <a:pPr fontAlgn="auto">
              <a:buFont typeface="Arial" panose="020B0604020202020204" pitchFamily="34" charset="0"/>
              <a:buChar char="•"/>
            </a:pPr>
            <a:endParaRPr lang="en-US" sz="1800">
              <a:solidFill>
                <a:srgbClr val="8C007F"/>
              </a:solidFill>
              <a:effectLst/>
              <a:latin typeface="SabonMTPro"/>
            </a:endParaRPr>
          </a:p>
          <a:p>
            <a:r>
              <a:rPr lang="en-US" sz="1800" b="1">
                <a:effectLst/>
                <a:latin typeface="HelveticaNeueLTW1G"/>
              </a:rPr>
              <a:t>Activity 4. Increase sales to existing customers </a:t>
            </a:r>
            <a:endParaRPr lang="en-US" sz="2800">
              <a:effectLst/>
            </a:endParaRPr>
          </a:p>
          <a:p>
            <a:r>
              <a:rPr lang="en-US" sz="1800">
                <a:effectLst/>
                <a:latin typeface="SabonMTPro"/>
              </a:rPr>
              <a:t>Applying social media to increase sales to existing customers focuses on developing your customer communications strategy to encourage more social interactions on your site, lead- ing to more social shares to gain the amplification effect. </a:t>
            </a:r>
            <a:endParaRPr lang="en-US" sz="2800">
              <a:effectLst/>
            </a:endParaRPr>
          </a:p>
          <a:p>
            <a:r>
              <a:rPr lang="en-US" sz="1800" b="1">
                <a:effectLst/>
                <a:latin typeface="HelveticaNeueLTW1G"/>
              </a:rPr>
              <a:t>Activity 5. Enhance customer service through social media marketing </a:t>
            </a:r>
            <a:endParaRPr lang="en-US" sz="2800">
              <a:effectLst/>
            </a:endParaRPr>
          </a:p>
          <a:p>
            <a:r>
              <a:rPr lang="en-US" sz="1800">
                <a:effectLst/>
                <a:latin typeface="SabonMTPro"/>
              </a:rPr>
              <a:t>Improving customer service or ‘social customer care’ through social media is not a major focus of this chapter since we focus more on communications that directly increase sales through reaching or converting more of an audience. </a:t>
            </a:r>
            <a:endParaRPr lang="en-US" sz="2800">
              <a:effectLst/>
            </a:endParaRPr>
          </a:p>
          <a:p>
            <a:r>
              <a:rPr lang="en-US" sz="1800">
                <a:effectLst/>
                <a:latin typeface="SabonMTPro"/>
              </a:rPr>
              <a:t>However, to find out more about how customer service can be delivered through social media, we recommend reading the advice of consultant Guy Stephens of Foviance (Chaffey, 2010). He talks about how specific customer service activities should be managed, including: </a:t>
            </a:r>
            <a:endParaRPr lang="en-US" sz="2800">
              <a:effectLst/>
            </a:endParaRPr>
          </a:p>
          <a:p>
            <a:pPr fontAlgn="auto">
              <a:buFont typeface="Arial" panose="020B0604020202020204" pitchFamily="34" charset="0"/>
              <a:buChar char="•"/>
            </a:pPr>
            <a:r>
              <a:rPr lang="en-US" sz="1800">
                <a:solidFill>
                  <a:srgbClr val="8C007F"/>
                </a:solidFill>
                <a:effectLst/>
                <a:latin typeface="SabonMTPro"/>
              </a:rPr>
              <a:t>social listening to identify customers requiring service; </a:t>
            </a:r>
          </a:p>
          <a:p>
            <a:pPr fontAlgn="auto">
              <a:buFont typeface="Arial" panose="020B0604020202020204" pitchFamily="34" charset="0"/>
              <a:buChar char="•"/>
            </a:pPr>
            <a:r>
              <a:rPr lang="en-US" sz="1800">
                <a:solidFill>
                  <a:srgbClr val="8C007F"/>
                </a:solidFill>
                <a:effectLst/>
                <a:latin typeface="SabonMTPro"/>
              </a:rPr>
              <a:t>outreach to answer customer questions or resolve problems; </a:t>
            </a:r>
          </a:p>
          <a:p>
            <a:pPr fontAlgn="auto">
              <a:buFont typeface="Arial" panose="020B0604020202020204" pitchFamily="34" charset="0"/>
              <a:buChar char="•"/>
            </a:pPr>
            <a:r>
              <a:rPr lang="en-US" sz="1800">
                <a:solidFill>
                  <a:srgbClr val="8C007F"/>
                </a:solidFill>
                <a:effectLst/>
                <a:latin typeface="SabonMTPro"/>
              </a:rPr>
              <a:t>using service to improve product and service offerings; </a:t>
            </a:r>
          </a:p>
          <a:p>
            <a:pPr fontAlgn="auto">
              <a:buFont typeface="Arial" panose="020B0604020202020204" pitchFamily="34" charset="0"/>
              <a:buChar char="•"/>
            </a:pPr>
            <a:r>
              <a:rPr lang="en-US" sz="1800">
                <a:solidFill>
                  <a:srgbClr val="8C007F"/>
                </a:solidFill>
                <a:effectLst/>
                <a:latin typeface="SabonMTPro"/>
              </a:rPr>
              <a:t>management of a company’s own service forums or other service platforms such as Get </a:t>
            </a:r>
          </a:p>
          <a:p>
            <a:pPr fontAlgn="auto">
              <a:buFont typeface="Arial" panose="020B0604020202020204" pitchFamily="34" charset="0"/>
              <a:buChar char="•"/>
            </a:pPr>
            <a:r>
              <a:rPr lang="en-US" sz="1800">
                <a:solidFill>
                  <a:srgbClr val="8C007F"/>
                </a:solidFill>
                <a:effectLst/>
                <a:latin typeface="SabonMTPro"/>
              </a:rPr>
              <a:t>Satisfaction. </a:t>
            </a:r>
          </a:p>
          <a:p>
            <a:pPr fontAlgn="auto">
              <a:buFont typeface="Arial" panose="020B0604020202020204" pitchFamily="34" charset="0"/>
              <a:buNone/>
            </a:pPr>
            <a:endParaRPr lang="en-US" sz="1800">
              <a:solidFill>
                <a:srgbClr val="8C007F"/>
              </a:solidFill>
              <a:effectLst/>
              <a:latin typeface="SabonMTPro"/>
            </a:endParaRPr>
          </a:p>
          <a:p>
            <a:endParaRPr lang="en-VN"/>
          </a:p>
        </p:txBody>
      </p:sp>
      <p:sp>
        <p:nvSpPr>
          <p:cNvPr id="4" name="Slide Number Placeholder 3"/>
          <p:cNvSpPr>
            <a:spLocks noGrp="1"/>
          </p:cNvSpPr>
          <p:nvPr>
            <p:ph type="sldNum" sz="quarter" idx="5"/>
          </p:nvPr>
        </p:nvSpPr>
        <p:spPr/>
        <p:txBody>
          <a:bodyPr/>
          <a:lstStyle/>
          <a:p>
            <a:fld id="{C00C9930-0A10-4D51-BF8B-58A66CF9DE84}" type="slidenum">
              <a:rPr lang="en-GB" smtClean="0"/>
              <a:t>25</a:t>
            </a:fld>
            <a:endParaRPr lang="en-GB"/>
          </a:p>
        </p:txBody>
      </p:sp>
    </p:spTree>
    <p:extLst>
      <p:ext uri="{BB962C8B-B14F-4D97-AF65-F5344CB8AC3E}">
        <p14:creationId xmlns:p14="http://schemas.microsoft.com/office/powerpoint/2010/main" val="2954319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normAutofit fontScale="40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Arial" panose="020B0604020202020204" pitchFamily="34" charset="0"/>
                <a:ea typeface="+mn-ea"/>
                <a:cs typeface="Arial" panose="020B0604020202020204" pitchFamily="34" charset="0"/>
              </a:rPr>
              <a:t>Figure 6.3 Different consumer messaging options (Urban Airship, 2017)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SabonMTPro"/>
              </a:rPr>
              <a:t>It’s clear that there are many options for delivering communications. The challenge for marketers is that as the number of options and messages delivered has increased it has become more difficult to make an impact. Considering email, Radicati Group (2020) forecast that the total number of business and consumer emails sent each day will grow from 306 billion in 2020 to over 361 billion in 2024. They note that email is still the most pervasive form of electronic communication for both business and consumer users, so it is a key technique alongside mobile text and push notifications and emerging formats. On average, a consumer receives approximately 75 messages per day, so to gain ‘cut-through within the crowded inbox’ requires both creativity and targeting to deliver a relevant mes- sage. Other forms of personal messaging are increasing in importance, as catalogued by Datareportal (Kemp, 2021), which reported that, globally, three mobile messenger apps (WhatsApp, Facebook Messenger and Weixin/WeChat) had more than 1 billion monthly active users and a further three (QQ, Telegram and Snapchat) had more than half a bil- lion monthly users. These may not all offer the sophisticated targeting options of email marketing, but offer the potential to improve customer loyalty by interacting directly with individuals alongside push notifications in mobile apps and SMS text marketing. They’re particularly relevant for audiences that don’t use email marketing.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SabonMTPro"/>
              </a:rPr>
              <a:t>This increase in digital messaging highlights why a lifecycle customer relationship management strategy informed by data about customers is important to gain audience engagement through more person- alised messages that offer greater value than competitor messages, which are less relevant. This chapter details the data-driven analysis and personalisation techniques available to the marketer, showing through examples how they can be applied to B2B and B2C markets using marketing automation. </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a:buFont typeface="+mj-lt"/>
              <a:buAutoNum type="arabicPeriod"/>
            </a:pPr>
            <a:r>
              <a:rPr lang="en-US" sz="1800" b="1">
                <a:effectLst/>
                <a:latin typeface="SabonMTPro"/>
              </a:rPr>
              <a:t>Marketing automation. </a:t>
            </a:r>
            <a:r>
              <a:rPr lang="en-US" sz="1800">
                <a:effectLst/>
                <a:latin typeface="SabonMTPro"/>
              </a:rPr>
              <a:t>Marketing automation and CRM systems such as Salesforce and Eloqua can be used to nurture prospects by sending a sequence of targeted email com- munications after they show initial interest in a service, for example after they download a case study or attend a webinar. </a:t>
            </a:r>
            <a:endParaRPr lang="en-US">
              <a:effectLst/>
            </a:endParaRPr>
          </a:p>
          <a:p>
            <a:pPr>
              <a:buFont typeface="+mj-lt"/>
              <a:buAutoNum type="arabicPeriod"/>
            </a:pPr>
            <a:r>
              <a:rPr lang="en-US" sz="1800" b="1">
                <a:solidFill>
                  <a:srgbClr val="8C007F"/>
                </a:solidFill>
                <a:effectLst/>
                <a:latin typeface="HelveticaNeueLTW1G"/>
              </a:rPr>
              <a:t>2  </a:t>
            </a:r>
            <a:r>
              <a:rPr lang="en-US" sz="1800" b="1">
                <a:effectLst/>
                <a:latin typeface="SabonMTPro"/>
              </a:rPr>
              <a:t>Sales force automation. </a:t>
            </a:r>
            <a:r>
              <a:rPr lang="en-US" sz="1800">
                <a:effectLst/>
                <a:latin typeface="SabonMTPro"/>
              </a:rPr>
              <a:t>Sales representatives are supported in their account management through tools to arrange and record customer visits. Today, within business-to-business marketing, these include support for </a:t>
            </a:r>
            <a:r>
              <a:rPr lang="en-US" sz="1800" b="1">
                <a:solidFill>
                  <a:srgbClr val="007FFF"/>
                </a:solidFill>
                <a:effectLst/>
                <a:latin typeface="HelveticaNeueLTW1G"/>
              </a:rPr>
              <a:t>social selling </a:t>
            </a:r>
            <a:r>
              <a:rPr lang="en-US" sz="1800">
                <a:effectLst/>
                <a:latin typeface="SabonMTPro"/>
              </a:rPr>
              <a:t>through services such as LinkedIn Navigator and </a:t>
            </a:r>
            <a:r>
              <a:rPr lang="en-US" sz="1800" b="1">
                <a:solidFill>
                  <a:srgbClr val="007FFF"/>
                </a:solidFill>
                <a:effectLst/>
                <a:latin typeface="HelveticaNeueLTW1G"/>
              </a:rPr>
              <a:t>account-based marketing (ABM) </a:t>
            </a:r>
            <a:r>
              <a:rPr lang="en-US" sz="1800">
                <a:effectLst/>
                <a:latin typeface="SabonMTPro"/>
              </a:rPr>
              <a:t>for larger organisations with multiple people in the buying unit. Automated tools also support </a:t>
            </a:r>
            <a:r>
              <a:rPr lang="en-US" sz="1800" b="1">
                <a:solidFill>
                  <a:srgbClr val="007FFF"/>
                </a:solidFill>
                <a:effectLst/>
                <a:latin typeface="HelveticaNeueLTW1G"/>
              </a:rPr>
              <a:t>sales cadences</a:t>
            </a:r>
            <a:r>
              <a:rPr lang="en-US" sz="1800">
                <a:effectLst/>
                <a:latin typeface="SabonMTPro"/>
              </a:rPr>
              <a:t>, which make it easy for sales people to send updates via email and LinkedIn to nurture prospects. </a:t>
            </a:r>
            <a:endParaRPr lang="en-US">
              <a:effectLst/>
            </a:endParaRPr>
          </a:p>
          <a:p>
            <a:pPr>
              <a:buFont typeface="+mj-lt"/>
              <a:buAutoNum type="arabicPeriod"/>
            </a:pPr>
            <a:r>
              <a:rPr lang="en-US" sz="1800" b="1">
                <a:solidFill>
                  <a:srgbClr val="8C007F"/>
                </a:solidFill>
                <a:effectLst/>
                <a:latin typeface="HelveticaNeueLTW1G"/>
              </a:rPr>
              <a:t>3  </a:t>
            </a:r>
            <a:r>
              <a:rPr lang="en-US" sz="1800" b="1">
                <a:effectLst/>
                <a:latin typeface="SabonMTPro"/>
              </a:rPr>
              <a:t>Customer service management. </a:t>
            </a:r>
            <a:r>
              <a:rPr lang="en-US" sz="1800">
                <a:effectLst/>
                <a:latin typeface="SabonMTPro"/>
              </a:rPr>
              <a:t>Representatives in contact centres respond to customer requests for information by using an intranet to access databases containing information on the customer, products and previous queries. It is more efficient and may increase customer convenience if customers are given the option of </a:t>
            </a:r>
            <a:r>
              <a:rPr lang="en-US" sz="1800" b="1">
                <a:solidFill>
                  <a:srgbClr val="007FFF"/>
                </a:solidFill>
                <a:effectLst/>
                <a:latin typeface="HelveticaNeueLTW1G"/>
              </a:rPr>
              <a:t>web self-service</a:t>
            </a:r>
            <a:r>
              <a:rPr lang="en-US" sz="1800">
                <a:effectLst/>
                <a:latin typeface="SabonMTPro"/>
              </a:rPr>
              <a:t>, i.e. access- ing support data through a web interface. </a:t>
            </a:r>
            <a:endParaRPr lang="en-US">
              <a:effectLst/>
            </a:endParaRPr>
          </a:p>
          <a:p>
            <a:pPr>
              <a:buFont typeface="+mj-lt"/>
              <a:buAutoNum type="arabicPeriod"/>
            </a:pPr>
            <a:r>
              <a:rPr lang="en-US" sz="1800" b="1">
                <a:solidFill>
                  <a:srgbClr val="8C007F"/>
                </a:solidFill>
                <a:effectLst/>
                <a:latin typeface="HelveticaNeueLTW1G"/>
              </a:rPr>
              <a:t>4  </a:t>
            </a:r>
            <a:r>
              <a:rPr lang="en-US" sz="1800" b="1">
                <a:effectLst/>
                <a:latin typeface="SabonMTPro"/>
              </a:rPr>
              <a:t>Customer communications management. </a:t>
            </a:r>
            <a:r>
              <a:rPr lang="en-US" sz="1800">
                <a:effectLst/>
                <a:latin typeface="SabonMTPro"/>
              </a:rPr>
              <a:t>Managing communications integrated across different channels including direct mail, email, mobile messaging, personalised web mes- sages and social networks. </a:t>
            </a:r>
            <a:endParaRPr lang="en-US">
              <a:effectLst/>
            </a:endParaRPr>
          </a:p>
          <a:p>
            <a:pPr>
              <a:buFont typeface="+mj-lt"/>
              <a:buAutoNum type="arabicPeriod"/>
            </a:pPr>
            <a:r>
              <a:rPr lang="en-US" sz="1800" b="1">
                <a:solidFill>
                  <a:srgbClr val="8C007F"/>
                </a:solidFill>
                <a:effectLst/>
                <a:latin typeface="HelveticaNeueLTW1G"/>
              </a:rPr>
              <a:t>5  </a:t>
            </a:r>
            <a:r>
              <a:rPr lang="en-US" sz="1800" b="1">
                <a:effectLst/>
                <a:latin typeface="SabonMTPro"/>
              </a:rPr>
              <a:t>Analysis and reporting. </a:t>
            </a:r>
            <a:r>
              <a:rPr lang="en-US" sz="1800">
                <a:effectLst/>
                <a:latin typeface="SabonMTPro"/>
              </a:rPr>
              <a:t>Reporting on the volume, quality and value of leads in the sales pipeline through techniques such as lead scoring and grading, which we describe in the section on permission marketing. </a:t>
            </a:r>
            <a:endParaRPr lang="en-US">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C00C9930-0A10-4D51-BF8B-58A66CF9DE84}" type="slidenum">
              <a:rPr lang="en-GB" smtClean="0"/>
              <a:t>4</a:t>
            </a:fld>
            <a:endParaRPr lang="en-GB"/>
          </a:p>
        </p:txBody>
      </p:sp>
    </p:spTree>
    <p:extLst>
      <p:ext uri="{BB962C8B-B14F-4D97-AF65-F5344CB8AC3E}">
        <p14:creationId xmlns:p14="http://schemas.microsoft.com/office/powerpoint/2010/main" val="3638928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Quản </a:t>
            </a:r>
            <a:r>
              <a:rPr lang="en-US" dirty="0" err="1"/>
              <a:t>trị</a:t>
            </a:r>
            <a:r>
              <a:rPr lang="en-US" dirty="0"/>
              <a:t> </a:t>
            </a:r>
            <a:r>
              <a:rPr lang="en-US" dirty="0" err="1"/>
              <a:t>quan</a:t>
            </a:r>
            <a:r>
              <a:rPr lang="en-US" dirty="0"/>
              <a:t> </a:t>
            </a:r>
            <a:r>
              <a:rPr lang="en-US" dirty="0" err="1"/>
              <a:t>hệ</a:t>
            </a:r>
            <a:r>
              <a:rPr lang="en-US" dirty="0"/>
              <a:t> </a:t>
            </a:r>
            <a:r>
              <a:rPr lang="en-US" dirty="0" err="1"/>
              <a:t>khách</a:t>
            </a:r>
            <a:r>
              <a:rPr lang="en-US" dirty="0"/>
              <a:t> </a:t>
            </a:r>
            <a:r>
              <a:rPr lang="en-US" dirty="0" err="1"/>
              <a:t>hàng</a:t>
            </a:r>
            <a:r>
              <a:rPr lang="en-US" dirty="0"/>
              <a:t> </a:t>
            </a:r>
            <a:r>
              <a:rPr lang="en-US" dirty="0" err="1"/>
              <a:t>điện</a:t>
            </a:r>
            <a:r>
              <a:rPr lang="en-US" dirty="0"/>
              <a:t> </a:t>
            </a:r>
            <a:r>
              <a:rPr lang="en-US" dirty="0" err="1"/>
              <a:t>tử</a:t>
            </a:r>
            <a:r>
              <a:rPr lang="en-US" dirty="0"/>
              <a:t> (e-CRM): </a:t>
            </a:r>
            <a:r>
              <a:rPr lang="en-US" dirty="0" err="1"/>
              <a:t>việc</a:t>
            </a:r>
            <a:r>
              <a:rPr lang="en-US" dirty="0"/>
              <a:t> </a:t>
            </a:r>
            <a:r>
              <a:rPr lang="en-US" dirty="0" err="1"/>
              <a:t>sử</a:t>
            </a:r>
            <a:r>
              <a:rPr lang="en-US" dirty="0"/>
              <a:t> </a:t>
            </a:r>
            <a:r>
              <a:rPr lang="en-US" dirty="0" err="1"/>
              <a:t>dụng</a:t>
            </a:r>
            <a:r>
              <a:rPr lang="en-US" dirty="0"/>
              <a:t> </a:t>
            </a:r>
            <a:r>
              <a:rPr lang="en-US" dirty="0" err="1"/>
              <a:t>công</a:t>
            </a:r>
            <a:r>
              <a:rPr lang="en-US" dirty="0"/>
              <a:t> </a:t>
            </a:r>
            <a:r>
              <a:rPr lang="en-US" dirty="0" err="1"/>
              <a:t>nghệ</a:t>
            </a:r>
            <a:r>
              <a:rPr lang="en-US" dirty="0"/>
              <a:t> </a:t>
            </a:r>
            <a:r>
              <a:rPr lang="en-US" dirty="0" err="1"/>
              <a:t>truyền</a:t>
            </a:r>
            <a:r>
              <a:rPr lang="en-US" dirty="0"/>
              <a:t> </a:t>
            </a:r>
            <a:r>
              <a:rPr lang="en-US" dirty="0" err="1"/>
              <a:t>thông</a:t>
            </a:r>
            <a:r>
              <a:rPr lang="en-US" dirty="0"/>
              <a:t> </a:t>
            </a:r>
            <a:r>
              <a:rPr lang="en-US" dirty="0" err="1"/>
              <a:t>số</a:t>
            </a:r>
            <a:r>
              <a:rPr lang="en-US" dirty="0"/>
              <a:t> </a:t>
            </a:r>
            <a:r>
              <a:rPr lang="en-US" dirty="0" err="1"/>
              <a:t>để</a:t>
            </a:r>
            <a:r>
              <a:rPr lang="en-US" dirty="0"/>
              <a:t> </a:t>
            </a:r>
            <a:r>
              <a:rPr lang="en-US" dirty="0" err="1"/>
              <a:t>tối</a:t>
            </a:r>
            <a:r>
              <a:rPr lang="en-US" dirty="0"/>
              <a:t> </a:t>
            </a:r>
            <a:r>
              <a:rPr lang="en-US" dirty="0" err="1"/>
              <a:t>đa</a:t>
            </a:r>
            <a:r>
              <a:rPr lang="en-US" dirty="0"/>
              <a:t> </a:t>
            </a:r>
            <a:r>
              <a:rPr lang="en-US" dirty="0" err="1"/>
              <a:t>doanh</a:t>
            </a:r>
            <a:r>
              <a:rPr lang="en-US" dirty="0"/>
              <a:t> </a:t>
            </a:r>
            <a:r>
              <a:rPr lang="en-US" dirty="0" err="1"/>
              <a:t>số</a:t>
            </a:r>
            <a:r>
              <a:rPr lang="en-US" dirty="0"/>
              <a:t> </a:t>
            </a:r>
            <a:r>
              <a:rPr lang="en-US" dirty="0" err="1"/>
              <a:t>từ</a:t>
            </a:r>
            <a:r>
              <a:rPr lang="en-US" dirty="0"/>
              <a:t> </a:t>
            </a:r>
            <a:r>
              <a:rPr lang="en-US" dirty="0" err="1"/>
              <a:t>khách</a:t>
            </a:r>
            <a:r>
              <a:rPr lang="en-US" dirty="0"/>
              <a:t> </a:t>
            </a:r>
            <a:r>
              <a:rPr lang="en-US" dirty="0" err="1"/>
              <a:t>hàng</a:t>
            </a:r>
            <a:r>
              <a:rPr lang="en-US" dirty="0"/>
              <a:t> </a:t>
            </a:r>
            <a:r>
              <a:rPr lang="en-US" dirty="0" err="1"/>
              <a:t>hiện</a:t>
            </a:r>
            <a:r>
              <a:rPr lang="en-US" dirty="0"/>
              <a:t> </a:t>
            </a:r>
            <a:r>
              <a:rPr lang="en-US" dirty="0" err="1"/>
              <a:t>tại</a:t>
            </a:r>
            <a:r>
              <a:rPr lang="en-US" dirty="0"/>
              <a:t> </a:t>
            </a:r>
            <a:r>
              <a:rPr lang="en-US" dirty="0" err="1"/>
              <a:t>và</a:t>
            </a:r>
            <a:r>
              <a:rPr lang="en-US" dirty="0"/>
              <a:t> </a:t>
            </a:r>
            <a:r>
              <a:rPr lang="en-US" dirty="0" err="1"/>
              <a:t>khuyến</a:t>
            </a:r>
            <a:r>
              <a:rPr lang="en-US" dirty="0"/>
              <a:t> </a:t>
            </a:r>
            <a:r>
              <a:rPr lang="en-US" dirty="0" err="1"/>
              <a:t>khích</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trực</a:t>
            </a:r>
            <a:r>
              <a:rPr lang="en-US" dirty="0"/>
              <a:t> </a:t>
            </a:r>
            <a:r>
              <a:rPr lang="en-US" dirty="0" err="1"/>
              <a:t>tuyến</a:t>
            </a:r>
            <a:r>
              <a:rPr lang="en-US" dirty="0"/>
              <a:t>. </a:t>
            </a:r>
            <a:r>
              <a:rPr lang="en-US" dirty="0" err="1"/>
              <a:t>Ngày</a:t>
            </a:r>
            <a:r>
              <a:rPr lang="en-US" dirty="0"/>
              <a:t> nay, CRM </a:t>
            </a:r>
            <a:r>
              <a:rPr lang="en-US" dirty="0" err="1"/>
              <a:t>được</a:t>
            </a:r>
            <a:r>
              <a:rPr lang="en-US" dirty="0"/>
              <a:t> </a:t>
            </a:r>
            <a:r>
              <a:rPr lang="en-US" dirty="0" err="1"/>
              <a:t>hiểu</a:t>
            </a:r>
            <a:r>
              <a:rPr lang="en-US" dirty="0"/>
              <a:t> </a:t>
            </a:r>
            <a:r>
              <a:rPr lang="en-US" dirty="0" err="1"/>
              <a:t>tương</a:t>
            </a:r>
            <a:r>
              <a:rPr lang="en-US" dirty="0"/>
              <a:t> </a:t>
            </a:r>
            <a:r>
              <a:rPr lang="en-US" dirty="0" err="1"/>
              <a:t>đương</a:t>
            </a:r>
            <a:r>
              <a:rPr lang="en-US" dirty="0"/>
              <a:t> e-CRM </a:t>
            </a:r>
            <a:r>
              <a:rPr lang="en-US" sz="1200" dirty="0">
                <a:cs typeface="Calibri"/>
              </a:rPr>
              <a:t>(Chaffey &amp; Ellis-Chadwick, 2022, p.504)</a:t>
            </a:r>
            <a:endParaRPr lang="en-US" dirty="0">
              <a:cs typeface="Calibri"/>
            </a:endParaRPr>
          </a:p>
          <a:p>
            <a:endParaRPr lang="en-VN"/>
          </a:p>
        </p:txBody>
      </p:sp>
      <p:sp>
        <p:nvSpPr>
          <p:cNvPr id="4" name="Slide Number Placeholder 3"/>
          <p:cNvSpPr>
            <a:spLocks noGrp="1"/>
          </p:cNvSpPr>
          <p:nvPr>
            <p:ph type="sldNum" sz="quarter" idx="5"/>
          </p:nvPr>
        </p:nvSpPr>
        <p:spPr/>
        <p:txBody>
          <a:bodyPr/>
          <a:lstStyle/>
          <a:p>
            <a:fld id="{C00C9930-0A10-4D51-BF8B-58A66CF9DE84}" type="slidenum">
              <a:rPr lang="en-GB" smtClean="0"/>
              <a:t>5</a:t>
            </a:fld>
            <a:endParaRPr lang="en-GB"/>
          </a:p>
        </p:txBody>
      </p:sp>
    </p:spTree>
    <p:extLst>
      <p:ext uri="{BB962C8B-B14F-4D97-AF65-F5344CB8AC3E}">
        <p14:creationId xmlns:p14="http://schemas.microsoft.com/office/powerpoint/2010/main" val="2288014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800" b="1">
                <a:solidFill>
                  <a:srgbClr val="007FFF"/>
                </a:solidFill>
                <a:effectLst/>
                <a:latin typeface="HelveticaNeueLTW1G"/>
              </a:rPr>
              <a:t>Benefits of using marketing automation to support customer engagement </a:t>
            </a:r>
            <a:endParaRPr lang="en-US" sz="1800"/>
          </a:p>
          <a:p>
            <a:r>
              <a:rPr lang="en-US" sz="1800">
                <a:effectLst/>
                <a:latin typeface="SabonMTPro"/>
              </a:rPr>
              <a:t>Using digital platforms for CRM involves integrating the customer database with websites and messaging to make the relationship targeted and personalised. Through doing this, marketing can be improved by: </a:t>
            </a:r>
            <a:endParaRPr lang="en-US" sz="1800"/>
          </a:p>
          <a:p>
            <a:endParaRPr lang="en-US" sz="1800">
              <a:solidFill>
                <a:srgbClr val="8C007F"/>
              </a:solidFill>
              <a:effectLst/>
              <a:latin typeface="SabonMTPro"/>
            </a:endParaRPr>
          </a:p>
          <a:p>
            <a:r>
              <a:rPr lang="en-US" sz="1800">
                <a:solidFill>
                  <a:srgbClr val="8C007F"/>
                </a:solidFill>
                <a:effectLst/>
                <a:latin typeface="SabonMTPro"/>
              </a:rPr>
              <a:t>• </a:t>
            </a:r>
            <a:r>
              <a:rPr lang="en-US" sz="1800" b="1">
                <a:effectLst/>
                <a:latin typeface="SabonMTPro"/>
              </a:rPr>
              <a:t>Targeting more cost-effectively. </a:t>
            </a:r>
            <a:r>
              <a:rPr lang="en-US" sz="1800">
                <a:effectLst/>
                <a:latin typeface="SabonMTPro"/>
              </a:rPr>
              <a:t>Traditional targeting, for direct mail for instance, is often based on mailing lists compiled according to criteria that mean that not everyone con- tacted is in the target market. For example, a company wishing to acquire new affluent consumers may use postcodes to target areas with appropriate demographics, but within the postal district the population may be heterogeneous. The result of poor targeting will </a:t>
            </a:r>
            <a:endParaRPr lang="en-US"/>
          </a:p>
          <a:p>
            <a:r>
              <a:rPr lang="en-US" sz="1800">
                <a:solidFill>
                  <a:srgbClr val="8C007F"/>
                </a:solidFill>
                <a:effectLst/>
                <a:latin typeface="SabonMTPro"/>
              </a:rPr>
              <a:t>• </a:t>
            </a:r>
            <a:r>
              <a:rPr lang="en-US" sz="1800">
                <a:effectLst/>
                <a:latin typeface="SabonMTPro"/>
              </a:rPr>
              <a:t>be low response rates, perhaps less than 1 per cent.</a:t>
            </a:r>
            <a:br>
              <a:rPr lang="en-US" sz="1800">
                <a:effectLst/>
                <a:latin typeface="SabonMTPro"/>
              </a:rPr>
            </a:br>
            <a:r>
              <a:rPr lang="en-US" sz="1800" b="1">
                <a:effectLst/>
                <a:latin typeface="SabonMTPro"/>
              </a:rPr>
              <a:t>Permission marketing. </a:t>
            </a:r>
            <a:r>
              <a:rPr lang="en-US" sz="1800">
                <a:effectLst/>
                <a:latin typeface="SabonMTPro"/>
              </a:rPr>
              <a:t>Also known as inbound marketing, this has the benefit that the list of contacts is </a:t>
            </a:r>
            <a:r>
              <a:rPr lang="en-US" sz="1800" i="1">
                <a:effectLst/>
                <a:latin typeface="SabonMTPro"/>
              </a:rPr>
              <a:t>self-selecting </a:t>
            </a:r>
            <a:r>
              <a:rPr lang="en-US" sz="1800">
                <a:effectLst/>
                <a:latin typeface="SabonMTPro"/>
              </a:rPr>
              <a:t>or pre-qualified. A company will only aim to build relation- ships with those who have visited a website and expressed an interest in its products by </a:t>
            </a:r>
            <a:endParaRPr lang="en-US"/>
          </a:p>
          <a:p>
            <a:r>
              <a:rPr lang="en-US" sz="1800">
                <a:solidFill>
                  <a:srgbClr val="8C007F"/>
                </a:solidFill>
                <a:effectLst/>
                <a:latin typeface="SabonMTPro"/>
              </a:rPr>
              <a:t>• </a:t>
            </a:r>
            <a:r>
              <a:rPr lang="en-US" sz="1800">
                <a:effectLst/>
                <a:latin typeface="SabonMTPro"/>
              </a:rPr>
              <a:t>registering their name and address.</a:t>
            </a:r>
            <a:br>
              <a:rPr lang="en-US" sz="1800">
                <a:effectLst/>
                <a:latin typeface="SabonMTPro"/>
              </a:rPr>
            </a:br>
            <a:r>
              <a:rPr lang="en-US" sz="1800" b="1">
                <a:effectLst/>
                <a:latin typeface="SabonMTPro"/>
              </a:rPr>
              <a:t>Mass customisation of the marketing messages </a:t>
            </a:r>
            <a:r>
              <a:rPr lang="en-US" sz="1800">
                <a:effectLst/>
                <a:latin typeface="SabonMTPro"/>
              </a:rPr>
              <a:t>(and possibly the product). This automated personalisation process is described in a subsequent section. Technology makes it possible to send tailored emails at much lower cost than is possible with direct mail and also to provide tailored web pages to smaller groups of customers </a:t>
            </a:r>
            <a:endParaRPr lang="en-US"/>
          </a:p>
          <a:p>
            <a:r>
              <a:rPr lang="en-US" sz="1800">
                <a:solidFill>
                  <a:srgbClr val="8C007F"/>
                </a:solidFill>
                <a:effectLst/>
                <a:latin typeface="SabonMTPro"/>
              </a:rPr>
              <a:t>• </a:t>
            </a:r>
            <a:r>
              <a:rPr lang="en-US" sz="1800">
                <a:effectLst/>
                <a:latin typeface="SabonMTPro"/>
              </a:rPr>
              <a:t>(microsegments).</a:t>
            </a:r>
            <a:br>
              <a:rPr lang="en-US" sz="1800">
                <a:effectLst/>
                <a:latin typeface="SabonMTPro"/>
              </a:rPr>
            </a:br>
            <a:r>
              <a:rPr lang="en-US" sz="1800" b="1">
                <a:effectLst/>
                <a:latin typeface="SabonMTPro"/>
              </a:rPr>
              <a:t>Increased depth and breadth of information </a:t>
            </a:r>
            <a:r>
              <a:rPr lang="en-US" sz="1800">
                <a:effectLst/>
                <a:latin typeface="SabonMTPro"/>
              </a:rPr>
              <a:t>(and improved nature of relationship). Digital media enables more information to be supplied to customers as required through content marketing. The nature of the relationship can be changed, in that contact with a customer can be made more frequently. The frequency of contact with the customer can be determined by the customers – whenever they have the need to visit their personalised pages – or they can be contacted by email by the company. </a:t>
            </a:r>
          </a:p>
          <a:p>
            <a:r>
              <a:rPr lang="en-US" sz="1800">
                <a:solidFill>
                  <a:srgbClr val="8C007F"/>
                </a:solidFill>
                <a:effectLst/>
                <a:latin typeface="SabonMTPro"/>
              </a:rPr>
              <a:t>• </a:t>
            </a:r>
            <a:r>
              <a:rPr lang="en-US" sz="1800" b="1">
                <a:effectLst/>
                <a:latin typeface="SabonMTPro"/>
              </a:rPr>
              <a:t>Deeper customer understanding and more relevant communications </a:t>
            </a:r>
            <a:r>
              <a:rPr lang="en-US" sz="1800">
                <a:effectLst/>
                <a:latin typeface="SabonMTPro"/>
              </a:rPr>
              <a:t>can be delivered through a sense-and-respond approach. Examples of </a:t>
            </a:r>
            <a:r>
              <a:rPr lang="en-US" sz="1800" b="1">
                <a:solidFill>
                  <a:srgbClr val="007FFF"/>
                </a:solidFill>
                <a:effectLst/>
                <a:latin typeface="HelveticaNeueLTW1G"/>
              </a:rPr>
              <a:t>sense-and-respond communica- tions </a:t>
            </a:r>
            <a:r>
              <a:rPr lang="en-US" sz="1800">
                <a:effectLst/>
                <a:latin typeface="SabonMTPro"/>
              </a:rPr>
              <a:t>include: tools that summarise products purchased on-site and the searching behav- iour that occurred before these products were bought; online feedback forms about the site or products, completed when a customer requests free information; questions asked through forms or emails to the online customer service facilities; online questionnaires asking about product category interests and opinions on competitors; new product devel- opment evaluation – commenting on prototypes of new products. </a:t>
            </a:r>
            <a:endParaRPr lang="en-US"/>
          </a:p>
          <a:p>
            <a:r>
              <a:rPr lang="en-US" sz="1800" b="1">
                <a:effectLst/>
                <a:latin typeface="SabonMTPro"/>
              </a:rPr>
              <a:t>Lower cost. </a:t>
            </a:r>
            <a:r>
              <a:rPr lang="en-US" sz="1800">
                <a:effectLst/>
                <a:latin typeface="SabonMTPro"/>
              </a:rPr>
              <a:t>Contacting customers by email or through their viewing web pages costs less than using physical mail, but, perhaps more importantly, information needs to be sent only to those customers who have expressed a preference for it, resulting in fewer </a:t>
            </a:r>
            <a:endParaRPr lang="en-US"/>
          </a:p>
          <a:p>
            <a:r>
              <a:rPr lang="en-US" sz="1800">
                <a:effectLst/>
                <a:latin typeface="HelveticaNeueLTW1G"/>
              </a:rPr>
              <a:t>an automated contact</a:t>
            </a:r>
            <a:br>
              <a:rPr lang="en-US" sz="1800">
                <a:effectLst/>
                <a:latin typeface="HelveticaNeueLTW1G"/>
              </a:rPr>
            </a:br>
            <a:r>
              <a:rPr lang="en-US" sz="1800">
                <a:effectLst/>
                <a:latin typeface="HelveticaNeueLTW1G"/>
              </a:rPr>
              <a:t>strategy, based on</a:t>
            </a:r>
            <a:br>
              <a:rPr lang="en-US" sz="1800">
                <a:effectLst/>
                <a:latin typeface="HelveticaNeueLTW1G"/>
              </a:rPr>
            </a:br>
            <a:r>
              <a:rPr lang="en-US" sz="1800">
                <a:effectLst/>
                <a:latin typeface="HelveticaNeueLTW1G"/>
              </a:rPr>
              <a:t>assessment of their</a:t>
            </a:r>
            <a:br>
              <a:rPr lang="en-US" sz="1800">
                <a:effectLst/>
                <a:latin typeface="HelveticaNeueLTW1G"/>
              </a:rPr>
            </a:br>
            <a:r>
              <a:rPr lang="en-US" sz="1800">
                <a:effectLst/>
                <a:latin typeface="HelveticaNeueLTW1G"/>
              </a:rPr>
              <a:t>position in the customer lifecycle and monitoring </a:t>
            </a:r>
            <a:r>
              <a:rPr lang="en-US" sz="1800">
                <a:solidFill>
                  <a:srgbClr val="8C007F"/>
                </a:solidFill>
                <a:effectLst/>
                <a:latin typeface="SabonMTPro"/>
              </a:rPr>
              <a:t>• </a:t>
            </a:r>
            <a:r>
              <a:rPr lang="en-US" sz="1800">
                <a:effectLst/>
                <a:latin typeface="HelveticaNeueLTW1G"/>
              </a:rPr>
              <a:t>specific interactions with </a:t>
            </a:r>
            <a:endParaRPr lang="en-US"/>
          </a:p>
          <a:p>
            <a:r>
              <a:rPr lang="en-US" sz="1800">
                <a:effectLst/>
                <a:latin typeface="HelveticaNeueLTW1G"/>
              </a:rPr>
              <a:t>a company’s website, emails and staff. </a:t>
            </a:r>
            <a:endParaRPr lang="en-US"/>
          </a:p>
          <a:p>
            <a:r>
              <a:rPr lang="en-US" sz="1800" b="1">
                <a:solidFill>
                  <a:srgbClr val="007FFF"/>
                </a:solidFill>
                <a:effectLst/>
                <a:latin typeface="HelveticaNeueLTW1G"/>
              </a:rPr>
              <a:t>Gamification </a:t>
            </a:r>
            <a:endParaRPr lang="en-US"/>
          </a:p>
          <a:p>
            <a:r>
              <a:rPr lang="en-US" sz="1800">
                <a:effectLst/>
                <a:latin typeface="HelveticaNeueLTW1G"/>
              </a:rPr>
              <a:t>The process of applying game thinking and mechanics to engage an audience by rewarding them for achievements and sharing. </a:t>
            </a:r>
            <a:endParaRPr lang="en-US"/>
          </a:p>
          <a:p>
            <a:r>
              <a:rPr lang="en-US" sz="1800">
                <a:solidFill>
                  <a:srgbClr val="8C007F"/>
                </a:solidFill>
                <a:effectLst/>
                <a:latin typeface="SabonMTPro"/>
              </a:rPr>
              <a:t>• </a:t>
            </a:r>
            <a:r>
              <a:rPr lang="en-US" sz="1800">
                <a:effectLst/>
                <a:latin typeface="SabonMTPro"/>
              </a:rPr>
              <a:t>mail-outs.</a:t>
            </a:r>
            <a:br>
              <a:rPr lang="en-US" sz="1800">
                <a:effectLst/>
                <a:latin typeface="SabonMTPro"/>
              </a:rPr>
            </a:br>
            <a:r>
              <a:rPr lang="en-US" sz="1800" b="1">
                <a:effectLst/>
                <a:latin typeface="SabonMTPro"/>
              </a:rPr>
              <a:t>Delivering loyalty programmes. </a:t>
            </a:r>
            <a:r>
              <a:rPr lang="en-US" sz="1800">
                <a:effectLst/>
                <a:latin typeface="SabonMTPro"/>
              </a:rPr>
              <a:t>Loyalty schemes are often used to encourage customer </a:t>
            </a:r>
            <a:endParaRPr lang="en-US"/>
          </a:p>
          <a:p>
            <a:r>
              <a:rPr lang="en-US" sz="1800">
                <a:solidFill>
                  <a:srgbClr val="8C007F"/>
                </a:solidFill>
                <a:effectLst/>
                <a:latin typeface="SabonMTPro"/>
              </a:rPr>
              <a:t>• </a:t>
            </a:r>
            <a:r>
              <a:rPr lang="en-US" sz="1800">
                <a:effectLst/>
                <a:latin typeface="SabonMTPro"/>
              </a:rPr>
              <a:t>extension and retention. You will be familiar with points-based schemes run by retailers. </a:t>
            </a:r>
            <a:r>
              <a:rPr lang="en-US" sz="1800" b="1">
                <a:effectLst/>
                <a:latin typeface="SabonMTPro"/>
              </a:rPr>
              <a:t>Opportunities for gamification. </a:t>
            </a:r>
            <a:r>
              <a:rPr lang="en-US" sz="1800" b="1">
                <a:solidFill>
                  <a:srgbClr val="007FFF"/>
                </a:solidFill>
                <a:effectLst/>
                <a:latin typeface="HelveticaNeueLTW1G"/>
              </a:rPr>
              <a:t>Gamification </a:t>
            </a:r>
            <a:r>
              <a:rPr lang="en-US" sz="1800">
                <a:effectLst/>
                <a:latin typeface="SabonMTPro"/>
              </a:rPr>
              <a:t>involves applying game-based thinking to a brand, business or organisation to engage and develop loyalty. Research shows that game play itself stimulates the human brain (releasing dopamine) and the now-proven mechanics from gaming can be brought into marketing, and especially mobile marketing. Some key features of gamification applied to digital marketing are: </a:t>
            </a:r>
            <a:endParaRPr lang="en-US"/>
          </a:p>
          <a:p>
            <a:pPr fontAlgn="auto">
              <a:buFont typeface="Arial" panose="020B0604020202020204" pitchFamily="34" charset="0"/>
              <a:buChar char="•"/>
            </a:pPr>
            <a:r>
              <a:rPr lang="en-US" sz="1800">
                <a:solidFill>
                  <a:srgbClr val="8C007F"/>
                </a:solidFill>
                <a:effectLst/>
                <a:latin typeface="SabonMTPro"/>
              </a:rPr>
              <a:t>creative concept to engage; </a:t>
            </a:r>
          </a:p>
          <a:p>
            <a:pPr fontAlgn="auto">
              <a:buFont typeface="Arial" panose="020B0604020202020204" pitchFamily="34" charset="0"/>
              <a:buChar char="•"/>
            </a:pPr>
            <a:r>
              <a:rPr lang="en-US" sz="1800">
                <a:solidFill>
                  <a:srgbClr val="8C007F"/>
                </a:solidFill>
                <a:effectLst/>
                <a:latin typeface="SabonMTPro"/>
              </a:rPr>
              <a:t>game mechanics to encourage play (badges, points, leader boards levels, interactions); </a:t>
            </a:r>
          </a:p>
          <a:p>
            <a:pPr fontAlgn="auto">
              <a:buFont typeface="Arial" panose="020B0604020202020204" pitchFamily="34" charset="0"/>
              <a:buChar char="•"/>
            </a:pPr>
            <a:r>
              <a:rPr lang="en-US" sz="1800">
                <a:solidFill>
                  <a:srgbClr val="8C007F"/>
                </a:solidFill>
                <a:effectLst/>
                <a:latin typeface="SabonMTPro"/>
              </a:rPr>
              <a:t>game dynamics can be altered to reward and even penalise; </a:t>
            </a:r>
          </a:p>
          <a:p>
            <a:pPr fontAlgn="auto">
              <a:buFont typeface="Arial" panose="020B0604020202020204" pitchFamily="34" charset="0"/>
              <a:buChar char="•"/>
            </a:pPr>
            <a:r>
              <a:rPr lang="en-US" sz="1800">
                <a:solidFill>
                  <a:srgbClr val="8C007F"/>
                </a:solidFill>
                <a:effectLst/>
                <a:latin typeface="SabonMTPro"/>
              </a:rPr>
              <a:t>game currencies to provide the motivation – this can be financial, status, need for doing </a:t>
            </a:r>
          </a:p>
          <a:p>
            <a:r>
              <a:rPr lang="en-US" sz="1800">
                <a:effectLst/>
                <a:latin typeface="SabonMTPro"/>
              </a:rPr>
              <a:t>good, pleasure and influence. </a:t>
            </a:r>
            <a:endParaRPr lang="en-US"/>
          </a:p>
          <a:p>
            <a:endParaRPr lang="en-US"/>
          </a:p>
          <a:p>
            <a:endParaRPr lang="en-VN"/>
          </a:p>
          <a:p>
            <a:r>
              <a:rPr lang="en-VN"/>
              <a:t>Lợi ích:</a:t>
            </a:r>
          </a:p>
          <a:p>
            <a:pPr lvl="1">
              <a:lnSpc>
                <a:spcPct val="100000"/>
              </a:lnSpc>
            </a:pPr>
            <a:r>
              <a:rPr lang="en-VN" dirty="0">
                <a:latin typeface="Calibri"/>
                <a:cs typeface="Calibri"/>
              </a:rPr>
              <a:t>Tiềm năng xây dựng quan hệ</a:t>
            </a:r>
          </a:p>
          <a:p>
            <a:pPr lvl="1">
              <a:lnSpc>
                <a:spcPct val="100000"/>
              </a:lnSpc>
            </a:pPr>
            <a:r>
              <a:rPr lang="en-US" dirty="0">
                <a:latin typeface="Calibri"/>
                <a:cs typeface="Calibri"/>
              </a:rPr>
              <a:t>T</a:t>
            </a:r>
            <a:r>
              <a:rPr lang="en-VN" dirty="0">
                <a:latin typeface="Calibri"/>
                <a:cs typeface="Calibri"/>
              </a:rPr>
              <a:t>ạo giá </a:t>
            </a:r>
            <a:r>
              <a:rPr lang="en-VN" dirty="0" err="1">
                <a:latin typeface="Calibri"/>
                <a:cs typeface="Calibri"/>
              </a:rPr>
              <a:t>trị</a:t>
            </a:r>
            <a:r>
              <a:rPr lang="en-VN" dirty="0">
                <a:latin typeface="Calibri"/>
                <a:cs typeface="Calibri"/>
              </a:rPr>
              <a:t> </a:t>
            </a:r>
            <a:r>
              <a:rPr lang="en-VN" dirty="0" err="1">
                <a:latin typeface="Calibri"/>
                <a:cs typeface="Calibri"/>
              </a:rPr>
              <a:t>dài</a:t>
            </a:r>
            <a:r>
              <a:rPr lang="en-VN" dirty="0">
                <a:latin typeface="Calibri"/>
                <a:cs typeface="Calibri"/>
              </a:rPr>
              <a:t> </a:t>
            </a:r>
            <a:r>
              <a:rPr lang="en-VN" dirty="0" err="1">
                <a:latin typeface="Calibri"/>
                <a:cs typeface="Calibri"/>
              </a:rPr>
              <a:t>hạn</a:t>
            </a:r>
            <a:endParaRPr lang="en-VN">
              <a:latin typeface="Calibri"/>
              <a:cs typeface="Calibri"/>
            </a:endParaRPr>
          </a:p>
          <a:p>
            <a:pPr lvl="1">
              <a:lnSpc>
                <a:spcPct val="100000"/>
              </a:lnSpc>
            </a:pPr>
            <a:r>
              <a:rPr lang="en-VN" dirty="0">
                <a:latin typeface="Calibri"/>
                <a:cs typeface="Calibri"/>
              </a:rPr>
              <a:t>Lòng trung thành </a:t>
            </a:r>
            <a:r>
              <a:rPr lang="en-VN" dirty="0" err="1">
                <a:latin typeface="Calibri"/>
                <a:cs typeface="Calibri"/>
              </a:rPr>
              <a:t>từ</a:t>
            </a:r>
            <a:r>
              <a:rPr lang="en-VN" dirty="0">
                <a:latin typeface="Calibri"/>
                <a:cs typeface="Calibri"/>
              </a:rPr>
              <a:t> </a:t>
            </a:r>
            <a:r>
              <a:rPr lang="en-VN" dirty="0" err="1">
                <a:latin typeface="Calibri"/>
                <a:cs typeface="Calibri"/>
              </a:rPr>
              <a:t>khách</a:t>
            </a:r>
            <a:r>
              <a:rPr lang="en-VN" dirty="0">
                <a:latin typeface="Calibri"/>
                <a:cs typeface="Calibri"/>
              </a:rPr>
              <a:t> </a:t>
            </a:r>
            <a:r>
              <a:rPr lang="en-VN" dirty="0" err="1">
                <a:latin typeface="Calibri"/>
                <a:cs typeface="Calibri"/>
              </a:rPr>
              <a:t>hàng</a:t>
            </a:r>
            <a:endParaRPr lang="en-VN">
              <a:latin typeface="Calibri"/>
              <a:cs typeface="Calibri"/>
            </a:endParaRPr>
          </a:p>
          <a:p>
            <a:pPr lvl="2">
              <a:lnSpc>
                <a:spcPct val="100000"/>
              </a:lnSpc>
              <a:buFont typeface="Courier New" panose="020B0604020202020204" pitchFamily="34" charset="0"/>
              <a:buChar char="o"/>
            </a:pPr>
            <a:r>
              <a:rPr lang="en-VN">
                <a:latin typeface="Calibri"/>
                <a:cs typeface="Calibri"/>
              </a:rPr>
              <a:t>Sẵn</a:t>
            </a:r>
            <a:r>
              <a:rPr lang="en-VN" dirty="0">
                <a:latin typeface="Calibri"/>
                <a:cs typeface="Calibri"/>
              </a:rPr>
              <a:t> </a:t>
            </a:r>
            <a:r>
              <a:rPr lang="en-VN" dirty="0" err="1">
                <a:latin typeface="Calibri"/>
                <a:cs typeface="Calibri"/>
              </a:rPr>
              <a:t>sàng</a:t>
            </a:r>
            <a:r>
              <a:rPr lang="en-VN" dirty="0">
                <a:latin typeface="Calibri"/>
                <a:cs typeface="Calibri"/>
              </a:rPr>
              <a:t> chia </a:t>
            </a:r>
            <a:r>
              <a:rPr lang="en-VN" dirty="0" err="1">
                <a:latin typeface="Calibri"/>
                <a:cs typeface="Calibri"/>
              </a:rPr>
              <a:t>sẻ</a:t>
            </a:r>
            <a:r>
              <a:rPr lang="en-VN" dirty="0">
                <a:latin typeface="Calibri"/>
                <a:cs typeface="Calibri"/>
              </a:rPr>
              <a:t> </a:t>
            </a:r>
            <a:r>
              <a:rPr lang="en-VN" dirty="0" err="1">
                <a:latin typeface="Calibri"/>
                <a:cs typeface="Calibri"/>
              </a:rPr>
              <a:t>dữ</a:t>
            </a:r>
            <a:r>
              <a:rPr lang="en-VN" dirty="0">
                <a:latin typeface="Calibri"/>
                <a:cs typeface="Calibri"/>
              </a:rPr>
              <a:t> </a:t>
            </a:r>
            <a:r>
              <a:rPr lang="en-VN" dirty="0" err="1">
                <a:latin typeface="Calibri"/>
                <a:cs typeface="Calibri"/>
              </a:rPr>
              <a:t>liệu</a:t>
            </a:r>
            <a:r>
              <a:rPr lang="en-VN" dirty="0">
                <a:latin typeface="Calibri"/>
                <a:cs typeface="Calibri"/>
              </a:rPr>
              <a:t> </a:t>
            </a:r>
            <a:r>
              <a:rPr lang="en-VN" dirty="0" err="1">
                <a:latin typeface="Calibri"/>
                <a:cs typeface="Calibri"/>
              </a:rPr>
              <a:t>quý</a:t>
            </a:r>
            <a:r>
              <a:rPr lang="en-VN" dirty="0">
                <a:latin typeface="Calibri"/>
                <a:cs typeface="Calibri"/>
              </a:rPr>
              <a:t> </a:t>
            </a:r>
            <a:r>
              <a:rPr lang="en-VN" dirty="0" err="1">
                <a:latin typeface="Calibri"/>
                <a:cs typeface="Calibri"/>
              </a:rPr>
              <a:t>giá</a:t>
            </a:r>
            <a:r>
              <a:rPr lang="en-VN" dirty="0">
                <a:latin typeface="Calibri"/>
                <a:cs typeface="Calibri"/>
              </a:rPr>
              <a:t> </a:t>
            </a:r>
            <a:r>
              <a:rPr lang="en-VN" dirty="0" err="1">
                <a:latin typeface="Calibri"/>
                <a:cs typeface="Calibri"/>
              </a:rPr>
              <a:t>với</a:t>
            </a:r>
            <a:r>
              <a:rPr lang="en-VN" dirty="0">
                <a:latin typeface="Calibri"/>
                <a:cs typeface="Calibri"/>
              </a:rPr>
              <a:t> </a:t>
            </a:r>
            <a:r>
              <a:rPr lang="en-VN" dirty="0" err="1">
                <a:latin typeface="Calibri"/>
                <a:cs typeface="Calibri"/>
              </a:rPr>
              <a:t>doanh</a:t>
            </a:r>
            <a:r>
              <a:rPr lang="en-VN" dirty="0">
                <a:latin typeface="Calibri"/>
                <a:cs typeface="Calibri"/>
              </a:rPr>
              <a:t> nghiệp</a:t>
            </a:r>
            <a:endParaRPr lang="en-VN">
              <a:latin typeface="Calibri"/>
              <a:cs typeface="Calibri"/>
            </a:endParaRPr>
          </a:p>
          <a:p>
            <a:pPr lvl="2">
              <a:lnSpc>
                <a:spcPct val="100000"/>
              </a:lnSpc>
              <a:buFont typeface="Courier New,monospace" panose="020B0604020202020204" pitchFamily="34" charset="0"/>
              <a:buChar char="o"/>
            </a:pPr>
            <a:r>
              <a:rPr lang="en-US" dirty="0">
                <a:latin typeface="Calibri"/>
                <a:cs typeface="Calibri"/>
              </a:rPr>
              <a:t>Ý </a:t>
            </a:r>
            <a:r>
              <a:rPr lang="en-US" err="1">
                <a:latin typeface="Calibri"/>
                <a:cs typeface="Calibri"/>
              </a:rPr>
              <a:t>định</a:t>
            </a:r>
            <a:r>
              <a:rPr lang="en-US" dirty="0">
                <a:latin typeface="Calibri"/>
                <a:cs typeface="Calibri"/>
              </a:rPr>
              <a:t> </a:t>
            </a:r>
            <a:r>
              <a:rPr lang="en-US" err="1">
                <a:latin typeface="Calibri"/>
                <a:cs typeface="Calibri"/>
              </a:rPr>
              <a:t>mua</a:t>
            </a:r>
            <a:r>
              <a:rPr lang="en-US" dirty="0">
                <a:latin typeface="Calibri"/>
                <a:cs typeface="Calibri"/>
              </a:rPr>
              <a:t> </a:t>
            </a:r>
            <a:r>
              <a:rPr lang="en-US" err="1">
                <a:latin typeface="Calibri"/>
                <a:cs typeface="Calibri"/>
              </a:rPr>
              <a:t>hàng</a:t>
            </a:r>
            <a:r>
              <a:rPr lang="en-US" dirty="0">
                <a:latin typeface="Calibri"/>
                <a:cs typeface="Calibri"/>
              </a:rPr>
              <a:t> </a:t>
            </a:r>
            <a:r>
              <a:rPr lang="en-US" err="1">
                <a:latin typeface="Calibri"/>
                <a:cs typeface="Calibri"/>
              </a:rPr>
              <a:t>tăng</a:t>
            </a:r>
            <a:r>
              <a:rPr lang="en-US" dirty="0">
                <a:latin typeface="Calibri"/>
                <a:cs typeface="Calibri"/>
              </a:rPr>
              <a:t> </a:t>
            </a:r>
            <a:r>
              <a:rPr lang="en-US" err="1">
                <a:latin typeface="Calibri"/>
                <a:cs typeface="Calibri"/>
              </a:rPr>
              <a:t>theo</a:t>
            </a:r>
            <a:r>
              <a:rPr lang="en-US" dirty="0">
                <a:latin typeface="Calibri"/>
                <a:cs typeface="Calibri"/>
              </a:rPr>
              <a:t> </a:t>
            </a:r>
            <a:r>
              <a:rPr lang="en-US" err="1">
                <a:latin typeface="Calibri"/>
                <a:cs typeface="Calibri"/>
              </a:rPr>
              <a:t>cấp</a:t>
            </a:r>
            <a:r>
              <a:rPr lang="en-US" dirty="0">
                <a:latin typeface="Calibri"/>
                <a:cs typeface="Calibri"/>
              </a:rPr>
              <a:t> </a:t>
            </a:r>
            <a:r>
              <a:rPr lang="en-US" err="1">
                <a:latin typeface="Calibri"/>
                <a:cs typeface="Calibri"/>
              </a:rPr>
              <a:t>số</a:t>
            </a:r>
            <a:r>
              <a:rPr lang="en-US" dirty="0">
                <a:latin typeface="Calibri"/>
                <a:cs typeface="Calibri"/>
              </a:rPr>
              <a:t> </a:t>
            </a:r>
            <a:r>
              <a:rPr lang="en-US" err="1">
                <a:latin typeface="Calibri"/>
                <a:cs typeface="Calibri"/>
              </a:rPr>
              <a:t>nhân</a:t>
            </a:r>
            <a:r>
              <a:rPr lang="en-US" dirty="0">
                <a:latin typeface="Calibri"/>
                <a:cs typeface="Calibri"/>
              </a:rPr>
              <a:t> </a:t>
            </a:r>
            <a:r>
              <a:rPr lang="en-US" err="1">
                <a:latin typeface="Calibri"/>
                <a:cs typeface="Calibri"/>
              </a:rPr>
              <a:t>với</a:t>
            </a:r>
            <a:r>
              <a:rPr lang="en-US" dirty="0">
                <a:latin typeface="Calibri"/>
                <a:cs typeface="Calibri"/>
              </a:rPr>
              <a:t> </a:t>
            </a:r>
            <a:r>
              <a:rPr lang="en-US" err="1">
                <a:latin typeface="Calibri"/>
                <a:cs typeface="Calibri"/>
              </a:rPr>
              <a:t>khách</a:t>
            </a:r>
            <a:r>
              <a:rPr lang="en-US" dirty="0">
                <a:latin typeface="Calibri"/>
                <a:cs typeface="Calibri"/>
              </a:rPr>
              <a:t> </a:t>
            </a:r>
            <a:r>
              <a:rPr lang="en-US" err="1">
                <a:latin typeface="Calibri"/>
                <a:cs typeface="Calibri"/>
              </a:rPr>
              <a:t>hàng</a:t>
            </a:r>
            <a:r>
              <a:rPr lang="en-US" dirty="0">
                <a:latin typeface="Calibri"/>
                <a:cs typeface="Calibri"/>
              </a:rPr>
              <a:t> quay </a:t>
            </a:r>
            <a:r>
              <a:rPr lang="en-US" err="1">
                <a:latin typeface="Calibri"/>
                <a:cs typeface="Calibri"/>
              </a:rPr>
              <a:t>lại</a:t>
            </a:r>
            <a:r>
              <a:rPr lang="en-US" dirty="0">
                <a:latin typeface="Calibri"/>
                <a:cs typeface="Calibri"/>
              </a:rPr>
              <a:t> website </a:t>
            </a:r>
          </a:p>
          <a:p>
            <a:pPr marL="180000" lvl="2" indent="-457200">
              <a:lnSpc>
                <a:spcPct val="120000"/>
              </a:lnSpc>
              <a:buSzPct val="70000"/>
              <a:buFont typeface="Wingdings" pitchFamily="2" charset="2"/>
              <a:buChar char="v"/>
            </a:pPr>
            <a:r>
              <a:rPr lang="en-US" sz="2200" dirty="0"/>
              <a:t>Thách thức</a:t>
            </a:r>
            <a:r>
              <a:rPr lang="en-US" sz="2200"/>
              <a:t>:</a:t>
            </a:r>
          </a:p>
          <a:p>
            <a:pPr lvl="1">
              <a:lnSpc>
                <a:spcPct val="110000"/>
              </a:lnSpc>
            </a:pPr>
            <a:r>
              <a:rPr lang="en-US" dirty="0" err="1">
                <a:latin typeface="Calibri"/>
                <a:cs typeface="Calibri"/>
              </a:rPr>
              <a:t>Không</a:t>
            </a:r>
            <a:r>
              <a:rPr lang="en-US" dirty="0">
                <a:latin typeface="Calibri"/>
                <a:cs typeface="Calibri"/>
              </a:rPr>
              <a:t> </a:t>
            </a:r>
            <a:r>
              <a:rPr lang="en-US" dirty="0" err="1">
                <a:latin typeface="Calibri"/>
                <a:cs typeface="Calibri"/>
              </a:rPr>
              <a:t>thể</a:t>
            </a:r>
            <a:r>
              <a:rPr lang="en-US" dirty="0">
                <a:latin typeface="Calibri"/>
                <a:cs typeface="Calibri"/>
              </a:rPr>
              <a:t> </a:t>
            </a:r>
            <a:r>
              <a:rPr lang="en-US" dirty="0" err="1">
                <a:latin typeface="Calibri"/>
                <a:cs typeface="Calibri"/>
              </a:rPr>
              <a:t>kiểm</a:t>
            </a:r>
            <a:r>
              <a:rPr lang="en-US" dirty="0">
                <a:latin typeface="Calibri"/>
                <a:cs typeface="Calibri"/>
              </a:rPr>
              <a:t> </a:t>
            </a:r>
            <a:r>
              <a:rPr lang="en-US" dirty="0" err="1">
                <a:latin typeface="Calibri"/>
                <a:cs typeface="Calibri"/>
              </a:rPr>
              <a:t>soát</a:t>
            </a:r>
            <a:r>
              <a:rPr lang="en-US" dirty="0">
                <a:latin typeface="Calibri"/>
                <a:cs typeface="Calibri"/>
              </a:rPr>
              <a:t> </a:t>
            </a:r>
            <a:r>
              <a:rPr lang="en-US" dirty="0" err="1">
                <a:latin typeface="Calibri"/>
                <a:cs typeface="Calibri"/>
              </a:rPr>
              <a:t>nội</a:t>
            </a:r>
            <a:r>
              <a:rPr lang="en-US" dirty="0">
                <a:latin typeface="Calibri"/>
                <a:cs typeface="Calibri"/>
              </a:rPr>
              <a:t> dung </a:t>
            </a:r>
            <a:r>
              <a:rPr lang="en-US" dirty="0" err="1">
                <a:latin typeface="Calibri"/>
                <a:cs typeface="Calibri"/>
              </a:rPr>
              <a:t>liên</a:t>
            </a:r>
            <a:r>
              <a:rPr lang="en-US" dirty="0">
                <a:latin typeface="Calibri"/>
                <a:cs typeface="Calibri"/>
              </a:rPr>
              <a:t> </a:t>
            </a:r>
            <a:r>
              <a:rPr lang="en-US" dirty="0" err="1">
                <a:latin typeface="Calibri"/>
                <a:cs typeface="Calibri"/>
              </a:rPr>
              <a:t>quan</a:t>
            </a:r>
            <a:r>
              <a:rPr lang="en-US" dirty="0">
                <a:latin typeface="Calibri"/>
                <a:cs typeface="Calibri"/>
              </a:rPr>
              <a:t> </a:t>
            </a:r>
            <a:r>
              <a:rPr lang="en-US" dirty="0" err="1">
                <a:latin typeface="Calibri"/>
                <a:cs typeface="Calibri"/>
              </a:rPr>
              <a:t>đến</a:t>
            </a:r>
            <a:r>
              <a:rPr lang="en-US" dirty="0">
                <a:latin typeface="Calibri"/>
                <a:cs typeface="Calibri"/>
              </a:rPr>
              <a:t> </a:t>
            </a:r>
            <a:r>
              <a:rPr lang="en-US" dirty="0" err="1">
                <a:latin typeface="Calibri"/>
                <a:cs typeface="Calibri"/>
              </a:rPr>
              <a:t>thương</a:t>
            </a:r>
            <a:r>
              <a:rPr lang="en-US" dirty="0">
                <a:latin typeface="Calibri"/>
                <a:cs typeface="Calibri"/>
              </a:rPr>
              <a:t> </a:t>
            </a:r>
            <a:r>
              <a:rPr lang="en-US" dirty="0" err="1">
                <a:latin typeface="Calibri"/>
                <a:cs typeface="Calibri"/>
              </a:rPr>
              <a:t>hiệu</a:t>
            </a:r>
            <a:r>
              <a:rPr lang="en-US" dirty="0">
                <a:latin typeface="Calibri"/>
                <a:cs typeface="Calibri"/>
              </a:rPr>
              <a:t> </a:t>
            </a:r>
            <a:r>
              <a:rPr lang="en-US" dirty="0" err="1">
                <a:latin typeface="Calibri"/>
                <a:cs typeface="Calibri"/>
              </a:rPr>
              <a:t>của</a:t>
            </a:r>
            <a:r>
              <a:rPr lang="en-US" dirty="0">
                <a:latin typeface="Calibri"/>
                <a:cs typeface="Calibri"/>
              </a:rPr>
              <a:t> </a:t>
            </a:r>
            <a:r>
              <a:rPr lang="en-US" dirty="0" err="1">
                <a:latin typeface="Calibri"/>
                <a:cs typeface="Calibri"/>
              </a:rPr>
              <a:t>khách</a:t>
            </a:r>
            <a:r>
              <a:rPr lang="en-US" dirty="0">
                <a:latin typeface="Calibri"/>
                <a:cs typeface="Calibri"/>
              </a:rPr>
              <a:t> </a:t>
            </a:r>
            <a:r>
              <a:rPr lang="en-US" dirty="0" err="1">
                <a:latin typeface="Calibri"/>
                <a:cs typeface="Calibri"/>
              </a:rPr>
              <a:t>hàng</a:t>
            </a:r>
            <a:r>
              <a:rPr lang="en-US" dirty="0">
                <a:latin typeface="Calibri"/>
                <a:cs typeface="Calibri"/>
              </a:rPr>
              <a:t> </a:t>
            </a:r>
          </a:p>
          <a:p>
            <a:pPr lvl="1">
              <a:lnSpc>
                <a:spcPct val="110000"/>
              </a:lnSpc>
            </a:pPr>
            <a:r>
              <a:rPr lang="en-US" dirty="0" err="1">
                <a:latin typeface="Calibri"/>
                <a:cs typeface="Calibri"/>
              </a:rPr>
              <a:t>Thách</a:t>
            </a:r>
            <a:r>
              <a:rPr lang="en-US" dirty="0">
                <a:latin typeface="Calibri"/>
                <a:cs typeface="Calibri"/>
              </a:rPr>
              <a:t> </a:t>
            </a:r>
            <a:r>
              <a:rPr lang="en-US" dirty="0" err="1">
                <a:latin typeface="Calibri"/>
                <a:cs typeface="Calibri"/>
              </a:rPr>
              <a:t>thức</a:t>
            </a:r>
            <a:r>
              <a:rPr lang="en-US" dirty="0">
                <a:latin typeface="Calibri"/>
                <a:cs typeface="Calibri"/>
              </a:rPr>
              <a:t> </a:t>
            </a:r>
            <a:r>
              <a:rPr lang="en-US" dirty="0" err="1">
                <a:latin typeface="Calibri"/>
                <a:cs typeface="Calibri"/>
              </a:rPr>
              <a:t>công</a:t>
            </a:r>
            <a:r>
              <a:rPr lang="en-US" dirty="0">
                <a:latin typeface="Calibri"/>
                <a:cs typeface="Calibri"/>
              </a:rPr>
              <a:t> </a:t>
            </a:r>
            <a:r>
              <a:rPr lang="en-US" dirty="0" err="1">
                <a:latin typeface="Calibri"/>
                <a:cs typeface="Calibri"/>
              </a:rPr>
              <a:t>nghệ</a:t>
            </a:r>
            <a:r>
              <a:rPr lang="en-US" dirty="0">
                <a:latin typeface="Calibri"/>
                <a:cs typeface="Calibri"/>
              </a:rPr>
              <a:t> </a:t>
            </a:r>
            <a:r>
              <a:rPr lang="en-US" dirty="0" err="1">
                <a:latin typeface="Calibri"/>
                <a:cs typeface="Calibri"/>
              </a:rPr>
              <a:t>và</a:t>
            </a:r>
            <a:r>
              <a:rPr lang="en-US" dirty="0">
                <a:latin typeface="Calibri"/>
                <a:cs typeface="Calibri"/>
              </a:rPr>
              <a:t> </a:t>
            </a:r>
            <a:r>
              <a:rPr lang="en-US" dirty="0" err="1">
                <a:latin typeface="Calibri"/>
                <a:cs typeface="Calibri"/>
              </a:rPr>
              <a:t>văn</a:t>
            </a:r>
            <a:r>
              <a:rPr lang="en-US" dirty="0">
                <a:latin typeface="Calibri"/>
                <a:cs typeface="Calibri"/>
              </a:rPr>
              <a:t> </a:t>
            </a:r>
            <a:r>
              <a:rPr lang="en-US" dirty="0" err="1">
                <a:latin typeface="Calibri"/>
                <a:cs typeface="Calibri"/>
              </a:rPr>
              <a:t>hoá</a:t>
            </a:r>
            <a:r>
              <a:rPr lang="en-US" dirty="0">
                <a:latin typeface="Calibri"/>
                <a:cs typeface="Calibri"/>
              </a:rPr>
              <a:t> </a:t>
            </a:r>
            <a:r>
              <a:rPr lang="en-US" dirty="0" err="1">
                <a:latin typeface="Calibri"/>
                <a:cs typeface="Calibri"/>
              </a:rPr>
              <a:t>quản</a:t>
            </a:r>
            <a:r>
              <a:rPr lang="en-US" dirty="0">
                <a:latin typeface="Calibri"/>
                <a:cs typeface="Calibri"/>
              </a:rPr>
              <a:t> </a:t>
            </a:r>
            <a:r>
              <a:rPr lang="en-US" dirty="0" err="1">
                <a:latin typeface="Calibri"/>
                <a:cs typeface="Calibri"/>
              </a:rPr>
              <a:t>lý</a:t>
            </a:r>
          </a:p>
          <a:p>
            <a:pPr marL="457200" marR="0" lvl="1" indent="0" algn="l" defTabSz="914400" rtl="0" eaLnBrk="1" fontAlgn="auto" latinLnBrk="0" hangingPunct="1">
              <a:lnSpc>
                <a:spcPct val="110000"/>
              </a:lnSpc>
              <a:spcBef>
                <a:spcPts val="0"/>
              </a:spcBef>
              <a:spcAft>
                <a:spcPts val="0"/>
              </a:spcAft>
              <a:buClrTx/>
              <a:buSzTx/>
              <a:buFontTx/>
              <a:buNone/>
              <a:tabLst/>
              <a:defRPr/>
            </a:pPr>
            <a:r>
              <a:rPr lang="en-US" sz="1800">
                <a:effectLst/>
                <a:latin typeface="SabonMTPro"/>
              </a:rPr>
              <a:t>Customer engagement is sometimes used to refer to engaging customers in the short term, for a single touchpoint, such as whether someone dwells on the site for a significant time or whether they interact with an email. Customer engagement also refers to the long- term ability of a brand to gain a customer’s attention on an ongoing basis. </a:t>
            </a:r>
          </a:p>
          <a:p>
            <a:r>
              <a:rPr lang="en-US" sz="1800">
                <a:effectLst/>
                <a:latin typeface="SabonMTPro"/>
              </a:rPr>
              <a:t>The commercial aim of engagement is to maximise customer value through using cus- tomer interactions to lead to more profitable relationships. </a:t>
            </a:r>
            <a:endParaRPr lang="en-US"/>
          </a:p>
          <a:p>
            <a:r>
              <a:rPr lang="en-US" sz="1800">
                <a:effectLst/>
                <a:latin typeface="SabonMTPro"/>
              </a:rPr>
              <a:t>An example of the challenge and the need for automated reminder messages for consum- ers to engage is provided by mobile messaging service AirshipTM (2017), which researched the impact of push notifications on new mobile app users. It found that within 90 days of first opening the app, 95 per cent of opt-in users in the study who didn’t receive any push notifications churned – that is, they deleted or stopped using the app. In contrast, app users who received push notifications in the 90 days after their first opening of the app had nearly three times (190 per cent) higher retention rates than those who did not. </a:t>
            </a:r>
          </a:p>
          <a:p>
            <a:endParaRPr lang="en-US" sz="1800">
              <a:effectLst/>
              <a:latin typeface="SabonMTPro"/>
            </a:endParaRPr>
          </a:p>
          <a:p>
            <a:r>
              <a:rPr lang="en-US" sz="1800" b="1">
                <a:solidFill>
                  <a:srgbClr val="007FFF"/>
                </a:solidFill>
                <a:effectLst/>
                <a:latin typeface="HelveticaNeueLTW1G"/>
              </a:rPr>
              <a:t>Media fragmentation </a:t>
            </a:r>
            <a:endParaRPr lang="en-US"/>
          </a:p>
          <a:p>
            <a:r>
              <a:rPr lang="en-US" sz="1800">
                <a:effectLst/>
                <a:latin typeface="HelveticaNeueLTW1G"/>
              </a:rPr>
              <a:t>Describes a trend towards increasing choice and consumption of a range</a:t>
            </a:r>
            <a:br>
              <a:rPr lang="en-US" sz="1800">
                <a:effectLst/>
                <a:latin typeface="HelveticaNeueLTW1G"/>
              </a:rPr>
            </a:br>
            <a:r>
              <a:rPr lang="en-US" sz="1800">
                <a:effectLst/>
                <a:latin typeface="HelveticaNeueLTW1G"/>
              </a:rPr>
              <a:t>of media in terms of different channels such </a:t>
            </a:r>
            <a:endParaRPr lang="en-US"/>
          </a:p>
          <a:p>
            <a:r>
              <a:rPr lang="en-US" sz="1800">
                <a:effectLst/>
                <a:latin typeface="HelveticaNeueLTW1G"/>
              </a:rPr>
              <a:t>as web and mobile and also within channels – for example, more</a:t>
            </a:r>
            <a:br>
              <a:rPr lang="en-US" sz="1800">
                <a:effectLst/>
                <a:latin typeface="HelveticaNeueLTW1G"/>
              </a:rPr>
            </a:br>
            <a:r>
              <a:rPr lang="en-US" sz="1800">
                <a:effectLst/>
                <a:latin typeface="HelveticaNeueLTW1G"/>
              </a:rPr>
              <a:t>TV channels, radio stations, magazines, more websites. Media fragmentation implies increased difficulty in reaching target audiences. </a:t>
            </a:r>
            <a:endParaRPr lang="en-US"/>
          </a:p>
          <a:p>
            <a:endParaRPr lang="en-US"/>
          </a:p>
          <a:p>
            <a:endParaRPr lang="en-US"/>
          </a:p>
          <a:p>
            <a:endParaRPr lang="en-US"/>
          </a:p>
          <a:p>
            <a:pPr marL="457200" marR="0" lvl="1" indent="0" algn="l" defTabSz="914400" rtl="0" eaLnBrk="1" fontAlgn="auto" latinLnBrk="0" hangingPunct="1">
              <a:lnSpc>
                <a:spcPct val="110000"/>
              </a:lnSpc>
              <a:spcBef>
                <a:spcPts val="0"/>
              </a:spcBef>
              <a:spcAft>
                <a:spcPts val="0"/>
              </a:spcAft>
              <a:buClrTx/>
              <a:buSzTx/>
              <a:buFontTx/>
              <a:buNone/>
              <a:tabLst/>
              <a:defRPr/>
            </a:pPr>
            <a:endParaRPr lang="en-US"/>
          </a:p>
          <a:p>
            <a:pPr lvl="1">
              <a:lnSpc>
                <a:spcPct val="110000"/>
              </a:lnSpc>
            </a:pPr>
            <a:endParaRPr lang="en-US" dirty="0" err="1">
              <a:latin typeface="Calibri"/>
              <a:cs typeface="Calibri"/>
            </a:endParaRPr>
          </a:p>
          <a:p>
            <a:endParaRPr lang="en-VN"/>
          </a:p>
        </p:txBody>
      </p:sp>
      <p:sp>
        <p:nvSpPr>
          <p:cNvPr id="4" name="Slide Number Placeholder 3"/>
          <p:cNvSpPr>
            <a:spLocks noGrp="1"/>
          </p:cNvSpPr>
          <p:nvPr>
            <p:ph type="sldNum" sz="quarter" idx="5"/>
          </p:nvPr>
        </p:nvSpPr>
        <p:spPr/>
        <p:txBody>
          <a:bodyPr/>
          <a:lstStyle/>
          <a:p>
            <a:fld id="{C00C9930-0A10-4D51-BF8B-58A66CF9DE84}" type="slidenum">
              <a:rPr lang="en-GB" smtClean="0"/>
              <a:t>6</a:t>
            </a:fld>
            <a:endParaRPr lang="en-GB"/>
          </a:p>
        </p:txBody>
      </p:sp>
    </p:spTree>
    <p:extLst>
      <p:ext uri="{BB962C8B-B14F-4D97-AF65-F5344CB8AC3E}">
        <p14:creationId xmlns:p14="http://schemas.microsoft.com/office/powerpoint/2010/main" val="2942090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800" b="1">
                <a:solidFill>
                  <a:srgbClr val="007FFF"/>
                </a:solidFill>
                <a:effectLst/>
                <a:latin typeface="HelveticaNeueLTW1G"/>
              </a:rPr>
              <a:t>Customer selection </a:t>
            </a:r>
            <a:r>
              <a:rPr lang="en-US" sz="1800">
                <a:effectLst/>
                <a:latin typeface="SabonMTPro"/>
              </a:rPr>
              <a:t>means defining the types of customers that a company will market to. It means identifying different groups of customers for which to develop offerings and to target during acquisition, retention and extension. Different ways of segmenting customers by value and by their detailed lifecycle with the company are reviewed. </a:t>
            </a:r>
            <a:endParaRPr lang="en-US" sz="2800"/>
          </a:p>
          <a:p>
            <a:r>
              <a:rPr lang="en-US" sz="1800" b="1">
                <a:solidFill>
                  <a:srgbClr val="8C007F"/>
                </a:solidFill>
                <a:effectLst/>
                <a:latin typeface="HelveticaNeueLTW1G"/>
              </a:rPr>
              <a:t>2 </a:t>
            </a:r>
            <a:r>
              <a:rPr lang="en-US" sz="1800" b="1">
                <a:solidFill>
                  <a:srgbClr val="007FFF"/>
                </a:solidFill>
                <a:effectLst/>
                <a:latin typeface="HelveticaNeueLTW1G"/>
              </a:rPr>
              <a:t>Customer acquisition </a:t>
            </a:r>
            <a:r>
              <a:rPr lang="en-US" sz="1800">
                <a:effectLst/>
                <a:latin typeface="SabonMTPro"/>
              </a:rPr>
              <a:t>refers to marketing activities to form relationships with new cus- tomers while minimising acquisition costs and targeting high-value customers. Service quality and selecting the right channels for different customers are important at this stage and throughout the lifecycle. For an online business, acquisition may involve a single- step conversion – for example, if a new visitor arrives on a site and purchases on the first visit. Typically, a longer, multi-step process is needed for conversion to sale where a visitor returns to the site. To facilitate conversion, customer lifecycle marketing should seek to form an initial relationship through asking for contact details for communication, such as email address, mobile number or a social media contact. This is the permission marketing approach, which we explain in the next section. For online SaaS startups, there is an additional step of </a:t>
            </a:r>
            <a:r>
              <a:rPr lang="en-US" sz="1800" b="1">
                <a:solidFill>
                  <a:srgbClr val="007FFF"/>
                </a:solidFill>
                <a:effectLst/>
                <a:latin typeface="HelveticaNeueLTW1G"/>
              </a:rPr>
              <a:t>activation</a:t>
            </a:r>
            <a:r>
              <a:rPr lang="en-US" sz="1800">
                <a:effectLst/>
                <a:latin typeface="SabonMTPro"/>
              </a:rPr>
              <a:t>, which means that a person registered with an online brand takes further action(s), such as trying the service. </a:t>
            </a:r>
            <a:endParaRPr lang="en-US" sz="2800"/>
          </a:p>
          <a:p>
            <a:r>
              <a:rPr lang="en-US" sz="1800" b="1">
                <a:solidFill>
                  <a:srgbClr val="8C007F"/>
                </a:solidFill>
                <a:effectLst/>
                <a:latin typeface="HelveticaNeueLTW1G"/>
              </a:rPr>
              <a:t>3 </a:t>
            </a:r>
            <a:r>
              <a:rPr lang="en-US" sz="1800" b="1">
                <a:solidFill>
                  <a:srgbClr val="007FFF"/>
                </a:solidFill>
                <a:effectLst/>
                <a:latin typeface="HelveticaNeueLTW1G"/>
              </a:rPr>
              <a:t>Customer retention </a:t>
            </a:r>
            <a:r>
              <a:rPr lang="en-US" sz="1800">
                <a:effectLst/>
                <a:latin typeface="SabonMTPro"/>
              </a:rPr>
              <a:t>refers to the marketing activities employed by an organisation to keep its existing customers, i.e. to encourage them to buy again or continue a contract that renews for a service. Identifying relevant offerings based on their individual needs and detailed position in the customer lifecycle (e.g. number and value of purchases) is key. </a:t>
            </a:r>
            <a:endParaRPr lang="en-US" sz="2800"/>
          </a:p>
          <a:p>
            <a:r>
              <a:rPr lang="en-US" sz="1800" b="1">
                <a:solidFill>
                  <a:srgbClr val="8C007F"/>
                </a:solidFill>
                <a:effectLst/>
                <a:latin typeface="HelveticaNeueLTW1G"/>
              </a:rPr>
              <a:t>4 </a:t>
            </a:r>
            <a:r>
              <a:rPr lang="en-US" sz="1800" b="1">
                <a:solidFill>
                  <a:srgbClr val="007FFF"/>
                </a:solidFill>
                <a:effectLst/>
                <a:latin typeface="HelveticaNeueLTW1G"/>
              </a:rPr>
              <a:t>Customer extension </a:t>
            </a:r>
            <a:r>
              <a:rPr lang="en-US" sz="1800">
                <a:effectLst/>
                <a:latin typeface="SabonMTPro"/>
              </a:rPr>
              <a:t>refers to increasing the depth or range of products that a customer purchases from a company. This is often referred to as ‘customer development’. </a:t>
            </a:r>
            <a:endParaRPr lang="en-US" sz="2800"/>
          </a:p>
          <a:p>
            <a:endParaRPr lang="en-US" sz="1800" b="1">
              <a:effectLst/>
              <a:latin typeface="SabonMTPro"/>
            </a:endParaRPr>
          </a:p>
          <a:p>
            <a:endParaRPr lang="en-US" sz="1800" b="1">
              <a:effectLst/>
              <a:latin typeface="SabonMTPro"/>
            </a:endParaRPr>
          </a:p>
          <a:p>
            <a:r>
              <a:rPr lang="en-US" sz="1800" b="1">
                <a:effectLst/>
                <a:latin typeface="SabonMTPro"/>
              </a:rPr>
              <a:t>Re-sell. </a:t>
            </a:r>
            <a:r>
              <a:rPr lang="en-US" sz="1800">
                <a:effectLst/>
                <a:latin typeface="SabonMTPro"/>
              </a:rPr>
              <a:t>Selling similar products to existing customers – particularly important in some </a:t>
            </a:r>
            <a:r>
              <a:rPr lang="en-US" sz="1800">
                <a:solidFill>
                  <a:srgbClr val="8C007F"/>
                </a:solidFill>
                <a:effectLst/>
                <a:latin typeface="SabonMTPro"/>
              </a:rPr>
              <a:t>• </a:t>
            </a:r>
            <a:r>
              <a:rPr lang="en-US" sz="1800">
                <a:effectLst/>
                <a:latin typeface="SabonMTPro"/>
              </a:rPr>
              <a:t>B2B contexts as rebuys or modified rebuys. </a:t>
            </a:r>
            <a:endParaRPr lang="en-US"/>
          </a:p>
          <a:p>
            <a:r>
              <a:rPr lang="en-US" sz="1800" b="1">
                <a:effectLst/>
                <a:latin typeface="SabonMTPro"/>
              </a:rPr>
              <a:t>Cross-sell. </a:t>
            </a:r>
            <a:r>
              <a:rPr lang="en-US" sz="1800">
                <a:effectLst/>
                <a:latin typeface="SabonMTPro"/>
              </a:rPr>
              <a:t>Selling additional products that may be closely related to the original purchase, but not necessarily so. </a:t>
            </a:r>
            <a:endParaRPr lang="en-US"/>
          </a:p>
          <a:p>
            <a:pPr fontAlgn="auto">
              <a:buFont typeface="Arial" panose="020B0604020202020204" pitchFamily="34" charset="0"/>
              <a:buChar char="•"/>
            </a:pPr>
            <a:r>
              <a:rPr lang="en-US" sz="1800" b="1">
                <a:solidFill>
                  <a:srgbClr val="8C007F"/>
                </a:solidFill>
                <a:effectLst/>
                <a:latin typeface="SabonMTPro"/>
              </a:rPr>
              <a:t>Up-sell. </a:t>
            </a:r>
            <a:r>
              <a:rPr lang="en-US" sz="1800">
                <a:solidFill>
                  <a:srgbClr val="8C007F"/>
                </a:solidFill>
                <a:effectLst/>
                <a:latin typeface="SabonMTPro"/>
              </a:rPr>
              <a:t>A subset of cross-selling, but in this case selling more expensive products. </a:t>
            </a:r>
          </a:p>
          <a:p>
            <a:pPr fontAlgn="auto">
              <a:buFont typeface="Arial" panose="020B0604020202020204" pitchFamily="34" charset="0"/>
              <a:buChar char="•"/>
            </a:pPr>
            <a:r>
              <a:rPr lang="en-US" sz="1800" b="1">
                <a:solidFill>
                  <a:srgbClr val="8C007F"/>
                </a:solidFill>
                <a:effectLst/>
                <a:latin typeface="SabonMTPro"/>
              </a:rPr>
              <a:t>Reactivation. </a:t>
            </a:r>
            <a:r>
              <a:rPr lang="en-US" sz="1800">
                <a:solidFill>
                  <a:srgbClr val="8C007F"/>
                </a:solidFill>
                <a:effectLst/>
                <a:latin typeface="SabonMTPro"/>
              </a:rPr>
              <a:t>Customers who have not purchased for some time, or have lapsed, can be encouraged to purchase again. </a:t>
            </a:r>
          </a:p>
          <a:p>
            <a:pPr fontAlgn="auto">
              <a:buFont typeface="Arial" panose="020B0604020202020204" pitchFamily="34" charset="0"/>
              <a:buChar char="•"/>
            </a:pPr>
            <a:r>
              <a:rPr lang="en-US" sz="1800" b="1">
                <a:solidFill>
                  <a:srgbClr val="8C007F"/>
                </a:solidFill>
                <a:effectLst/>
                <a:latin typeface="SabonMTPro"/>
              </a:rPr>
              <a:t>Referrals. </a:t>
            </a:r>
            <a:r>
              <a:rPr lang="en-US" sz="1800">
                <a:solidFill>
                  <a:srgbClr val="8C007F"/>
                </a:solidFill>
                <a:effectLst/>
                <a:latin typeface="SabonMTPro"/>
              </a:rPr>
              <a:t>Generating sales from recommendations from existing customers – for exam- ple, member-get-member deals. </a:t>
            </a:r>
          </a:p>
          <a:p>
            <a:endParaRPr lang="en-VN"/>
          </a:p>
        </p:txBody>
      </p:sp>
      <p:sp>
        <p:nvSpPr>
          <p:cNvPr id="4" name="Slide Number Placeholder 3"/>
          <p:cNvSpPr>
            <a:spLocks noGrp="1"/>
          </p:cNvSpPr>
          <p:nvPr>
            <p:ph type="sldNum" sz="quarter" idx="5"/>
          </p:nvPr>
        </p:nvSpPr>
        <p:spPr/>
        <p:txBody>
          <a:bodyPr/>
          <a:lstStyle/>
          <a:p>
            <a:fld id="{C00C9930-0A10-4D51-BF8B-58A66CF9DE84}" type="slidenum">
              <a:rPr lang="en-GB" smtClean="0"/>
              <a:t>7</a:t>
            </a:fld>
            <a:endParaRPr lang="en-GB"/>
          </a:p>
        </p:txBody>
      </p:sp>
    </p:spTree>
    <p:extLst>
      <p:ext uri="{BB962C8B-B14F-4D97-AF65-F5344CB8AC3E}">
        <p14:creationId xmlns:p14="http://schemas.microsoft.com/office/powerpoint/2010/main" val="3179109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dirty="0">
                <a:cs typeface="Calibri"/>
              </a:rPr>
              <a:t>Digital Marketing Strategy, P. 242</a:t>
            </a:r>
          </a:p>
          <a:p>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HelveticaNeueLTW1G"/>
              </a:rPr>
              <a:t>Permission marketing is . . .</a:t>
            </a:r>
            <a:br>
              <a:rPr lang="en-US" sz="1800">
                <a:effectLst/>
                <a:latin typeface="HelveticaNeueLTW1G"/>
              </a:rPr>
            </a:br>
            <a:r>
              <a:rPr lang="en-US" sz="1800">
                <a:effectLst/>
                <a:latin typeface="HelveticaNeueLTW1G"/>
              </a:rPr>
              <a:t>anticipated, relevant and personal [and timely]. </a:t>
            </a:r>
            <a:endParaRPr lang="en-US">
              <a:effectLst/>
            </a:endParaRPr>
          </a:p>
          <a:p>
            <a:endParaRPr lang="en-US" dirty="0">
              <a:cs typeface="Calibri"/>
            </a:endParaRPr>
          </a:p>
          <a:p>
            <a:pPr marL="0" indent="0">
              <a:buNone/>
            </a:pPr>
            <a:r>
              <a:rPr lang="en-US" dirty="0" err="1">
                <a:cs typeface="Calibri"/>
              </a:rPr>
              <a:t>kỳ</a:t>
            </a:r>
            <a:r>
              <a:rPr lang="en-US" dirty="0">
                <a:cs typeface="Calibri"/>
              </a:rPr>
              <a:t> </a:t>
            </a:r>
            <a:r>
              <a:rPr lang="en-US" dirty="0" err="1">
                <a:cs typeface="Calibri"/>
              </a:rPr>
              <a:t>vọng</a:t>
            </a:r>
            <a:endParaRPr lang="en-US" dirty="0">
              <a:cs typeface="Calibri"/>
            </a:endParaRPr>
          </a:p>
          <a:p>
            <a:pPr marL="0" indent="0">
              <a:buNone/>
            </a:pPr>
            <a:r>
              <a:rPr lang="en-US" dirty="0" err="1">
                <a:cs typeface="Calibri"/>
              </a:rPr>
              <a:t>iên</a:t>
            </a:r>
            <a:r>
              <a:rPr lang="en-US" dirty="0">
                <a:cs typeface="Calibri"/>
              </a:rPr>
              <a:t> </a:t>
            </a:r>
            <a:r>
              <a:rPr lang="en-US" dirty="0" err="1">
                <a:cs typeface="Calibri"/>
              </a:rPr>
              <a:t>quan</a:t>
            </a:r>
            <a:endParaRPr lang="en-US" dirty="0">
              <a:cs typeface="Calibri"/>
            </a:endParaRPr>
          </a:p>
          <a:p>
            <a:pPr marL="0" indent="0">
              <a:buNone/>
            </a:pPr>
            <a:r>
              <a:rPr lang="en-US" dirty="0" err="1">
                <a:cs typeface="Calibri"/>
              </a:rPr>
              <a:t>cá</a:t>
            </a:r>
            <a:r>
              <a:rPr lang="en-US" dirty="0">
                <a:cs typeface="Calibri"/>
              </a:rPr>
              <a:t> </a:t>
            </a:r>
            <a:r>
              <a:rPr lang="en-US" dirty="0" err="1">
                <a:cs typeface="Calibri"/>
              </a:rPr>
              <a:t>nhân</a:t>
            </a:r>
            <a:r>
              <a:rPr lang="en-US" dirty="0">
                <a:cs typeface="Calibri"/>
              </a:rPr>
              <a:t> </a:t>
            </a:r>
          </a:p>
          <a:p>
            <a:pPr marL="0" indent="0">
              <a:buNone/>
            </a:pPr>
            <a:r>
              <a:rPr lang="en-US" dirty="0">
                <a:cs typeface="Calibri"/>
              </a:rPr>
              <a:t>(</a:t>
            </a:r>
            <a:r>
              <a:rPr lang="en-US" dirty="0" err="1">
                <a:cs typeface="Calibri"/>
              </a:rPr>
              <a:t>đúng</a:t>
            </a:r>
            <a:r>
              <a:rPr lang="en-US" dirty="0">
                <a:cs typeface="Calibri"/>
              </a:rPr>
              <a:t> </a:t>
            </a:r>
            <a:r>
              <a:rPr lang="en-US" dirty="0" err="1">
                <a:cs typeface="Calibri"/>
              </a:rPr>
              <a:t>thời</a:t>
            </a:r>
            <a:r>
              <a:rPr lang="en-US" dirty="0">
                <a:cs typeface="Calibri"/>
              </a:rPr>
              <a:t> </a:t>
            </a:r>
            <a:r>
              <a:rPr lang="en-US" dirty="0" err="1">
                <a:cs typeface="Calibri"/>
              </a:rPr>
              <a:t>điểm</a:t>
            </a:r>
            <a:r>
              <a:rPr lang="en-US" dirty="0">
                <a:cs typeface="Calibri"/>
              </a:rPr>
              <a:t>)</a:t>
            </a:r>
          </a:p>
          <a:p>
            <a:endParaRPr lang="en-US" dirty="0">
              <a:cs typeface="Calibri"/>
            </a:endParaRPr>
          </a:p>
        </p:txBody>
      </p:sp>
      <p:sp>
        <p:nvSpPr>
          <p:cNvPr id="4" name="Slide Number Placeholder 3"/>
          <p:cNvSpPr>
            <a:spLocks noGrp="1"/>
          </p:cNvSpPr>
          <p:nvPr>
            <p:ph type="sldNum" sz="quarter" idx="5"/>
          </p:nvPr>
        </p:nvSpPr>
        <p:spPr/>
        <p:txBody>
          <a:bodyPr/>
          <a:lstStyle/>
          <a:p>
            <a:fld id="{C00C9930-0A10-4D51-BF8B-58A66CF9DE84}" type="slidenum">
              <a:rPr lang="en-GB" smtClean="0"/>
              <a:t>8</a:t>
            </a:fld>
            <a:endParaRPr lang="en-GB"/>
          </a:p>
        </p:txBody>
      </p:sp>
    </p:spTree>
    <p:extLst>
      <p:ext uri="{BB962C8B-B14F-4D97-AF65-F5344CB8AC3E}">
        <p14:creationId xmlns:p14="http://schemas.microsoft.com/office/powerpoint/2010/main" val="209162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1800" b="1">
                <a:effectLst/>
                <a:latin typeface="SabonMTPro"/>
              </a:rPr>
              <a:t>Stage 1. Attract new and existing customers to online presence. </a:t>
            </a:r>
            <a:r>
              <a:rPr lang="en-US" sz="1800">
                <a:effectLst/>
                <a:latin typeface="SabonMTPro"/>
              </a:rPr>
              <a:t>Digital inbound com- munications and offline communications channels described in Chapter 9, such as search, social media marketing and direct mail, are used to drive visitors to a website, Facebook or other form of presence such as an app that enables opt-in. In B2B marketing visitors can be </a:t>
            </a:r>
            <a:endParaRPr lang="en-US"/>
          </a:p>
          <a:p>
            <a:r>
              <a:rPr lang="en-US" sz="1800">
                <a:solidFill>
                  <a:srgbClr val="8C007F"/>
                </a:solidFill>
                <a:effectLst/>
                <a:latin typeface="SabonMTPro"/>
              </a:rPr>
              <a:t>• </a:t>
            </a:r>
            <a:r>
              <a:rPr lang="en-US" sz="1800">
                <a:effectLst/>
                <a:latin typeface="SabonMTPro"/>
              </a:rPr>
              <a:t>directed to a dedicated </a:t>
            </a:r>
            <a:r>
              <a:rPr lang="en-US" sz="1800" b="1">
                <a:solidFill>
                  <a:srgbClr val="007FFF"/>
                </a:solidFill>
                <a:effectLst/>
                <a:latin typeface="HelveticaNeueLTW1G"/>
              </a:rPr>
              <a:t>landing page </a:t>
            </a:r>
            <a:r>
              <a:rPr lang="en-US" sz="1800">
                <a:effectLst/>
                <a:latin typeface="SabonMTPro"/>
              </a:rPr>
              <a:t>by paid media such as Google Ads or LinkedIn ads. </a:t>
            </a:r>
            <a:r>
              <a:rPr lang="en-US" sz="1800" b="1">
                <a:effectLst/>
                <a:latin typeface="SabonMTPro"/>
              </a:rPr>
              <a:t>Stage 2a. Prompt and incentivise visitors to action. </a:t>
            </a:r>
            <a:r>
              <a:rPr lang="en-US" sz="1800">
                <a:effectLst/>
                <a:latin typeface="SabonMTPro"/>
              </a:rPr>
              <a:t>Two key types of incentives to con- sider are: </a:t>
            </a:r>
            <a:r>
              <a:rPr lang="en-US" sz="1800" b="1">
                <a:solidFill>
                  <a:srgbClr val="007FFF"/>
                </a:solidFill>
                <a:effectLst/>
                <a:latin typeface="HelveticaNeueLTW1G"/>
              </a:rPr>
              <a:t>lead generation offers </a:t>
            </a:r>
            <a:r>
              <a:rPr lang="en-US" sz="1800">
                <a:effectLst/>
                <a:latin typeface="SabonMTPro"/>
              </a:rPr>
              <a:t>and </a:t>
            </a:r>
            <a:r>
              <a:rPr lang="en-US" sz="1800" b="1">
                <a:solidFill>
                  <a:srgbClr val="007FFF"/>
                </a:solidFill>
                <a:effectLst/>
                <a:latin typeface="HelveticaNeueLTW1G"/>
              </a:rPr>
              <a:t>sales generation offers</a:t>
            </a:r>
            <a:r>
              <a:rPr lang="en-US" sz="1800">
                <a:effectLst/>
                <a:latin typeface="SabonMTPro"/>
              </a:rPr>
              <a:t>, such as the discount cou- pon shown in Figure 6.4 (1). This features a ‘lightbox’ or ‘pop-up’, which is commonly used in B2C markets to ensure the site visitor views the offer and responds. Less inter- ruptive panels at the foot of the page can also be used. </a:t>
            </a:r>
            <a:endParaRPr lang="en-US"/>
          </a:p>
          <a:p>
            <a:r>
              <a:rPr lang="en-US" sz="1800">
                <a:effectLst/>
                <a:latin typeface="SabonMTPro"/>
              </a:rPr>
              <a:t>Types of offers marketers can devise include information value, entertainment value, monetary value and privileged access to information The beauty of digital marketing is that different offers can be tested for different audiences using AB or multivariate testing (Chapter 10) and the offers refined to increase response. </a:t>
            </a:r>
            <a:endParaRPr lang="en-US"/>
          </a:p>
          <a:p>
            <a:r>
              <a:rPr lang="en-US" sz="1800">
                <a:effectLst/>
                <a:latin typeface="SabonMTPro"/>
              </a:rPr>
              <a:t>To get visitors to take notice, prominent calls-to-action or pop-ups can boost conver- sion rates. For example, a pop-up to encourage free subscription which was resisted by Dave Chaffey for several years, increased lead conversion by 40 per cent when deployed on Smart Insights. Many web users will be annoyed by pop-ups, yet for site owners they do increase the number of leads, so the number of pop-ups is now increasing and is likely to do so further. </a:t>
            </a:r>
            <a:endParaRPr lang="en-US"/>
          </a:p>
          <a:p>
            <a:r>
              <a:rPr lang="en-US" sz="1800">
                <a:solidFill>
                  <a:srgbClr val="8C007F"/>
                </a:solidFill>
                <a:effectLst/>
                <a:latin typeface="SabonMTPro"/>
              </a:rPr>
              <a:t>• </a:t>
            </a:r>
            <a:r>
              <a:rPr lang="en-US" sz="1800" b="1">
                <a:effectLst/>
                <a:latin typeface="SabonMTPro"/>
              </a:rPr>
              <a:t>Stage 2b. Capture customer information to maintain relationship</a:t>
            </a:r>
            <a:r>
              <a:rPr lang="en-US" sz="1800">
                <a:effectLst/>
                <a:latin typeface="SabonMTPro"/>
              </a:rPr>
              <a:t>. Capturing profile infor- mation is commonly achieved through an online form such as that within the lightbox shown in Figure 6.4 (1), which the customer must complete to receive the offer. It is impor- tant to design these forms to maximise their completion. Factors that are important are: </a:t>
            </a:r>
            <a:r>
              <a:rPr lang="en-US" sz="1800">
                <a:solidFill>
                  <a:srgbClr val="8C007F"/>
                </a:solidFill>
                <a:effectLst/>
                <a:latin typeface="SabonMTPro"/>
              </a:rPr>
              <a:t>• </a:t>
            </a:r>
            <a:r>
              <a:rPr lang="en-US" sz="1800" i="1">
                <a:effectLst/>
                <a:latin typeface="SabonMTPro"/>
              </a:rPr>
              <a:t>branding </a:t>
            </a:r>
            <a:r>
              <a:rPr lang="en-US" sz="1800">
                <a:effectLst/>
                <a:latin typeface="SabonMTPro"/>
              </a:rPr>
              <a:t>to reassure the customer; </a:t>
            </a:r>
            <a:endParaRPr lang="en-US"/>
          </a:p>
          <a:p>
            <a:r>
              <a:rPr lang="en-US" sz="1800">
                <a:solidFill>
                  <a:srgbClr val="8C007F"/>
                </a:solidFill>
                <a:effectLst/>
                <a:latin typeface="SabonMTPro"/>
              </a:rPr>
              <a:t>• </a:t>
            </a:r>
            <a:r>
              <a:rPr lang="en-US" sz="1800" i="1">
                <a:effectLst/>
                <a:latin typeface="SabonMTPro"/>
              </a:rPr>
              <a:t>key profile fields </a:t>
            </a:r>
            <a:r>
              <a:rPr lang="en-US" sz="1800">
                <a:effectLst/>
                <a:latin typeface="SabonMTPro"/>
              </a:rPr>
              <a:t>to capture the most important information to segment the customer for future communications – for example, postcode, airport and preferred activities </a:t>
            </a:r>
            <a:endParaRPr lang="en-US"/>
          </a:p>
          <a:p>
            <a:pPr fontAlgn="auto">
              <a:buFont typeface="Arial" panose="020B0604020202020204" pitchFamily="34" charset="0"/>
              <a:buChar char="•"/>
            </a:pPr>
            <a:r>
              <a:rPr lang="en-US" sz="1800">
                <a:solidFill>
                  <a:srgbClr val="8C007F"/>
                </a:solidFill>
                <a:effectLst/>
                <a:latin typeface="SabonMTPro"/>
              </a:rPr>
              <a:t>(not too many questions should be asked);</a:t>
            </a:r>
            <a:br>
              <a:rPr lang="en-US" sz="1800">
                <a:solidFill>
                  <a:srgbClr val="8C007F"/>
                </a:solidFill>
                <a:effectLst/>
                <a:latin typeface="SabonMTPro"/>
              </a:rPr>
            </a:br>
            <a:r>
              <a:rPr lang="en-US" sz="1800" i="1">
                <a:solidFill>
                  <a:srgbClr val="8C007F"/>
                </a:solidFill>
                <a:effectLst/>
                <a:latin typeface="SabonMTPro"/>
              </a:rPr>
              <a:t>mandatory fields </a:t>
            </a:r>
            <a:r>
              <a:rPr lang="en-US" sz="1800">
                <a:solidFill>
                  <a:srgbClr val="8C007F"/>
                </a:solidFill>
                <a:effectLst/>
                <a:latin typeface="SabonMTPro"/>
              </a:rPr>
              <a:t>– mark fields that must be completed or, as in this case, only include </a:t>
            </a:r>
          </a:p>
          <a:p>
            <a:pPr fontAlgn="auto">
              <a:buFont typeface="Arial" panose="020B0604020202020204" pitchFamily="34" charset="0"/>
              <a:buChar char="•"/>
            </a:pPr>
            <a:r>
              <a:rPr lang="en-US" sz="1800">
                <a:solidFill>
                  <a:srgbClr val="8C007F"/>
                </a:solidFill>
                <a:effectLst/>
                <a:latin typeface="SabonMTPro"/>
              </a:rPr>
              <a:t>mandatory options, in this case to select an interest in clothing;</a:t>
            </a:r>
            <a:br>
              <a:rPr lang="en-US" sz="1800">
                <a:solidFill>
                  <a:srgbClr val="8C007F"/>
                </a:solidFill>
                <a:effectLst/>
                <a:latin typeface="SabonMTPro"/>
              </a:rPr>
            </a:br>
            <a:r>
              <a:rPr lang="en-US" sz="1800" i="1">
                <a:solidFill>
                  <a:srgbClr val="8C007F"/>
                </a:solidFill>
                <a:effectLst/>
                <a:latin typeface="SabonMTPro"/>
              </a:rPr>
              <a:t>privacy </a:t>
            </a:r>
            <a:r>
              <a:rPr lang="en-US" sz="1800">
                <a:solidFill>
                  <a:srgbClr val="8C007F"/>
                </a:solidFill>
                <a:effectLst/>
                <a:latin typeface="SabonMTPro"/>
              </a:rPr>
              <a:t>– ‘we will not share’ is the magic phrase to counter the customer’s main fear of their details being passed on; a full privacy statement should be available for those </a:t>
            </a:r>
          </a:p>
          <a:p>
            <a:pPr fontAlgn="auto">
              <a:buFont typeface="Arial" panose="020B0604020202020204" pitchFamily="34" charset="0"/>
              <a:buChar char="•"/>
            </a:pPr>
            <a:r>
              <a:rPr lang="en-US" sz="1800">
                <a:solidFill>
                  <a:srgbClr val="8C007F"/>
                </a:solidFill>
                <a:effectLst/>
                <a:latin typeface="SabonMTPro"/>
              </a:rPr>
              <a:t>who need it; </a:t>
            </a:r>
          </a:p>
          <a:p>
            <a:pPr fontAlgn="auto">
              <a:buFont typeface="Arial" panose="020B0604020202020204" pitchFamily="34" charset="0"/>
              <a:buChar char="•"/>
            </a:pPr>
            <a:r>
              <a:rPr lang="en-US" sz="1800" i="1">
                <a:solidFill>
                  <a:srgbClr val="8C007F"/>
                </a:solidFill>
                <a:effectLst/>
                <a:latin typeface="SabonMTPro"/>
              </a:rPr>
              <a:t>KISS – </a:t>
            </a:r>
            <a:r>
              <a:rPr lang="en-US" sz="1800">
                <a:solidFill>
                  <a:srgbClr val="8C007F"/>
                </a:solidFill>
                <a:effectLst/>
                <a:latin typeface="SabonMTPro"/>
              </a:rPr>
              <a:t>‘Keep it simple, stupid’ is a well-known American phrase; </a:t>
            </a:r>
          </a:p>
          <a:p>
            <a:pPr fontAlgn="auto">
              <a:buFont typeface="Arial" panose="020B0604020202020204" pitchFamily="34" charset="0"/>
              <a:buChar char="•"/>
            </a:pPr>
            <a:r>
              <a:rPr lang="en-US" sz="1800" i="1">
                <a:solidFill>
                  <a:srgbClr val="8C007F"/>
                </a:solidFill>
                <a:effectLst/>
                <a:latin typeface="SabonMTPro"/>
              </a:rPr>
              <a:t>WIFM </a:t>
            </a:r>
            <a:r>
              <a:rPr lang="en-US" sz="1800">
                <a:solidFill>
                  <a:srgbClr val="8C007F"/>
                </a:solidFill>
                <a:effectLst/>
                <a:latin typeface="SabonMTPro"/>
              </a:rPr>
              <a:t>– ‘What’s in it for me?’ Explain why the customer’s data is being captured; what </a:t>
            </a:r>
          </a:p>
          <a:p>
            <a:pPr fontAlgn="auto">
              <a:buFont typeface="Arial" panose="020B0604020202020204" pitchFamily="34" charset="0"/>
              <a:buChar char="•"/>
            </a:pPr>
            <a:r>
              <a:rPr lang="en-US" sz="1800">
                <a:solidFill>
                  <a:srgbClr val="8C007F"/>
                </a:solidFill>
                <a:effectLst/>
                <a:latin typeface="SabonMTPro"/>
              </a:rPr>
              <a:t>benefits it will give them; </a:t>
            </a:r>
          </a:p>
          <a:p>
            <a:pPr fontAlgn="auto">
              <a:buFont typeface="Arial" panose="020B0604020202020204" pitchFamily="34" charset="0"/>
              <a:buChar char="•"/>
            </a:pPr>
            <a:r>
              <a:rPr lang="en-US" sz="1800" i="1">
                <a:solidFill>
                  <a:srgbClr val="8C007F"/>
                </a:solidFill>
                <a:effectLst/>
                <a:latin typeface="SabonMTPro"/>
              </a:rPr>
              <a:t>validation </a:t>
            </a:r>
            <a:r>
              <a:rPr lang="en-US" sz="1800">
                <a:solidFill>
                  <a:srgbClr val="8C007F"/>
                </a:solidFill>
                <a:effectLst/>
                <a:latin typeface="SabonMTPro"/>
              </a:rPr>
              <a:t>– of email, postcode etc., checking data as far as possible to make it accurate. </a:t>
            </a:r>
          </a:p>
          <a:p>
            <a:pPr fontAlgn="auto">
              <a:buFont typeface="Arial" panose="020B0604020202020204" pitchFamily="34" charset="0"/>
              <a:buChar char="•"/>
            </a:pPr>
            <a:r>
              <a:rPr lang="en-US" sz="1800">
                <a:solidFill>
                  <a:srgbClr val="8C007F"/>
                </a:solidFill>
                <a:effectLst/>
                <a:latin typeface="SabonMTPro"/>
              </a:rPr>
              <a:t>As well as online data capture, it is important to use all customer touchpoints to capture information and keep it up to date, since this affects the ability to target customers accu- rately. Figure 6.5 provides a good way for a company to review all the possible methods of capturing email addresses and other profile information. </a:t>
            </a:r>
          </a:p>
          <a:p>
            <a:r>
              <a:rPr lang="en-US" sz="1800">
                <a:effectLst/>
                <a:latin typeface="SabonMTPro"/>
              </a:rPr>
              <a:t>Apart from the contact information, </a:t>
            </a:r>
            <a:r>
              <a:rPr lang="en-US" sz="1800" b="1">
                <a:solidFill>
                  <a:srgbClr val="007FFF"/>
                </a:solidFill>
                <a:effectLst/>
                <a:latin typeface="HelveticaNeueLTW1G"/>
              </a:rPr>
              <a:t>customer profiling </a:t>
            </a:r>
            <a:r>
              <a:rPr lang="en-US" sz="1800">
                <a:effectLst/>
                <a:latin typeface="SabonMTPro"/>
              </a:rPr>
              <a:t>information is also important so that relevant content and offers can be delivered to them. For example, B2B company RS Components asks for: </a:t>
            </a:r>
            <a:endParaRPr lang="en-US"/>
          </a:p>
          <a:p>
            <a:r>
              <a:rPr lang="en-US" sz="1800">
                <a:solidFill>
                  <a:srgbClr val="8C007F"/>
                </a:solidFill>
                <a:effectLst/>
                <a:latin typeface="SabonMTPro"/>
              </a:rPr>
              <a:t>• </a:t>
            </a:r>
            <a:r>
              <a:rPr lang="en-US" sz="1800">
                <a:effectLst/>
                <a:latin typeface="SabonMTPro"/>
              </a:rPr>
              <a:t>industry sector;</a:t>
            </a:r>
            <a:br>
              <a:rPr lang="en-US" sz="1800">
                <a:effectLst/>
                <a:latin typeface="SabonMTPro"/>
              </a:rPr>
            </a:br>
            <a:r>
              <a:rPr lang="en-US" sz="1800">
                <a:solidFill>
                  <a:srgbClr val="8C007F"/>
                </a:solidFill>
                <a:effectLst/>
                <a:latin typeface="SabonMTPro"/>
              </a:rPr>
              <a:t>• </a:t>
            </a:r>
            <a:r>
              <a:rPr lang="en-US" sz="1800">
                <a:effectLst/>
                <a:latin typeface="SabonMTPro"/>
              </a:rPr>
              <a:t>purchasing influence;</a:t>
            </a:r>
            <a:br>
              <a:rPr lang="en-US" sz="1800">
                <a:effectLst/>
                <a:latin typeface="SabonMTPro"/>
              </a:rPr>
            </a:br>
            <a:r>
              <a:rPr lang="en-US" sz="1800">
                <a:solidFill>
                  <a:srgbClr val="8C007F"/>
                </a:solidFill>
                <a:effectLst/>
                <a:latin typeface="SabonMTPro"/>
              </a:rPr>
              <a:t>• </a:t>
            </a:r>
            <a:r>
              <a:rPr lang="en-US" sz="1800">
                <a:effectLst/>
                <a:latin typeface="SabonMTPro"/>
              </a:rPr>
              <a:t>specific areas of product interest;</a:t>
            </a:r>
            <a:br>
              <a:rPr lang="en-US" sz="1800">
                <a:effectLst/>
                <a:latin typeface="SabonMTPro"/>
              </a:rPr>
            </a:br>
            <a:r>
              <a:rPr lang="en-US" sz="1800">
                <a:solidFill>
                  <a:srgbClr val="8C007F"/>
                </a:solidFill>
                <a:effectLst/>
                <a:latin typeface="SabonMTPro"/>
              </a:rPr>
              <a:t>• </a:t>
            </a:r>
            <a:r>
              <a:rPr lang="en-US" sz="1800">
                <a:effectLst/>
                <a:latin typeface="SabonMTPro"/>
              </a:rPr>
              <a:t>how many people you manage;</a:t>
            </a:r>
            <a:br>
              <a:rPr lang="en-US" sz="1800">
                <a:effectLst/>
                <a:latin typeface="SabonMTPro"/>
              </a:rPr>
            </a:br>
            <a:r>
              <a:rPr lang="en-US" sz="1800">
                <a:solidFill>
                  <a:srgbClr val="8C007F"/>
                </a:solidFill>
                <a:effectLst/>
                <a:latin typeface="SabonMTPro"/>
              </a:rPr>
              <a:t>• </a:t>
            </a:r>
            <a:r>
              <a:rPr lang="en-US" sz="1800">
                <a:effectLst/>
                <a:latin typeface="SabonMTPro"/>
              </a:rPr>
              <a:t>total number of employees in company. </a:t>
            </a:r>
            <a:endParaRPr lang="en-US"/>
          </a:p>
          <a:p>
            <a:r>
              <a:rPr lang="en-US" sz="1800">
                <a:effectLst/>
                <a:latin typeface="SabonMTPro"/>
              </a:rPr>
              <a:t>Once initial data about a customer has been collected, it can be enriched by adding other data to gain a better understanding of customer needs and behaviours. This is sometimes known as progressive profiling. The risk here is that if data is entered into different systems, data quality issues may arise with inaccurate data. Management measures should be put in place to create an accurate </a:t>
            </a:r>
            <a:r>
              <a:rPr lang="en-US" sz="1800" b="1">
                <a:solidFill>
                  <a:srgbClr val="007FFF"/>
                </a:solidFill>
                <a:effectLst/>
                <a:latin typeface="HelveticaNeueLTW1G"/>
              </a:rPr>
              <a:t>single customer view</a:t>
            </a:r>
            <a:r>
              <a:rPr lang="en-US" sz="1800">
                <a:effectLst/>
                <a:latin typeface="SabonMTPro"/>
              </a:rPr>
              <a:t>. This is a significant issue with CRM systems since data can be collected offline and in different online systems such as on the website, transactional e-commerce, or within social media and a separate email system. </a:t>
            </a:r>
            <a:endParaRPr lang="en-US"/>
          </a:p>
          <a:p>
            <a:r>
              <a:rPr lang="en-US" sz="1800">
                <a:solidFill>
                  <a:srgbClr val="8C007F"/>
                </a:solidFill>
                <a:effectLst/>
                <a:latin typeface="SabonMTPro"/>
              </a:rPr>
              <a:t>• </a:t>
            </a:r>
            <a:endParaRPr lang="en-US"/>
          </a:p>
          <a:p>
            <a:r>
              <a:rPr lang="en-US" sz="1800" b="1">
                <a:effectLst/>
                <a:latin typeface="SabonMTPro"/>
              </a:rPr>
              <a:t>Stage 3: Initiate dialogue using online communication. </a:t>
            </a:r>
            <a:r>
              <a:rPr lang="en-US" sz="1800">
                <a:effectLst/>
                <a:latin typeface="SabonMTPro"/>
              </a:rPr>
              <a:t>To build the relationship between company and customer it’s common to send a welcome email as shown in Figure 6.4.( 2) or a mobile message. This may provide a discount, but should also communicate brand positioning and online value proposition. Clinique provides a good example of a brand </a:t>
            </a:r>
            <a:endParaRPr lang="en-US"/>
          </a:p>
          <a:p>
            <a:r>
              <a:rPr lang="en-US" sz="1800" b="1">
                <a:effectLst/>
                <a:latin typeface="HelveticaNeueLTW1G"/>
              </a:rPr>
              <a:t>Chapter 6 </a:t>
            </a:r>
            <a:r>
              <a:rPr lang="en-US" sz="1800">
                <a:effectLst/>
                <a:latin typeface="HelveticaNeueLTW1G"/>
              </a:rPr>
              <a:t>Data-driven relationship marketing using digital platforms </a:t>
            </a:r>
            <a:r>
              <a:rPr lang="en-US" sz="1800" b="1">
                <a:solidFill>
                  <a:srgbClr val="00CE89"/>
                </a:solidFill>
                <a:effectLst/>
                <a:latin typeface="HelveticaNeueLTW1G"/>
              </a:rPr>
              <a:t>245 </a:t>
            </a:r>
            <a:endParaRPr lang="en-US"/>
          </a:p>
          <a:p>
            <a:r>
              <a:rPr lang="en-US" sz="1800">
                <a:solidFill>
                  <a:srgbClr val="8C007F"/>
                </a:solidFill>
                <a:effectLst/>
                <a:latin typeface="SabonMTPro"/>
              </a:rPr>
              <a:t>• </a:t>
            </a:r>
            <a:r>
              <a:rPr lang="en-US" sz="1800">
                <a:effectLst/>
                <a:latin typeface="SabonMTPro"/>
              </a:rPr>
              <a:t>with an effective welcome sequence of multiple emails.</a:t>
            </a:r>
            <a:br>
              <a:rPr lang="en-US" sz="1800">
                <a:effectLst/>
                <a:latin typeface="SabonMTPro"/>
              </a:rPr>
            </a:br>
            <a:r>
              <a:rPr lang="en-US" sz="1800" b="1">
                <a:effectLst/>
                <a:latin typeface="SabonMTPro"/>
              </a:rPr>
              <a:t>Stage 4. Maintain dialogue using relevant online and (where needed) offline communica- tion. </a:t>
            </a:r>
            <a:r>
              <a:rPr lang="en-US" sz="1800">
                <a:effectLst/>
                <a:latin typeface="SabonMTPro"/>
              </a:rPr>
              <a:t>After an initial welcome sequence, it’s common to send a newsletter or campaign emails to showcase a brand’s offer to the prospect or customer. In Figure 6.4 (3) the e-newsletter is tailored using </a:t>
            </a:r>
            <a:r>
              <a:rPr lang="en-US" sz="1800" b="1">
                <a:solidFill>
                  <a:srgbClr val="007FFF"/>
                </a:solidFill>
                <a:effectLst/>
                <a:latin typeface="HelveticaNeueLTW1G"/>
              </a:rPr>
              <a:t>dynamic content insertion</a:t>
            </a:r>
            <a:r>
              <a:rPr lang="en-US" sz="1800">
                <a:effectLst/>
                <a:latin typeface="SabonMTPro"/>
              </a:rPr>
              <a:t>, where the customer preferences are accessed from the CRM database to recommend relevant products based on what they have browsed on the site or purchased previously. </a:t>
            </a:r>
            <a:endParaRPr lang="en-US"/>
          </a:p>
          <a:p>
            <a:r>
              <a:rPr lang="en-US" sz="1800">
                <a:effectLst/>
                <a:latin typeface="SabonMTPro"/>
              </a:rPr>
              <a:t>Direct mail or phone contact may still be cost-effective forms of communication, particu- larly within B2B markets, since these can also be tailored and may have more ‘cut-through’ compared to an email. With direct mail campaigns the aim may be to drive traffic to the website in a web response campaign using techniques such as: </a:t>
            </a:r>
            <a:endParaRPr lang="en-US"/>
          </a:p>
          <a:p>
            <a:pPr fontAlgn="auto">
              <a:buFont typeface="Arial" panose="020B0604020202020204" pitchFamily="34" charset="0"/>
              <a:buChar char="•"/>
            </a:pPr>
            <a:r>
              <a:rPr lang="en-US" sz="1800">
                <a:solidFill>
                  <a:srgbClr val="8C007F"/>
                </a:solidFill>
                <a:effectLst/>
                <a:latin typeface="SabonMTPro"/>
              </a:rPr>
              <a:t>online competition; </a:t>
            </a:r>
          </a:p>
          <a:p>
            <a:pPr fontAlgn="auto">
              <a:buFont typeface="Arial" panose="020B0604020202020204" pitchFamily="34" charset="0"/>
              <a:buChar char="•"/>
            </a:pPr>
            <a:r>
              <a:rPr lang="en-US" sz="1800">
                <a:solidFill>
                  <a:srgbClr val="8C007F"/>
                </a:solidFill>
                <a:effectLst/>
                <a:latin typeface="SabonMTPro"/>
              </a:rPr>
              <a:t>online web seminar (webinar); </a:t>
            </a:r>
          </a:p>
          <a:p>
            <a:pPr fontAlgn="auto">
              <a:buFont typeface="Arial" panose="020B0604020202020204" pitchFamily="34" charset="0"/>
              <a:buChar char="•"/>
            </a:pPr>
            <a:r>
              <a:rPr lang="en-US" sz="1800">
                <a:solidFill>
                  <a:srgbClr val="8C007F"/>
                </a:solidFill>
                <a:effectLst/>
                <a:latin typeface="SabonMTPro"/>
              </a:rPr>
              <a:t>sales promotion. </a:t>
            </a:r>
          </a:p>
          <a:p>
            <a:pPr fontAlgn="auto">
              <a:buFont typeface="Arial" panose="020B0604020202020204" pitchFamily="34" charset="0"/>
              <a:buChar char="•"/>
            </a:pPr>
            <a:r>
              <a:rPr lang="en-US" sz="1800">
                <a:solidFill>
                  <a:srgbClr val="8C007F"/>
                </a:solidFill>
                <a:effectLst/>
                <a:latin typeface="SabonMTPro"/>
              </a:rPr>
              <a:t>A further objective in stages 3 and 4 is to improve customer information quality. In par- ticular, emails may bounce – in which case offline touchpoints need to be planned to contact customers for their latest addresses. </a:t>
            </a:r>
          </a:p>
          <a:p>
            <a:pPr fontAlgn="auto">
              <a:buFont typeface="Arial" panose="020B0604020202020204" pitchFamily="34" charset="0"/>
              <a:buChar char="•"/>
            </a:pPr>
            <a:r>
              <a:rPr lang="en-US" sz="1800">
                <a:solidFill>
                  <a:srgbClr val="8C007F"/>
                </a:solidFill>
                <a:effectLst/>
                <a:latin typeface="SabonMTPro"/>
              </a:rPr>
              <a:t>With the advent of social media marketing, the permission marketing concept has been applied to social networks where opt-in involves ‘liking’ a brand on Facebook or following a company on Twitter, LinkedIn or Instagram. Of course, email offers a key benefit over social media channels since messages can be tailored to the individual. </a:t>
            </a:r>
          </a:p>
          <a:p>
            <a:endParaRPr lang="en-US"/>
          </a:p>
          <a:p>
            <a:pPr>
              <a:lnSpc>
                <a:spcPct val="130000"/>
              </a:lnSpc>
              <a:buFont typeface="+mj-lt"/>
              <a:buNone/>
            </a:pPr>
            <a:endParaRPr lang="en-VN" dirty="0" err="1"/>
          </a:p>
          <a:p>
            <a:pPr>
              <a:lnSpc>
                <a:spcPct val="130000"/>
              </a:lnSpc>
              <a:buFont typeface="+mj-lt"/>
              <a:buAutoNum type="arabicPeriod"/>
            </a:pPr>
            <a:endParaRPr lang="en-VN" dirty="0" err="1"/>
          </a:p>
          <a:p>
            <a:pPr>
              <a:lnSpc>
                <a:spcPct val="130000"/>
              </a:lnSpc>
              <a:buFont typeface="+mj-lt"/>
              <a:buAutoNum type="arabicPeriod"/>
            </a:pPr>
            <a:endParaRPr lang="en-VN" dirty="0" err="1"/>
          </a:p>
          <a:p>
            <a:pPr>
              <a:lnSpc>
                <a:spcPct val="130000"/>
              </a:lnSpc>
              <a:buFont typeface="+mj-lt"/>
              <a:buAutoNum type="arabicPeriod"/>
            </a:pPr>
            <a:endParaRPr lang="en-VN" dirty="0" err="1"/>
          </a:p>
          <a:p>
            <a:pPr>
              <a:lnSpc>
                <a:spcPct val="130000"/>
              </a:lnSpc>
              <a:buFont typeface="+mj-lt"/>
              <a:buAutoNum type="arabicPeriod"/>
            </a:pPr>
            <a:br>
              <a:rPr lang="en-VN" dirty="0" err="1"/>
            </a:br>
            <a:r>
              <a:rPr lang="en-VN" dirty="0" err="1"/>
              <a:t>đề</a:t>
            </a:r>
            <a:r>
              <a:rPr lang="en-VN" dirty="0"/>
              <a:t> </a:t>
            </a:r>
            <a:r>
              <a:rPr lang="en-VN" dirty="0" err="1"/>
              <a:t>xuất</a:t>
            </a:r>
            <a:r>
              <a:rPr lang="en-VN" dirty="0"/>
              <a:t> </a:t>
            </a:r>
            <a:r>
              <a:rPr lang="en-VN" dirty="0" err="1"/>
              <a:t>ưu</a:t>
            </a:r>
            <a:r>
              <a:rPr lang="en-VN" dirty="0"/>
              <a:t> </a:t>
            </a:r>
            <a:r>
              <a:rPr lang="en-VN" dirty="0" err="1"/>
              <a:t>đãi</a:t>
            </a:r>
            <a:r>
              <a:rPr lang="en-VN" dirty="0"/>
              <a:t> </a:t>
            </a:r>
            <a:r>
              <a:rPr lang="en-VN" dirty="0" err="1"/>
              <a:t>cho</a:t>
            </a:r>
            <a:r>
              <a:rPr lang="en-VN" dirty="0"/>
              <a:t> </a:t>
            </a:r>
            <a:r>
              <a:rPr lang="en-VN" dirty="0" err="1"/>
              <a:t>người</a:t>
            </a:r>
            <a:r>
              <a:rPr lang="en-VN" dirty="0"/>
              <a:t> </a:t>
            </a:r>
            <a:r>
              <a:rPr lang="en-VN" dirty="0" err="1"/>
              <a:t>tham</a:t>
            </a:r>
            <a:r>
              <a:rPr lang="en-VN" dirty="0"/>
              <a:t> </a:t>
            </a:r>
            <a:r>
              <a:rPr lang="en-VN" dirty="0" err="1"/>
              <a:t>gia</a:t>
            </a:r>
          </a:p>
          <a:p>
            <a:pPr>
              <a:lnSpc>
                <a:spcPct val="130000"/>
              </a:lnSpc>
              <a:buFont typeface="+mj-lt"/>
              <a:buAutoNum type="arabicPeriod"/>
            </a:pPr>
            <a:r>
              <a:rPr lang="en-VN" dirty="0" err="1"/>
              <a:t>khi</a:t>
            </a:r>
            <a:r>
              <a:rPr lang="en-VN" dirty="0"/>
              <a:t> </a:t>
            </a:r>
            <a:r>
              <a:rPr lang="en-VN" dirty="0" err="1"/>
              <a:t>KH chú</a:t>
            </a:r>
            <a:r>
              <a:rPr lang="en-VN" dirty="0"/>
              <a:t> ý, </a:t>
            </a:r>
            <a:r>
              <a:rPr lang="en-VN" dirty="0" err="1"/>
              <a:t>đề</a:t>
            </a:r>
            <a:r>
              <a:rPr lang="en-VN" dirty="0"/>
              <a:t> </a:t>
            </a:r>
            <a:r>
              <a:rPr lang="en-VN" dirty="0" err="1"/>
              <a:t>xuất</a:t>
            </a:r>
            <a:r>
              <a:rPr lang="en-VN" dirty="0"/>
              <a:t> </a:t>
            </a:r>
            <a:r>
              <a:rPr lang="en-VN" dirty="0" err="1"/>
              <a:t>chương</a:t>
            </a:r>
            <a:r>
              <a:rPr lang="en-VN" dirty="0"/>
              <a:t> </a:t>
            </a:r>
            <a:r>
              <a:rPr lang="en-VN" dirty="0" err="1"/>
              <a:t>trình</a:t>
            </a:r>
            <a:r>
              <a:rPr lang="en-VN" dirty="0"/>
              <a:t> </a:t>
            </a:r>
            <a:r>
              <a:rPr lang="en-VN" dirty="0" err="1"/>
              <a:t>chung</a:t>
            </a:r>
            <a:r>
              <a:rPr lang="en-VN" dirty="0"/>
              <a:t> </a:t>
            </a:r>
            <a:r>
              <a:rPr lang="en-VN" dirty="0" err="1"/>
              <a:t>và</a:t>
            </a:r>
            <a:r>
              <a:rPr lang="en-VN" dirty="0"/>
              <a:t> </a:t>
            </a:r>
            <a:r>
              <a:rPr lang="en-VN" dirty="0" err="1"/>
              <a:t>đưa</a:t>
            </a:r>
            <a:r>
              <a:rPr lang="en-VN" dirty="0"/>
              <a:t> </a:t>
            </a:r>
            <a:r>
              <a:rPr lang="en-VN" dirty="0" err="1"/>
              <a:t>thông</a:t>
            </a:r>
            <a:r>
              <a:rPr lang="en-VN" dirty="0"/>
              <a:t> tin </a:t>
            </a:r>
            <a:r>
              <a:rPr lang="en-VN" dirty="0" err="1"/>
              <a:t>về</a:t>
            </a:r>
            <a:r>
              <a:rPr lang="en-VN" dirty="0"/>
              <a:t> </a:t>
            </a:r>
            <a:r>
              <a:rPr lang="en-VN" dirty="0" err="1"/>
              <a:t>sản</a:t>
            </a:r>
            <a:r>
              <a:rPr lang="en-VN" dirty="0"/>
              <a:t> </a:t>
            </a:r>
            <a:r>
              <a:rPr lang="en-VN" dirty="0" err="1"/>
              <a:t>phẩm</a:t>
            </a:r>
            <a:r>
              <a:rPr lang="en-VN" dirty="0"/>
              <a:t>/</a:t>
            </a:r>
            <a:r>
              <a:rPr lang="en-VN" dirty="0" err="1"/>
              <a:t>dịch</a:t>
            </a:r>
            <a:r>
              <a:rPr lang="en-VN" dirty="0"/>
              <a:t> </a:t>
            </a:r>
            <a:r>
              <a:rPr lang="en-VN" dirty="0" err="1"/>
              <a:t>vụ</a:t>
            </a:r>
          </a:p>
          <a:p>
            <a:pPr>
              <a:lnSpc>
                <a:spcPct val="130000"/>
              </a:lnSpc>
              <a:buFont typeface="+mj-lt"/>
              <a:buAutoNum type="arabicPeriod"/>
            </a:pPr>
            <a:r>
              <a:rPr lang="en-VN" dirty="0" err="1"/>
              <a:t>nhấn</a:t>
            </a:r>
            <a:r>
              <a:rPr lang="en-VN" dirty="0"/>
              <a:t> </a:t>
            </a:r>
            <a:r>
              <a:rPr lang="en-VN" dirty="0" err="1"/>
              <a:t>mạnh</a:t>
            </a:r>
            <a:r>
              <a:rPr lang="en-VN" dirty="0"/>
              <a:t> </a:t>
            </a:r>
            <a:r>
              <a:rPr lang="en-VN" dirty="0" err="1"/>
              <a:t>yếu</a:t>
            </a:r>
            <a:r>
              <a:rPr lang="en-VN" dirty="0"/>
              <a:t> </a:t>
            </a:r>
            <a:r>
              <a:rPr lang="en-VN" dirty="0" err="1"/>
              <a:t>tố</a:t>
            </a:r>
            <a:r>
              <a:rPr lang="en-VN" dirty="0"/>
              <a:t> </a:t>
            </a:r>
            <a:r>
              <a:rPr lang="en-VN" dirty="0" err="1"/>
              <a:t>ưu</a:t>
            </a:r>
            <a:r>
              <a:rPr lang="en-VN" dirty="0"/>
              <a:t> </a:t>
            </a:r>
            <a:r>
              <a:rPr lang="en-VN" dirty="0" err="1"/>
              <a:t>đãi</a:t>
            </a:r>
            <a:r>
              <a:rPr lang="en-VN" dirty="0"/>
              <a:t> </a:t>
            </a:r>
            <a:r>
              <a:rPr lang="en-VN" dirty="0" err="1"/>
              <a:t>để</a:t>
            </a:r>
            <a:r>
              <a:rPr lang="en-VN" dirty="0"/>
              <a:t> </a:t>
            </a:r>
            <a:r>
              <a:rPr lang="en-VN" dirty="0" err="1"/>
              <a:t>đảm</a:t>
            </a:r>
            <a:r>
              <a:rPr lang="en-VN" dirty="0"/>
              <a:t> </a:t>
            </a:r>
            <a:r>
              <a:rPr lang="en-VN" dirty="0" err="1"/>
              <a:t>bảo</a:t>
            </a:r>
            <a:r>
              <a:rPr lang="en-VN" dirty="0"/>
              <a:t> </a:t>
            </a:r>
            <a:r>
              <a:rPr lang="en-VN" dirty="0" err="1"/>
              <a:t>đề</a:t>
            </a:r>
            <a:r>
              <a:rPr lang="en-VN" dirty="0"/>
              <a:t> </a:t>
            </a:r>
            <a:r>
              <a:rPr lang="en-VN" dirty="0" err="1"/>
              <a:t>xuất</a:t>
            </a:r>
            <a:r>
              <a:rPr lang="en-VN" dirty="0"/>
              <a:t> </a:t>
            </a:r>
            <a:r>
              <a:rPr lang="en-VN" dirty="0" err="1"/>
              <a:t>có</a:t>
            </a:r>
            <a:r>
              <a:rPr lang="en-VN" dirty="0"/>
              <a:t> </a:t>
            </a:r>
            <a:r>
              <a:rPr lang="en-VN" dirty="0" err="1"/>
              <a:t>thể</a:t>
            </a:r>
            <a:r>
              <a:rPr lang="en-VN" dirty="0"/>
              <a:t> </a:t>
            </a:r>
            <a:r>
              <a:rPr lang="en-VN" dirty="0" err="1"/>
              <a:t>duy</a:t>
            </a:r>
            <a:r>
              <a:rPr lang="en-VN" dirty="0"/>
              <a:t> </a:t>
            </a:r>
            <a:r>
              <a:rPr lang="en-VN" dirty="0" err="1"/>
              <a:t>trì</a:t>
            </a:r>
            <a:r>
              <a:rPr lang="en-VN" dirty="0"/>
              <a:t> </a:t>
            </a:r>
            <a:r>
              <a:rPr lang="en-VN" dirty="0" err="1"/>
              <a:t>được</a:t>
            </a:r>
            <a:r>
              <a:rPr lang="en-VN" dirty="0"/>
              <a:t> </a:t>
            </a:r>
            <a:r>
              <a:rPr lang="en-VN" dirty="0" err="1"/>
              <a:t>sự</a:t>
            </a:r>
            <a:r>
              <a:rPr lang="en-VN" dirty="0"/>
              <a:t> </a:t>
            </a:r>
            <a:r>
              <a:rPr lang="en-VN" dirty="0" err="1"/>
              <a:t>cho</a:t>
            </a:r>
            <a:r>
              <a:rPr lang="en-VN" dirty="0"/>
              <a:t> </a:t>
            </a:r>
            <a:r>
              <a:rPr lang="en-VN" dirty="0" err="1"/>
              <a:t>phép</a:t>
            </a:r>
            <a:r>
              <a:rPr lang="en-VN" dirty="0"/>
              <a:t> </a:t>
            </a:r>
            <a:r>
              <a:rPr lang="en-VN" dirty="0" err="1"/>
              <a:t>của</a:t>
            </a:r>
            <a:r>
              <a:rPr lang="en-VN" dirty="0"/>
              <a:t> </a:t>
            </a:r>
            <a:r>
              <a:rPr lang="en-VN" dirty="0" err="1"/>
              <a:t>KH </a:t>
            </a:r>
            <a:endParaRPr lang="en-VN" dirty="0"/>
          </a:p>
          <a:p>
            <a:pPr>
              <a:lnSpc>
                <a:spcPct val="130000"/>
              </a:lnSpc>
              <a:buFont typeface="+mj-lt"/>
              <a:buAutoNum type="arabicPeriod"/>
            </a:pPr>
            <a:r>
              <a:rPr lang="en-VN" dirty="0" err="1"/>
              <a:t>đề</a:t>
            </a:r>
            <a:r>
              <a:rPr lang="en-VN" dirty="0"/>
              <a:t> </a:t>
            </a:r>
            <a:r>
              <a:rPr lang="en-VN" dirty="0" err="1"/>
              <a:t>xuất</a:t>
            </a:r>
            <a:r>
              <a:rPr lang="en-VN" dirty="0"/>
              <a:t> </a:t>
            </a:r>
            <a:r>
              <a:rPr lang="en-VN" dirty="0" err="1"/>
              <a:t>thêm</a:t>
            </a:r>
            <a:r>
              <a:rPr lang="en-VN" dirty="0"/>
              <a:t> </a:t>
            </a:r>
            <a:r>
              <a:rPr lang="en-VN" dirty="0" err="1"/>
              <a:t>các</a:t>
            </a:r>
            <a:r>
              <a:rPr lang="en-VN" dirty="0"/>
              <a:t> </a:t>
            </a:r>
            <a:r>
              <a:rPr lang="en-VN" dirty="0" err="1"/>
              <a:t>ưu</a:t>
            </a:r>
            <a:r>
              <a:rPr lang="en-VN" dirty="0"/>
              <a:t> </a:t>
            </a:r>
            <a:r>
              <a:rPr lang="en-VN" dirty="0" err="1"/>
              <a:t>đãi</a:t>
            </a:r>
            <a:r>
              <a:rPr lang="en-VN" dirty="0"/>
              <a:t> </a:t>
            </a:r>
            <a:r>
              <a:rPr lang="en-VN" dirty="0" err="1"/>
              <a:t>khác</a:t>
            </a:r>
            <a:r>
              <a:rPr lang="en-VN" dirty="0"/>
              <a:t> </a:t>
            </a:r>
            <a:r>
              <a:rPr lang="en-VN" dirty="0" err="1"/>
              <a:t>nhau</a:t>
            </a:r>
            <a:r>
              <a:rPr lang="en-VN" dirty="0"/>
              <a:t> </a:t>
            </a:r>
            <a:r>
              <a:rPr lang="en-VN" dirty="0" err="1"/>
              <a:t>để</a:t>
            </a:r>
            <a:r>
              <a:rPr lang="en-VN" dirty="0"/>
              <a:t> </a:t>
            </a:r>
            <a:r>
              <a:rPr lang="en-VN" dirty="0" err="1"/>
              <a:t>xin</a:t>
            </a:r>
            <a:r>
              <a:rPr lang="en-VN" dirty="0"/>
              <a:t> </a:t>
            </a:r>
            <a:r>
              <a:rPr lang="en-VN" dirty="0" err="1"/>
              <a:t>được</a:t>
            </a:r>
            <a:r>
              <a:rPr lang="en-VN" dirty="0"/>
              <a:t> </a:t>
            </a:r>
            <a:r>
              <a:rPr lang="en-VN" dirty="0" err="1"/>
              <a:t>sự</a:t>
            </a:r>
            <a:r>
              <a:rPr lang="en-VN" dirty="0"/>
              <a:t> </a:t>
            </a:r>
            <a:r>
              <a:rPr lang="en-VN" dirty="0" err="1"/>
              <a:t>cho</a:t>
            </a:r>
            <a:r>
              <a:rPr lang="en-VN" dirty="0"/>
              <a:t> </a:t>
            </a:r>
            <a:r>
              <a:rPr lang="en-VN" dirty="0" err="1"/>
              <a:t>phép</a:t>
            </a:r>
            <a:r>
              <a:rPr lang="en-VN" dirty="0"/>
              <a:t> </a:t>
            </a:r>
            <a:r>
              <a:rPr lang="en-VN" dirty="0" err="1"/>
              <a:t>của</a:t>
            </a:r>
            <a:r>
              <a:rPr lang="en-VN" dirty="0"/>
              <a:t> </a:t>
            </a:r>
            <a:r>
              <a:rPr lang="en-VN" dirty="0" err="1"/>
              <a:t>KH về</a:t>
            </a:r>
            <a:r>
              <a:rPr lang="en-VN" dirty="0"/>
              <a:t> </a:t>
            </a:r>
            <a:r>
              <a:rPr lang="en-VN" dirty="0" err="1"/>
              <a:t>các</a:t>
            </a:r>
            <a:r>
              <a:rPr lang="en-VN" dirty="0"/>
              <a:t> </a:t>
            </a:r>
            <a:r>
              <a:rPr lang="en-VN" dirty="0" err="1"/>
              <a:t>khía</a:t>
            </a:r>
            <a:r>
              <a:rPr lang="en-VN" dirty="0"/>
              <a:t> </a:t>
            </a:r>
            <a:r>
              <a:rPr lang="en-VN" dirty="0" err="1"/>
              <a:t>cạnh</a:t>
            </a:r>
            <a:r>
              <a:rPr lang="en-VN" dirty="0"/>
              <a:t> </a:t>
            </a:r>
            <a:r>
              <a:rPr lang="en-VN" dirty="0" err="1"/>
              <a:t>khác</a:t>
            </a:r>
            <a:r>
              <a:rPr lang="en-VN" dirty="0"/>
              <a:t> </a:t>
            </a:r>
            <a:r>
              <a:rPr lang="en-VN" dirty="0" err="1"/>
              <a:t>nhau</a:t>
            </a:r>
            <a:r>
              <a:rPr lang="en-VN" dirty="0"/>
              <a:t> </a:t>
            </a:r>
          </a:p>
          <a:p>
            <a:pPr>
              <a:lnSpc>
                <a:spcPct val="130000"/>
              </a:lnSpc>
              <a:buFont typeface="+mj-lt"/>
              <a:buAutoNum type="arabicPeriod"/>
            </a:pPr>
            <a:r>
              <a:rPr lang="en-VN" dirty="0" err="1"/>
              <a:t>dần</a:t>
            </a:r>
            <a:r>
              <a:rPr lang="en-VN" dirty="0"/>
              <a:t> </a:t>
            </a:r>
            <a:r>
              <a:rPr lang="en-VN" dirty="0" err="1"/>
              <a:t>dần</a:t>
            </a:r>
            <a:r>
              <a:rPr lang="en-VN" dirty="0"/>
              <a:t>, </a:t>
            </a:r>
            <a:r>
              <a:rPr lang="en-VN" dirty="0" err="1"/>
              <a:t>thông</a:t>
            </a:r>
            <a:r>
              <a:rPr lang="en-VN" dirty="0"/>
              <a:t> qua </a:t>
            </a:r>
            <a:r>
              <a:rPr lang="en-VN" dirty="0" err="1"/>
              <a:t>sự</a:t>
            </a:r>
            <a:r>
              <a:rPr lang="en-VN" dirty="0"/>
              <a:t> </a:t>
            </a:r>
            <a:r>
              <a:rPr lang="en-VN" dirty="0" err="1"/>
              <a:t>cho</a:t>
            </a:r>
            <a:r>
              <a:rPr lang="en-VN" dirty="0"/>
              <a:t> </a:t>
            </a:r>
            <a:r>
              <a:rPr lang="en-VN" dirty="0" err="1"/>
              <a:t>phép</a:t>
            </a:r>
            <a:r>
              <a:rPr lang="en-VN" dirty="0"/>
              <a:t> </a:t>
            </a:r>
            <a:r>
              <a:rPr lang="en-VN" dirty="0" err="1"/>
              <a:t>của</a:t>
            </a:r>
            <a:r>
              <a:rPr lang="en-VN" dirty="0"/>
              <a:t> </a:t>
            </a:r>
            <a:r>
              <a:rPr lang="en-VN" dirty="0" err="1"/>
              <a:t>KH</a:t>
            </a:r>
            <a:r>
              <a:rPr lang="en-VN" dirty="0"/>
              <a:t>, </a:t>
            </a:r>
            <a:r>
              <a:rPr lang="en-VN" dirty="0" err="1"/>
              <a:t>chuyển</a:t>
            </a:r>
            <a:r>
              <a:rPr lang="en-VN" dirty="0"/>
              <a:t> </a:t>
            </a:r>
            <a:r>
              <a:rPr lang="en-VN" dirty="0" err="1"/>
              <a:t>hoá</a:t>
            </a:r>
            <a:r>
              <a:rPr lang="en-VN" dirty="0"/>
              <a:t> </a:t>
            </a:r>
            <a:r>
              <a:rPr lang="en-VN" dirty="0" err="1"/>
              <a:t>hành</a:t>
            </a:r>
            <a:r>
              <a:rPr lang="en-VN" dirty="0"/>
              <a:t> vi </a:t>
            </a:r>
            <a:r>
              <a:rPr lang="en-VN" dirty="0" err="1"/>
              <a:t>của</a:t>
            </a:r>
            <a:r>
              <a:rPr lang="en-VN" dirty="0"/>
              <a:t> </a:t>
            </a:r>
            <a:r>
              <a:rPr lang="en-VN" dirty="0" err="1"/>
              <a:t>NTD thành</a:t>
            </a:r>
            <a:r>
              <a:rPr lang="en-VN" dirty="0"/>
              <a:t> </a:t>
            </a:r>
            <a:r>
              <a:rPr lang="en-VN" dirty="0" err="1"/>
              <a:t>lợi</a:t>
            </a:r>
            <a:r>
              <a:rPr lang="en-VN"/>
              <a:t> nhuận</a:t>
            </a:r>
            <a:endParaRPr lang="en-VN" dirty="0"/>
          </a:p>
          <a:p>
            <a:endParaRPr lang="en-VN"/>
          </a:p>
          <a:p>
            <a:endParaRPr lang="en-VN"/>
          </a:p>
        </p:txBody>
      </p:sp>
      <p:sp>
        <p:nvSpPr>
          <p:cNvPr id="4" name="Slide Number Placeholder 3"/>
          <p:cNvSpPr>
            <a:spLocks noGrp="1"/>
          </p:cNvSpPr>
          <p:nvPr>
            <p:ph type="sldNum" sz="quarter" idx="5"/>
          </p:nvPr>
        </p:nvSpPr>
        <p:spPr/>
        <p:txBody>
          <a:bodyPr/>
          <a:lstStyle/>
          <a:p>
            <a:fld id="{C00C9930-0A10-4D51-BF8B-58A66CF9DE84}" type="slidenum">
              <a:rPr lang="en-GB" smtClean="0"/>
              <a:t>9</a:t>
            </a:fld>
            <a:endParaRPr lang="en-GB"/>
          </a:p>
        </p:txBody>
      </p:sp>
    </p:spTree>
    <p:extLst>
      <p:ext uri="{BB962C8B-B14F-4D97-AF65-F5344CB8AC3E}">
        <p14:creationId xmlns:p14="http://schemas.microsoft.com/office/powerpoint/2010/main" val="1933164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fontAlgn="auto"/>
            <a:r>
              <a:rPr lang="en-US" sz="1800" b="1">
                <a:solidFill>
                  <a:srgbClr val="8C007F"/>
                </a:solidFill>
                <a:effectLst/>
                <a:latin typeface="SabonMTPro"/>
              </a:rPr>
              <a:t>Principle 1. </a:t>
            </a:r>
            <a:r>
              <a:rPr lang="en-US" sz="1800" i="1">
                <a:solidFill>
                  <a:srgbClr val="8C007F"/>
                </a:solidFill>
                <a:effectLst/>
                <a:latin typeface="SabonMTPro"/>
              </a:rPr>
              <a:t>Consider selective opt-in to communications</a:t>
            </a:r>
            <a:r>
              <a:rPr lang="en-US" sz="1800">
                <a:solidFill>
                  <a:srgbClr val="8C007F"/>
                </a:solidFill>
                <a:effectLst/>
                <a:latin typeface="SabonMTPro"/>
              </a:rPr>
              <a:t>. In other words, offer choice in </a:t>
            </a:r>
            <a:r>
              <a:rPr lang="en-US" sz="1800" i="1">
                <a:solidFill>
                  <a:srgbClr val="8C007F"/>
                </a:solidFill>
                <a:effectLst/>
                <a:latin typeface="SabonMTPro"/>
              </a:rPr>
              <a:t>communications preferences </a:t>
            </a:r>
            <a:r>
              <a:rPr lang="en-US" sz="1800">
                <a:solidFill>
                  <a:srgbClr val="8C007F"/>
                </a:solidFill>
                <a:effectLst/>
                <a:latin typeface="SabonMTPro"/>
              </a:rPr>
              <a:t>to the customer to ensure more relevant communications. Some customers may not want a weekly e-newsletter; rather, they may only want to hear about new product releases. Remember opt-in is a legal requirement in many countries. Three key communications preferences options, selected by tick box, are: </a:t>
            </a:r>
          </a:p>
          <a:p>
            <a:r>
              <a:rPr lang="en-US" sz="1800">
                <a:solidFill>
                  <a:srgbClr val="8C007F"/>
                </a:solidFill>
                <a:effectLst/>
                <a:latin typeface="SabonMTPro"/>
              </a:rPr>
              <a:t>• </a:t>
            </a:r>
            <a:r>
              <a:rPr lang="en-US" sz="1800" i="1">
                <a:effectLst/>
                <a:latin typeface="SabonMTPro"/>
              </a:rPr>
              <a:t>content </a:t>
            </a:r>
            <a:r>
              <a:rPr lang="en-US" sz="1800">
                <a:effectLst/>
                <a:latin typeface="SabonMTPro"/>
              </a:rPr>
              <a:t>– news, products, offers, events;</a:t>
            </a:r>
            <a:br>
              <a:rPr lang="en-US" sz="1800">
                <a:effectLst/>
                <a:latin typeface="SabonMTPro"/>
              </a:rPr>
            </a:br>
            <a:r>
              <a:rPr lang="en-US" sz="1800">
                <a:solidFill>
                  <a:srgbClr val="8C007F"/>
                </a:solidFill>
                <a:effectLst/>
                <a:latin typeface="SabonMTPro"/>
              </a:rPr>
              <a:t>• </a:t>
            </a:r>
            <a:r>
              <a:rPr lang="en-US" sz="1800" i="1">
                <a:effectLst/>
                <a:latin typeface="SabonMTPro"/>
              </a:rPr>
              <a:t>frequency </a:t>
            </a:r>
            <a:r>
              <a:rPr lang="en-US" sz="1800">
                <a:effectLst/>
                <a:latin typeface="SabonMTPro"/>
              </a:rPr>
              <a:t>– daily, weekly, monthly, quarterly alerts or digests; </a:t>
            </a:r>
            <a:r>
              <a:rPr lang="en-US" sz="1800">
                <a:solidFill>
                  <a:srgbClr val="8C007F"/>
                </a:solidFill>
                <a:effectLst/>
                <a:latin typeface="SabonMTPro"/>
              </a:rPr>
              <a:t>• </a:t>
            </a:r>
            <a:r>
              <a:rPr lang="en-US" sz="1800" i="1">
                <a:effectLst/>
                <a:latin typeface="SabonMTPro"/>
              </a:rPr>
              <a:t>channel </a:t>
            </a:r>
            <a:r>
              <a:rPr lang="en-US" sz="1800">
                <a:effectLst/>
                <a:latin typeface="SabonMTPro"/>
              </a:rPr>
              <a:t>– email, social network, direct mail, phone or SMS. </a:t>
            </a:r>
            <a:endParaRPr lang="en-US"/>
          </a:p>
          <a:p>
            <a:pPr fontAlgn="auto">
              <a:buFont typeface="Arial" panose="020B0604020202020204" pitchFamily="34" charset="0"/>
              <a:buChar char="•"/>
            </a:pPr>
            <a:r>
              <a:rPr lang="en-US" sz="1800" b="1">
                <a:solidFill>
                  <a:srgbClr val="8C007F"/>
                </a:solidFill>
                <a:effectLst/>
                <a:latin typeface="SabonMTPro"/>
              </a:rPr>
              <a:t>Principle 2. </a:t>
            </a:r>
            <a:r>
              <a:rPr lang="en-US" sz="1800" i="1">
                <a:solidFill>
                  <a:srgbClr val="8C007F"/>
                </a:solidFill>
                <a:effectLst/>
                <a:latin typeface="SabonMTPro"/>
              </a:rPr>
              <a:t>Create a ‘common customer profile’</a:t>
            </a:r>
            <a:r>
              <a:rPr lang="en-US" sz="1800">
                <a:solidFill>
                  <a:srgbClr val="8C007F"/>
                </a:solidFill>
                <a:effectLst/>
                <a:latin typeface="SabonMTPro"/>
              </a:rPr>
              <a:t>. A structured approach to customer data capture is needed, otherwise some data will be missed – as is the case with the utility company that collected 80,000 email addresses, but forgot to ask for the post- code for geo-targeting! This can be achieved through a common customer profile – a definition of all the database fields that are relevant to the marketer in order to under- stand and target the customer with a relevant offering. The customer profile can have different levels to set targets for data quality (level 1 is contact details and key profile fields only, level 2 includes preferences and level 3 includes full purchase and response </a:t>
            </a:r>
          </a:p>
          <a:p>
            <a:pPr fontAlgn="auto">
              <a:buFont typeface="Arial" panose="020B0604020202020204" pitchFamily="34" charset="0"/>
              <a:buChar char="•"/>
            </a:pPr>
            <a:r>
              <a:rPr lang="en-US" sz="1800">
                <a:solidFill>
                  <a:srgbClr val="8C007F"/>
                </a:solidFill>
                <a:effectLst/>
                <a:latin typeface="SabonMTPro"/>
              </a:rPr>
              <a:t>behaviour).</a:t>
            </a:r>
            <a:br>
              <a:rPr lang="en-US" sz="1800">
                <a:solidFill>
                  <a:srgbClr val="8C007F"/>
                </a:solidFill>
                <a:effectLst/>
                <a:latin typeface="SabonMTPro"/>
              </a:rPr>
            </a:br>
            <a:r>
              <a:rPr lang="en-US" sz="1800" b="1">
                <a:solidFill>
                  <a:srgbClr val="8C007F"/>
                </a:solidFill>
                <a:effectLst/>
                <a:latin typeface="SabonMTPro"/>
              </a:rPr>
              <a:t>Principle 3. </a:t>
            </a:r>
            <a:r>
              <a:rPr lang="en-US" sz="1800" i="1">
                <a:solidFill>
                  <a:srgbClr val="8C007F"/>
                </a:solidFill>
                <a:effectLst/>
                <a:latin typeface="SabonMTPro"/>
              </a:rPr>
              <a:t>Offer a range of opt-in incentives</a:t>
            </a:r>
            <a:r>
              <a:rPr lang="en-US" sz="1800">
                <a:solidFill>
                  <a:srgbClr val="8C007F"/>
                </a:solidFill>
                <a:effectLst/>
                <a:latin typeface="SabonMTPro"/>
              </a:rPr>
              <a:t>. Many websites now have ‘free–win–save’ incentives to encourage opt-in, but often it is one incentive fits all visitors. A bundle of incentives or different incentives for different audiences will generate a higher volume of </a:t>
            </a:r>
          </a:p>
          <a:p>
            <a:pPr fontAlgn="auto">
              <a:buFont typeface="Arial" panose="020B0604020202020204" pitchFamily="34" charset="0"/>
              <a:buChar char="•"/>
            </a:pPr>
            <a:r>
              <a:rPr lang="en-US" sz="1800">
                <a:solidFill>
                  <a:srgbClr val="8C007F"/>
                </a:solidFill>
                <a:effectLst/>
                <a:latin typeface="SabonMTPro"/>
              </a:rPr>
              <a:t>permission, particularly for business-to-business websites.</a:t>
            </a:r>
            <a:br>
              <a:rPr lang="en-US" sz="1800">
                <a:solidFill>
                  <a:srgbClr val="8C007F"/>
                </a:solidFill>
                <a:effectLst/>
                <a:latin typeface="SabonMTPro"/>
              </a:rPr>
            </a:br>
            <a:r>
              <a:rPr lang="en-US" sz="1800" b="1">
                <a:solidFill>
                  <a:srgbClr val="8C007F"/>
                </a:solidFill>
                <a:effectLst/>
                <a:latin typeface="SabonMTPro"/>
              </a:rPr>
              <a:t>Principle 4. </a:t>
            </a:r>
            <a:r>
              <a:rPr lang="en-US" sz="1800" i="1">
                <a:solidFill>
                  <a:srgbClr val="8C007F"/>
                </a:solidFill>
                <a:effectLst/>
                <a:latin typeface="SabonMTPro"/>
              </a:rPr>
              <a:t>Don’t make opt-out too easy</a:t>
            </a:r>
            <a:r>
              <a:rPr lang="en-US" sz="1800">
                <a:solidFill>
                  <a:srgbClr val="8C007F"/>
                </a:solidFill>
                <a:effectLst/>
                <a:latin typeface="SabonMTPro"/>
              </a:rPr>
              <a:t>. Often marketers make it too easy to unsub- scribe. Offering some form of opt-out is now a legal requirement in many countries due to privacy laws and can help deliverability rates for email. However, wise permission marketers such as Amazon use the concept of ‘My Profile’ or a ‘selective opt-out’. Instead of unsubscribe, they offer a link to a ‘communications preferences centre’ web form to update a profile that includes the option to reduce communications, which may be the </a:t>
            </a:r>
          </a:p>
          <a:p>
            <a:r>
              <a:rPr lang="en-US" sz="1800">
                <a:solidFill>
                  <a:srgbClr val="8C007F"/>
                </a:solidFill>
                <a:effectLst/>
                <a:latin typeface="SabonMTPro"/>
              </a:rPr>
              <a:t>• </a:t>
            </a:r>
            <a:r>
              <a:rPr lang="en-US" sz="1800">
                <a:effectLst/>
                <a:latin typeface="SabonMTPro"/>
              </a:rPr>
              <a:t>option taken rather than unsubscribing completely.</a:t>
            </a:r>
            <a:br>
              <a:rPr lang="en-US" sz="1800">
                <a:effectLst/>
                <a:latin typeface="SabonMTPro"/>
              </a:rPr>
            </a:br>
            <a:r>
              <a:rPr lang="en-US" sz="1800" b="1">
                <a:effectLst/>
                <a:latin typeface="SabonMTPro"/>
              </a:rPr>
              <a:t>Principle 5. </a:t>
            </a:r>
            <a:r>
              <a:rPr lang="en-US" sz="1800" i="1">
                <a:effectLst/>
                <a:latin typeface="SabonMTPro"/>
              </a:rPr>
              <a:t>Watch, don’t ask (or ‘sense and respond’)</a:t>
            </a:r>
            <a:r>
              <a:rPr lang="en-US" sz="1800">
                <a:effectLst/>
                <a:latin typeface="SabonMTPro"/>
              </a:rPr>
              <a:t>. The need to ask interruptive ques- tions can be reduced through the use of monitoring clicks to better understand customer needs and to trigger follow-up communications. Some examples include:</a:t>
            </a:r>
            <a:br>
              <a:rPr lang="en-US" sz="1800">
                <a:effectLst/>
                <a:latin typeface="SabonMTPro"/>
              </a:rPr>
            </a:br>
            <a:r>
              <a:rPr lang="en-US" sz="1800">
                <a:solidFill>
                  <a:srgbClr val="8C007F"/>
                </a:solidFill>
                <a:effectLst/>
                <a:latin typeface="SabonMTPro"/>
              </a:rPr>
              <a:t>• </a:t>
            </a:r>
            <a:r>
              <a:rPr lang="en-US" sz="1800">
                <a:effectLst/>
                <a:latin typeface="SabonMTPro"/>
              </a:rPr>
              <a:t>monitoring click-through to different types of content or offer;</a:t>
            </a:r>
            <a:br>
              <a:rPr lang="en-US" sz="1800">
                <a:effectLst/>
                <a:latin typeface="SabonMTPro"/>
              </a:rPr>
            </a:br>
            <a:r>
              <a:rPr lang="en-US" sz="1800">
                <a:solidFill>
                  <a:srgbClr val="8C007F"/>
                </a:solidFill>
                <a:effectLst/>
                <a:latin typeface="SabonMTPro"/>
              </a:rPr>
              <a:t>• </a:t>
            </a:r>
            <a:r>
              <a:rPr lang="en-US" sz="1800">
                <a:effectLst/>
                <a:latin typeface="SabonMTPro"/>
              </a:rPr>
              <a:t>monitoring the engagement of individual customers with email communications; </a:t>
            </a:r>
            <a:endParaRPr lang="en-US"/>
          </a:p>
          <a:p>
            <a:r>
              <a:rPr lang="en-US" sz="1800">
                <a:solidFill>
                  <a:srgbClr val="8C007F"/>
                </a:solidFill>
                <a:effectLst/>
                <a:latin typeface="SabonMTPro"/>
              </a:rPr>
              <a:t>• • </a:t>
            </a:r>
            <a:r>
              <a:rPr lang="en-US" sz="1800">
                <a:effectLst/>
                <a:latin typeface="SabonMTPro"/>
              </a:rPr>
              <a:t>follow-up reminders to those who don’t open the email first time.</a:t>
            </a:r>
            <a:br>
              <a:rPr lang="en-US" sz="1800">
                <a:effectLst/>
                <a:latin typeface="SabonMTPro"/>
              </a:rPr>
            </a:br>
            <a:r>
              <a:rPr lang="en-US" sz="1800" b="1">
                <a:effectLst/>
                <a:latin typeface="SabonMTPro"/>
              </a:rPr>
              <a:t>Principle 6. </a:t>
            </a:r>
            <a:r>
              <a:rPr lang="en-US" sz="1800" i="1">
                <a:effectLst/>
                <a:latin typeface="SabonMTPro"/>
              </a:rPr>
              <a:t>Create an outbound contact strategy</a:t>
            </a:r>
            <a:r>
              <a:rPr lang="en-US" sz="1800">
                <a:effectLst/>
                <a:latin typeface="SabonMTPro"/>
              </a:rPr>
              <a:t>. Online permission marketers need a plan for the number, frequency and type of online and offline communications and offers. This is a contact or touch strategy, which is particularly important for large organisa- tions with several marketers responsible for email communications. We describe contact strategies in more depth in the next section. </a:t>
            </a:r>
          </a:p>
          <a:p>
            <a:endParaRPr lang="en-US" sz="1800">
              <a:effectLst/>
              <a:latin typeface="SabonMTPro"/>
            </a:endParaRPr>
          </a:p>
          <a:p>
            <a:endParaRPr lang="en-US" sz="1800">
              <a:effectLst/>
              <a:latin typeface="SabonMTPro"/>
            </a:endParaRPr>
          </a:p>
          <a:p>
            <a:r>
              <a:rPr lang="en-US" sz="1800">
                <a:effectLst/>
                <a:latin typeface="SabonMTPro"/>
              </a:rPr>
              <a:t>Say and Southwell (2006) give an example of a permission-based campaign to promote a new interactive banking service. The campaign objectives and results (in brackets) were to: </a:t>
            </a:r>
            <a:endParaRPr lang="en-US"/>
          </a:p>
          <a:p>
            <a:r>
              <a:rPr lang="en-US" sz="1800">
                <a:solidFill>
                  <a:srgbClr val="8C007F"/>
                </a:solidFill>
                <a:effectLst/>
                <a:latin typeface="SabonMTPro"/>
              </a:rPr>
              <a:t>• </a:t>
            </a:r>
            <a:r>
              <a:rPr lang="en-US" sz="1800">
                <a:effectLst/>
                <a:latin typeface="SabonMTPro"/>
              </a:rPr>
              <a:t>capture 5,000 mobile phone numbers from customers (200 per cent of plan);</a:t>
            </a:r>
            <a:br>
              <a:rPr lang="en-US" sz="1800">
                <a:effectLst/>
                <a:latin typeface="SabonMTPro"/>
              </a:rPr>
            </a:br>
            <a:r>
              <a:rPr lang="en-US" sz="1800">
                <a:solidFill>
                  <a:srgbClr val="8C007F"/>
                </a:solidFill>
                <a:effectLst/>
                <a:latin typeface="SabonMTPro"/>
              </a:rPr>
              <a:t>• </a:t>
            </a:r>
            <a:r>
              <a:rPr lang="en-US" sz="1800">
                <a:effectLst/>
                <a:latin typeface="SabonMTPro"/>
              </a:rPr>
              <a:t>acquire 3,000 email addresses (176 per cent of plan);</a:t>
            </a:r>
            <a:br>
              <a:rPr lang="en-US" sz="1800">
                <a:effectLst/>
                <a:latin typeface="SabonMTPro"/>
              </a:rPr>
            </a:br>
            <a:r>
              <a:rPr lang="en-US" sz="1800">
                <a:solidFill>
                  <a:srgbClr val="8C007F"/>
                </a:solidFill>
                <a:effectLst/>
                <a:latin typeface="SabonMTPro"/>
              </a:rPr>
              <a:t>• </a:t>
            </a:r>
            <a:r>
              <a:rPr lang="en-US" sz="1800">
                <a:effectLst/>
                <a:latin typeface="SabonMTPro"/>
              </a:rPr>
              <a:t>raise awareness about the new service (31,000 customers viewed demonstration); </a:t>
            </a:r>
            <a:r>
              <a:rPr lang="en-US" sz="1800">
                <a:solidFill>
                  <a:srgbClr val="8C007F"/>
                </a:solidFill>
                <a:effectLst/>
                <a:latin typeface="SabonMTPro"/>
              </a:rPr>
              <a:t>• </a:t>
            </a:r>
            <a:r>
              <a:rPr lang="en-US" sz="1800">
                <a:effectLst/>
                <a:latin typeface="SabonMTPro"/>
              </a:rPr>
              <a:t>create 1,000 new registrations (576 per cent of plan). </a:t>
            </a:r>
            <a:endParaRPr lang="en-US"/>
          </a:p>
          <a:p>
            <a:endParaRPr lang="en-US"/>
          </a:p>
          <a:p>
            <a:endParaRPr lang="en-VN"/>
          </a:p>
        </p:txBody>
      </p:sp>
      <p:sp>
        <p:nvSpPr>
          <p:cNvPr id="4" name="Slide Number Placeholder 3"/>
          <p:cNvSpPr>
            <a:spLocks noGrp="1"/>
          </p:cNvSpPr>
          <p:nvPr>
            <p:ph type="sldNum" sz="quarter" idx="5"/>
          </p:nvPr>
        </p:nvSpPr>
        <p:spPr/>
        <p:txBody>
          <a:bodyPr/>
          <a:lstStyle/>
          <a:p>
            <a:fld id="{C00C9930-0A10-4D51-BF8B-58A66CF9DE84}" type="slidenum">
              <a:rPr lang="en-GB" smtClean="0"/>
              <a:t>11</a:t>
            </a:fld>
            <a:endParaRPr lang="en-GB"/>
          </a:p>
        </p:txBody>
      </p:sp>
    </p:spTree>
    <p:extLst>
      <p:ext uri="{BB962C8B-B14F-4D97-AF65-F5344CB8AC3E}">
        <p14:creationId xmlns:p14="http://schemas.microsoft.com/office/powerpoint/2010/main" val="1429461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dirty="0">
                <a:cs typeface="Calibri"/>
              </a:rPr>
              <a:t>Khi đã có sự </a:t>
            </a:r>
            <a:r>
              <a:rPr lang="en-US" dirty="0" err="1">
                <a:cs typeface="Calibri"/>
              </a:rPr>
              <a:t>đồng</a:t>
            </a:r>
            <a:r>
              <a:rPr lang="en-US" dirty="0">
                <a:cs typeface="Calibri"/>
              </a:rPr>
              <a:t> ý </a:t>
            </a:r>
            <a:r>
              <a:rPr lang="en-US" dirty="0" err="1">
                <a:cs typeface="Calibri"/>
              </a:rPr>
              <a:t>tham</a:t>
            </a:r>
            <a:r>
              <a:rPr lang="en-US" dirty="0">
                <a:cs typeface="Calibri"/>
              </a:rPr>
              <a:t> </a:t>
            </a:r>
            <a:r>
              <a:rPr lang="en-US" dirty="0" err="1">
                <a:cs typeface="Calibri"/>
              </a:rPr>
              <a:t>gia</a:t>
            </a:r>
            <a:r>
              <a:rPr lang="en-US" dirty="0">
                <a:cs typeface="Calibri"/>
              </a:rPr>
              <a:t> </a:t>
            </a:r>
            <a:r>
              <a:rPr lang="en-US" dirty="0" err="1">
                <a:cs typeface="Calibri"/>
              </a:rPr>
              <a:t>của</a:t>
            </a:r>
            <a:r>
              <a:rPr lang="en-US" dirty="0">
                <a:cs typeface="Calibri"/>
              </a:rPr>
              <a:t> </a:t>
            </a:r>
            <a:r>
              <a:rPr lang="en-US" dirty="0" err="1">
                <a:cs typeface="Calibri"/>
              </a:rPr>
              <a:t>khách</a:t>
            </a:r>
            <a:r>
              <a:rPr lang="en-US" dirty="0">
                <a:cs typeface="Calibri"/>
              </a:rPr>
              <a:t> </a:t>
            </a:r>
            <a:r>
              <a:rPr lang="en-US" dirty="0" err="1">
                <a:cs typeface="Calibri"/>
              </a:rPr>
              <a:t>hàng</a:t>
            </a:r>
            <a:r>
              <a:rPr lang="en-US" dirty="0">
                <a:cs typeface="Calibri"/>
              </a:rPr>
              <a:t>, </a:t>
            </a:r>
            <a:r>
              <a:rPr lang="en-US" dirty="0" err="1">
                <a:cs typeface="Calibri"/>
              </a:rPr>
              <a:t>cần</a:t>
            </a:r>
            <a:r>
              <a:rPr lang="en-US" dirty="0">
                <a:cs typeface="Calibri"/>
              </a:rPr>
              <a:t> </a:t>
            </a:r>
            <a:r>
              <a:rPr lang="en-US" dirty="0" err="1">
                <a:cs typeface="Calibri"/>
              </a:rPr>
              <a:t>tận</a:t>
            </a:r>
            <a:r>
              <a:rPr lang="en-US" dirty="0">
                <a:cs typeface="Calibri"/>
              </a:rPr>
              <a:t> </a:t>
            </a:r>
            <a:r>
              <a:rPr lang="en-US" dirty="0" err="1">
                <a:cs typeface="Calibri"/>
              </a:rPr>
              <a:t>dụng</a:t>
            </a:r>
            <a:r>
              <a:rPr lang="en-US" dirty="0">
                <a:cs typeface="Calibri"/>
              </a:rPr>
              <a:t> </a:t>
            </a:r>
            <a:r>
              <a:rPr lang="en-US" dirty="0" err="1">
                <a:cs typeface="Calibri"/>
              </a:rPr>
              <a:t>tối</a:t>
            </a:r>
            <a:r>
              <a:rPr lang="en-US" dirty="0">
                <a:cs typeface="Calibri"/>
              </a:rPr>
              <a:t> </a:t>
            </a:r>
            <a:r>
              <a:rPr lang="en-US" dirty="0" err="1">
                <a:cs typeface="Calibri"/>
              </a:rPr>
              <a:t>đa</a:t>
            </a:r>
            <a:r>
              <a:rPr lang="en-US" dirty="0">
                <a:cs typeface="Calibri"/>
              </a:rPr>
              <a:t> </a:t>
            </a:r>
            <a:r>
              <a:rPr lang="en-US" dirty="0" err="1">
                <a:cs typeface="Calibri"/>
              </a:rPr>
              <a:t>nguồn</a:t>
            </a:r>
            <a:r>
              <a:rPr lang="en-US" dirty="0">
                <a:cs typeface="Calibri"/>
              </a:rPr>
              <a:t> </a:t>
            </a:r>
            <a:r>
              <a:rPr lang="en-US" dirty="0" err="1">
                <a:cs typeface="Calibri"/>
              </a:rPr>
              <a:t>lực</a:t>
            </a:r>
            <a:endParaRPr lang="en-US" dirty="0">
              <a:cs typeface="Calibri"/>
            </a:endParaRPr>
          </a:p>
          <a:p>
            <a:r>
              <a:rPr lang="en-US" dirty="0" err="1">
                <a:cs typeface="Calibri"/>
              </a:rPr>
              <a:t>Không</a:t>
            </a:r>
            <a:r>
              <a:rPr lang="en-US" dirty="0">
                <a:cs typeface="Calibri"/>
              </a:rPr>
              <a:t> </a:t>
            </a:r>
            <a:r>
              <a:rPr lang="en-US" dirty="0" err="1">
                <a:cs typeface="Calibri"/>
              </a:rPr>
              <a:t>thể</a:t>
            </a:r>
            <a:r>
              <a:rPr lang="en-US" dirty="0">
                <a:cs typeface="Calibri"/>
              </a:rPr>
              <a:t> </a:t>
            </a:r>
            <a:r>
              <a:rPr lang="en-US" dirty="0" err="1">
                <a:cs typeface="Calibri"/>
              </a:rPr>
              <a:t>theo</a:t>
            </a:r>
            <a:r>
              <a:rPr lang="en-US" dirty="0">
                <a:cs typeface="Calibri"/>
              </a:rPr>
              <a:t> </a:t>
            </a:r>
            <a:r>
              <a:rPr lang="en-US" dirty="0" err="1">
                <a:cs typeface="Calibri"/>
              </a:rPr>
              <a:t>đuổi</a:t>
            </a:r>
            <a:r>
              <a:rPr lang="en-US" dirty="0">
                <a:cs typeface="Calibri"/>
              </a:rPr>
              <a:t> </a:t>
            </a:r>
            <a:r>
              <a:rPr lang="en-US" dirty="0" err="1">
                <a:cs typeface="Calibri"/>
              </a:rPr>
              <a:t>tất</a:t>
            </a:r>
            <a:r>
              <a:rPr lang="en-US" dirty="0">
                <a:cs typeface="Calibri"/>
              </a:rPr>
              <a:t> </a:t>
            </a:r>
            <a:r>
              <a:rPr lang="en-US" dirty="0" err="1">
                <a:cs typeface="Calibri"/>
              </a:rPr>
              <a:t>cả</a:t>
            </a:r>
            <a:r>
              <a:rPr lang="en-US" dirty="0">
                <a:cs typeface="Calibri"/>
              </a:rPr>
              <a:t> khách </a:t>
            </a:r>
            <a:r>
              <a:rPr lang="en-US" dirty="0" err="1">
                <a:cs typeface="Calibri"/>
              </a:rPr>
              <a:t>hàng</a:t>
            </a:r>
            <a:r>
              <a:rPr lang="en-US" dirty="0">
                <a:cs typeface="Calibri"/>
              </a:rPr>
              <a:t>, </a:t>
            </a:r>
            <a:r>
              <a:rPr lang="en-US" dirty="0" err="1">
                <a:cs typeface="Calibri"/>
              </a:rPr>
              <a:t>mà</a:t>
            </a:r>
            <a:r>
              <a:rPr lang="en-US" dirty="0">
                <a:cs typeface="Calibri"/>
              </a:rPr>
              <a:t> </a:t>
            </a:r>
            <a:r>
              <a:rPr lang="en-US" dirty="0" err="1">
                <a:cs typeface="Calibri"/>
              </a:rPr>
              <a:t>cần</a:t>
            </a:r>
            <a:r>
              <a:rPr lang="en-US" dirty="0">
                <a:cs typeface="Calibri"/>
              </a:rPr>
              <a:t> </a:t>
            </a:r>
            <a:r>
              <a:rPr lang="en-US" dirty="0" err="1">
                <a:cs typeface="Calibri"/>
              </a:rPr>
              <a:t>có</a:t>
            </a:r>
            <a:r>
              <a:rPr lang="en-US" dirty="0">
                <a:cs typeface="Calibri"/>
              </a:rPr>
              <a:t> </a:t>
            </a:r>
            <a:r>
              <a:rPr lang="en-US" dirty="0" err="1">
                <a:cs typeface="Calibri"/>
              </a:rPr>
              <a:t>sự</a:t>
            </a:r>
            <a:r>
              <a:rPr lang="en-US" dirty="0">
                <a:cs typeface="Calibri"/>
              </a:rPr>
              <a:t> </a:t>
            </a:r>
            <a:r>
              <a:rPr lang="en-US" dirty="0" err="1">
                <a:cs typeface="Calibri"/>
              </a:rPr>
              <a:t>chọn</a:t>
            </a:r>
            <a:r>
              <a:rPr lang="en-US" dirty="0">
                <a:cs typeface="Calibri"/>
              </a:rPr>
              <a:t> </a:t>
            </a:r>
            <a:r>
              <a:rPr lang="en-US" dirty="0" err="1">
                <a:cs typeface="Calibri"/>
              </a:rPr>
              <a:t>lọc</a:t>
            </a:r>
          </a:p>
          <a:p>
            <a:endParaRPr lang="en-US" dirty="0">
              <a:cs typeface="Calibri"/>
            </a:endParaRPr>
          </a:p>
          <a:p>
            <a:pPr marL="171450" indent="-171450">
              <a:lnSpc>
                <a:spcPct val="90000"/>
              </a:lnSpc>
              <a:spcBef>
                <a:spcPts val="750"/>
              </a:spcBef>
              <a:buFont typeface="Arial"/>
              <a:buChar char="•"/>
            </a:pPr>
            <a:r>
              <a:rPr lang="en-US" dirty="0" err="1"/>
              <a:t>Kỹ</a:t>
            </a:r>
            <a:r>
              <a:rPr lang="en-US" dirty="0"/>
              <a:t> </a:t>
            </a:r>
            <a:r>
              <a:rPr lang="en-US" dirty="0" err="1"/>
              <a:t>thuật</a:t>
            </a:r>
            <a:r>
              <a:rPr lang="en-US" dirty="0"/>
              <a:t> marketing </a:t>
            </a:r>
            <a:r>
              <a:rPr lang="en-US" dirty="0" err="1"/>
              <a:t>dựa</a:t>
            </a:r>
            <a:r>
              <a:rPr lang="en-US" dirty="0"/>
              <a:t> </a:t>
            </a:r>
            <a:r>
              <a:rPr lang="en-US" dirty="0" err="1"/>
              <a:t>trên</a:t>
            </a:r>
            <a:r>
              <a:rPr lang="en-US" dirty="0"/>
              <a:t> </a:t>
            </a:r>
            <a:r>
              <a:rPr lang="en-US" dirty="0" err="1"/>
              <a:t>dữ</a:t>
            </a:r>
            <a:r>
              <a:rPr lang="en-US" dirty="0"/>
              <a:t> </a:t>
            </a:r>
            <a:r>
              <a:rPr lang="en-US" dirty="0" err="1"/>
              <a:t>liệu</a:t>
            </a:r>
            <a:r>
              <a:rPr lang="en-US" dirty="0"/>
              <a:t> </a:t>
            </a:r>
            <a:r>
              <a:rPr lang="en-US" dirty="0" err="1"/>
              <a:t>để</a:t>
            </a:r>
            <a:r>
              <a:rPr lang="en-US" dirty="0"/>
              <a:t> </a:t>
            </a:r>
            <a:r>
              <a:rPr lang="en-US" dirty="0" err="1"/>
              <a:t>đánh</a:t>
            </a:r>
            <a:r>
              <a:rPr lang="en-US" dirty="0"/>
              <a:t> </a:t>
            </a:r>
            <a:r>
              <a:rPr lang="en-US" dirty="0" err="1"/>
              <a:t>giá</a:t>
            </a:r>
            <a:r>
              <a:rPr lang="en-US" dirty="0"/>
              <a:t> </a:t>
            </a:r>
            <a:r>
              <a:rPr lang="en-US" dirty="0" err="1"/>
              <a:t>hồ</a:t>
            </a:r>
            <a:r>
              <a:rPr lang="en-US" dirty="0"/>
              <a:t> </a:t>
            </a:r>
            <a:r>
              <a:rPr lang="en-US" dirty="0" err="1"/>
              <a:t>sơ</a:t>
            </a:r>
            <a:r>
              <a:rPr lang="en-US" dirty="0"/>
              <a:t> </a:t>
            </a:r>
            <a:r>
              <a:rPr lang="en-US" dirty="0" err="1"/>
              <a:t>và</a:t>
            </a:r>
            <a:r>
              <a:rPr lang="en-US" dirty="0"/>
              <a:t> </a:t>
            </a:r>
            <a:r>
              <a:rPr lang="en-US" dirty="0" err="1"/>
              <a:t>hành</a:t>
            </a:r>
            <a:r>
              <a:rPr lang="en-US" dirty="0"/>
              <a:t> vi </a:t>
            </a:r>
            <a:r>
              <a:rPr lang="en-US" dirty="0" err="1"/>
              <a:t>khách</a:t>
            </a:r>
            <a:r>
              <a:rPr lang="en-US" dirty="0"/>
              <a:t> </a:t>
            </a:r>
            <a:r>
              <a:rPr lang="en-US" dirty="0" err="1"/>
              <a:t>hàng</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tiềm</a:t>
            </a:r>
            <a:r>
              <a:rPr lang="en-US" dirty="0"/>
              <a:t> </a:t>
            </a:r>
            <a:r>
              <a:rPr lang="en-US" dirty="0" err="1"/>
              <a:t>năng</a:t>
            </a:r>
            <a:endParaRPr lang="en-US" dirty="0" err="1">
              <a:cs typeface="Calibri"/>
            </a:endParaRPr>
          </a:p>
          <a:p>
            <a:pPr marL="171450" indent="-171450">
              <a:lnSpc>
                <a:spcPct val="90000"/>
              </a:lnSpc>
              <a:spcBef>
                <a:spcPts val="750"/>
              </a:spcBef>
              <a:buFont typeface="Arial"/>
              <a:buChar char="•"/>
            </a:pPr>
            <a:r>
              <a:rPr lang="en-US" dirty="0" err="1"/>
              <a:t>Giúp</a:t>
            </a:r>
            <a:r>
              <a:rPr lang="en-US" dirty="0"/>
              <a:t> </a:t>
            </a:r>
            <a:r>
              <a:rPr lang="en-US" dirty="0" err="1"/>
              <a:t>doanh</a:t>
            </a:r>
            <a:r>
              <a:rPr lang="en-US" dirty="0"/>
              <a:t> </a:t>
            </a:r>
            <a:r>
              <a:rPr lang="en-US" dirty="0" err="1"/>
              <a:t>nghiệp</a:t>
            </a:r>
            <a:r>
              <a:rPr lang="en-US" dirty="0"/>
              <a:t> </a:t>
            </a:r>
            <a:r>
              <a:rPr lang="en-US" dirty="0" err="1"/>
              <a:t>tối</a:t>
            </a:r>
            <a:r>
              <a:rPr lang="en-US" dirty="0"/>
              <a:t> </a:t>
            </a:r>
            <a:r>
              <a:rPr lang="en-US" dirty="0" err="1"/>
              <a:t>ưu</a:t>
            </a:r>
            <a:r>
              <a:rPr lang="en-US" dirty="0"/>
              <a:t> </a:t>
            </a:r>
            <a:r>
              <a:rPr lang="en-US" dirty="0" err="1"/>
              <a:t>hoạt</a:t>
            </a:r>
            <a:r>
              <a:rPr lang="en-US" dirty="0"/>
              <a:t> </a:t>
            </a:r>
            <a:r>
              <a:rPr lang="en-US" dirty="0" err="1"/>
              <a:t>động</a:t>
            </a:r>
            <a:r>
              <a:rPr lang="en-US" dirty="0"/>
              <a:t> </a:t>
            </a:r>
            <a:r>
              <a:rPr lang="en-US" dirty="0" err="1"/>
              <a:t>tiếp</a:t>
            </a:r>
            <a:r>
              <a:rPr lang="en-US" dirty="0"/>
              <a:t> </a:t>
            </a:r>
            <a:r>
              <a:rPr lang="en-US" dirty="0" err="1"/>
              <a:t>cận</a:t>
            </a:r>
            <a:r>
              <a:rPr lang="en-US" dirty="0"/>
              <a:t> </a:t>
            </a:r>
            <a:r>
              <a:rPr lang="en-US" dirty="0" err="1"/>
              <a:t>khách</a:t>
            </a:r>
            <a:r>
              <a:rPr lang="en-US" dirty="0"/>
              <a:t> </a:t>
            </a:r>
            <a:r>
              <a:rPr lang="en-US" dirty="0" err="1"/>
              <a:t>hàng</a:t>
            </a:r>
            <a:endParaRPr lang="en-US" dirty="0" err="1">
              <a:cs typeface="Calibri"/>
            </a:endParaRPr>
          </a:p>
          <a:p>
            <a:pPr marL="171450" indent="-171450">
              <a:lnSpc>
                <a:spcPct val="90000"/>
              </a:lnSpc>
              <a:spcBef>
                <a:spcPts val="750"/>
              </a:spcBef>
              <a:buFont typeface="Arial"/>
              <a:buChar char="•"/>
            </a:pPr>
            <a:r>
              <a:rPr lang="en-US" dirty="0" err="1"/>
              <a:t>Áp</a:t>
            </a:r>
            <a:r>
              <a:rPr lang="en-US" dirty="0"/>
              <a:t> </a:t>
            </a:r>
            <a:r>
              <a:rPr lang="en-US" dirty="0" err="1"/>
              <a:t>dụng</a:t>
            </a:r>
            <a:r>
              <a:rPr lang="en-US" dirty="0"/>
              <a:t> </a:t>
            </a:r>
            <a:r>
              <a:rPr lang="en-US" dirty="0" err="1"/>
              <a:t>cho</a:t>
            </a:r>
            <a:r>
              <a:rPr lang="en-US" dirty="0"/>
              <a:t> </a:t>
            </a:r>
            <a:r>
              <a:rPr lang="en-US" dirty="0" err="1"/>
              <a:t>điện</a:t>
            </a:r>
            <a:r>
              <a:rPr lang="en-US" dirty="0"/>
              <a:t> </a:t>
            </a:r>
            <a:r>
              <a:rPr lang="en-US" dirty="0" err="1"/>
              <a:t>thoại</a:t>
            </a:r>
            <a:r>
              <a:rPr lang="en-US" dirty="0"/>
              <a:t>, email, </a:t>
            </a:r>
            <a:r>
              <a:rPr lang="en-US" dirty="0" err="1"/>
              <a:t>sms</a:t>
            </a:r>
            <a:r>
              <a:rPr lang="en-US" dirty="0"/>
              <a:t>, </a:t>
            </a:r>
            <a:r>
              <a:rPr lang="en-US" dirty="0" err="1"/>
              <a:t>hoặc</a:t>
            </a:r>
            <a:r>
              <a:rPr lang="en-US" dirty="0"/>
              <a:t> </a:t>
            </a:r>
            <a:r>
              <a:rPr lang="en-US" dirty="0" err="1"/>
              <a:t>quảng</a:t>
            </a:r>
            <a:r>
              <a:rPr lang="en-US" dirty="0"/>
              <a:t> </a:t>
            </a:r>
            <a:r>
              <a:rPr lang="en-US" dirty="0" err="1"/>
              <a:t>cáo</a:t>
            </a:r>
            <a:r>
              <a:rPr lang="en-US" dirty="0"/>
              <a:t>.</a:t>
            </a:r>
            <a:endParaRPr lang="en-US" dirty="0">
              <a:cs typeface="Calibri"/>
            </a:endParaRPr>
          </a:p>
        </p:txBody>
      </p:sp>
      <p:sp>
        <p:nvSpPr>
          <p:cNvPr id="4" name="Slide Number Placeholder 3"/>
          <p:cNvSpPr>
            <a:spLocks noGrp="1"/>
          </p:cNvSpPr>
          <p:nvPr>
            <p:ph type="sldNum" sz="quarter" idx="5"/>
          </p:nvPr>
        </p:nvSpPr>
        <p:spPr/>
        <p:txBody>
          <a:bodyPr/>
          <a:lstStyle/>
          <a:p>
            <a:fld id="{C00C9930-0A10-4D51-BF8B-58A66CF9DE84}" type="slidenum">
              <a:rPr lang="en-GB" smtClean="0"/>
              <a:t>13</a:t>
            </a:fld>
            <a:endParaRPr lang="en-GB"/>
          </a:p>
        </p:txBody>
      </p:sp>
    </p:spTree>
    <p:extLst>
      <p:ext uri="{BB962C8B-B14F-4D97-AF65-F5344CB8AC3E}">
        <p14:creationId xmlns:p14="http://schemas.microsoft.com/office/powerpoint/2010/main" val="141219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6AD02-572D-C334-076E-B50C26DC3FD6}"/>
              </a:ext>
            </a:extLst>
          </p:cNvPr>
          <p:cNvSpPr>
            <a:spLocks noGrp="1"/>
          </p:cNvSpPr>
          <p:nvPr>
            <p:ph type="title"/>
          </p:nvPr>
        </p:nvSpPr>
        <p:spPr/>
        <p:txBody>
          <a:bodyPr>
            <a:normAutofit/>
          </a:bodyPr>
          <a:lstStyle>
            <a:lvl1pPr>
              <a:defRPr sz="3000">
                <a:latin typeface="Source Sans Pro" panose="020B0503030403020204" pitchFamily="34" charset="0"/>
                <a:ea typeface="Source Sans Pro" panose="020B0503030403020204" pitchFamily="34" charset="0"/>
              </a:defRPr>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2382174-A17C-8245-6851-A736E8E0A6DD}"/>
              </a:ext>
            </a:extLst>
          </p:cNvPr>
          <p:cNvSpPr>
            <a:spLocks noGrp="1"/>
          </p:cNvSpPr>
          <p:nvPr>
            <p:ph idx="1"/>
          </p:nvPr>
        </p:nvSpPr>
        <p:spPr>
          <a:xfrm>
            <a:off x="1341757" y="1584962"/>
            <a:ext cx="10515599" cy="4933705"/>
          </a:xfrm>
        </p:spPr>
        <p:txBody>
          <a:bodyPr>
            <a:normAutofit/>
          </a:bodyPr>
          <a:lstStyle>
            <a:lvl1pPr marL="135000" indent="-342900">
              <a:lnSpc>
                <a:spcPct val="120000"/>
              </a:lnSpc>
              <a:spcBef>
                <a:spcPts val="450"/>
              </a:spcBef>
              <a:spcAft>
                <a:spcPts val="450"/>
              </a:spcAft>
              <a:buSzPct val="70000"/>
              <a:buFont typeface="Wingdings" pitchFamily="2" charset="2"/>
              <a:buChar char="v"/>
              <a:defRPr sz="1650" b="0" i="0">
                <a:latin typeface="Source Sans Pro" panose="020B0503030403020204" pitchFamily="34" charset="0"/>
                <a:ea typeface="Source Sans Pro" panose="020B0503030403020204" pitchFamily="34" charset="0"/>
                <a:cs typeface="Arial" panose="020B0604020202020204" pitchFamily="34" charset="0"/>
              </a:defRPr>
            </a:lvl1pPr>
            <a:lvl2pPr marL="514350" indent="-279450">
              <a:lnSpc>
                <a:spcPct val="125000"/>
              </a:lnSpc>
              <a:spcBef>
                <a:spcPts val="450"/>
              </a:spcBef>
              <a:spcAft>
                <a:spcPts val="450"/>
              </a:spcAft>
              <a:buSzPct val="82000"/>
              <a:buFont typeface="Wingdings" pitchFamily="2" charset="2"/>
              <a:buChar char="Ø"/>
              <a:defRPr sz="1350" b="0" i="0">
                <a:latin typeface="Source Sans Pro" panose="020B0503030403020204" pitchFamily="34" charset="0"/>
                <a:ea typeface="Source Sans Pro" panose="020B0503030403020204" pitchFamily="34" charset="0"/>
                <a:cs typeface="Arial" panose="020B0604020202020204" pitchFamily="34" charset="0"/>
              </a:defRPr>
            </a:lvl2pPr>
            <a:lvl3pPr marL="857250" indent="-171450">
              <a:lnSpc>
                <a:spcPct val="125000"/>
              </a:lnSpc>
              <a:spcBef>
                <a:spcPts val="450"/>
              </a:spcBef>
              <a:spcAft>
                <a:spcPts val="450"/>
              </a:spcAft>
              <a:buFont typeface="Wingdings" pitchFamily="2" charset="2"/>
              <a:buChar char="§"/>
              <a:defRPr sz="1200" b="0" i="0">
                <a:latin typeface="Source Sans Pro" panose="020B0503030403020204" pitchFamily="34" charset="0"/>
                <a:ea typeface="Source Sans Pro" panose="020B0503030403020204" pitchFamily="34" charset="0"/>
                <a:cs typeface="Arial" panose="020B0604020202020204" pitchFamily="34" charset="0"/>
              </a:defRPr>
            </a:lvl3pPr>
            <a:lvl4pPr>
              <a:lnSpc>
                <a:spcPct val="125000"/>
              </a:lnSpc>
              <a:spcBef>
                <a:spcPts val="450"/>
              </a:spcBef>
              <a:spcAft>
                <a:spcPts val="450"/>
              </a:spcAft>
              <a:defRPr sz="1050" b="0" i="0">
                <a:latin typeface="Source Sans Pro" panose="020B0503030403020204" pitchFamily="34" charset="0"/>
                <a:ea typeface="Source Sans Pro" panose="020B0503030403020204" pitchFamily="34" charset="0"/>
                <a:cs typeface="Arial" panose="020B0604020202020204" pitchFamily="34" charset="0"/>
              </a:defRPr>
            </a:lvl4pPr>
            <a:lvl5pPr marL="1543050" indent="-171450">
              <a:lnSpc>
                <a:spcPct val="125000"/>
              </a:lnSpc>
              <a:spcBef>
                <a:spcPts val="450"/>
              </a:spcBef>
              <a:spcAft>
                <a:spcPts val="450"/>
              </a:spcAft>
              <a:buFont typeface="Wingdings" pitchFamily="2" charset="2"/>
              <a:buChar char="ü"/>
              <a:defRPr sz="1050" b="0" i="0">
                <a:latin typeface="Source Sans Pro" panose="020B0503030403020204" pitchFamily="34" charset="0"/>
                <a:ea typeface="Source Sans Pro" panose="020B0503030403020204" pitchFamily="34" charset="0"/>
                <a:cs typeface="Arial" panose="020B0604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a:extLst>
              <a:ext uri="{FF2B5EF4-FFF2-40B4-BE49-F238E27FC236}">
                <a16:creationId xmlns:a16="http://schemas.microsoft.com/office/drawing/2014/main" id="{545739A5-89C8-DA9B-12DC-E8DF90D0D190}"/>
              </a:ext>
            </a:extLst>
          </p:cNvPr>
          <p:cNvSpPr>
            <a:spLocks noGrp="1"/>
          </p:cNvSpPr>
          <p:nvPr>
            <p:ph type="sldNum" sz="quarter" idx="12"/>
          </p:nvPr>
        </p:nvSpPr>
        <p:spPr>
          <a:xfrm>
            <a:off x="1199513" y="6451266"/>
            <a:ext cx="1452248" cy="365125"/>
          </a:xfrm>
          <a:prstGeom prst="rect">
            <a:avLst/>
          </a:prstGeom>
        </p:spPr>
        <p:txBody>
          <a:bodyPr/>
          <a:lstStyle/>
          <a:p>
            <a:fld id="{8DF14E08-3E27-4330-BBCC-108ACDB8E4C7}" type="slidenum">
              <a:rPr lang="en-GB" smtClean="0"/>
              <a:pPr/>
              <a:t>‹N°›</a:t>
            </a:fld>
            <a:endParaRPr lang="en-GB"/>
          </a:p>
        </p:txBody>
      </p:sp>
      <p:cxnSp>
        <p:nvCxnSpPr>
          <p:cNvPr id="7" name="Straight Connector 6">
            <a:extLst>
              <a:ext uri="{FF2B5EF4-FFF2-40B4-BE49-F238E27FC236}">
                <a16:creationId xmlns:a16="http://schemas.microsoft.com/office/drawing/2014/main" id="{4409B23A-C6E2-AFAD-F549-92C5A0F22DC0}"/>
              </a:ext>
            </a:extLst>
          </p:cNvPr>
          <p:cNvCxnSpPr/>
          <p:nvPr/>
        </p:nvCxnSpPr>
        <p:spPr>
          <a:xfrm>
            <a:off x="1341754" y="1180945"/>
            <a:ext cx="10515601" cy="0"/>
          </a:xfrm>
          <a:prstGeom prst="line">
            <a:avLst/>
          </a:prstGeom>
          <a:ln w="28575">
            <a:solidFill>
              <a:srgbClr val="467A7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4303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0875-BF5F-B670-4703-8B4AC5203793}"/>
              </a:ext>
            </a:extLst>
          </p:cNvPr>
          <p:cNvSpPr>
            <a:spLocks noGrp="1"/>
          </p:cNvSpPr>
          <p:nvPr>
            <p:ph type="title"/>
          </p:nvPr>
        </p:nvSpPr>
        <p:spPr>
          <a:xfrm>
            <a:off x="839788" y="457200"/>
            <a:ext cx="3932237" cy="160020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F521578-C7BF-3D5A-7B8D-7F757669DC23}"/>
              </a:ext>
            </a:extLst>
          </p:cNvPr>
          <p:cNvSpPr>
            <a:spLocks noGrp="1"/>
          </p:cNvSpPr>
          <p:nvPr>
            <p:ph idx="1"/>
          </p:nvPr>
        </p:nvSpPr>
        <p:spPr>
          <a:xfrm>
            <a:off x="5183188" y="987426"/>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1454060-581A-D656-12A2-D5D87888151B}"/>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8CC5DD24-B50B-02AA-3A23-2BD3B9D7F880}"/>
              </a:ext>
            </a:extLst>
          </p:cNvPr>
          <p:cNvSpPr>
            <a:spLocks noGrp="1"/>
          </p:cNvSpPr>
          <p:nvPr>
            <p:ph type="dt" sz="half" idx="10"/>
          </p:nvPr>
        </p:nvSpPr>
        <p:spPr>
          <a:xfrm>
            <a:off x="838200" y="6356352"/>
            <a:ext cx="2743200" cy="365125"/>
          </a:xfrm>
          <a:prstGeom prst="rect">
            <a:avLst/>
          </a:prstGeom>
        </p:spPr>
        <p:txBody>
          <a:bodyPr/>
          <a:lstStyle/>
          <a:p>
            <a:endParaRPr lang="en-GB"/>
          </a:p>
        </p:txBody>
      </p:sp>
      <p:sp>
        <p:nvSpPr>
          <p:cNvPr id="6" name="Footer Placeholder 5">
            <a:extLst>
              <a:ext uri="{FF2B5EF4-FFF2-40B4-BE49-F238E27FC236}">
                <a16:creationId xmlns:a16="http://schemas.microsoft.com/office/drawing/2014/main" id="{071F5648-86C5-5D1D-6D01-6260775E7656}"/>
              </a:ext>
            </a:extLst>
          </p:cNvPr>
          <p:cNvSpPr>
            <a:spLocks noGrp="1"/>
          </p:cNvSpPr>
          <p:nvPr>
            <p:ph type="ftr" sz="quarter" idx="11"/>
          </p:nvPr>
        </p:nvSpPr>
        <p:spPr>
          <a:xfrm>
            <a:off x="4038600" y="6356352"/>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7CD67ACE-D9E4-66AE-2A32-FC178CBE6F4D}"/>
              </a:ext>
            </a:extLst>
          </p:cNvPr>
          <p:cNvSpPr>
            <a:spLocks noGrp="1"/>
          </p:cNvSpPr>
          <p:nvPr>
            <p:ph type="sldNum" sz="quarter" idx="12"/>
          </p:nvPr>
        </p:nvSpPr>
        <p:spPr>
          <a:xfrm>
            <a:off x="8610600" y="6356352"/>
            <a:ext cx="2743200" cy="365125"/>
          </a:xfrm>
          <a:prstGeom prst="rect">
            <a:avLst/>
          </a:prstGeom>
        </p:spPr>
        <p:txBody>
          <a:bodyPr/>
          <a:lstStyle/>
          <a:p>
            <a:fld id="{8DF14E08-3E27-4330-BBCC-108ACDB8E4C7}" type="slidenum">
              <a:rPr lang="en-GB" smtClean="0"/>
              <a:pPr/>
              <a:t>‹N°›</a:t>
            </a:fld>
            <a:endParaRPr lang="en-GB"/>
          </a:p>
        </p:txBody>
      </p:sp>
    </p:spTree>
    <p:extLst>
      <p:ext uri="{BB962C8B-B14F-4D97-AF65-F5344CB8AC3E}">
        <p14:creationId xmlns:p14="http://schemas.microsoft.com/office/powerpoint/2010/main" val="2357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0A16-D859-416C-8D37-04EAD365F6A6}"/>
              </a:ext>
            </a:extLst>
          </p:cNvPr>
          <p:cNvSpPr>
            <a:spLocks noGrp="1"/>
          </p:cNvSpPr>
          <p:nvPr>
            <p:ph type="title"/>
          </p:nvPr>
        </p:nvSpPr>
        <p:spPr>
          <a:xfrm>
            <a:off x="839788" y="457200"/>
            <a:ext cx="3932237" cy="160020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B654A95-17DB-5A99-A0B2-6CF0B7A99E7F}"/>
              </a:ext>
            </a:extLst>
          </p:cNvPr>
          <p:cNvSpPr>
            <a:spLocks noGrp="1"/>
          </p:cNvSpPr>
          <p:nvPr>
            <p:ph type="pic" idx="1"/>
          </p:nvPr>
        </p:nvSpPr>
        <p:spPr>
          <a:xfrm>
            <a:off x="5183188" y="987426"/>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a:p>
        </p:txBody>
      </p:sp>
      <p:sp>
        <p:nvSpPr>
          <p:cNvPr id="4" name="Text Placeholder 3">
            <a:extLst>
              <a:ext uri="{FF2B5EF4-FFF2-40B4-BE49-F238E27FC236}">
                <a16:creationId xmlns:a16="http://schemas.microsoft.com/office/drawing/2014/main" id="{8B2130BC-3982-E683-1E42-59B4985FDDFC}"/>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028454CC-7C7A-7B80-FEF9-CAC41DCEE176}"/>
              </a:ext>
            </a:extLst>
          </p:cNvPr>
          <p:cNvSpPr>
            <a:spLocks noGrp="1"/>
          </p:cNvSpPr>
          <p:nvPr>
            <p:ph type="dt" sz="half" idx="10"/>
          </p:nvPr>
        </p:nvSpPr>
        <p:spPr>
          <a:xfrm>
            <a:off x="838200" y="6356352"/>
            <a:ext cx="2743200" cy="365125"/>
          </a:xfrm>
          <a:prstGeom prst="rect">
            <a:avLst/>
          </a:prstGeom>
        </p:spPr>
        <p:txBody>
          <a:bodyPr/>
          <a:lstStyle/>
          <a:p>
            <a:endParaRPr lang="en-GB"/>
          </a:p>
        </p:txBody>
      </p:sp>
      <p:sp>
        <p:nvSpPr>
          <p:cNvPr id="6" name="Footer Placeholder 5">
            <a:extLst>
              <a:ext uri="{FF2B5EF4-FFF2-40B4-BE49-F238E27FC236}">
                <a16:creationId xmlns:a16="http://schemas.microsoft.com/office/drawing/2014/main" id="{7E48CDEC-3C2D-4E72-1EFB-93C16D295BE0}"/>
              </a:ext>
            </a:extLst>
          </p:cNvPr>
          <p:cNvSpPr>
            <a:spLocks noGrp="1"/>
          </p:cNvSpPr>
          <p:nvPr>
            <p:ph type="ftr" sz="quarter" idx="11"/>
          </p:nvPr>
        </p:nvSpPr>
        <p:spPr>
          <a:xfrm>
            <a:off x="4038600" y="6356352"/>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3AEC6640-052A-FC20-33C5-6ABCF3A9E6F4}"/>
              </a:ext>
            </a:extLst>
          </p:cNvPr>
          <p:cNvSpPr>
            <a:spLocks noGrp="1"/>
          </p:cNvSpPr>
          <p:nvPr>
            <p:ph type="sldNum" sz="quarter" idx="12"/>
          </p:nvPr>
        </p:nvSpPr>
        <p:spPr>
          <a:xfrm>
            <a:off x="8610600" y="6356352"/>
            <a:ext cx="2743200" cy="365125"/>
          </a:xfrm>
          <a:prstGeom prst="rect">
            <a:avLst/>
          </a:prstGeom>
        </p:spPr>
        <p:txBody>
          <a:bodyPr/>
          <a:lstStyle/>
          <a:p>
            <a:fld id="{8DF14E08-3E27-4330-BBCC-108ACDB8E4C7}" type="slidenum">
              <a:rPr lang="en-GB" smtClean="0"/>
              <a:pPr/>
              <a:t>‹N°›</a:t>
            </a:fld>
            <a:endParaRPr lang="en-GB"/>
          </a:p>
        </p:txBody>
      </p:sp>
    </p:spTree>
    <p:extLst>
      <p:ext uri="{BB962C8B-B14F-4D97-AF65-F5344CB8AC3E}">
        <p14:creationId xmlns:p14="http://schemas.microsoft.com/office/powerpoint/2010/main" val="2487627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581-4478-316C-E017-3644A950498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9AA1AA1-E0BF-7BA6-9579-F12AA0EE9F8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3BCB3CD-A6CC-7B9F-A324-48D30EE9429B}"/>
              </a:ext>
            </a:extLst>
          </p:cNvPr>
          <p:cNvSpPr>
            <a:spLocks noGrp="1"/>
          </p:cNvSpPr>
          <p:nvPr>
            <p:ph type="dt" sz="half" idx="10"/>
          </p:nvPr>
        </p:nvSpPr>
        <p:spPr>
          <a:xfrm>
            <a:off x="838200" y="6356352"/>
            <a:ext cx="2743200" cy="365125"/>
          </a:xfrm>
          <a:prstGeom prst="rect">
            <a:avLst/>
          </a:prstGeom>
        </p:spPr>
        <p:txBody>
          <a:bodyPr/>
          <a:lstStyle/>
          <a:p>
            <a:endParaRPr lang="en-GB"/>
          </a:p>
        </p:txBody>
      </p:sp>
      <p:sp>
        <p:nvSpPr>
          <p:cNvPr id="5" name="Footer Placeholder 4">
            <a:extLst>
              <a:ext uri="{FF2B5EF4-FFF2-40B4-BE49-F238E27FC236}">
                <a16:creationId xmlns:a16="http://schemas.microsoft.com/office/drawing/2014/main" id="{6C8DB536-CC0F-3FD6-5005-EA78F47BE210}"/>
              </a:ext>
            </a:extLst>
          </p:cNvPr>
          <p:cNvSpPr>
            <a:spLocks noGrp="1"/>
          </p:cNvSpPr>
          <p:nvPr>
            <p:ph type="ftr" sz="quarter" idx="11"/>
          </p:nvPr>
        </p:nvSpPr>
        <p:spPr>
          <a:xfrm>
            <a:off x="4038600" y="6356352"/>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D65D10C5-5053-998E-08E9-E24331FC16B9}"/>
              </a:ext>
            </a:extLst>
          </p:cNvPr>
          <p:cNvSpPr>
            <a:spLocks noGrp="1"/>
          </p:cNvSpPr>
          <p:nvPr>
            <p:ph type="sldNum" sz="quarter" idx="12"/>
          </p:nvPr>
        </p:nvSpPr>
        <p:spPr>
          <a:xfrm>
            <a:off x="8610600" y="6356352"/>
            <a:ext cx="2743200" cy="365125"/>
          </a:xfrm>
          <a:prstGeom prst="rect">
            <a:avLst/>
          </a:prstGeom>
        </p:spPr>
        <p:txBody>
          <a:bodyPr/>
          <a:lstStyle/>
          <a:p>
            <a:fld id="{8DF14E08-3E27-4330-BBCC-108ACDB8E4C7}" type="slidenum">
              <a:rPr lang="en-GB" smtClean="0"/>
              <a:pPr/>
              <a:t>‹N°›</a:t>
            </a:fld>
            <a:endParaRPr lang="en-GB"/>
          </a:p>
        </p:txBody>
      </p:sp>
    </p:spTree>
    <p:extLst>
      <p:ext uri="{BB962C8B-B14F-4D97-AF65-F5344CB8AC3E}">
        <p14:creationId xmlns:p14="http://schemas.microsoft.com/office/powerpoint/2010/main" val="37506788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BE246E-8C75-DCA3-DB7F-6EA2FEE99F29}"/>
              </a:ext>
            </a:extLst>
          </p:cNvPr>
          <p:cNvSpPr>
            <a:spLocks noGrp="1"/>
          </p:cNvSpPr>
          <p:nvPr>
            <p:ph type="title" orient="vert"/>
          </p:nvPr>
        </p:nvSpPr>
        <p:spPr>
          <a:xfrm>
            <a:off x="8724901"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D61A9E7-BB09-BB63-A116-F16AE1BD4145}"/>
              </a:ext>
            </a:extLst>
          </p:cNvPr>
          <p:cNvSpPr>
            <a:spLocks noGrp="1"/>
          </p:cNvSpPr>
          <p:nvPr>
            <p:ph type="body" orient="vert" idx="1"/>
          </p:nvPr>
        </p:nvSpPr>
        <p:spPr>
          <a:xfrm>
            <a:off x="838201"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56E4E0-368F-A032-B110-84FBBFDC645F}"/>
              </a:ext>
            </a:extLst>
          </p:cNvPr>
          <p:cNvSpPr>
            <a:spLocks noGrp="1"/>
          </p:cNvSpPr>
          <p:nvPr>
            <p:ph type="dt" sz="half" idx="10"/>
          </p:nvPr>
        </p:nvSpPr>
        <p:spPr>
          <a:xfrm>
            <a:off x="838200" y="6356352"/>
            <a:ext cx="2743200" cy="365125"/>
          </a:xfrm>
          <a:prstGeom prst="rect">
            <a:avLst/>
          </a:prstGeom>
        </p:spPr>
        <p:txBody>
          <a:bodyPr/>
          <a:lstStyle/>
          <a:p>
            <a:endParaRPr lang="en-GB"/>
          </a:p>
        </p:txBody>
      </p:sp>
      <p:sp>
        <p:nvSpPr>
          <p:cNvPr id="5" name="Footer Placeholder 4">
            <a:extLst>
              <a:ext uri="{FF2B5EF4-FFF2-40B4-BE49-F238E27FC236}">
                <a16:creationId xmlns:a16="http://schemas.microsoft.com/office/drawing/2014/main" id="{ACAD2E2B-2A88-3153-08D6-F4DE86BC43BC}"/>
              </a:ext>
            </a:extLst>
          </p:cNvPr>
          <p:cNvSpPr>
            <a:spLocks noGrp="1"/>
          </p:cNvSpPr>
          <p:nvPr>
            <p:ph type="ftr" sz="quarter" idx="11"/>
          </p:nvPr>
        </p:nvSpPr>
        <p:spPr>
          <a:xfrm>
            <a:off x="4038600" y="6356352"/>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4D52D9CE-AE03-F0C2-36D6-266388D7CCBB}"/>
              </a:ext>
            </a:extLst>
          </p:cNvPr>
          <p:cNvSpPr>
            <a:spLocks noGrp="1"/>
          </p:cNvSpPr>
          <p:nvPr>
            <p:ph type="sldNum" sz="quarter" idx="12"/>
          </p:nvPr>
        </p:nvSpPr>
        <p:spPr>
          <a:xfrm>
            <a:off x="8610600" y="6356352"/>
            <a:ext cx="2743200" cy="365125"/>
          </a:xfrm>
          <a:prstGeom prst="rect">
            <a:avLst/>
          </a:prstGeom>
        </p:spPr>
        <p:txBody>
          <a:bodyPr/>
          <a:lstStyle/>
          <a:p>
            <a:fld id="{8DF14E08-3E27-4330-BBCC-108ACDB8E4C7}" type="slidenum">
              <a:rPr lang="en-GB" smtClean="0"/>
              <a:pPr/>
              <a:t>‹N°›</a:t>
            </a:fld>
            <a:endParaRPr lang="en-GB"/>
          </a:p>
        </p:txBody>
      </p:sp>
    </p:spTree>
    <p:extLst>
      <p:ext uri="{BB962C8B-B14F-4D97-AF65-F5344CB8AC3E}">
        <p14:creationId xmlns:p14="http://schemas.microsoft.com/office/powerpoint/2010/main" val="2253734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19403" y="260649"/>
            <a:ext cx="10363200" cy="1470025"/>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679509" y="198884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8" name="Picture Placeholder 7"/>
          <p:cNvSpPr>
            <a:spLocks noGrp="1"/>
          </p:cNvSpPr>
          <p:nvPr>
            <p:ph type="pic" sz="quarter" idx="13"/>
          </p:nvPr>
        </p:nvSpPr>
        <p:spPr>
          <a:xfrm>
            <a:off x="1487488" y="4077072"/>
            <a:ext cx="4704523" cy="1944216"/>
          </a:xfrm>
        </p:spPr>
        <p:txBody>
          <a:bodyPr/>
          <a:lstStyle/>
          <a:p>
            <a:endParaRPr lang="en-GB"/>
          </a:p>
        </p:txBody>
      </p:sp>
      <p:sp>
        <p:nvSpPr>
          <p:cNvPr id="5" name="Text Placeholder 4"/>
          <p:cNvSpPr>
            <a:spLocks noGrp="1"/>
          </p:cNvSpPr>
          <p:nvPr>
            <p:ph type="body" sz="quarter" idx="14"/>
          </p:nvPr>
        </p:nvSpPr>
        <p:spPr>
          <a:xfrm>
            <a:off x="6671734" y="3860801"/>
            <a:ext cx="4320117" cy="2232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38187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534C-3992-E80C-5D7C-419F82FC14EC}"/>
              </a:ext>
            </a:extLst>
          </p:cNvPr>
          <p:cNvSpPr>
            <a:spLocks noGrp="1"/>
          </p:cNvSpPr>
          <p:nvPr>
            <p:ph type="ctrTitle"/>
          </p:nvPr>
        </p:nvSpPr>
        <p:spPr>
          <a:xfrm>
            <a:off x="1524000" y="1122363"/>
            <a:ext cx="9144000" cy="23876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7A06FAA3-F771-ABAA-DD2A-1F34B7C38697}"/>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680C5C5-EC81-CCE8-5170-2881B95CE65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8C9A2EF-B406-8151-D889-9DA93BD51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BBFB7D-E2EB-227D-B8ED-96EA345D96FF}"/>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589838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8DC4C-B624-391A-143A-451BD1FB1CD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D0BD753-5362-CD2A-A769-9546A96A710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775458C-2D6B-EB12-3408-C773EC6D56A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F6FCA1D-07F0-6011-B749-279EB7F56C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24D798-BAB7-2370-3B3E-87D5A6771D5B}"/>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2142231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9271-F442-9A7B-CACD-D3977D5E6DD8}"/>
              </a:ext>
            </a:extLst>
          </p:cNvPr>
          <p:cNvSpPr>
            <a:spLocks noGrp="1"/>
          </p:cNvSpPr>
          <p:nvPr>
            <p:ph type="title"/>
          </p:nvPr>
        </p:nvSpPr>
        <p:spPr>
          <a:xfrm>
            <a:off x="831849" y="1709738"/>
            <a:ext cx="10515600" cy="2852737"/>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9C32C37-BDF4-565F-8796-F9062BEBBFFA}"/>
              </a:ext>
            </a:extLst>
          </p:cNvPr>
          <p:cNvSpPr>
            <a:spLocks noGrp="1"/>
          </p:cNvSpPr>
          <p:nvPr>
            <p:ph type="body" idx="1"/>
          </p:nvPr>
        </p:nvSpPr>
        <p:spPr>
          <a:xfrm>
            <a:off x="831849"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9BF340F-97FE-B974-D94B-9F29BE5CD4A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9E830F4-3E3D-0807-24A2-4CA3742E7A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00500-C1D7-3BE8-C6D2-798705DAB9EF}"/>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12069283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5EE26-C17A-32B6-EB73-571CB5A7A4A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383113D-4C17-313D-CA84-716888FDEA6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5FACCC2-4FB6-63F9-CE59-7AD67697BA5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C6F2DF7-3F8B-26D2-C22F-228650BBBCF3}"/>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9C74A87-239D-868F-8B6B-8AD3258D1D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A24066-5AF2-2DC6-0A10-235BF54E9771}"/>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202286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EE842-5B76-7574-4635-A14B65F26EC2}"/>
              </a:ext>
            </a:extLst>
          </p:cNvPr>
          <p:cNvSpPr>
            <a:spLocks noGrp="1"/>
          </p:cNvSpPr>
          <p:nvPr>
            <p:ph type="title"/>
          </p:nvPr>
        </p:nvSpPr>
        <p:spPr>
          <a:xfrm>
            <a:off x="839788" y="365126"/>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87BBA04-1A24-D0F6-4A63-BD4C67904867}"/>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11E86196-7EBA-56D1-CD1F-FC3048B0D21A}"/>
              </a:ext>
            </a:extLst>
          </p:cNvPr>
          <p:cNvSpPr>
            <a:spLocks noGrp="1"/>
          </p:cNvSpPr>
          <p:nvPr>
            <p:ph sz="half" idx="2"/>
          </p:nvPr>
        </p:nvSpPr>
        <p:spPr>
          <a:xfrm>
            <a:off x="839789"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68BB8C5-82AA-BBBF-6828-96746F55DA2E}"/>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889797DE-1169-CA2A-8674-A9466AFADA8F}"/>
              </a:ext>
            </a:extLst>
          </p:cNvPr>
          <p:cNvSpPr>
            <a:spLocks noGrp="1"/>
          </p:cNvSpPr>
          <p:nvPr>
            <p:ph sz="quarter" idx="4"/>
          </p:nvPr>
        </p:nvSpPr>
        <p:spPr>
          <a:xfrm>
            <a:off x="6172201"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C282C47-2483-1D4D-A2FD-FF8D68BEE22B}"/>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21A759C0-86B4-45D1-F8F9-96C3014D57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780121-345A-F1DD-79C3-4737110604E9}"/>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3599425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7339B-C5DF-8184-1D1E-651CF1092DE2}"/>
              </a:ext>
            </a:extLst>
          </p:cNvPr>
          <p:cNvSpPr>
            <a:spLocks noGrp="1"/>
          </p:cNvSpPr>
          <p:nvPr>
            <p:ph type="ctrTitle"/>
          </p:nvPr>
        </p:nvSpPr>
        <p:spPr>
          <a:xfrm>
            <a:off x="1524000" y="1122363"/>
            <a:ext cx="9144000" cy="23876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061AFE25-D642-889E-C4F3-EB4670CE54A3}"/>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Tree>
    <p:extLst>
      <p:ext uri="{BB962C8B-B14F-4D97-AF65-F5344CB8AC3E}">
        <p14:creationId xmlns:p14="http://schemas.microsoft.com/office/powerpoint/2010/main" val="25979227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74EE1-3DE4-9CBD-1B8B-B095FFE2867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6A10E23-4BFB-88C2-97AD-B8DFB9805420}"/>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80122DD0-C62D-32E1-FAD2-D921E6631B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25F397-8022-149F-C474-68634279741F}"/>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37547049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AA3013-B9C8-30E1-3B81-A63D52AD7389}"/>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489510C8-A77B-6CB5-80CB-EFF4102E81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1522CF-EB15-8742-7DBE-40459E2B8E99}"/>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1735659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88DE-BB01-3201-6AE6-FE3396593B31}"/>
              </a:ext>
            </a:extLst>
          </p:cNvPr>
          <p:cNvSpPr>
            <a:spLocks noGrp="1"/>
          </p:cNvSpPr>
          <p:nvPr>
            <p:ph type="title"/>
          </p:nvPr>
        </p:nvSpPr>
        <p:spPr>
          <a:xfrm>
            <a:off x="839788" y="457200"/>
            <a:ext cx="3932237" cy="160020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BDEBE45-40F6-BCD0-FB08-3374B7246A8E}"/>
              </a:ext>
            </a:extLst>
          </p:cNvPr>
          <p:cNvSpPr>
            <a:spLocks noGrp="1"/>
          </p:cNvSpPr>
          <p:nvPr>
            <p:ph idx="1"/>
          </p:nvPr>
        </p:nvSpPr>
        <p:spPr>
          <a:xfrm>
            <a:off x="5183188" y="987426"/>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5FB1E89-23BB-88D8-F5FC-DF745AB04056}"/>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3F87D407-45B2-655F-1EE5-DADA24BC1EA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750F3F6-F3F3-F9BC-D530-28D9EB704F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C261D6-2D65-4F90-255B-873FB958C051}"/>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35720079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F5E5-BADB-04BD-1768-D8EE2C8DAD30}"/>
              </a:ext>
            </a:extLst>
          </p:cNvPr>
          <p:cNvSpPr>
            <a:spLocks noGrp="1"/>
          </p:cNvSpPr>
          <p:nvPr>
            <p:ph type="title"/>
          </p:nvPr>
        </p:nvSpPr>
        <p:spPr>
          <a:xfrm>
            <a:off x="839788" y="457200"/>
            <a:ext cx="3932237" cy="160020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5EC6AD5-47C5-7AE8-A03B-7D82F1E67F94}"/>
              </a:ext>
            </a:extLst>
          </p:cNvPr>
          <p:cNvSpPr>
            <a:spLocks noGrp="1"/>
          </p:cNvSpPr>
          <p:nvPr>
            <p:ph type="pic" idx="1"/>
          </p:nvPr>
        </p:nvSpPr>
        <p:spPr>
          <a:xfrm>
            <a:off x="5183188" y="987426"/>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a:p>
        </p:txBody>
      </p:sp>
      <p:sp>
        <p:nvSpPr>
          <p:cNvPr id="4" name="Text Placeholder 3">
            <a:extLst>
              <a:ext uri="{FF2B5EF4-FFF2-40B4-BE49-F238E27FC236}">
                <a16:creationId xmlns:a16="http://schemas.microsoft.com/office/drawing/2014/main" id="{BD51C59C-D79A-A47C-3396-88694A3C84EE}"/>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E522797D-6CAF-1E67-18F8-C42C8AC7ACBA}"/>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D8C93FBE-5C2E-D66B-8CE9-3949C62AC3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638ADA-78F9-D97B-A5C9-2179D7A7715E}"/>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1523660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DD797-2CF1-C516-D383-BDFDD21B930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460AC56-BEBD-1B97-EAE6-6F7BA56493D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810CB02-DD6B-2BD0-F84C-D72D7CD2191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174A222-A706-43D0-BA66-281511C7A7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2656B9-88C1-8142-D963-DD24366AB979}"/>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2673596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CEDAFF-D413-99F1-E7C6-9F22F2E48FF5}"/>
              </a:ext>
            </a:extLst>
          </p:cNvPr>
          <p:cNvSpPr>
            <a:spLocks noGrp="1"/>
          </p:cNvSpPr>
          <p:nvPr>
            <p:ph type="title" orient="vert"/>
          </p:nvPr>
        </p:nvSpPr>
        <p:spPr>
          <a:xfrm>
            <a:off x="8724901"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B0FA566-B369-A468-2CF4-3D99CF5AF890}"/>
              </a:ext>
            </a:extLst>
          </p:cNvPr>
          <p:cNvSpPr>
            <a:spLocks noGrp="1"/>
          </p:cNvSpPr>
          <p:nvPr>
            <p:ph type="body" orient="vert" idx="1"/>
          </p:nvPr>
        </p:nvSpPr>
        <p:spPr>
          <a:xfrm>
            <a:off x="838201"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57350F-59BF-02EC-1CE7-5D2C4F73A83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F370362-1707-C4FD-DBA4-9C9C63783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387BFB-5393-705E-BCBB-0B97865F5249}"/>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15406303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A4BDF-131F-4ECF-8FA0-431CFC1208EB}"/>
              </a:ext>
            </a:extLst>
          </p:cNvPr>
          <p:cNvSpPr>
            <a:spLocks noGrp="1"/>
          </p:cNvSpPr>
          <p:nvPr>
            <p:ph type="ctrTitle"/>
          </p:nvPr>
        </p:nvSpPr>
        <p:spPr>
          <a:xfrm>
            <a:off x="1524000" y="1122363"/>
            <a:ext cx="9144000" cy="23876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57DA5685-FB8A-4E40-9FC3-BB8D7441C7E0}"/>
              </a:ext>
            </a:extLst>
          </p:cNvPr>
          <p:cNvSpPr>
            <a:spLocks noGrp="1"/>
          </p:cNvSpPr>
          <p:nvPr>
            <p:ph type="subTitle" idx="1"/>
          </p:nvPr>
        </p:nvSpPr>
        <p:spPr>
          <a:xfrm>
            <a:off x="1524000" y="3602038"/>
            <a:ext cx="9144000" cy="165576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EA51AD5-E3F5-427E-B53A-A7572BE9B4F5}"/>
              </a:ext>
            </a:extLst>
          </p:cNvPr>
          <p:cNvSpPr>
            <a:spLocks noGrp="1"/>
          </p:cNvSpPr>
          <p:nvPr>
            <p:ph type="dt" sz="half" idx="10"/>
          </p:nvPr>
        </p:nvSpPr>
        <p:spPr>
          <a:xfrm>
            <a:off x="838200" y="6356354"/>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743CE9D1-8ECE-454F-BBD1-3F6368A5361E}"/>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B1B2E9F-237B-46DE-80B0-2B5FD536D48C}"/>
              </a:ext>
            </a:extLst>
          </p:cNvPr>
          <p:cNvSpPr>
            <a:spLocks noGrp="1"/>
          </p:cNvSpPr>
          <p:nvPr>
            <p:ph type="sldNum" sz="quarter" idx="12"/>
          </p:nvPr>
        </p:nvSpPr>
        <p:spPr>
          <a:xfrm>
            <a:off x="8610600" y="6356354"/>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4674199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EF5FA-ADE2-424E-A228-6AACCD3F99B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581751F-2813-47FB-964F-9940AA56ED7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CA441C6-A297-4926-BF59-714FC328C598}"/>
              </a:ext>
            </a:extLst>
          </p:cNvPr>
          <p:cNvSpPr>
            <a:spLocks noGrp="1"/>
          </p:cNvSpPr>
          <p:nvPr>
            <p:ph type="dt" sz="half" idx="10"/>
          </p:nvPr>
        </p:nvSpPr>
        <p:spPr>
          <a:xfrm>
            <a:off x="838200" y="6356354"/>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D8276B24-D577-479B-851F-621C7C56396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249F878-8028-44C2-B863-AA585E56F32E}"/>
              </a:ext>
            </a:extLst>
          </p:cNvPr>
          <p:cNvSpPr>
            <a:spLocks noGrp="1"/>
          </p:cNvSpPr>
          <p:nvPr>
            <p:ph type="sldNum" sz="quarter" idx="12"/>
          </p:nvPr>
        </p:nvSpPr>
        <p:spPr>
          <a:xfrm>
            <a:off x="8610600" y="6356354"/>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41623574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FBCE-4AE9-41E0-85B8-335E5BE828C0}"/>
              </a:ext>
            </a:extLst>
          </p:cNvPr>
          <p:cNvSpPr>
            <a:spLocks noGrp="1"/>
          </p:cNvSpPr>
          <p:nvPr>
            <p:ph type="title"/>
          </p:nvPr>
        </p:nvSpPr>
        <p:spPr>
          <a:xfrm>
            <a:off x="831851" y="1709742"/>
            <a:ext cx="10515600" cy="2852737"/>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563AEE1-FE23-406C-AD6B-48D4A8757A42}"/>
              </a:ext>
            </a:extLst>
          </p:cNvPr>
          <p:cNvSpPr>
            <a:spLocks noGrp="1"/>
          </p:cNvSpPr>
          <p:nvPr>
            <p:ph type="body" idx="1"/>
          </p:nvPr>
        </p:nvSpPr>
        <p:spPr>
          <a:xfrm>
            <a:off x="831851" y="4589467"/>
            <a:ext cx="105156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D009E8A-8475-44A8-9A9D-244C0C0FFF1A}"/>
              </a:ext>
            </a:extLst>
          </p:cNvPr>
          <p:cNvSpPr>
            <a:spLocks noGrp="1"/>
          </p:cNvSpPr>
          <p:nvPr>
            <p:ph type="dt" sz="half" idx="10"/>
          </p:nvPr>
        </p:nvSpPr>
        <p:spPr>
          <a:xfrm>
            <a:off x="838200" y="6356354"/>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8F12861B-79F0-4256-8734-63509318E73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3C04923-7305-486C-BDBF-5D9E3A4AFE84}"/>
              </a:ext>
            </a:extLst>
          </p:cNvPr>
          <p:cNvSpPr>
            <a:spLocks noGrp="1"/>
          </p:cNvSpPr>
          <p:nvPr>
            <p:ph type="sldNum" sz="quarter" idx="12"/>
          </p:nvPr>
        </p:nvSpPr>
        <p:spPr>
          <a:xfrm>
            <a:off x="8610600" y="6356354"/>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8090512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85918-F109-450A-BF3F-DA67C7F504E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4654D5D-CFDA-4183-B38B-8C265329A60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6AA3638-7D4C-46D7-9D83-A8E3D40A1C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1CC864F-F5E3-40CB-B2D4-CD849B40E1F0}"/>
              </a:ext>
            </a:extLst>
          </p:cNvPr>
          <p:cNvSpPr>
            <a:spLocks noGrp="1"/>
          </p:cNvSpPr>
          <p:nvPr>
            <p:ph type="dt" sz="half" idx="10"/>
          </p:nvPr>
        </p:nvSpPr>
        <p:spPr>
          <a:xfrm>
            <a:off x="838200" y="6356354"/>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B670DCE9-5306-4100-B02C-085B0FF00FF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216682-46ED-4884-B914-49E0B80099FA}"/>
              </a:ext>
            </a:extLst>
          </p:cNvPr>
          <p:cNvSpPr>
            <a:spLocks noGrp="1"/>
          </p:cNvSpPr>
          <p:nvPr>
            <p:ph type="sldNum" sz="quarter" idx="12"/>
          </p:nvPr>
        </p:nvSpPr>
        <p:spPr>
          <a:xfrm>
            <a:off x="8610600" y="6356354"/>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309978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A4AC03-B066-DF9E-E499-D16CB3DE3613}"/>
              </a:ext>
            </a:extLst>
          </p:cNvPr>
          <p:cNvSpPr/>
          <p:nvPr/>
        </p:nvSpPr>
        <p:spPr>
          <a:xfrm>
            <a:off x="1127761" y="339335"/>
            <a:ext cx="10729595" cy="6179331"/>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350">
              <a:solidFill>
                <a:schemeClr val="bg1">
                  <a:lumMod val="95000"/>
                </a:schemeClr>
              </a:solidFill>
            </a:endParaRPr>
          </a:p>
        </p:txBody>
      </p:sp>
      <p:sp>
        <p:nvSpPr>
          <p:cNvPr id="2" name="Title 1">
            <a:extLst>
              <a:ext uri="{FF2B5EF4-FFF2-40B4-BE49-F238E27FC236}">
                <a16:creationId xmlns:a16="http://schemas.microsoft.com/office/drawing/2014/main" id="{1766AD02-572D-C334-076E-B50C26DC3FD6}"/>
              </a:ext>
            </a:extLst>
          </p:cNvPr>
          <p:cNvSpPr>
            <a:spLocks noGrp="1"/>
          </p:cNvSpPr>
          <p:nvPr>
            <p:ph type="title"/>
          </p:nvPr>
        </p:nvSpPr>
        <p:spPr/>
        <p:txBody>
          <a:bodyPr>
            <a:normAutofit/>
          </a:bodyPr>
          <a:lstStyle>
            <a:lvl1pPr>
              <a:defRPr sz="3000">
                <a:latin typeface="Source Sans Pro" panose="020B0503030403020204" pitchFamily="34" charset="0"/>
                <a:ea typeface="Source Sans Pro" panose="020B0503030403020204" pitchFamily="34" charset="0"/>
              </a:defRPr>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2382174-A17C-8245-6851-A736E8E0A6DD}"/>
              </a:ext>
            </a:extLst>
          </p:cNvPr>
          <p:cNvSpPr>
            <a:spLocks noGrp="1"/>
          </p:cNvSpPr>
          <p:nvPr>
            <p:ph idx="1"/>
          </p:nvPr>
        </p:nvSpPr>
        <p:spPr>
          <a:xfrm>
            <a:off x="1341757" y="1584962"/>
            <a:ext cx="10515599" cy="4933705"/>
          </a:xfrm>
        </p:spPr>
        <p:txBody>
          <a:bodyPr>
            <a:normAutofit/>
          </a:bodyPr>
          <a:lstStyle>
            <a:lvl1pPr marL="135000" indent="-342900">
              <a:lnSpc>
                <a:spcPct val="120000"/>
              </a:lnSpc>
              <a:spcBef>
                <a:spcPts val="450"/>
              </a:spcBef>
              <a:spcAft>
                <a:spcPts val="450"/>
              </a:spcAft>
              <a:buSzPct val="70000"/>
              <a:buFont typeface="Wingdings" pitchFamily="2" charset="2"/>
              <a:buChar char="v"/>
              <a:defRPr sz="1650" b="0" i="0">
                <a:latin typeface="Source Sans Pro" panose="020B0503030403020204" pitchFamily="34" charset="0"/>
                <a:ea typeface="Source Sans Pro" panose="020B0503030403020204" pitchFamily="34" charset="0"/>
                <a:cs typeface="Arial" panose="020B0604020202020204" pitchFamily="34" charset="0"/>
              </a:defRPr>
            </a:lvl1pPr>
            <a:lvl2pPr marL="514350" indent="-279450">
              <a:lnSpc>
                <a:spcPct val="125000"/>
              </a:lnSpc>
              <a:spcBef>
                <a:spcPts val="450"/>
              </a:spcBef>
              <a:spcAft>
                <a:spcPts val="450"/>
              </a:spcAft>
              <a:buSzPct val="82000"/>
              <a:buFont typeface="Wingdings" pitchFamily="2" charset="2"/>
              <a:buChar char="Ø"/>
              <a:defRPr sz="1350" b="0" i="0">
                <a:latin typeface="Source Sans Pro" panose="020B0503030403020204" pitchFamily="34" charset="0"/>
                <a:ea typeface="Source Sans Pro" panose="020B0503030403020204" pitchFamily="34" charset="0"/>
                <a:cs typeface="Arial" panose="020B0604020202020204" pitchFamily="34" charset="0"/>
              </a:defRPr>
            </a:lvl2pPr>
            <a:lvl3pPr marL="857250" indent="-171450">
              <a:lnSpc>
                <a:spcPct val="125000"/>
              </a:lnSpc>
              <a:spcBef>
                <a:spcPts val="450"/>
              </a:spcBef>
              <a:spcAft>
                <a:spcPts val="450"/>
              </a:spcAft>
              <a:buFont typeface="Wingdings" pitchFamily="2" charset="2"/>
              <a:buChar char="§"/>
              <a:defRPr sz="1200" b="0" i="0">
                <a:latin typeface="Source Sans Pro" panose="020B0503030403020204" pitchFamily="34" charset="0"/>
                <a:ea typeface="Source Sans Pro" panose="020B0503030403020204" pitchFamily="34" charset="0"/>
                <a:cs typeface="Arial" panose="020B0604020202020204" pitchFamily="34" charset="0"/>
              </a:defRPr>
            </a:lvl3pPr>
            <a:lvl4pPr>
              <a:lnSpc>
                <a:spcPct val="125000"/>
              </a:lnSpc>
              <a:spcBef>
                <a:spcPts val="450"/>
              </a:spcBef>
              <a:spcAft>
                <a:spcPts val="450"/>
              </a:spcAft>
              <a:defRPr sz="1050" b="0" i="0">
                <a:latin typeface="Source Sans Pro" panose="020B0503030403020204" pitchFamily="34" charset="0"/>
                <a:ea typeface="Source Sans Pro" panose="020B0503030403020204" pitchFamily="34" charset="0"/>
                <a:cs typeface="Arial" panose="020B0604020202020204" pitchFamily="34" charset="0"/>
              </a:defRPr>
            </a:lvl4pPr>
            <a:lvl5pPr marL="1543050" indent="-171450">
              <a:lnSpc>
                <a:spcPct val="125000"/>
              </a:lnSpc>
              <a:spcBef>
                <a:spcPts val="450"/>
              </a:spcBef>
              <a:spcAft>
                <a:spcPts val="450"/>
              </a:spcAft>
              <a:buFont typeface="Wingdings" pitchFamily="2" charset="2"/>
              <a:buChar char="ü"/>
              <a:defRPr sz="1050" b="0" i="0">
                <a:latin typeface="Source Sans Pro" panose="020B0503030403020204" pitchFamily="34" charset="0"/>
                <a:ea typeface="Source Sans Pro" panose="020B0503030403020204" pitchFamily="34" charset="0"/>
                <a:cs typeface="Arial" panose="020B0604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cxnSp>
        <p:nvCxnSpPr>
          <p:cNvPr id="7" name="Straight Connector 6">
            <a:extLst>
              <a:ext uri="{FF2B5EF4-FFF2-40B4-BE49-F238E27FC236}">
                <a16:creationId xmlns:a16="http://schemas.microsoft.com/office/drawing/2014/main" id="{4409B23A-C6E2-AFAD-F549-92C5A0F22DC0}"/>
              </a:ext>
            </a:extLst>
          </p:cNvPr>
          <p:cNvCxnSpPr/>
          <p:nvPr/>
        </p:nvCxnSpPr>
        <p:spPr>
          <a:xfrm>
            <a:off x="1341754" y="1180945"/>
            <a:ext cx="10515601" cy="0"/>
          </a:xfrm>
          <a:prstGeom prst="line">
            <a:avLst/>
          </a:prstGeom>
          <a:ln w="28575">
            <a:solidFill>
              <a:srgbClr val="467A78"/>
            </a:solidFill>
          </a:ln>
        </p:spPr>
        <p:style>
          <a:lnRef idx="1">
            <a:schemeClr val="accent1"/>
          </a:lnRef>
          <a:fillRef idx="0">
            <a:schemeClr val="accent1"/>
          </a:fillRef>
          <a:effectRef idx="0">
            <a:schemeClr val="accent1"/>
          </a:effectRef>
          <a:fontRef idx="minor">
            <a:schemeClr val="tx1"/>
          </a:fontRef>
        </p:style>
      </p:cxnSp>
      <p:sp>
        <p:nvSpPr>
          <p:cNvPr id="5" name="Slide Number Placeholder 5">
            <a:extLst>
              <a:ext uri="{FF2B5EF4-FFF2-40B4-BE49-F238E27FC236}">
                <a16:creationId xmlns:a16="http://schemas.microsoft.com/office/drawing/2014/main" id="{634F9F63-72D9-8136-EE56-4272F6A5A9F6}"/>
              </a:ext>
            </a:extLst>
          </p:cNvPr>
          <p:cNvSpPr txBox="1">
            <a:spLocks/>
          </p:cNvSpPr>
          <p:nvPr/>
        </p:nvSpPr>
        <p:spPr>
          <a:xfrm>
            <a:off x="1199513" y="6442785"/>
            <a:ext cx="145224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a:t> </a:t>
            </a:r>
            <a:r>
              <a:rPr lang="en-US" sz="1050" i="1">
                <a:solidFill>
                  <a:schemeClr val="bg1">
                    <a:lumMod val="75000"/>
                  </a:schemeClr>
                </a:solidFill>
                <a:latin typeface="Palatino Linotype" panose="02040502050505030304" pitchFamily="18" charset="0"/>
              </a:rPr>
              <a:t>Chương 1_</a:t>
            </a:r>
            <a:r>
              <a:rPr lang="en-US" sz="1200" i="1">
                <a:solidFill>
                  <a:schemeClr val="bg1">
                    <a:lumMod val="75000"/>
                  </a:schemeClr>
                </a:solidFill>
                <a:latin typeface="Palatino Linotype" panose="02040502050505030304" pitchFamily="18" charset="0"/>
              </a:rPr>
              <a:t>P</a:t>
            </a:r>
            <a:fld id="{074B966B-61C1-4D35-A6DB-517C1428DB9D}" type="slidenum">
              <a:rPr lang="en-US" sz="1200" b="1" i="1" smtClean="0">
                <a:solidFill>
                  <a:schemeClr val="bg1">
                    <a:lumMod val="75000"/>
                  </a:schemeClr>
                </a:solidFill>
                <a:latin typeface="Palatino Linotype" panose="02040502050505030304" pitchFamily="18" charset="0"/>
              </a:rPr>
              <a:pPr/>
              <a:t>‹N°›</a:t>
            </a:fld>
            <a:endParaRPr lang="en-US" sz="1350" b="1" i="1">
              <a:solidFill>
                <a:schemeClr val="bg1">
                  <a:lumMod val="75000"/>
                </a:schemeClr>
              </a:solidFill>
              <a:latin typeface="Palatino Linotype" panose="02040502050505030304" pitchFamily="18" charset="0"/>
            </a:endParaRPr>
          </a:p>
        </p:txBody>
      </p:sp>
    </p:spTree>
    <p:extLst>
      <p:ext uri="{BB962C8B-B14F-4D97-AF65-F5344CB8AC3E}">
        <p14:creationId xmlns:p14="http://schemas.microsoft.com/office/powerpoint/2010/main" val="151317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DB9C9-6867-4A52-9913-C088B97C21E5}"/>
              </a:ext>
            </a:extLst>
          </p:cNvPr>
          <p:cNvSpPr>
            <a:spLocks noGrp="1"/>
          </p:cNvSpPr>
          <p:nvPr>
            <p:ph type="title"/>
          </p:nvPr>
        </p:nvSpPr>
        <p:spPr>
          <a:xfrm>
            <a:off x="839788" y="365129"/>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2500CF-A10E-497E-9963-EC46A812B5AB}"/>
              </a:ext>
            </a:extLst>
          </p:cNvPr>
          <p:cNvSpPr>
            <a:spLocks noGrp="1"/>
          </p:cNvSpPr>
          <p:nvPr>
            <p:ph type="body" idx="1"/>
          </p:nvPr>
        </p:nvSpPr>
        <p:spPr>
          <a:xfrm>
            <a:off x="839789" y="1681163"/>
            <a:ext cx="5157787"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049104F5-E5BF-4D8D-A0D9-B4DBC573E061}"/>
              </a:ext>
            </a:extLst>
          </p:cNvPr>
          <p:cNvSpPr>
            <a:spLocks noGrp="1"/>
          </p:cNvSpPr>
          <p:nvPr>
            <p:ph sz="half" idx="2"/>
          </p:nvPr>
        </p:nvSpPr>
        <p:spPr>
          <a:xfrm>
            <a:off x="839789"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C2CEA1F-4FF4-4C69-838B-E76E5B15CDD5}"/>
              </a:ext>
            </a:extLst>
          </p:cNvPr>
          <p:cNvSpPr>
            <a:spLocks noGrp="1"/>
          </p:cNvSpPr>
          <p:nvPr>
            <p:ph type="body" sz="quarter" idx="3"/>
          </p:nvPr>
        </p:nvSpPr>
        <p:spPr>
          <a:xfrm>
            <a:off x="6172202" y="1681163"/>
            <a:ext cx="5183188"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F17C3D13-A864-4391-BD27-34F2E7603272}"/>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FC7EE65-B2C5-46FE-A607-3692A50E6B8B}"/>
              </a:ext>
            </a:extLst>
          </p:cNvPr>
          <p:cNvSpPr>
            <a:spLocks noGrp="1"/>
          </p:cNvSpPr>
          <p:nvPr>
            <p:ph type="dt" sz="half" idx="10"/>
          </p:nvPr>
        </p:nvSpPr>
        <p:spPr>
          <a:xfrm>
            <a:off x="838200" y="6356354"/>
            <a:ext cx="2743200"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F51F1303-4C14-447E-B304-90931473086A}"/>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B230E0E5-1948-4D80-8BA9-04551D7AB9F8}"/>
              </a:ext>
            </a:extLst>
          </p:cNvPr>
          <p:cNvSpPr>
            <a:spLocks noGrp="1"/>
          </p:cNvSpPr>
          <p:nvPr>
            <p:ph type="sldNum" sz="quarter" idx="12"/>
          </p:nvPr>
        </p:nvSpPr>
        <p:spPr>
          <a:xfrm>
            <a:off x="8610600" y="6356354"/>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12073465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4A94F-028D-4F24-A118-445F67C2B7A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115626A-05DB-48DD-953A-E856D8F1692C}"/>
              </a:ext>
            </a:extLst>
          </p:cNvPr>
          <p:cNvSpPr>
            <a:spLocks noGrp="1"/>
          </p:cNvSpPr>
          <p:nvPr>
            <p:ph type="dt" sz="half" idx="10"/>
          </p:nvPr>
        </p:nvSpPr>
        <p:spPr>
          <a:xfrm>
            <a:off x="838200" y="6356354"/>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D16B7F81-9724-4D43-9A94-00E33DDCFF73}"/>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1E59305A-6316-4A2B-A967-F34B37FC4502}"/>
              </a:ext>
            </a:extLst>
          </p:cNvPr>
          <p:cNvSpPr>
            <a:spLocks noGrp="1"/>
          </p:cNvSpPr>
          <p:nvPr>
            <p:ph type="sldNum" sz="quarter" idx="12"/>
          </p:nvPr>
        </p:nvSpPr>
        <p:spPr>
          <a:xfrm>
            <a:off x="8610600" y="6356354"/>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42298816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087410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63EB-3B37-4401-8CB4-E9708528FCFD}"/>
              </a:ext>
            </a:extLst>
          </p:cNvPr>
          <p:cNvSpPr>
            <a:spLocks noGrp="1"/>
          </p:cNvSpPr>
          <p:nvPr>
            <p:ph type="title"/>
          </p:nvPr>
        </p:nvSpPr>
        <p:spPr>
          <a:xfrm>
            <a:off x="839788" y="457200"/>
            <a:ext cx="3932237" cy="160020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44373C6-8E06-4B1B-99A9-DE5D0023E1DB}"/>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F5F5E98-6443-4594-A74C-78E2285322DA}"/>
              </a:ext>
            </a:extLst>
          </p:cNvPr>
          <p:cNvSpPr>
            <a:spLocks noGrp="1"/>
          </p:cNvSpPr>
          <p:nvPr>
            <p:ph type="body" sz="half" idx="2"/>
          </p:nvPr>
        </p:nvSpPr>
        <p:spPr>
          <a:xfrm>
            <a:off x="839788" y="2057400"/>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E92F4B0F-AF26-40BF-8447-586A456F6619}"/>
              </a:ext>
            </a:extLst>
          </p:cNvPr>
          <p:cNvSpPr>
            <a:spLocks noGrp="1"/>
          </p:cNvSpPr>
          <p:nvPr>
            <p:ph type="dt" sz="half" idx="10"/>
          </p:nvPr>
        </p:nvSpPr>
        <p:spPr>
          <a:xfrm>
            <a:off x="838200" y="6356354"/>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48738CA1-F8D6-4B47-947D-810AEF3F12A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1C4FDC0-121E-4DBE-8C7F-B9FDFE876BA4}"/>
              </a:ext>
            </a:extLst>
          </p:cNvPr>
          <p:cNvSpPr>
            <a:spLocks noGrp="1"/>
          </p:cNvSpPr>
          <p:nvPr>
            <p:ph type="sldNum" sz="quarter" idx="12"/>
          </p:nvPr>
        </p:nvSpPr>
        <p:spPr>
          <a:xfrm>
            <a:off x="8610600" y="6356354"/>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3440586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8C04-068B-40BA-9427-B24984A41C6E}"/>
              </a:ext>
            </a:extLst>
          </p:cNvPr>
          <p:cNvSpPr>
            <a:spLocks noGrp="1"/>
          </p:cNvSpPr>
          <p:nvPr>
            <p:ph type="title"/>
          </p:nvPr>
        </p:nvSpPr>
        <p:spPr>
          <a:xfrm>
            <a:off x="839788" y="457200"/>
            <a:ext cx="3932237" cy="160020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76F0AE0-3F41-4716-A8A2-CE16925D2331}"/>
              </a:ext>
            </a:extLst>
          </p:cNvPr>
          <p:cNvSpPr>
            <a:spLocks noGrp="1"/>
          </p:cNvSpPr>
          <p:nvPr>
            <p:ph type="pic" idx="1"/>
          </p:nvPr>
        </p:nvSpPr>
        <p:spPr>
          <a:xfrm>
            <a:off x="5183188" y="987427"/>
            <a:ext cx="617220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GB"/>
              <a:t>Click icon to add picture</a:t>
            </a:r>
            <a:endParaRPr lang="en-US"/>
          </a:p>
        </p:txBody>
      </p:sp>
      <p:sp>
        <p:nvSpPr>
          <p:cNvPr id="4" name="Text Placeholder 3">
            <a:extLst>
              <a:ext uri="{FF2B5EF4-FFF2-40B4-BE49-F238E27FC236}">
                <a16:creationId xmlns:a16="http://schemas.microsoft.com/office/drawing/2014/main" id="{692E1BD1-4246-4C28-80E0-95001E16C784}"/>
              </a:ext>
            </a:extLst>
          </p:cNvPr>
          <p:cNvSpPr>
            <a:spLocks noGrp="1"/>
          </p:cNvSpPr>
          <p:nvPr>
            <p:ph type="body" sz="half" idx="2"/>
          </p:nvPr>
        </p:nvSpPr>
        <p:spPr>
          <a:xfrm>
            <a:off x="839788" y="2057400"/>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BB604FDF-45FB-47DD-826C-D9558DD7BF20}"/>
              </a:ext>
            </a:extLst>
          </p:cNvPr>
          <p:cNvSpPr>
            <a:spLocks noGrp="1"/>
          </p:cNvSpPr>
          <p:nvPr>
            <p:ph type="dt" sz="half" idx="10"/>
          </p:nvPr>
        </p:nvSpPr>
        <p:spPr>
          <a:xfrm>
            <a:off x="838200" y="6356354"/>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BE1C2F13-3E38-423D-9615-2AC41881DF81}"/>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669C229-0ADD-4923-BC88-C6957302410F}"/>
              </a:ext>
            </a:extLst>
          </p:cNvPr>
          <p:cNvSpPr>
            <a:spLocks noGrp="1"/>
          </p:cNvSpPr>
          <p:nvPr>
            <p:ph type="sldNum" sz="quarter" idx="12"/>
          </p:nvPr>
        </p:nvSpPr>
        <p:spPr>
          <a:xfrm>
            <a:off x="8610600" y="6356354"/>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28624975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3F64-4671-461A-9E7D-D85657F3C4E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2D9B530-A9FF-40EA-8316-20C40413A0B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80A229-68D9-402D-AB9E-C6264435B710}"/>
              </a:ext>
            </a:extLst>
          </p:cNvPr>
          <p:cNvSpPr>
            <a:spLocks noGrp="1"/>
          </p:cNvSpPr>
          <p:nvPr>
            <p:ph type="dt" sz="half" idx="10"/>
          </p:nvPr>
        </p:nvSpPr>
        <p:spPr>
          <a:xfrm>
            <a:off x="838200" y="6356354"/>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529E2B44-64FC-4DD7-9518-8574764E44A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636CBB2-E014-4512-B44D-D358DAE5113A}"/>
              </a:ext>
            </a:extLst>
          </p:cNvPr>
          <p:cNvSpPr>
            <a:spLocks noGrp="1"/>
          </p:cNvSpPr>
          <p:nvPr>
            <p:ph type="sldNum" sz="quarter" idx="12"/>
          </p:nvPr>
        </p:nvSpPr>
        <p:spPr>
          <a:xfrm>
            <a:off x="8610600" y="6356354"/>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31031492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9288-FFEC-411B-B1C4-F6C42DA8A92A}"/>
              </a:ext>
            </a:extLst>
          </p:cNvPr>
          <p:cNvSpPr>
            <a:spLocks noGrp="1"/>
          </p:cNvSpPr>
          <p:nvPr>
            <p:ph type="title" orient="vert"/>
          </p:nvPr>
        </p:nvSpPr>
        <p:spPr>
          <a:xfrm>
            <a:off x="8724902"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ABF9253-7648-4981-96A7-C9363371D59F}"/>
              </a:ext>
            </a:extLst>
          </p:cNvPr>
          <p:cNvSpPr>
            <a:spLocks noGrp="1"/>
          </p:cNvSpPr>
          <p:nvPr>
            <p:ph type="body" orient="vert" idx="1"/>
          </p:nvPr>
        </p:nvSpPr>
        <p:spPr>
          <a:xfrm>
            <a:off x="838202"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BCCCF1A-1915-489F-861A-6D45530BF228}"/>
              </a:ext>
            </a:extLst>
          </p:cNvPr>
          <p:cNvSpPr>
            <a:spLocks noGrp="1"/>
          </p:cNvSpPr>
          <p:nvPr>
            <p:ph type="dt" sz="half" idx="10"/>
          </p:nvPr>
        </p:nvSpPr>
        <p:spPr>
          <a:xfrm>
            <a:off x="838200" y="6356354"/>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964C5A81-D5A5-419E-8B12-0EC36759F6B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1B9FB95-FDB4-408E-959C-42C1B1D1873C}"/>
              </a:ext>
            </a:extLst>
          </p:cNvPr>
          <p:cNvSpPr>
            <a:spLocks noGrp="1"/>
          </p:cNvSpPr>
          <p:nvPr>
            <p:ph type="sldNum" sz="quarter" idx="12"/>
          </p:nvPr>
        </p:nvSpPr>
        <p:spPr>
          <a:xfrm>
            <a:off x="8610600" y="6356354"/>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37903343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B8B3-696C-CDAE-8010-8F448A606C1A}"/>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13249885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7339B-C5DF-8184-1D1E-651CF1092DE2}"/>
              </a:ext>
            </a:extLst>
          </p:cNvPr>
          <p:cNvSpPr>
            <a:spLocks noGrp="1"/>
          </p:cNvSpPr>
          <p:nvPr>
            <p:ph type="ctrTitle"/>
          </p:nvPr>
        </p:nvSpPr>
        <p:spPr>
          <a:xfrm>
            <a:off x="1524000" y="1122363"/>
            <a:ext cx="9144000" cy="23876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061AFE25-D642-889E-C4F3-EB4670CE54A3}"/>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BDA39F0-8E64-DF4C-FA57-8889026DAC23}"/>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30178783-8AC0-DF7D-B186-F2116E920A30}"/>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1CBBD39-5B3E-C2DF-06D7-99435440C875}"/>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16036588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6AD02-572D-C334-076E-B50C26DC3FD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2382174-A17C-8245-6851-A736E8E0A6D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6F8FA91-5AF3-9583-73BD-38F46F3118E6}"/>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5FF35449-1DAF-2479-D489-499544891967}"/>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45739A5-89C8-DA9B-12DC-E8DF90D0D190}"/>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3640065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6AD02-572D-C334-076E-B50C26DC3FD6}"/>
              </a:ext>
            </a:extLst>
          </p:cNvPr>
          <p:cNvSpPr>
            <a:spLocks noGrp="1"/>
          </p:cNvSpPr>
          <p:nvPr>
            <p:ph type="title"/>
          </p:nvPr>
        </p:nvSpPr>
        <p:spPr/>
        <p:txBody>
          <a:bodyPr>
            <a:normAutofit/>
          </a:bodyPr>
          <a:lstStyle>
            <a:lvl1pPr>
              <a:defRPr sz="3000">
                <a:latin typeface="Source Sans Pro" panose="020B0503030403020204" pitchFamily="34" charset="0"/>
                <a:ea typeface="Source Sans Pro" panose="020B0503030403020204" pitchFamily="34" charset="0"/>
              </a:defRPr>
            </a:lvl1pPr>
          </a:lstStyle>
          <a:p>
            <a:r>
              <a:rPr lang="en-GB"/>
              <a:t>Click to edit Master title style</a:t>
            </a:r>
            <a:endParaRPr lang="en-US"/>
          </a:p>
        </p:txBody>
      </p:sp>
      <p:cxnSp>
        <p:nvCxnSpPr>
          <p:cNvPr id="7" name="Straight Connector 6">
            <a:extLst>
              <a:ext uri="{FF2B5EF4-FFF2-40B4-BE49-F238E27FC236}">
                <a16:creationId xmlns:a16="http://schemas.microsoft.com/office/drawing/2014/main" id="{4409B23A-C6E2-AFAD-F549-92C5A0F22DC0}"/>
              </a:ext>
            </a:extLst>
          </p:cNvPr>
          <p:cNvCxnSpPr/>
          <p:nvPr/>
        </p:nvCxnSpPr>
        <p:spPr>
          <a:xfrm>
            <a:off x="1341754" y="1180945"/>
            <a:ext cx="10515601" cy="0"/>
          </a:xfrm>
          <a:prstGeom prst="line">
            <a:avLst/>
          </a:prstGeom>
          <a:ln w="28575">
            <a:solidFill>
              <a:srgbClr val="467A78"/>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124E1441-9AFB-0AD3-04A8-BD324E4F21D0}"/>
              </a:ext>
            </a:extLst>
          </p:cNvPr>
          <p:cNvGraphicFramePr>
            <a:graphicFrameLocks/>
          </p:cNvGraphicFramePr>
          <p:nvPr>
            <p:extLst>
              <p:ext uri="{D42A27DB-BD31-4B8C-83A1-F6EECF244321}">
                <p14:modId xmlns:p14="http://schemas.microsoft.com/office/powerpoint/2010/main" val="105850996"/>
              </p:ext>
            </p:extLst>
          </p:nvPr>
        </p:nvGraphicFramePr>
        <p:xfrm>
          <a:off x="1341437" y="1584326"/>
          <a:ext cx="10515600" cy="4751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5">
            <a:extLst>
              <a:ext uri="{FF2B5EF4-FFF2-40B4-BE49-F238E27FC236}">
                <a16:creationId xmlns:a16="http://schemas.microsoft.com/office/drawing/2014/main" id="{C57E45E6-D9B7-C8D4-24D0-EAE762264F53}"/>
              </a:ext>
            </a:extLst>
          </p:cNvPr>
          <p:cNvSpPr txBox="1">
            <a:spLocks/>
          </p:cNvSpPr>
          <p:nvPr/>
        </p:nvSpPr>
        <p:spPr>
          <a:xfrm>
            <a:off x="1219833" y="6431582"/>
            <a:ext cx="1452248" cy="33193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a:t> </a:t>
            </a:r>
            <a:r>
              <a:rPr lang="en-US" sz="1050" i="1">
                <a:solidFill>
                  <a:schemeClr val="bg1">
                    <a:lumMod val="75000"/>
                  </a:schemeClr>
                </a:solidFill>
                <a:latin typeface="Palatino Linotype" panose="02040502050505030304" pitchFamily="18" charset="0"/>
              </a:rPr>
              <a:t>Chương 1_</a:t>
            </a:r>
            <a:r>
              <a:rPr lang="en-US" sz="1200" i="1">
                <a:solidFill>
                  <a:schemeClr val="bg1">
                    <a:lumMod val="75000"/>
                  </a:schemeClr>
                </a:solidFill>
                <a:latin typeface="Palatino Linotype" panose="02040502050505030304" pitchFamily="18" charset="0"/>
              </a:rPr>
              <a:t>P</a:t>
            </a:r>
            <a:fld id="{074B966B-61C1-4D35-A6DB-517C1428DB9D}" type="slidenum">
              <a:rPr lang="en-US" sz="1200" b="1" i="1" smtClean="0">
                <a:solidFill>
                  <a:schemeClr val="bg1">
                    <a:lumMod val="75000"/>
                  </a:schemeClr>
                </a:solidFill>
                <a:latin typeface="Palatino Linotype" panose="02040502050505030304" pitchFamily="18" charset="0"/>
              </a:rPr>
              <a:pPr/>
              <a:t>‹N°›</a:t>
            </a:fld>
            <a:endParaRPr lang="en-US" sz="1350" b="1" i="1">
              <a:solidFill>
                <a:schemeClr val="bg1">
                  <a:lumMod val="75000"/>
                </a:schemeClr>
              </a:solidFill>
              <a:latin typeface="Palatino Linotype" panose="02040502050505030304" pitchFamily="18" charset="0"/>
            </a:endParaRPr>
          </a:p>
        </p:txBody>
      </p:sp>
    </p:spTree>
    <p:extLst>
      <p:ext uri="{BB962C8B-B14F-4D97-AF65-F5344CB8AC3E}">
        <p14:creationId xmlns:p14="http://schemas.microsoft.com/office/powerpoint/2010/main" val="23375630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67CE4-AD3F-9BC9-1A87-AF91C7B5D884}"/>
              </a:ext>
            </a:extLst>
          </p:cNvPr>
          <p:cNvSpPr>
            <a:spLocks noGrp="1"/>
          </p:cNvSpPr>
          <p:nvPr>
            <p:ph type="title"/>
          </p:nvPr>
        </p:nvSpPr>
        <p:spPr>
          <a:xfrm>
            <a:off x="831849" y="1709738"/>
            <a:ext cx="10515600" cy="2852737"/>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73257ED-8654-4A4D-7E95-AF72CFB02EE1}"/>
              </a:ext>
            </a:extLst>
          </p:cNvPr>
          <p:cNvSpPr>
            <a:spLocks noGrp="1"/>
          </p:cNvSpPr>
          <p:nvPr>
            <p:ph type="body" idx="1"/>
          </p:nvPr>
        </p:nvSpPr>
        <p:spPr>
          <a:xfrm>
            <a:off x="831849"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AA37731-0932-B5E5-D0EC-CBC44D0F9D0F}"/>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64E1FA61-4D77-9939-C20E-D6916DF7C643}"/>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D09D389-3E56-0B2E-8BED-5B8FAFFFA391}"/>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11352608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14CFB-9E6D-26E9-6CE8-62BB6688CDC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51C8EA0-100B-9E18-1854-308B9CC95C0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D3897D0-F17C-62AD-4A14-554C5BF6271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AA97E1A-ECFE-9B87-93B9-5ABF136D21C5}"/>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29BA72FB-0509-D5A6-A428-C04D61940FDF}"/>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A41AA42-3BC3-3AD2-2ABB-08BBCBE285E6}"/>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13247524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4FC33-B5E7-5DF6-ADCE-A761CEA7383F}"/>
              </a:ext>
            </a:extLst>
          </p:cNvPr>
          <p:cNvSpPr>
            <a:spLocks noGrp="1"/>
          </p:cNvSpPr>
          <p:nvPr>
            <p:ph type="title"/>
          </p:nvPr>
        </p:nvSpPr>
        <p:spPr>
          <a:xfrm>
            <a:off x="839788" y="365126"/>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59BA230-E04A-73B0-7F62-8F5F992261CA}"/>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32BAB055-3B10-6F28-A02E-D98B70DDED85}"/>
              </a:ext>
            </a:extLst>
          </p:cNvPr>
          <p:cNvSpPr>
            <a:spLocks noGrp="1"/>
          </p:cNvSpPr>
          <p:nvPr>
            <p:ph sz="half" idx="2"/>
          </p:nvPr>
        </p:nvSpPr>
        <p:spPr>
          <a:xfrm>
            <a:off x="839789"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5F30A07-EA40-410E-6709-F2573705AC3F}"/>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A4C3F6D6-E78B-E627-5908-5D2883833012}"/>
              </a:ext>
            </a:extLst>
          </p:cNvPr>
          <p:cNvSpPr>
            <a:spLocks noGrp="1"/>
          </p:cNvSpPr>
          <p:nvPr>
            <p:ph sz="quarter" idx="4"/>
          </p:nvPr>
        </p:nvSpPr>
        <p:spPr>
          <a:xfrm>
            <a:off x="6172201"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5CC660D-E21E-2830-759A-74E2C243EDC0}"/>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B84A6BB5-FAC6-4272-CEE6-CA31EF60561F}"/>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3F6E85E2-6240-231D-3A9B-5C16DAD6A197}"/>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10433033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5A4-CDAF-6988-F5D7-78FCA379493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C75B368-EE44-2802-497E-FA525E486EAF}"/>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ACE55E8D-A25F-59F3-6A7A-0473137FCE3B}"/>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99A35CAB-E2A5-DE7B-FDC3-F5EDCB159AFA}"/>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28401558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DAAED0-06F6-1E33-4D8E-89FDB7146B29}"/>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39A37CC8-DDC9-5424-3DDF-75D087AA030E}"/>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AD1E9E1E-052E-3796-3CAA-C9F89F9F3DE8}"/>
              </a:ext>
            </a:extLst>
          </p:cNvPr>
          <p:cNvSpPr>
            <a:spLocks noGrp="1"/>
          </p:cNvSpPr>
          <p:nvPr>
            <p:ph type="sldNum" sz="quarter" idx="12"/>
          </p:nvPr>
        </p:nvSpPr>
        <p:spPr>
          <a:xfrm>
            <a:off x="8610600" y="6356352"/>
            <a:ext cx="2743200" cy="365125"/>
          </a:xfrm>
          <a:prstGeom prst="rect">
            <a:avLst/>
          </a:prstGeom>
        </p:spPr>
        <p:txBody>
          <a:bodyPr/>
          <a:lstStyle/>
          <a:p>
            <a:fld id="{074B966B-61C1-4D35-A6DB-517C1428DB9D}" type="slidenum">
              <a:rPr lang="en-US" smtClean="0"/>
              <a:t>‹N°›</a:t>
            </a:fld>
            <a:endParaRPr lang="en-US"/>
          </a:p>
        </p:txBody>
      </p:sp>
    </p:spTree>
    <p:extLst>
      <p:ext uri="{BB962C8B-B14F-4D97-AF65-F5344CB8AC3E}">
        <p14:creationId xmlns:p14="http://schemas.microsoft.com/office/powerpoint/2010/main" val="39286936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0875-BF5F-B670-4703-8B4AC5203793}"/>
              </a:ext>
            </a:extLst>
          </p:cNvPr>
          <p:cNvSpPr>
            <a:spLocks noGrp="1"/>
          </p:cNvSpPr>
          <p:nvPr>
            <p:ph type="title"/>
          </p:nvPr>
        </p:nvSpPr>
        <p:spPr>
          <a:xfrm>
            <a:off x="839788" y="457200"/>
            <a:ext cx="3932237" cy="160020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F521578-C7BF-3D5A-7B8D-7F757669DC23}"/>
              </a:ext>
            </a:extLst>
          </p:cNvPr>
          <p:cNvSpPr>
            <a:spLocks noGrp="1"/>
          </p:cNvSpPr>
          <p:nvPr>
            <p:ph idx="1"/>
          </p:nvPr>
        </p:nvSpPr>
        <p:spPr>
          <a:xfrm>
            <a:off x="5183188" y="987426"/>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1454060-581A-D656-12A2-D5D87888151B}"/>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8CC5DD24-B50B-02AA-3A23-2BD3B9D7F880}"/>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071F5648-86C5-5D1D-6D01-6260775E7656}"/>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CD67ACE-D9E4-66AE-2A32-FC178CBE6F4D}"/>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24000257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0A16-D859-416C-8D37-04EAD365F6A6}"/>
              </a:ext>
            </a:extLst>
          </p:cNvPr>
          <p:cNvSpPr>
            <a:spLocks noGrp="1"/>
          </p:cNvSpPr>
          <p:nvPr>
            <p:ph type="title"/>
          </p:nvPr>
        </p:nvSpPr>
        <p:spPr>
          <a:xfrm>
            <a:off x="839788" y="457200"/>
            <a:ext cx="3932237" cy="160020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B654A95-17DB-5A99-A0B2-6CF0B7A99E7F}"/>
              </a:ext>
            </a:extLst>
          </p:cNvPr>
          <p:cNvSpPr>
            <a:spLocks noGrp="1"/>
          </p:cNvSpPr>
          <p:nvPr>
            <p:ph type="pic" idx="1"/>
          </p:nvPr>
        </p:nvSpPr>
        <p:spPr>
          <a:xfrm>
            <a:off x="5183188" y="987426"/>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a:p>
        </p:txBody>
      </p:sp>
      <p:sp>
        <p:nvSpPr>
          <p:cNvPr id="4" name="Text Placeholder 3">
            <a:extLst>
              <a:ext uri="{FF2B5EF4-FFF2-40B4-BE49-F238E27FC236}">
                <a16:creationId xmlns:a16="http://schemas.microsoft.com/office/drawing/2014/main" id="{8B2130BC-3982-E683-1E42-59B4985FDDFC}"/>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028454CC-7C7A-7B80-FEF9-CAC41DCEE176}"/>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7E48CDEC-3C2D-4E72-1EFB-93C16D295BE0}"/>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AEC6640-052A-FC20-33C5-6ABCF3A9E6F4}"/>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40203557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581-4478-316C-E017-3644A950498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9AA1AA1-E0BF-7BA6-9579-F12AA0EE9F8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3BCB3CD-A6CC-7B9F-A324-48D30EE9429B}"/>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6C8DB536-CC0F-3FD6-5005-EA78F47BE210}"/>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65D10C5-5053-998E-08E9-E24331FC16B9}"/>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273102442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BE246E-8C75-DCA3-DB7F-6EA2FEE99F29}"/>
              </a:ext>
            </a:extLst>
          </p:cNvPr>
          <p:cNvSpPr>
            <a:spLocks noGrp="1"/>
          </p:cNvSpPr>
          <p:nvPr>
            <p:ph type="title" orient="vert"/>
          </p:nvPr>
        </p:nvSpPr>
        <p:spPr>
          <a:xfrm>
            <a:off x="8724901"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D61A9E7-BB09-BB63-A116-F16AE1BD4145}"/>
              </a:ext>
            </a:extLst>
          </p:cNvPr>
          <p:cNvSpPr>
            <a:spLocks noGrp="1"/>
          </p:cNvSpPr>
          <p:nvPr>
            <p:ph type="body" orient="vert" idx="1"/>
          </p:nvPr>
        </p:nvSpPr>
        <p:spPr>
          <a:xfrm>
            <a:off x="838201"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56E4E0-368F-A032-B110-84FBBFDC645F}"/>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ACAD2E2B-2A88-3153-08D6-F4DE86BC43BC}"/>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D52D9CE-AE03-F0C2-36D6-266388D7CCBB}"/>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35698595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6AD02-572D-C334-076E-B50C26DC3FD6}"/>
              </a:ext>
            </a:extLst>
          </p:cNvPr>
          <p:cNvSpPr>
            <a:spLocks noGrp="1"/>
          </p:cNvSpPr>
          <p:nvPr>
            <p:ph type="title"/>
          </p:nvPr>
        </p:nvSpPr>
        <p:spPr/>
        <p:txBody>
          <a:bodyPr>
            <a:normAutofit/>
          </a:bodyPr>
          <a:lstStyle>
            <a:lvl1pPr>
              <a:defRPr sz="4000">
                <a:latin typeface="Source Sans Pro" panose="020B0503030403020204" pitchFamily="34" charset="0"/>
                <a:ea typeface="Source Sans Pro" panose="020B0503030403020204" pitchFamily="34" charset="0"/>
              </a:defRPr>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2382174-A17C-8245-6851-A736E8E0A6DD}"/>
              </a:ext>
            </a:extLst>
          </p:cNvPr>
          <p:cNvSpPr>
            <a:spLocks noGrp="1"/>
          </p:cNvSpPr>
          <p:nvPr>
            <p:ph idx="1"/>
          </p:nvPr>
        </p:nvSpPr>
        <p:spPr>
          <a:xfrm>
            <a:off x="1341755" y="1584960"/>
            <a:ext cx="10515599" cy="4933705"/>
          </a:xfrm>
        </p:spPr>
        <p:txBody>
          <a:bodyPr>
            <a:normAutofit/>
          </a:bodyPr>
          <a:lstStyle>
            <a:lvl1pPr marL="180000" indent="-457200">
              <a:lnSpc>
                <a:spcPct val="120000"/>
              </a:lnSpc>
              <a:spcBef>
                <a:spcPts val="600"/>
              </a:spcBef>
              <a:spcAft>
                <a:spcPts val="600"/>
              </a:spcAft>
              <a:buSzPct val="70000"/>
              <a:buFont typeface="Wingdings" pitchFamily="2" charset="2"/>
              <a:buChar char="v"/>
              <a:defRPr sz="2200" b="0" i="0">
                <a:latin typeface="Source Sans Pro" panose="020B0503030403020204" pitchFamily="34" charset="0"/>
                <a:ea typeface="Source Sans Pro" panose="020B0503030403020204" pitchFamily="34" charset="0"/>
                <a:cs typeface="Arial" panose="020B0604020202020204" pitchFamily="34" charset="0"/>
              </a:defRPr>
            </a:lvl1pPr>
            <a:lvl2pPr marL="685800" indent="-372600">
              <a:lnSpc>
                <a:spcPct val="125000"/>
              </a:lnSpc>
              <a:spcBef>
                <a:spcPts val="600"/>
              </a:spcBef>
              <a:spcAft>
                <a:spcPts val="600"/>
              </a:spcAft>
              <a:buSzPct val="82000"/>
              <a:buFont typeface="Wingdings" pitchFamily="2" charset="2"/>
              <a:buChar char="Ø"/>
              <a:defRPr sz="1800" b="0" i="0">
                <a:latin typeface="Source Sans Pro" panose="020B0503030403020204" pitchFamily="34" charset="0"/>
                <a:ea typeface="Source Sans Pro" panose="020B0503030403020204" pitchFamily="34" charset="0"/>
                <a:cs typeface="Arial" panose="020B0604020202020204" pitchFamily="34" charset="0"/>
              </a:defRPr>
            </a:lvl2pPr>
            <a:lvl3pPr marL="1143000" indent="-228600">
              <a:lnSpc>
                <a:spcPct val="125000"/>
              </a:lnSpc>
              <a:spcBef>
                <a:spcPts val="600"/>
              </a:spcBef>
              <a:spcAft>
                <a:spcPts val="600"/>
              </a:spcAft>
              <a:buFont typeface="Wingdings" pitchFamily="2" charset="2"/>
              <a:buChar char="§"/>
              <a:defRPr sz="1600" b="0" i="0">
                <a:latin typeface="Source Sans Pro" panose="020B0503030403020204" pitchFamily="34" charset="0"/>
                <a:ea typeface="Source Sans Pro" panose="020B0503030403020204" pitchFamily="34" charset="0"/>
                <a:cs typeface="Arial" panose="020B0604020202020204" pitchFamily="34" charset="0"/>
              </a:defRPr>
            </a:lvl3pPr>
            <a:lvl4pPr>
              <a:lnSpc>
                <a:spcPct val="125000"/>
              </a:lnSpc>
              <a:spcBef>
                <a:spcPts val="600"/>
              </a:spcBef>
              <a:spcAft>
                <a:spcPts val="600"/>
              </a:spcAft>
              <a:defRPr sz="1400" b="0" i="0">
                <a:latin typeface="Source Sans Pro" panose="020B0503030403020204" pitchFamily="34" charset="0"/>
                <a:ea typeface="Source Sans Pro" panose="020B0503030403020204" pitchFamily="34" charset="0"/>
                <a:cs typeface="Arial" panose="020B0604020202020204" pitchFamily="34" charset="0"/>
              </a:defRPr>
            </a:lvl4pPr>
            <a:lvl5pPr marL="2057400" indent="-228600">
              <a:lnSpc>
                <a:spcPct val="125000"/>
              </a:lnSpc>
              <a:spcBef>
                <a:spcPts val="600"/>
              </a:spcBef>
              <a:spcAft>
                <a:spcPts val="600"/>
              </a:spcAft>
              <a:buFont typeface="Wingdings" pitchFamily="2" charset="2"/>
              <a:buChar char="ü"/>
              <a:defRPr sz="1400" b="0" i="0">
                <a:latin typeface="Source Sans Pro" panose="020B0503030403020204" pitchFamily="34" charset="0"/>
                <a:ea typeface="Source Sans Pro" panose="020B0503030403020204" pitchFamily="34" charset="0"/>
                <a:cs typeface="Arial" panose="020B0604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a:extLst>
              <a:ext uri="{FF2B5EF4-FFF2-40B4-BE49-F238E27FC236}">
                <a16:creationId xmlns:a16="http://schemas.microsoft.com/office/drawing/2014/main" id="{545739A5-89C8-DA9B-12DC-E8DF90D0D190}"/>
              </a:ext>
            </a:extLst>
          </p:cNvPr>
          <p:cNvSpPr>
            <a:spLocks noGrp="1"/>
          </p:cNvSpPr>
          <p:nvPr>
            <p:ph type="sldNum" sz="quarter" idx="12"/>
          </p:nvPr>
        </p:nvSpPr>
        <p:spPr>
          <a:xfrm>
            <a:off x="1199513" y="6451264"/>
            <a:ext cx="1452248" cy="365125"/>
          </a:xfrm>
          <a:prstGeom prst="rect">
            <a:avLst/>
          </a:prstGeom>
        </p:spPr>
        <p:txBody>
          <a:bodyPr/>
          <a:lstStyle/>
          <a:p>
            <a:fld id="{8DF14E08-3E27-4330-BBCC-108ACDB8E4C7}" type="slidenum">
              <a:rPr lang="en-GB" smtClean="0"/>
              <a:pPr/>
              <a:t>‹N°›</a:t>
            </a:fld>
            <a:endParaRPr lang="en-GB"/>
          </a:p>
        </p:txBody>
      </p:sp>
      <p:cxnSp>
        <p:nvCxnSpPr>
          <p:cNvPr id="7" name="Straight Connector 6">
            <a:extLst>
              <a:ext uri="{FF2B5EF4-FFF2-40B4-BE49-F238E27FC236}">
                <a16:creationId xmlns:a16="http://schemas.microsoft.com/office/drawing/2014/main" id="{4409B23A-C6E2-AFAD-F549-92C5A0F22DC0}"/>
              </a:ext>
            </a:extLst>
          </p:cNvPr>
          <p:cNvCxnSpPr/>
          <p:nvPr/>
        </p:nvCxnSpPr>
        <p:spPr>
          <a:xfrm>
            <a:off x="1341753" y="1180945"/>
            <a:ext cx="10515601" cy="0"/>
          </a:xfrm>
          <a:prstGeom prst="line">
            <a:avLst/>
          </a:prstGeom>
          <a:ln w="28575">
            <a:solidFill>
              <a:srgbClr val="467A7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78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248543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7339B-C5DF-8184-1D1E-651CF1092DE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61AFE25-D642-889E-C4F3-EB4670CE54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Tree>
    <p:extLst>
      <p:ext uri="{BB962C8B-B14F-4D97-AF65-F5344CB8AC3E}">
        <p14:creationId xmlns:p14="http://schemas.microsoft.com/office/powerpoint/2010/main" val="25531644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A4AC03-B066-DF9E-E499-D16CB3DE3613}"/>
              </a:ext>
            </a:extLst>
          </p:cNvPr>
          <p:cNvSpPr/>
          <p:nvPr/>
        </p:nvSpPr>
        <p:spPr>
          <a:xfrm>
            <a:off x="1127761" y="339334"/>
            <a:ext cx="10729594" cy="6179331"/>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solidFill>
                <a:schemeClr val="bg1">
                  <a:lumMod val="95000"/>
                </a:schemeClr>
              </a:solidFill>
            </a:endParaRPr>
          </a:p>
        </p:txBody>
      </p:sp>
      <p:sp>
        <p:nvSpPr>
          <p:cNvPr id="2" name="Title 1">
            <a:extLst>
              <a:ext uri="{FF2B5EF4-FFF2-40B4-BE49-F238E27FC236}">
                <a16:creationId xmlns:a16="http://schemas.microsoft.com/office/drawing/2014/main" id="{1766AD02-572D-C334-076E-B50C26DC3FD6}"/>
              </a:ext>
            </a:extLst>
          </p:cNvPr>
          <p:cNvSpPr>
            <a:spLocks noGrp="1"/>
          </p:cNvSpPr>
          <p:nvPr>
            <p:ph type="title"/>
          </p:nvPr>
        </p:nvSpPr>
        <p:spPr/>
        <p:txBody>
          <a:bodyPr>
            <a:normAutofit/>
          </a:bodyPr>
          <a:lstStyle>
            <a:lvl1pPr>
              <a:defRPr sz="4000">
                <a:latin typeface="Source Sans Pro" panose="020B0503030403020204" pitchFamily="34" charset="0"/>
                <a:ea typeface="Source Sans Pro" panose="020B0503030403020204" pitchFamily="34" charset="0"/>
              </a:defRPr>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2382174-A17C-8245-6851-A736E8E0A6DD}"/>
              </a:ext>
            </a:extLst>
          </p:cNvPr>
          <p:cNvSpPr>
            <a:spLocks noGrp="1"/>
          </p:cNvSpPr>
          <p:nvPr>
            <p:ph idx="1"/>
          </p:nvPr>
        </p:nvSpPr>
        <p:spPr>
          <a:xfrm>
            <a:off x="1341755" y="1584960"/>
            <a:ext cx="10515599" cy="4933705"/>
          </a:xfrm>
        </p:spPr>
        <p:txBody>
          <a:bodyPr>
            <a:normAutofit/>
          </a:bodyPr>
          <a:lstStyle>
            <a:lvl1pPr marL="180000" indent="-457200">
              <a:lnSpc>
                <a:spcPct val="120000"/>
              </a:lnSpc>
              <a:spcBef>
                <a:spcPts val="600"/>
              </a:spcBef>
              <a:spcAft>
                <a:spcPts val="600"/>
              </a:spcAft>
              <a:buSzPct val="70000"/>
              <a:buFont typeface="Wingdings" pitchFamily="2" charset="2"/>
              <a:buChar char="v"/>
              <a:defRPr sz="2200" b="0" i="0">
                <a:latin typeface="Source Sans Pro" panose="020B0503030403020204" pitchFamily="34" charset="0"/>
                <a:ea typeface="Source Sans Pro" panose="020B0503030403020204" pitchFamily="34" charset="0"/>
                <a:cs typeface="Arial" panose="020B0604020202020204" pitchFamily="34" charset="0"/>
              </a:defRPr>
            </a:lvl1pPr>
            <a:lvl2pPr marL="685800" indent="-372600">
              <a:lnSpc>
                <a:spcPct val="125000"/>
              </a:lnSpc>
              <a:spcBef>
                <a:spcPts val="600"/>
              </a:spcBef>
              <a:spcAft>
                <a:spcPts val="600"/>
              </a:spcAft>
              <a:buSzPct val="82000"/>
              <a:buFont typeface="Wingdings" pitchFamily="2" charset="2"/>
              <a:buChar char="Ø"/>
              <a:defRPr sz="1800" b="0" i="0">
                <a:latin typeface="Source Sans Pro" panose="020B0503030403020204" pitchFamily="34" charset="0"/>
                <a:ea typeface="Source Sans Pro" panose="020B0503030403020204" pitchFamily="34" charset="0"/>
                <a:cs typeface="Arial" panose="020B0604020202020204" pitchFamily="34" charset="0"/>
              </a:defRPr>
            </a:lvl2pPr>
            <a:lvl3pPr marL="1143000" indent="-228600">
              <a:lnSpc>
                <a:spcPct val="125000"/>
              </a:lnSpc>
              <a:spcBef>
                <a:spcPts val="600"/>
              </a:spcBef>
              <a:spcAft>
                <a:spcPts val="600"/>
              </a:spcAft>
              <a:buFont typeface="Wingdings" pitchFamily="2" charset="2"/>
              <a:buChar char="§"/>
              <a:defRPr sz="1600" b="0" i="0">
                <a:latin typeface="Source Sans Pro" panose="020B0503030403020204" pitchFamily="34" charset="0"/>
                <a:ea typeface="Source Sans Pro" panose="020B0503030403020204" pitchFamily="34" charset="0"/>
                <a:cs typeface="Arial" panose="020B0604020202020204" pitchFamily="34" charset="0"/>
              </a:defRPr>
            </a:lvl3pPr>
            <a:lvl4pPr>
              <a:lnSpc>
                <a:spcPct val="125000"/>
              </a:lnSpc>
              <a:spcBef>
                <a:spcPts val="600"/>
              </a:spcBef>
              <a:spcAft>
                <a:spcPts val="600"/>
              </a:spcAft>
              <a:defRPr sz="1400" b="0" i="0">
                <a:latin typeface="Source Sans Pro" panose="020B0503030403020204" pitchFamily="34" charset="0"/>
                <a:ea typeface="Source Sans Pro" panose="020B0503030403020204" pitchFamily="34" charset="0"/>
                <a:cs typeface="Arial" panose="020B0604020202020204" pitchFamily="34" charset="0"/>
              </a:defRPr>
            </a:lvl4pPr>
            <a:lvl5pPr marL="2057400" indent="-228600">
              <a:lnSpc>
                <a:spcPct val="125000"/>
              </a:lnSpc>
              <a:spcBef>
                <a:spcPts val="600"/>
              </a:spcBef>
              <a:spcAft>
                <a:spcPts val="600"/>
              </a:spcAft>
              <a:buFont typeface="Wingdings" pitchFamily="2" charset="2"/>
              <a:buChar char="ü"/>
              <a:defRPr sz="1400" b="0" i="0">
                <a:latin typeface="Source Sans Pro" panose="020B0503030403020204" pitchFamily="34" charset="0"/>
                <a:ea typeface="Source Sans Pro" panose="020B0503030403020204" pitchFamily="34" charset="0"/>
                <a:cs typeface="Arial" panose="020B0604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cxnSp>
        <p:nvCxnSpPr>
          <p:cNvPr id="7" name="Straight Connector 6">
            <a:extLst>
              <a:ext uri="{FF2B5EF4-FFF2-40B4-BE49-F238E27FC236}">
                <a16:creationId xmlns:a16="http://schemas.microsoft.com/office/drawing/2014/main" id="{4409B23A-C6E2-AFAD-F549-92C5A0F22DC0}"/>
              </a:ext>
            </a:extLst>
          </p:cNvPr>
          <p:cNvCxnSpPr/>
          <p:nvPr/>
        </p:nvCxnSpPr>
        <p:spPr>
          <a:xfrm>
            <a:off x="1341753" y="1180945"/>
            <a:ext cx="10515601" cy="0"/>
          </a:xfrm>
          <a:prstGeom prst="line">
            <a:avLst/>
          </a:prstGeom>
          <a:ln w="28575">
            <a:solidFill>
              <a:srgbClr val="467A7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6323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6AD02-572D-C334-076E-B50C26DC3FD6}"/>
              </a:ext>
            </a:extLst>
          </p:cNvPr>
          <p:cNvSpPr>
            <a:spLocks noGrp="1"/>
          </p:cNvSpPr>
          <p:nvPr>
            <p:ph type="title"/>
          </p:nvPr>
        </p:nvSpPr>
        <p:spPr/>
        <p:txBody>
          <a:bodyPr>
            <a:normAutofit/>
          </a:bodyPr>
          <a:lstStyle>
            <a:lvl1pPr>
              <a:defRPr sz="4000">
                <a:latin typeface="Source Sans Pro" panose="020B0503030403020204" pitchFamily="34" charset="0"/>
                <a:ea typeface="Source Sans Pro" panose="020B0503030403020204" pitchFamily="34" charset="0"/>
              </a:defRPr>
            </a:lvl1pPr>
          </a:lstStyle>
          <a:p>
            <a:r>
              <a:rPr lang="en-GB"/>
              <a:t>Click to edit Master title style</a:t>
            </a:r>
            <a:endParaRPr lang="en-US"/>
          </a:p>
        </p:txBody>
      </p:sp>
      <p:cxnSp>
        <p:nvCxnSpPr>
          <p:cNvPr id="7" name="Straight Connector 6">
            <a:extLst>
              <a:ext uri="{FF2B5EF4-FFF2-40B4-BE49-F238E27FC236}">
                <a16:creationId xmlns:a16="http://schemas.microsoft.com/office/drawing/2014/main" id="{4409B23A-C6E2-AFAD-F549-92C5A0F22DC0}"/>
              </a:ext>
            </a:extLst>
          </p:cNvPr>
          <p:cNvCxnSpPr/>
          <p:nvPr/>
        </p:nvCxnSpPr>
        <p:spPr>
          <a:xfrm>
            <a:off x="1341753" y="1180945"/>
            <a:ext cx="10515601" cy="0"/>
          </a:xfrm>
          <a:prstGeom prst="line">
            <a:avLst/>
          </a:prstGeom>
          <a:ln w="28575">
            <a:solidFill>
              <a:srgbClr val="467A78"/>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124E1441-9AFB-0AD3-04A8-BD324E4F21D0}"/>
              </a:ext>
            </a:extLst>
          </p:cNvPr>
          <p:cNvGraphicFramePr>
            <a:graphicFrameLocks/>
          </p:cNvGraphicFramePr>
          <p:nvPr>
            <p:extLst>
              <p:ext uri="{D42A27DB-BD31-4B8C-83A1-F6EECF244321}">
                <p14:modId xmlns:p14="http://schemas.microsoft.com/office/powerpoint/2010/main" val="105850996"/>
              </p:ext>
            </p:extLst>
          </p:nvPr>
        </p:nvGraphicFramePr>
        <p:xfrm>
          <a:off x="1341438" y="1584324"/>
          <a:ext cx="10515600" cy="4751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85991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1592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5A4-CDAF-6988-F5D7-78FCA379493D}"/>
              </a:ext>
            </a:extLst>
          </p:cNvPr>
          <p:cNvSpPr>
            <a:spLocks noGrp="1"/>
          </p:cNvSpPr>
          <p:nvPr>
            <p:ph type="title" hasCustomPrompt="1"/>
          </p:nvPr>
        </p:nvSpPr>
        <p:spPr>
          <a:xfrm>
            <a:off x="1240155" y="1477254"/>
            <a:ext cx="10515600" cy="1054972"/>
          </a:xfrm>
          <a:solidFill>
            <a:schemeClr val="bg2"/>
          </a:solidFill>
        </p:spPr>
        <p:txBody>
          <a:bodyPr>
            <a:normAutofit/>
          </a:bodyPr>
          <a:lstStyle>
            <a:lvl1pPr>
              <a:defRPr sz="4000" i="1" u="none">
                <a:latin typeface="Palatino Linotype" panose="02040502050505030304" pitchFamily="18" charset="0"/>
              </a:defRPr>
            </a:lvl1pPr>
          </a:lstStyle>
          <a:p>
            <a:r>
              <a:rPr lang="en-US"/>
              <a:t>Bài tập</a:t>
            </a:r>
          </a:p>
        </p:txBody>
      </p:sp>
      <p:sp>
        <p:nvSpPr>
          <p:cNvPr id="6" name="Content Placeholder 2">
            <a:extLst>
              <a:ext uri="{FF2B5EF4-FFF2-40B4-BE49-F238E27FC236}">
                <a16:creationId xmlns:a16="http://schemas.microsoft.com/office/drawing/2014/main" id="{C3DE4B15-7A4F-1D9B-BD43-498C1A7F43B2}"/>
              </a:ext>
            </a:extLst>
          </p:cNvPr>
          <p:cNvSpPr>
            <a:spLocks noGrp="1"/>
          </p:cNvSpPr>
          <p:nvPr>
            <p:ph idx="1"/>
          </p:nvPr>
        </p:nvSpPr>
        <p:spPr>
          <a:xfrm>
            <a:off x="1240156" y="2600961"/>
            <a:ext cx="10515599" cy="2641599"/>
          </a:xfrm>
          <a:solidFill>
            <a:schemeClr val="bg2"/>
          </a:solidFill>
        </p:spPr>
        <p:txBody>
          <a:bodyPr>
            <a:normAutofit/>
          </a:bodyPr>
          <a:lstStyle>
            <a:lvl1pPr marL="180000" indent="-457200">
              <a:lnSpc>
                <a:spcPct val="120000"/>
              </a:lnSpc>
              <a:spcBef>
                <a:spcPts val="600"/>
              </a:spcBef>
              <a:spcAft>
                <a:spcPts val="600"/>
              </a:spcAft>
              <a:buSzPct val="70000"/>
              <a:buFont typeface="Wingdings" pitchFamily="2" charset="2"/>
              <a:buChar char="v"/>
              <a:defRPr sz="2200" b="0" i="1">
                <a:latin typeface="Palatino Linotype" panose="02040502050505030304" pitchFamily="18" charset="0"/>
                <a:ea typeface="Source Sans Pro" panose="020B0503030403020204" pitchFamily="34" charset="0"/>
                <a:cs typeface="Arial" panose="020B0604020202020204" pitchFamily="34" charset="0"/>
              </a:defRPr>
            </a:lvl1pPr>
            <a:lvl2pPr marL="685800" indent="-372600">
              <a:lnSpc>
                <a:spcPct val="125000"/>
              </a:lnSpc>
              <a:spcBef>
                <a:spcPts val="600"/>
              </a:spcBef>
              <a:spcAft>
                <a:spcPts val="600"/>
              </a:spcAft>
              <a:buSzPct val="82000"/>
              <a:buFont typeface="Wingdings" pitchFamily="2" charset="2"/>
              <a:buChar char="Ø"/>
              <a:defRPr sz="1800" b="0" i="0">
                <a:latin typeface="Source Sans Pro" panose="020B0503030403020204" pitchFamily="34" charset="0"/>
                <a:ea typeface="Source Sans Pro" panose="020B0503030403020204" pitchFamily="34" charset="0"/>
                <a:cs typeface="Arial" panose="020B0604020202020204" pitchFamily="34" charset="0"/>
              </a:defRPr>
            </a:lvl2pPr>
            <a:lvl3pPr marL="1143000" indent="-228600">
              <a:lnSpc>
                <a:spcPct val="125000"/>
              </a:lnSpc>
              <a:spcBef>
                <a:spcPts val="600"/>
              </a:spcBef>
              <a:spcAft>
                <a:spcPts val="600"/>
              </a:spcAft>
              <a:buFont typeface="Wingdings" pitchFamily="2" charset="2"/>
              <a:buChar char="§"/>
              <a:defRPr sz="1600" b="0" i="0">
                <a:latin typeface="Source Sans Pro" panose="020B0503030403020204" pitchFamily="34" charset="0"/>
                <a:ea typeface="Source Sans Pro" panose="020B0503030403020204" pitchFamily="34" charset="0"/>
                <a:cs typeface="Arial" panose="020B0604020202020204" pitchFamily="34" charset="0"/>
              </a:defRPr>
            </a:lvl3pPr>
            <a:lvl4pPr>
              <a:lnSpc>
                <a:spcPct val="125000"/>
              </a:lnSpc>
              <a:spcBef>
                <a:spcPts val="600"/>
              </a:spcBef>
              <a:spcAft>
                <a:spcPts val="600"/>
              </a:spcAft>
              <a:defRPr sz="1400" b="0" i="0">
                <a:latin typeface="Source Sans Pro" panose="020B0503030403020204" pitchFamily="34" charset="0"/>
                <a:ea typeface="Source Sans Pro" panose="020B0503030403020204" pitchFamily="34" charset="0"/>
                <a:cs typeface="Arial" panose="020B0604020202020204" pitchFamily="34" charset="0"/>
              </a:defRPr>
            </a:lvl4pPr>
            <a:lvl5pPr marL="2057400" indent="-228600">
              <a:lnSpc>
                <a:spcPct val="125000"/>
              </a:lnSpc>
              <a:spcBef>
                <a:spcPts val="600"/>
              </a:spcBef>
              <a:spcAft>
                <a:spcPts val="600"/>
              </a:spcAft>
              <a:buFont typeface="Wingdings" pitchFamily="2" charset="2"/>
              <a:buChar char="ü"/>
              <a:defRPr sz="1400" b="0" i="0">
                <a:latin typeface="Source Sans Pro" panose="020B0503030403020204" pitchFamily="34" charset="0"/>
                <a:ea typeface="Source Sans Pro" panose="020B0503030403020204" pitchFamily="34" charset="0"/>
                <a:cs typeface="Arial" panose="020B0604020202020204" pitchFamily="34" charset="0"/>
              </a:defRPr>
            </a:lvl5pPr>
          </a:lstStyle>
          <a:p>
            <a:pPr lvl="0"/>
            <a:r>
              <a:rPr lang="en-GB"/>
              <a:t>Click to edit Master text styles</a:t>
            </a:r>
          </a:p>
        </p:txBody>
      </p:sp>
      <p:sp>
        <p:nvSpPr>
          <p:cNvPr id="7" name="Slide Number Placeholder 5">
            <a:extLst>
              <a:ext uri="{FF2B5EF4-FFF2-40B4-BE49-F238E27FC236}">
                <a16:creationId xmlns:a16="http://schemas.microsoft.com/office/drawing/2014/main" id="{61252704-DDE2-183B-464E-639BF103E94B}"/>
              </a:ext>
            </a:extLst>
          </p:cNvPr>
          <p:cNvSpPr>
            <a:spLocks noGrp="1"/>
          </p:cNvSpPr>
          <p:nvPr>
            <p:ph type="sldNum" sz="quarter" idx="12"/>
          </p:nvPr>
        </p:nvSpPr>
        <p:spPr>
          <a:xfrm>
            <a:off x="1067433" y="6454298"/>
            <a:ext cx="1452248" cy="331932"/>
          </a:xfrm>
          <a:prstGeom prst="rect">
            <a:avLst/>
          </a:prstGeom>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32827382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67CE4-AD3F-9BC9-1A87-AF91C7B5D884}"/>
              </a:ext>
            </a:extLst>
          </p:cNvPr>
          <p:cNvSpPr>
            <a:spLocks noGrp="1"/>
          </p:cNvSpPr>
          <p:nvPr>
            <p:ph type="title"/>
          </p:nvPr>
        </p:nvSpPr>
        <p:spPr>
          <a:xfrm>
            <a:off x="1219200" y="1709738"/>
            <a:ext cx="10128250" cy="2852737"/>
          </a:xfrm>
        </p:spPr>
        <p:txBody>
          <a:bodyPr anchor="b"/>
          <a:lstStyle>
            <a:lvl1pPr>
              <a:defRPr sz="48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73257ED-8654-4A4D-7E95-AF72CFB02EE1}"/>
              </a:ext>
            </a:extLst>
          </p:cNvPr>
          <p:cNvSpPr>
            <a:spLocks noGrp="1"/>
          </p:cNvSpPr>
          <p:nvPr>
            <p:ph type="body" idx="1"/>
          </p:nvPr>
        </p:nvSpPr>
        <p:spPr>
          <a:xfrm>
            <a:off x="1219200" y="4589463"/>
            <a:ext cx="1012825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Tree>
    <p:extLst>
      <p:ext uri="{BB962C8B-B14F-4D97-AF65-F5344CB8AC3E}">
        <p14:creationId xmlns:p14="http://schemas.microsoft.com/office/powerpoint/2010/main" val="70397013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14CFB-9E6D-26E9-6CE8-62BB6688CDC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51C8EA0-100B-9E18-1854-308B9CC95C0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D3897D0-F17C-62AD-4A14-554C5BF6271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AA97E1A-ECFE-9B87-93B9-5ABF136D21C5}"/>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a:extLst>
              <a:ext uri="{FF2B5EF4-FFF2-40B4-BE49-F238E27FC236}">
                <a16:creationId xmlns:a16="http://schemas.microsoft.com/office/drawing/2014/main" id="{29BA72FB-0509-D5A6-A428-C04D61940FDF}"/>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7A41AA42-3BC3-3AD2-2ABB-08BBCBE285E6}"/>
              </a:ext>
            </a:extLst>
          </p:cNvPr>
          <p:cNvSpPr>
            <a:spLocks noGrp="1"/>
          </p:cNvSpPr>
          <p:nvPr>
            <p:ph type="sldNum" sz="quarter" idx="12"/>
          </p:nvPr>
        </p:nvSpPr>
        <p:spPr>
          <a:xfrm>
            <a:off x="8610600" y="6356350"/>
            <a:ext cx="2743200" cy="365125"/>
          </a:xfrm>
          <a:prstGeom prst="rect">
            <a:avLst/>
          </a:prstGeom>
        </p:spPr>
        <p:txBody>
          <a:bodyPr/>
          <a:lstStyle/>
          <a:p>
            <a:fld id="{8DF14E08-3E27-4330-BBCC-108ACDB8E4C7}" type="slidenum">
              <a:rPr lang="en-GB" smtClean="0"/>
              <a:pPr/>
              <a:t>‹N°›</a:t>
            </a:fld>
            <a:endParaRPr lang="en-GB"/>
          </a:p>
        </p:txBody>
      </p:sp>
    </p:spTree>
    <p:extLst>
      <p:ext uri="{BB962C8B-B14F-4D97-AF65-F5344CB8AC3E}">
        <p14:creationId xmlns:p14="http://schemas.microsoft.com/office/powerpoint/2010/main" val="18365889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4FC33-B5E7-5DF6-ADCE-A761CEA7383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59BA230-E04A-73B0-7F62-8F5F99226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2BAB055-3B10-6F28-A02E-D98B70DDED8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5F30A07-EA40-410E-6709-F2573705AC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4C3F6D6-E78B-E627-5908-5D288383301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5CC660D-E21E-2830-759A-74E2C243EDC0}"/>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8" name="Footer Placeholder 7">
            <a:extLst>
              <a:ext uri="{FF2B5EF4-FFF2-40B4-BE49-F238E27FC236}">
                <a16:creationId xmlns:a16="http://schemas.microsoft.com/office/drawing/2014/main" id="{B84A6BB5-FAC6-4272-CEE6-CA31EF60561F}"/>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3F6E85E2-6240-231D-3A9B-5C16DAD6A197}"/>
              </a:ext>
            </a:extLst>
          </p:cNvPr>
          <p:cNvSpPr>
            <a:spLocks noGrp="1"/>
          </p:cNvSpPr>
          <p:nvPr>
            <p:ph type="sldNum" sz="quarter" idx="12"/>
          </p:nvPr>
        </p:nvSpPr>
        <p:spPr>
          <a:xfrm>
            <a:off x="8610600" y="6356350"/>
            <a:ext cx="2743200" cy="365125"/>
          </a:xfrm>
          <a:prstGeom prst="rect">
            <a:avLst/>
          </a:prstGeom>
        </p:spPr>
        <p:txBody>
          <a:bodyPr/>
          <a:lstStyle/>
          <a:p>
            <a:fld id="{8DF14E08-3E27-4330-BBCC-108ACDB8E4C7}" type="slidenum">
              <a:rPr lang="en-GB" smtClean="0"/>
              <a:pPr/>
              <a:t>‹N°›</a:t>
            </a:fld>
            <a:endParaRPr lang="en-GB"/>
          </a:p>
        </p:txBody>
      </p:sp>
    </p:spTree>
    <p:extLst>
      <p:ext uri="{BB962C8B-B14F-4D97-AF65-F5344CB8AC3E}">
        <p14:creationId xmlns:p14="http://schemas.microsoft.com/office/powerpoint/2010/main" val="30389793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0875-BF5F-B670-4703-8B4AC52037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F521578-C7BF-3D5A-7B8D-7F757669DC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1454060-581A-D656-12A2-D5D878881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CC5DD24-B50B-02AA-3A23-2BD3B9D7F880}"/>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a:extLst>
              <a:ext uri="{FF2B5EF4-FFF2-40B4-BE49-F238E27FC236}">
                <a16:creationId xmlns:a16="http://schemas.microsoft.com/office/drawing/2014/main" id="{071F5648-86C5-5D1D-6D01-6260775E7656}"/>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7CD67ACE-D9E4-66AE-2A32-FC178CBE6F4D}"/>
              </a:ext>
            </a:extLst>
          </p:cNvPr>
          <p:cNvSpPr>
            <a:spLocks noGrp="1"/>
          </p:cNvSpPr>
          <p:nvPr>
            <p:ph type="sldNum" sz="quarter" idx="12"/>
          </p:nvPr>
        </p:nvSpPr>
        <p:spPr>
          <a:xfrm>
            <a:off x="8610600" y="6356350"/>
            <a:ext cx="2743200" cy="365125"/>
          </a:xfrm>
          <a:prstGeom prst="rect">
            <a:avLst/>
          </a:prstGeom>
        </p:spPr>
        <p:txBody>
          <a:bodyPr/>
          <a:lstStyle/>
          <a:p>
            <a:fld id="{8DF14E08-3E27-4330-BBCC-108ACDB8E4C7}" type="slidenum">
              <a:rPr lang="en-GB" smtClean="0"/>
              <a:pPr/>
              <a:t>‹N°›</a:t>
            </a:fld>
            <a:endParaRPr lang="en-GB"/>
          </a:p>
        </p:txBody>
      </p:sp>
    </p:spTree>
    <p:extLst>
      <p:ext uri="{BB962C8B-B14F-4D97-AF65-F5344CB8AC3E}">
        <p14:creationId xmlns:p14="http://schemas.microsoft.com/office/powerpoint/2010/main" val="32559498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0A16-D859-416C-8D37-04EAD365F6A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B654A95-17DB-5A99-A0B2-6CF0B7A99E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8B2130BC-3982-E683-1E42-59B4985FD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28454CC-7C7A-7B80-FEF9-CAC41DCEE176}"/>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a:extLst>
              <a:ext uri="{FF2B5EF4-FFF2-40B4-BE49-F238E27FC236}">
                <a16:creationId xmlns:a16="http://schemas.microsoft.com/office/drawing/2014/main" id="{7E48CDEC-3C2D-4E72-1EFB-93C16D295BE0}"/>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3AEC6640-052A-FC20-33C5-6ABCF3A9E6F4}"/>
              </a:ext>
            </a:extLst>
          </p:cNvPr>
          <p:cNvSpPr>
            <a:spLocks noGrp="1"/>
          </p:cNvSpPr>
          <p:nvPr>
            <p:ph type="sldNum" sz="quarter" idx="12"/>
          </p:nvPr>
        </p:nvSpPr>
        <p:spPr>
          <a:xfrm>
            <a:off x="8610600" y="6356350"/>
            <a:ext cx="2743200" cy="365125"/>
          </a:xfrm>
          <a:prstGeom prst="rect">
            <a:avLst/>
          </a:prstGeom>
        </p:spPr>
        <p:txBody>
          <a:bodyPr/>
          <a:lstStyle/>
          <a:p>
            <a:fld id="{8DF14E08-3E27-4330-BBCC-108ACDB8E4C7}" type="slidenum">
              <a:rPr lang="en-GB" smtClean="0"/>
              <a:pPr/>
              <a:t>‹N°›</a:t>
            </a:fld>
            <a:endParaRPr lang="en-GB"/>
          </a:p>
        </p:txBody>
      </p:sp>
    </p:spTree>
    <p:extLst>
      <p:ext uri="{BB962C8B-B14F-4D97-AF65-F5344CB8AC3E}">
        <p14:creationId xmlns:p14="http://schemas.microsoft.com/office/powerpoint/2010/main" val="2758619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5A4-CDAF-6988-F5D7-78FCA379493D}"/>
              </a:ext>
            </a:extLst>
          </p:cNvPr>
          <p:cNvSpPr>
            <a:spLocks noGrp="1"/>
          </p:cNvSpPr>
          <p:nvPr>
            <p:ph type="title" hasCustomPrompt="1"/>
          </p:nvPr>
        </p:nvSpPr>
        <p:spPr>
          <a:xfrm>
            <a:off x="1240155" y="1477254"/>
            <a:ext cx="10515600" cy="1054972"/>
          </a:xfrm>
          <a:solidFill>
            <a:schemeClr val="bg2"/>
          </a:solidFill>
        </p:spPr>
        <p:txBody>
          <a:bodyPr>
            <a:normAutofit/>
          </a:bodyPr>
          <a:lstStyle>
            <a:lvl1pPr>
              <a:defRPr sz="3000" i="1" u="none">
                <a:latin typeface="Palatino Linotype" panose="02040502050505030304" pitchFamily="18" charset="0"/>
              </a:defRPr>
            </a:lvl1pPr>
          </a:lstStyle>
          <a:p>
            <a:r>
              <a:rPr lang="en-US"/>
              <a:t>Bài tập</a:t>
            </a:r>
          </a:p>
        </p:txBody>
      </p:sp>
      <p:sp>
        <p:nvSpPr>
          <p:cNvPr id="6" name="Content Placeholder 2">
            <a:extLst>
              <a:ext uri="{FF2B5EF4-FFF2-40B4-BE49-F238E27FC236}">
                <a16:creationId xmlns:a16="http://schemas.microsoft.com/office/drawing/2014/main" id="{C3DE4B15-7A4F-1D9B-BD43-498C1A7F43B2}"/>
              </a:ext>
            </a:extLst>
          </p:cNvPr>
          <p:cNvSpPr>
            <a:spLocks noGrp="1"/>
          </p:cNvSpPr>
          <p:nvPr>
            <p:ph idx="1"/>
          </p:nvPr>
        </p:nvSpPr>
        <p:spPr>
          <a:xfrm>
            <a:off x="1240158" y="2600962"/>
            <a:ext cx="10515599" cy="2641599"/>
          </a:xfrm>
          <a:solidFill>
            <a:schemeClr val="bg2"/>
          </a:solidFill>
        </p:spPr>
        <p:txBody>
          <a:bodyPr>
            <a:normAutofit/>
          </a:bodyPr>
          <a:lstStyle>
            <a:lvl1pPr marL="135000" indent="-342900">
              <a:lnSpc>
                <a:spcPct val="120000"/>
              </a:lnSpc>
              <a:spcBef>
                <a:spcPts val="450"/>
              </a:spcBef>
              <a:spcAft>
                <a:spcPts val="450"/>
              </a:spcAft>
              <a:buSzPct val="70000"/>
              <a:buFont typeface="Wingdings" pitchFamily="2" charset="2"/>
              <a:buChar char="v"/>
              <a:defRPr sz="1650" b="0" i="1">
                <a:latin typeface="Palatino Linotype" panose="02040502050505030304" pitchFamily="18" charset="0"/>
                <a:ea typeface="Source Sans Pro" panose="020B0503030403020204" pitchFamily="34" charset="0"/>
                <a:cs typeface="Arial" panose="020B0604020202020204" pitchFamily="34" charset="0"/>
              </a:defRPr>
            </a:lvl1pPr>
            <a:lvl2pPr marL="514350" indent="-279450">
              <a:lnSpc>
                <a:spcPct val="125000"/>
              </a:lnSpc>
              <a:spcBef>
                <a:spcPts val="450"/>
              </a:spcBef>
              <a:spcAft>
                <a:spcPts val="450"/>
              </a:spcAft>
              <a:buSzPct val="82000"/>
              <a:buFont typeface="Wingdings" pitchFamily="2" charset="2"/>
              <a:buChar char="Ø"/>
              <a:defRPr sz="1350" b="0" i="0">
                <a:latin typeface="Source Sans Pro" panose="020B0503030403020204" pitchFamily="34" charset="0"/>
                <a:ea typeface="Source Sans Pro" panose="020B0503030403020204" pitchFamily="34" charset="0"/>
                <a:cs typeface="Arial" panose="020B0604020202020204" pitchFamily="34" charset="0"/>
              </a:defRPr>
            </a:lvl2pPr>
            <a:lvl3pPr marL="857250" indent="-171450">
              <a:lnSpc>
                <a:spcPct val="125000"/>
              </a:lnSpc>
              <a:spcBef>
                <a:spcPts val="450"/>
              </a:spcBef>
              <a:spcAft>
                <a:spcPts val="450"/>
              </a:spcAft>
              <a:buFont typeface="Wingdings" pitchFamily="2" charset="2"/>
              <a:buChar char="§"/>
              <a:defRPr sz="1200" b="0" i="0">
                <a:latin typeface="Source Sans Pro" panose="020B0503030403020204" pitchFamily="34" charset="0"/>
                <a:ea typeface="Source Sans Pro" panose="020B0503030403020204" pitchFamily="34" charset="0"/>
                <a:cs typeface="Arial" panose="020B0604020202020204" pitchFamily="34" charset="0"/>
              </a:defRPr>
            </a:lvl3pPr>
            <a:lvl4pPr>
              <a:lnSpc>
                <a:spcPct val="125000"/>
              </a:lnSpc>
              <a:spcBef>
                <a:spcPts val="450"/>
              </a:spcBef>
              <a:spcAft>
                <a:spcPts val="450"/>
              </a:spcAft>
              <a:defRPr sz="1050" b="0" i="0">
                <a:latin typeface="Source Sans Pro" panose="020B0503030403020204" pitchFamily="34" charset="0"/>
                <a:ea typeface="Source Sans Pro" panose="020B0503030403020204" pitchFamily="34" charset="0"/>
                <a:cs typeface="Arial" panose="020B0604020202020204" pitchFamily="34" charset="0"/>
              </a:defRPr>
            </a:lvl4pPr>
            <a:lvl5pPr marL="1543050" indent="-171450">
              <a:lnSpc>
                <a:spcPct val="125000"/>
              </a:lnSpc>
              <a:spcBef>
                <a:spcPts val="450"/>
              </a:spcBef>
              <a:spcAft>
                <a:spcPts val="450"/>
              </a:spcAft>
              <a:buFont typeface="Wingdings" pitchFamily="2" charset="2"/>
              <a:buChar char="ü"/>
              <a:defRPr sz="1050" b="0" i="0">
                <a:latin typeface="Source Sans Pro" panose="020B0503030403020204" pitchFamily="34" charset="0"/>
                <a:ea typeface="Source Sans Pro" panose="020B0503030403020204" pitchFamily="34" charset="0"/>
                <a:cs typeface="Arial" panose="020B0604020202020204" pitchFamily="34" charset="0"/>
              </a:defRPr>
            </a:lvl5pPr>
          </a:lstStyle>
          <a:p>
            <a:pPr lvl="0"/>
            <a:r>
              <a:rPr lang="en-GB"/>
              <a:t>Click to edit Master text styles</a:t>
            </a:r>
          </a:p>
        </p:txBody>
      </p:sp>
      <p:sp>
        <p:nvSpPr>
          <p:cNvPr id="7" name="Slide Number Placeholder 5">
            <a:extLst>
              <a:ext uri="{FF2B5EF4-FFF2-40B4-BE49-F238E27FC236}">
                <a16:creationId xmlns:a16="http://schemas.microsoft.com/office/drawing/2014/main" id="{61252704-DDE2-183B-464E-639BF103E94B}"/>
              </a:ext>
            </a:extLst>
          </p:cNvPr>
          <p:cNvSpPr>
            <a:spLocks noGrp="1"/>
          </p:cNvSpPr>
          <p:nvPr>
            <p:ph type="sldNum" sz="quarter" idx="12"/>
          </p:nvPr>
        </p:nvSpPr>
        <p:spPr>
          <a:xfrm>
            <a:off x="1067433" y="6454298"/>
            <a:ext cx="1452248" cy="331932"/>
          </a:xfrm>
          <a:prstGeom prst="rect">
            <a:avLst/>
          </a:prstGeom>
        </p:spPr>
        <p:txBody>
          <a:bodyPr/>
          <a:lstStyle/>
          <a:p>
            <a:fld id="{4948E6CB-8F26-814A-A91E-49E87A55C296}" type="slidenum">
              <a:rPr lang="en-VN" smtClean="0"/>
              <a:t>‹N°›</a:t>
            </a:fld>
            <a:endParaRPr lang="en-VN"/>
          </a:p>
        </p:txBody>
      </p:sp>
    </p:spTree>
    <p:extLst>
      <p:ext uri="{BB962C8B-B14F-4D97-AF65-F5344CB8AC3E}">
        <p14:creationId xmlns:p14="http://schemas.microsoft.com/office/powerpoint/2010/main" val="286087133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581-4478-316C-E017-3644A950498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9AA1AA1-E0BF-7BA6-9579-F12AA0EE9F8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3BCB3CD-A6CC-7B9F-A324-48D30EE9429B}"/>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a:extLst>
              <a:ext uri="{FF2B5EF4-FFF2-40B4-BE49-F238E27FC236}">
                <a16:creationId xmlns:a16="http://schemas.microsoft.com/office/drawing/2014/main" id="{6C8DB536-CC0F-3FD6-5005-EA78F47BE210}"/>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D65D10C5-5053-998E-08E9-E24331FC16B9}"/>
              </a:ext>
            </a:extLst>
          </p:cNvPr>
          <p:cNvSpPr>
            <a:spLocks noGrp="1"/>
          </p:cNvSpPr>
          <p:nvPr>
            <p:ph type="sldNum" sz="quarter" idx="12"/>
          </p:nvPr>
        </p:nvSpPr>
        <p:spPr>
          <a:xfrm>
            <a:off x="8610600" y="6356350"/>
            <a:ext cx="2743200" cy="365125"/>
          </a:xfrm>
          <a:prstGeom prst="rect">
            <a:avLst/>
          </a:prstGeom>
        </p:spPr>
        <p:txBody>
          <a:bodyPr/>
          <a:lstStyle/>
          <a:p>
            <a:fld id="{8DF14E08-3E27-4330-BBCC-108ACDB8E4C7}" type="slidenum">
              <a:rPr lang="en-GB" smtClean="0"/>
              <a:pPr/>
              <a:t>‹N°›</a:t>
            </a:fld>
            <a:endParaRPr lang="en-GB"/>
          </a:p>
        </p:txBody>
      </p:sp>
    </p:spTree>
    <p:extLst>
      <p:ext uri="{BB962C8B-B14F-4D97-AF65-F5344CB8AC3E}">
        <p14:creationId xmlns:p14="http://schemas.microsoft.com/office/powerpoint/2010/main" val="318035154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BE246E-8C75-DCA3-DB7F-6EA2FEE99F2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D61A9E7-BB09-BB63-A116-F16AE1BD414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56E4E0-368F-A032-B110-84FBBFDC645F}"/>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a:extLst>
              <a:ext uri="{FF2B5EF4-FFF2-40B4-BE49-F238E27FC236}">
                <a16:creationId xmlns:a16="http://schemas.microsoft.com/office/drawing/2014/main" id="{ACAD2E2B-2A88-3153-08D6-F4DE86BC43BC}"/>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4D52D9CE-AE03-F0C2-36D6-266388D7CCBB}"/>
              </a:ext>
            </a:extLst>
          </p:cNvPr>
          <p:cNvSpPr>
            <a:spLocks noGrp="1"/>
          </p:cNvSpPr>
          <p:nvPr>
            <p:ph type="sldNum" sz="quarter" idx="12"/>
          </p:nvPr>
        </p:nvSpPr>
        <p:spPr>
          <a:xfrm>
            <a:off x="8610600" y="6356350"/>
            <a:ext cx="2743200" cy="365125"/>
          </a:xfrm>
          <a:prstGeom prst="rect">
            <a:avLst/>
          </a:prstGeom>
        </p:spPr>
        <p:txBody>
          <a:bodyPr/>
          <a:lstStyle/>
          <a:p>
            <a:fld id="{8DF14E08-3E27-4330-BBCC-108ACDB8E4C7}" type="slidenum">
              <a:rPr lang="en-GB" smtClean="0"/>
              <a:pPr/>
              <a:t>‹N°›</a:t>
            </a:fld>
            <a:endParaRPr lang="en-GB"/>
          </a:p>
        </p:txBody>
      </p:sp>
    </p:spTree>
    <p:extLst>
      <p:ext uri="{BB962C8B-B14F-4D97-AF65-F5344CB8AC3E}">
        <p14:creationId xmlns:p14="http://schemas.microsoft.com/office/powerpoint/2010/main" val="154571176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534C-3992-E80C-5D7C-419F82FC14E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A06FAA3-F771-ABAA-DD2A-1F34B7C386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680C5C5-EC81-CCE8-5170-2881B95CE65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8C9A2EF-B406-8151-D889-9DA93BD51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BBFB7D-E2EB-227D-B8ED-96EA345D96FF}"/>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108029605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8DC4C-B624-391A-143A-451BD1FB1CD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D0BD753-5362-CD2A-A769-9546A96A710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775458C-2D6B-EB12-3408-C773EC6D56A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F6FCA1D-07F0-6011-B749-279EB7F56C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24D798-BAB7-2370-3B3E-87D5A6771D5B}"/>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88559645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9271-F442-9A7B-CACD-D3977D5E6DD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9C32C37-BDF4-565F-8796-F9062BEBBF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9BF340F-97FE-B974-D94B-9F29BE5CD4A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9E830F4-3E3D-0807-24A2-4CA3742E7A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00500-C1D7-3BE8-C6D2-798705DAB9EF}"/>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89794747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5EE26-C17A-32B6-EB73-571CB5A7A4A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383113D-4C17-313D-CA84-716888FDEA6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5FACCC2-4FB6-63F9-CE59-7AD67697BA5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C6F2DF7-3F8B-26D2-C22F-228650BBBCF3}"/>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9C74A87-239D-868F-8B6B-8AD3258D1D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A24066-5AF2-2DC6-0A10-235BF54E9771}"/>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353471037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EE842-5B76-7574-4635-A14B65F26EC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87BBA04-1A24-D0F6-4A63-BD4C679048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1E86196-7EBA-56D1-CD1F-FC3048B0D21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68BB8C5-82AA-BBBF-6828-96746F55DA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89797DE-1169-CA2A-8674-A9466AFADA8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C282C47-2483-1D4D-A2FD-FF8D68BEE22B}"/>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21A759C0-86B4-45D1-F8F9-96C3014D57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780121-345A-F1DD-79C3-4737110604E9}"/>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56648755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74EE1-3DE4-9CBD-1B8B-B095FFE2867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6A10E23-4BFB-88C2-97AD-B8DFB9805420}"/>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80122DD0-C62D-32E1-FAD2-D921E6631B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25F397-8022-149F-C474-68634279741F}"/>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123614253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AA3013-B9C8-30E1-3B81-A63D52AD7389}"/>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489510C8-A77B-6CB5-80CB-EFF4102E81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1522CF-EB15-8742-7DBE-40459E2B8E99}"/>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324394925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88DE-BB01-3201-6AE6-FE3396593B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BDEBE45-40F6-BCD0-FB08-3374B7246A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5FB1E89-23BB-88D8-F5FC-DF745AB04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F87D407-45B2-655F-1EE5-DADA24BC1EA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750F3F6-F3F3-F9BC-D530-28D9EB704F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C261D6-2D65-4F90-255B-873FB958C051}"/>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4196728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67CE4-AD3F-9BC9-1A87-AF91C7B5D884}"/>
              </a:ext>
            </a:extLst>
          </p:cNvPr>
          <p:cNvSpPr>
            <a:spLocks noGrp="1"/>
          </p:cNvSpPr>
          <p:nvPr>
            <p:ph type="title"/>
          </p:nvPr>
        </p:nvSpPr>
        <p:spPr>
          <a:xfrm>
            <a:off x="1219200" y="1709738"/>
            <a:ext cx="10128251" cy="2852737"/>
          </a:xfrm>
        </p:spPr>
        <p:txBody>
          <a:bodyPr anchor="b"/>
          <a:lstStyle>
            <a:lvl1pPr>
              <a:defRPr sz="36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73257ED-8654-4A4D-7E95-AF72CFB02EE1}"/>
              </a:ext>
            </a:extLst>
          </p:cNvPr>
          <p:cNvSpPr>
            <a:spLocks noGrp="1"/>
          </p:cNvSpPr>
          <p:nvPr>
            <p:ph type="body" idx="1"/>
          </p:nvPr>
        </p:nvSpPr>
        <p:spPr>
          <a:xfrm>
            <a:off x="1219200" y="4589465"/>
            <a:ext cx="10128251"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Tree>
    <p:extLst>
      <p:ext uri="{BB962C8B-B14F-4D97-AF65-F5344CB8AC3E}">
        <p14:creationId xmlns:p14="http://schemas.microsoft.com/office/powerpoint/2010/main" val="20739918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F5E5-BADB-04BD-1768-D8EE2C8DAD3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5EC6AD5-47C5-7AE8-A03B-7D82F1E67F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BD51C59C-D79A-A47C-3396-88694A3C84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522797D-6CAF-1E67-18F8-C42C8AC7ACBA}"/>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D8C93FBE-5C2E-D66B-8CE9-3949C62AC3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638ADA-78F9-D97B-A5C9-2179D7A7715E}"/>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414115357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DD797-2CF1-C516-D383-BDFDD21B930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460AC56-BEBD-1B97-EAE6-6F7BA56493D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810CB02-DD6B-2BD0-F84C-D72D7CD2191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174A222-A706-43D0-BA66-281511C7A7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2656B9-88C1-8142-D963-DD24366AB979}"/>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16961829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CEDAFF-D413-99F1-E7C6-9F22F2E48FF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B0FA566-B369-A468-2CF4-3D99CF5AF8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57350F-59BF-02EC-1CE7-5D2C4F73A83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F370362-1707-C4FD-DBA4-9C9C63783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387BFB-5393-705E-BCBB-0B97865F5249}"/>
              </a:ext>
            </a:extLst>
          </p:cNvPr>
          <p:cNvSpPr>
            <a:spLocks noGrp="1"/>
          </p:cNvSpPr>
          <p:nvPr>
            <p:ph type="sldNum" sz="quarter" idx="12"/>
          </p:nvPr>
        </p:nvSpPr>
        <p:spPr/>
        <p:txBody>
          <a:bodyPr/>
          <a:lstStyle/>
          <a:p>
            <a:fld id="{3B952B48-F65B-47E3-B9A5-62DAC12CAD07}" type="slidenum">
              <a:rPr lang="en-US" smtClean="0"/>
              <a:t>‹N°›</a:t>
            </a:fld>
            <a:endParaRPr lang="en-US"/>
          </a:p>
        </p:txBody>
      </p:sp>
    </p:spTree>
    <p:extLst>
      <p:ext uri="{BB962C8B-B14F-4D97-AF65-F5344CB8AC3E}">
        <p14:creationId xmlns:p14="http://schemas.microsoft.com/office/powerpoint/2010/main" val="210386009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A4BDF-131F-4ECF-8FA0-431CFC1208E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7DA5685-FB8A-4E40-9FC3-BB8D7441C7E0}"/>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EA51AD5-E3F5-427E-B53A-A7572BE9B4F5}"/>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743CE9D1-8ECE-454F-BBD1-3F6368A5361E}"/>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B1B2E9F-237B-46DE-80B0-2B5FD536D48C}"/>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18678430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EF5FA-ADE2-424E-A228-6AACCD3F99B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581751F-2813-47FB-964F-9940AA56ED7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CA441C6-A297-4926-BF59-714FC328C598}"/>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D8276B24-D577-479B-851F-621C7C563965}"/>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249F878-8028-44C2-B863-AA585E56F32E}"/>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104127464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FBCE-4AE9-41E0-85B8-335E5BE828C0}"/>
              </a:ext>
            </a:extLst>
          </p:cNvPr>
          <p:cNvSpPr>
            <a:spLocks noGrp="1"/>
          </p:cNvSpPr>
          <p:nvPr>
            <p:ph type="title"/>
          </p:nvPr>
        </p:nvSpPr>
        <p:spPr>
          <a:xfrm>
            <a:off x="831851" y="1709740"/>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563AEE1-FE23-406C-AD6B-48D4A8757A42}"/>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D009E8A-8475-44A8-9A9D-244C0C0FFF1A}"/>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8F12861B-79F0-4256-8734-63509318E73C}"/>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3C04923-7305-486C-BDBF-5D9E3A4AFE84}"/>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405931203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85918-F109-450A-BF3F-DA67C7F504E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4654D5D-CFDA-4183-B38B-8C265329A60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6AA3638-7D4C-46D7-9D83-A8E3D40A1C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1CC864F-F5E3-40CB-B2D4-CD849B40E1F0}"/>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B670DCE9-5306-4100-B02C-085B0FF00FF4}"/>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216682-46ED-4884-B914-49E0B80099FA}"/>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45897939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DB9C9-6867-4A52-9913-C088B97C21E5}"/>
              </a:ext>
            </a:extLst>
          </p:cNvPr>
          <p:cNvSpPr>
            <a:spLocks noGrp="1"/>
          </p:cNvSpPr>
          <p:nvPr>
            <p:ph type="title"/>
          </p:nvPr>
        </p:nvSpPr>
        <p:spPr>
          <a:xfrm>
            <a:off x="839788" y="365127"/>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2500CF-A10E-497E-9963-EC46A812B5AB}"/>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49104F5-E5BF-4D8D-A0D9-B4DBC573E061}"/>
              </a:ext>
            </a:extLst>
          </p:cNvPr>
          <p:cNvSpPr>
            <a:spLocks noGrp="1"/>
          </p:cNvSpPr>
          <p:nvPr>
            <p:ph sz="half" idx="2"/>
          </p:nvPr>
        </p:nvSpPr>
        <p:spPr>
          <a:xfrm>
            <a:off x="839789"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C2CEA1F-4FF4-4C69-838B-E76E5B15CDD5}"/>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17C3D13-A864-4391-BD27-34F2E7603272}"/>
              </a:ext>
            </a:extLst>
          </p:cNvPr>
          <p:cNvSpPr>
            <a:spLocks noGrp="1"/>
          </p:cNvSpPr>
          <p:nvPr>
            <p:ph sz="quarter" idx="4"/>
          </p:nvPr>
        </p:nvSpPr>
        <p:spPr>
          <a:xfrm>
            <a:off x="6172201"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FC7EE65-B2C5-46FE-A607-3692A50E6B8B}"/>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F51F1303-4C14-447E-B304-90931473086A}"/>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B230E0E5-1948-4D80-8BA9-04551D7AB9F8}"/>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209660012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4A94F-028D-4F24-A118-445F67C2B7A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115626A-05DB-48DD-953A-E856D8F1692C}"/>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D16B7F81-9724-4D43-9A94-00E33DDCFF73}"/>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1E59305A-6316-4A2B-A967-F34B37FC4502}"/>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317173907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642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14CFB-9E6D-26E9-6CE8-62BB6688CDC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51C8EA0-100B-9E18-1854-308B9CC95C0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D3897D0-F17C-62AD-4A14-554C5BF6271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AA97E1A-ECFE-9B87-93B9-5ABF136D21C5}"/>
              </a:ext>
            </a:extLst>
          </p:cNvPr>
          <p:cNvSpPr>
            <a:spLocks noGrp="1"/>
          </p:cNvSpPr>
          <p:nvPr>
            <p:ph type="dt" sz="half" idx="10"/>
          </p:nvPr>
        </p:nvSpPr>
        <p:spPr>
          <a:xfrm>
            <a:off x="838200" y="6356352"/>
            <a:ext cx="2743200" cy="365125"/>
          </a:xfrm>
          <a:prstGeom prst="rect">
            <a:avLst/>
          </a:prstGeom>
        </p:spPr>
        <p:txBody>
          <a:bodyPr/>
          <a:lstStyle/>
          <a:p>
            <a:endParaRPr lang="en-GB"/>
          </a:p>
        </p:txBody>
      </p:sp>
      <p:sp>
        <p:nvSpPr>
          <p:cNvPr id="6" name="Footer Placeholder 5">
            <a:extLst>
              <a:ext uri="{FF2B5EF4-FFF2-40B4-BE49-F238E27FC236}">
                <a16:creationId xmlns:a16="http://schemas.microsoft.com/office/drawing/2014/main" id="{29BA72FB-0509-D5A6-A428-C04D61940FDF}"/>
              </a:ext>
            </a:extLst>
          </p:cNvPr>
          <p:cNvSpPr>
            <a:spLocks noGrp="1"/>
          </p:cNvSpPr>
          <p:nvPr>
            <p:ph type="ftr" sz="quarter" idx="11"/>
          </p:nvPr>
        </p:nvSpPr>
        <p:spPr>
          <a:xfrm>
            <a:off x="4038600" y="6356352"/>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7A41AA42-3BC3-3AD2-2ABB-08BBCBE285E6}"/>
              </a:ext>
            </a:extLst>
          </p:cNvPr>
          <p:cNvSpPr>
            <a:spLocks noGrp="1"/>
          </p:cNvSpPr>
          <p:nvPr>
            <p:ph type="sldNum" sz="quarter" idx="12"/>
          </p:nvPr>
        </p:nvSpPr>
        <p:spPr>
          <a:xfrm>
            <a:off x="8610600" y="6356352"/>
            <a:ext cx="2743200" cy="365125"/>
          </a:xfrm>
          <a:prstGeom prst="rect">
            <a:avLst/>
          </a:prstGeom>
        </p:spPr>
        <p:txBody>
          <a:bodyPr/>
          <a:lstStyle/>
          <a:p>
            <a:fld id="{8DF14E08-3E27-4330-BBCC-108ACDB8E4C7}" type="slidenum">
              <a:rPr lang="en-GB" smtClean="0"/>
              <a:pPr/>
              <a:t>‹N°›</a:t>
            </a:fld>
            <a:endParaRPr lang="en-GB"/>
          </a:p>
        </p:txBody>
      </p:sp>
    </p:spTree>
    <p:extLst>
      <p:ext uri="{BB962C8B-B14F-4D97-AF65-F5344CB8AC3E}">
        <p14:creationId xmlns:p14="http://schemas.microsoft.com/office/powerpoint/2010/main" val="215153336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63EB-3B37-4401-8CB4-E9708528FCF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44373C6-8E06-4B1B-99A9-DE5D0023E1DB}"/>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F5F5E98-6443-4594-A74C-78E2285322DA}"/>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92F4B0F-AF26-40BF-8447-586A456F6619}"/>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48738CA1-F8D6-4B47-947D-810AEF3F12AF}"/>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1C4FDC0-121E-4DBE-8C7F-B9FDFE876BA4}"/>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253361057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8C04-068B-40BA-9427-B24984A41C6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76F0AE0-3F41-4716-A8A2-CE16925D2331}"/>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692E1BD1-4246-4C28-80E0-95001E16C784}"/>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B604FDF-45FB-47DD-826C-D9558DD7BF20}"/>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BE1C2F13-3E38-423D-9615-2AC41881DF81}"/>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669C229-0ADD-4923-BC88-C6957302410F}"/>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7825177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3F64-4671-461A-9E7D-D85657F3C4E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2D9B530-A9FF-40EA-8316-20C40413A0B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80A229-68D9-402D-AB9E-C6264435B710}"/>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529E2B44-64FC-4DD7-9518-8574764E44AF}"/>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636CBB2-E014-4512-B44D-D358DAE5113A}"/>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408171437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9288-FFEC-411B-B1C4-F6C42DA8A92A}"/>
              </a:ext>
            </a:extLst>
          </p:cNvPr>
          <p:cNvSpPr>
            <a:spLocks noGrp="1"/>
          </p:cNvSpPr>
          <p:nvPr>
            <p:ph type="title" orient="vert"/>
          </p:nvPr>
        </p:nvSpPr>
        <p:spPr>
          <a:xfrm>
            <a:off x="8724901"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ABF9253-7648-4981-96A7-C9363371D59F}"/>
              </a:ext>
            </a:extLst>
          </p:cNvPr>
          <p:cNvSpPr>
            <a:spLocks noGrp="1"/>
          </p:cNvSpPr>
          <p:nvPr>
            <p:ph type="body" orient="vert" idx="1"/>
          </p:nvPr>
        </p:nvSpPr>
        <p:spPr>
          <a:xfrm>
            <a:off x="838201"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BCCCF1A-1915-489F-861A-6D45530BF228}"/>
              </a:ext>
            </a:extLst>
          </p:cNvPr>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964C5A81-D5A5-419E-8B12-0EC36759F6BF}"/>
              </a:ext>
            </a:extLst>
          </p:cNvPr>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1B9FB95-FDB4-408E-959C-42C1B1D1873C}"/>
              </a:ext>
            </a:extLst>
          </p:cNvPr>
          <p:cNvSpPr>
            <a:spLocks noGrp="1"/>
          </p:cNvSpPr>
          <p:nvPr>
            <p:ph type="sldNum" sz="quarter" idx="12"/>
          </p:nvPr>
        </p:nvSpPr>
        <p:spPr>
          <a:xfrm>
            <a:off x="8610600" y="6356352"/>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397687034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B8B3-696C-CDAE-8010-8F448A606C1A}"/>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84523354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7339B-C5DF-8184-1D1E-651CF1092DE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61AFE25-D642-889E-C4F3-EB4670CE54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BDA39F0-8E64-DF4C-FA57-8889026DAC23}"/>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30178783-8AC0-DF7D-B186-F2116E920A3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1CBBD39-5B3E-C2DF-06D7-99435440C875}"/>
              </a:ext>
            </a:extLst>
          </p:cNvPr>
          <p:cNvSpPr>
            <a:spLocks noGrp="1"/>
          </p:cNvSpPr>
          <p:nvPr>
            <p:ph type="sldNum" sz="quarter" idx="12"/>
          </p:nvPr>
        </p:nvSpPr>
        <p:spPr>
          <a:xfrm>
            <a:off x="8610600" y="6356350"/>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393964819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6AD02-572D-C334-076E-B50C26DC3FD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2382174-A17C-8245-6851-A736E8E0A6D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6F8FA91-5AF3-9583-73BD-38F46F3118E6}"/>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5FF35449-1DAF-2479-D489-49954489196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45739A5-89C8-DA9B-12DC-E8DF90D0D190}"/>
              </a:ext>
            </a:extLst>
          </p:cNvPr>
          <p:cNvSpPr>
            <a:spLocks noGrp="1"/>
          </p:cNvSpPr>
          <p:nvPr>
            <p:ph type="sldNum" sz="quarter" idx="12"/>
          </p:nvPr>
        </p:nvSpPr>
        <p:spPr>
          <a:xfrm>
            <a:off x="8610600" y="6356350"/>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374564989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67CE4-AD3F-9BC9-1A87-AF91C7B5D88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73257ED-8654-4A4D-7E95-AF72CFB02E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AA37731-0932-B5E5-D0EC-CBC44D0F9D0F}"/>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64E1FA61-4D77-9939-C20E-D6916DF7C6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D09D389-3E56-0B2E-8BED-5B8FAFFFA391}"/>
              </a:ext>
            </a:extLst>
          </p:cNvPr>
          <p:cNvSpPr>
            <a:spLocks noGrp="1"/>
          </p:cNvSpPr>
          <p:nvPr>
            <p:ph type="sldNum" sz="quarter" idx="12"/>
          </p:nvPr>
        </p:nvSpPr>
        <p:spPr>
          <a:xfrm>
            <a:off x="8610600" y="6356350"/>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3206426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14CFB-9E6D-26E9-6CE8-62BB6688CDC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51C8EA0-100B-9E18-1854-308B9CC95C0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D3897D0-F17C-62AD-4A14-554C5BF6271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AA97E1A-ECFE-9B87-93B9-5ABF136D21C5}"/>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29BA72FB-0509-D5A6-A428-C04D61940FD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A41AA42-3BC3-3AD2-2ABB-08BBCBE285E6}"/>
              </a:ext>
            </a:extLst>
          </p:cNvPr>
          <p:cNvSpPr>
            <a:spLocks noGrp="1"/>
          </p:cNvSpPr>
          <p:nvPr>
            <p:ph type="sldNum" sz="quarter" idx="12"/>
          </p:nvPr>
        </p:nvSpPr>
        <p:spPr>
          <a:xfrm>
            <a:off x="8610600" y="6356350"/>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76815049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4FC33-B5E7-5DF6-ADCE-A761CEA7383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59BA230-E04A-73B0-7F62-8F5F99226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2BAB055-3B10-6F28-A02E-D98B70DDED8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5F30A07-EA40-410E-6709-F2573705AC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4C3F6D6-E78B-E627-5908-5D288383301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5CC660D-E21E-2830-759A-74E2C243EDC0}"/>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B84A6BB5-FAC6-4272-CEE6-CA31EF60561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3F6E85E2-6240-231D-3A9B-5C16DAD6A197}"/>
              </a:ext>
            </a:extLst>
          </p:cNvPr>
          <p:cNvSpPr>
            <a:spLocks noGrp="1"/>
          </p:cNvSpPr>
          <p:nvPr>
            <p:ph type="sldNum" sz="quarter" idx="12"/>
          </p:nvPr>
        </p:nvSpPr>
        <p:spPr>
          <a:xfrm>
            <a:off x="8610600" y="6356350"/>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1983257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4FC33-B5E7-5DF6-ADCE-A761CEA7383F}"/>
              </a:ext>
            </a:extLst>
          </p:cNvPr>
          <p:cNvSpPr>
            <a:spLocks noGrp="1"/>
          </p:cNvSpPr>
          <p:nvPr>
            <p:ph type="title"/>
          </p:nvPr>
        </p:nvSpPr>
        <p:spPr>
          <a:xfrm>
            <a:off x="839788" y="365126"/>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59BA230-E04A-73B0-7F62-8F5F992261CA}"/>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32BAB055-3B10-6F28-A02E-D98B70DDED85}"/>
              </a:ext>
            </a:extLst>
          </p:cNvPr>
          <p:cNvSpPr>
            <a:spLocks noGrp="1"/>
          </p:cNvSpPr>
          <p:nvPr>
            <p:ph sz="half" idx="2"/>
          </p:nvPr>
        </p:nvSpPr>
        <p:spPr>
          <a:xfrm>
            <a:off x="839789"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5F30A07-EA40-410E-6709-F2573705AC3F}"/>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A4C3F6D6-E78B-E627-5908-5D2883833012}"/>
              </a:ext>
            </a:extLst>
          </p:cNvPr>
          <p:cNvSpPr>
            <a:spLocks noGrp="1"/>
          </p:cNvSpPr>
          <p:nvPr>
            <p:ph sz="quarter" idx="4"/>
          </p:nvPr>
        </p:nvSpPr>
        <p:spPr>
          <a:xfrm>
            <a:off x="6172201"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5CC660D-E21E-2830-759A-74E2C243EDC0}"/>
              </a:ext>
            </a:extLst>
          </p:cNvPr>
          <p:cNvSpPr>
            <a:spLocks noGrp="1"/>
          </p:cNvSpPr>
          <p:nvPr>
            <p:ph type="dt" sz="half" idx="10"/>
          </p:nvPr>
        </p:nvSpPr>
        <p:spPr>
          <a:xfrm>
            <a:off x="838200" y="6356352"/>
            <a:ext cx="2743200" cy="365125"/>
          </a:xfrm>
          <a:prstGeom prst="rect">
            <a:avLst/>
          </a:prstGeom>
        </p:spPr>
        <p:txBody>
          <a:bodyPr/>
          <a:lstStyle/>
          <a:p>
            <a:endParaRPr lang="en-GB"/>
          </a:p>
        </p:txBody>
      </p:sp>
      <p:sp>
        <p:nvSpPr>
          <p:cNvPr id="8" name="Footer Placeholder 7">
            <a:extLst>
              <a:ext uri="{FF2B5EF4-FFF2-40B4-BE49-F238E27FC236}">
                <a16:creationId xmlns:a16="http://schemas.microsoft.com/office/drawing/2014/main" id="{B84A6BB5-FAC6-4272-CEE6-CA31EF60561F}"/>
              </a:ext>
            </a:extLst>
          </p:cNvPr>
          <p:cNvSpPr>
            <a:spLocks noGrp="1"/>
          </p:cNvSpPr>
          <p:nvPr>
            <p:ph type="ftr" sz="quarter" idx="11"/>
          </p:nvPr>
        </p:nvSpPr>
        <p:spPr>
          <a:xfrm>
            <a:off x="4038600" y="6356352"/>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3F6E85E2-6240-231D-3A9B-5C16DAD6A197}"/>
              </a:ext>
            </a:extLst>
          </p:cNvPr>
          <p:cNvSpPr>
            <a:spLocks noGrp="1"/>
          </p:cNvSpPr>
          <p:nvPr>
            <p:ph type="sldNum" sz="quarter" idx="12"/>
          </p:nvPr>
        </p:nvSpPr>
        <p:spPr>
          <a:xfrm>
            <a:off x="8610600" y="6356352"/>
            <a:ext cx="2743200" cy="365125"/>
          </a:xfrm>
          <a:prstGeom prst="rect">
            <a:avLst/>
          </a:prstGeom>
        </p:spPr>
        <p:txBody>
          <a:bodyPr/>
          <a:lstStyle/>
          <a:p>
            <a:fld id="{8DF14E08-3E27-4330-BBCC-108ACDB8E4C7}" type="slidenum">
              <a:rPr lang="en-GB" smtClean="0"/>
              <a:pPr/>
              <a:t>‹N°›</a:t>
            </a:fld>
            <a:endParaRPr lang="en-GB"/>
          </a:p>
        </p:txBody>
      </p:sp>
    </p:spTree>
    <p:extLst>
      <p:ext uri="{BB962C8B-B14F-4D97-AF65-F5344CB8AC3E}">
        <p14:creationId xmlns:p14="http://schemas.microsoft.com/office/powerpoint/2010/main" val="286120967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F5A4-CDAF-6988-F5D7-78FCA379493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C75B368-EE44-2802-497E-FA525E486EAF}"/>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ACE55E8D-A25F-59F3-6A7A-0473137FCE3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99A35CAB-E2A5-DE7B-FDC3-F5EDCB159AFA}"/>
              </a:ext>
            </a:extLst>
          </p:cNvPr>
          <p:cNvSpPr>
            <a:spLocks noGrp="1"/>
          </p:cNvSpPr>
          <p:nvPr>
            <p:ph type="sldNum" sz="quarter" idx="12"/>
          </p:nvPr>
        </p:nvSpPr>
        <p:spPr>
          <a:xfrm>
            <a:off x="8610600" y="6356350"/>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30060726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DAAED0-06F6-1E33-4D8E-89FDB7146B29}"/>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39A37CC8-DDC9-5424-3DDF-75D087AA030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AD1E9E1E-052E-3796-3CAA-C9F89F9F3DE8}"/>
              </a:ext>
            </a:extLst>
          </p:cNvPr>
          <p:cNvSpPr>
            <a:spLocks noGrp="1"/>
          </p:cNvSpPr>
          <p:nvPr>
            <p:ph type="sldNum" sz="quarter" idx="12"/>
          </p:nvPr>
        </p:nvSpPr>
        <p:spPr>
          <a:xfrm>
            <a:off x="8610600" y="6356350"/>
            <a:ext cx="2743200" cy="365125"/>
          </a:xfrm>
          <a:prstGeom prst="rect">
            <a:avLst/>
          </a:prstGeom>
        </p:spPr>
        <p:txBody>
          <a:bodyPr/>
          <a:lstStyle/>
          <a:p>
            <a:fld id="{074B966B-61C1-4D35-A6DB-517C1428DB9D}" type="slidenum">
              <a:rPr lang="en-US" smtClean="0"/>
              <a:t>‹N°›</a:t>
            </a:fld>
            <a:endParaRPr lang="en-US"/>
          </a:p>
        </p:txBody>
      </p:sp>
    </p:spTree>
    <p:extLst>
      <p:ext uri="{BB962C8B-B14F-4D97-AF65-F5344CB8AC3E}">
        <p14:creationId xmlns:p14="http://schemas.microsoft.com/office/powerpoint/2010/main" val="273960512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0875-BF5F-B670-4703-8B4AC52037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F521578-C7BF-3D5A-7B8D-7F757669DC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1454060-581A-D656-12A2-D5D878881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CC5DD24-B50B-02AA-3A23-2BD3B9D7F880}"/>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071F5648-86C5-5D1D-6D01-6260775E765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CD67ACE-D9E4-66AE-2A32-FC178CBE6F4D}"/>
              </a:ext>
            </a:extLst>
          </p:cNvPr>
          <p:cNvSpPr>
            <a:spLocks noGrp="1"/>
          </p:cNvSpPr>
          <p:nvPr>
            <p:ph type="sldNum" sz="quarter" idx="12"/>
          </p:nvPr>
        </p:nvSpPr>
        <p:spPr>
          <a:xfrm>
            <a:off x="8610600" y="6356350"/>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385848267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0A16-D859-416C-8D37-04EAD365F6A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B654A95-17DB-5A99-A0B2-6CF0B7A99E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8B2130BC-3982-E683-1E42-59B4985FD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28454CC-7C7A-7B80-FEF9-CAC41DCEE176}"/>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7E48CDEC-3C2D-4E72-1EFB-93C16D295BE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AEC6640-052A-FC20-33C5-6ABCF3A9E6F4}"/>
              </a:ext>
            </a:extLst>
          </p:cNvPr>
          <p:cNvSpPr>
            <a:spLocks noGrp="1"/>
          </p:cNvSpPr>
          <p:nvPr>
            <p:ph type="sldNum" sz="quarter" idx="12"/>
          </p:nvPr>
        </p:nvSpPr>
        <p:spPr>
          <a:xfrm>
            <a:off x="8610600" y="6356350"/>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15855326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581-4478-316C-E017-3644A950498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9AA1AA1-E0BF-7BA6-9579-F12AA0EE9F8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3BCB3CD-A6CC-7B9F-A324-48D30EE9429B}"/>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6C8DB536-CC0F-3FD6-5005-EA78F47BE21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65D10C5-5053-998E-08E9-E24331FC16B9}"/>
              </a:ext>
            </a:extLst>
          </p:cNvPr>
          <p:cNvSpPr>
            <a:spLocks noGrp="1"/>
          </p:cNvSpPr>
          <p:nvPr>
            <p:ph type="sldNum" sz="quarter" idx="12"/>
          </p:nvPr>
        </p:nvSpPr>
        <p:spPr>
          <a:xfrm>
            <a:off x="8610600" y="6356350"/>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307128037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BE246E-8C75-DCA3-DB7F-6EA2FEE99F2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D61A9E7-BB09-BB63-A116-F16AE1BD414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56E4E0-368F-A032-B110-84FBBFDC645F}"/>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ACAD2E2B-2A88-3153-08D6-F4DE86BC43B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D52D9CE-AE03-F0C2-36D6-266388D7CCBB}"/>
              </a:ext>
            </a:extLst>
          </p:cNvPr>
          <p:cNvSpPr>
            <a:spLocks noGrp="1"/>
          </p:cNvSpPr>
          <p:nvPr>
            <p:ph type="sldNum" sz="quarter" idx="12"/>
          </p:nvPr>
        </p:nvSpPr>
        <p:spPr>
          <a:xfrm>
            <a:off x="8610600" y="6356350"/>
            <a:ext cx="2743200" cy="365125"/>
          </a:xfrm>
          <a:prstGeom prst="rect">
            <a:avLst/>
          </a:prstGeom>
        </p:spPr>
        <p:txBody>
          <a:bodyPr/>
          <a:lstStyle/>
          <a:p>
            <a:fld id="{2EE5E1EC-1E5A-47AB-978E-929E04779614}" type="slidenum">
              <a:rPr lang="en-US" smtClean="0"/>
              <a:t>‹N°›</a:t>
            </a:fld>
            <a:endParaRPr lang="en-US"/>
          </a:p>
        </p:txBody>
      </p:sp>
    </p:spTree>
    <p:extLst>
      <p:ext uri="{BB962C8B-B14F-4D97-AF65-F5344CB8AC3E}">
        <p14:creationId xmlns:p14="http://schemas.microsoft.com/office/powerpoint/2010/main" val="4202877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theme" Target="../theme/theme6.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theme" Target="../theme/theme8.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66B8C-5FA1-9315-6AEB-2FD3980D9476}"/>
              </a:ext>
            </a:extLst>
          </p:cNvPr>
          <p:cNvSpPr>
            <a:spLocks noGrp="1"/>
          </p:cNvSpPr>
          <p:nvPr>
            <p:ph type="title"/>
          </p:nvPr>
        </p:nvSpPr>
        <p:spPr>
          <a:xfrm>
            <a:off x="1341755" y="339334"/>
            <a:ext cx="10515600" cy="1054972"/>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B951E1-166E-98A2-4318-E0C01E97DF5E}"/>
              </a:ext>
            </a:extLst>
          </p:cNvPr>
          <p:cNvSpPr>
            <a:spLocks noGrp="1"/>
          </p:cNvSpPr>
          <p:nvPr>
            <p:ph type="body" idx="1"/>
          </p:nvPr>
        </p:nvSpPr>
        <p:spPr>
          <a:xfrm>
            <a:off x="1341757" y="1591398"/>
            <a:ext cx="10515599" cy="4927269"/>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3">
            <a:extLst>
              <a:ext uri="{FF2B5EF4-FFF2-40B4-BE49-F238E27FC236}">
                <a16:creationId xmlns:a16="http://schemas.microsoft.com/office/drawing/2014/main" id="{B68D291E-81C2-013E-D1D4-B6407434E054}"/>
              </a:ext>
            </a:extLst>
          </p:cNvPr>
          <p:cNvSpPr/>
          <p:nvPr/>
        </p:nvSpPr>
        <p:spPr>
          <a:xfrm>
            <a:off x="182880" y="142242"/>
            <a:ext cx="792480" cy="6575904"/>
          </a:xfrm>
          <a:prstGeom prst="rect">
            <a:avLst/>
          </a:prstGeom>
          <a:solidFill>
            <a:srgbClr val="508784"/>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spcBef>
                <a:spcPts val="450"/>
              </a:spcBef>
              <a:spcAft>
                <a:spcPts val="0"/>
              </a:spcAft>
            </a:pPr>
            <a:r>
              <a:rPr lang="en-GB" sz="1200" b="1">
                <a:solidFill>
                  <a:schemeClr val="accent3">
                    <a:lumMod val="60000"/>
                    <a:lumOff val="40000"/>
                  </a:schemeClr>
                </a:solidFill>
              </a:rPr>
              <a:t>B</a:t>
            </a:r>
            <a:r>
              <a:rPr lang="en-VN" sz="1200" b="1">
                <a:solidFill>
                  <a:schemeClr val="accent3">
                    <a:lumMod val="60000"/>
                    <a:lumOff val="40000"/>
                  </a:schemeClr>
                </a:solidFill>
              </a:rPr>
              <a:t>ài giảng </a:t>
            </a:r>
            <a:r>
              <a:rPr lang="en-VN" sz="1350" b="1">
                <a:solidFill>
                  <a:schemeClr val="accent3">
                    <a:lumMod val="60000"/>
                    <a:lumOff val="40000"/>
                  </a:schemeClr>
                </a:solidFill>
              </a:rPr>
              <a:t>Nhập môn DIGITAL MARKETING </a:t>
            </a:r>
            <a:r>
              <a:rPr lang="en-VN" sz="1200" b="1" i="1">
                <a:solidFill>
                  <a:schemeClr val="accent3">
                    <a:lumMod val="60000"/>
                    <a:lumOff val="40000"/>
                  </a:schemeClr>
                </a:solidFill>
              </a:rPr>
              <a:t>(T1-2024)</a:t>
            </a:r>
          </a:p>
          <a:p>
            <a:pPr algn="ctr">
              <a:spcBef>
                <a:spcPts val="450"/>
              </a:spcBef>
              <a:spcAft>
                <a:spcPts val="0"/>
              </a:spcAft>
            </a:pPr>
            <a:r>
              <a:rPr lang="en-VN" sz="1050" b="1" i="1">
                <a:solidFill>
                  <a:schemeClr val="accent3">
                    <a:lumMod val="60000"/>
                    <a:lumOff val="40000"/>
                  </a:schemeClr>
                </a:solidFill>
                <a:latin typeface="Palatino Linotype" panose="02040502050505030304" pitchFamily="18" charset="0"/>
              </a:rPr>
              <a:t>BM. QT bán hàng &amp; Digital Marketing – K</a:t>
            </a:r>
            <a:r>
              <a:rPr lang="en-GB" sz="1050" b="1" i="1">
                <a:solidFill>
                  <a:schemeClr val="accent3">
                    <a:lumMod val="60000"/>
                    <a:lumOff val="40000"/>
                  </a:schemeClr>
                </a:solidFill>
                <a:latin typeface="Palatino Linotype" panose="02040502050505030304" pitchFamily="18" charset="0"/>
              </a:rPr>
              <a:t>h</a:t>
            </a:r>
            <a:r>
              <a:rPr lang="en-VN" sz="1050" b="1" i="1">
                <a:solidFill>
                  <a:schemeClr val="accent3">
                    <a:lumMod val="60000"/>
                    <a:lumOff val="40000"/>
                  </a:schemeClr>
                </a:solidFill>
                <a:latin typeface="Palatino Linotype" panose="02040502050505030304" pitchFamily="18" charset="0"/>
              </a:rPr>
              <a:t>oa Marketing – ĐH. KTQD</a:t>
            </a:r>
          </a:p>
        </p:txBody>
      </p:sp>
      <p:sp>
        <p:nvSpPr>
          <p:cNvPr id="6" name="Half Frame 6">
            <a:extLst>
              <a:ext uri="{FF2B5EF4-FFF2-40B4-BE49-F238E27FC236}">
                <a16:creationId xmlns:a16="http://schemas.microsoft.com/office/drawing/2014/main" id="{2FF3837A-D30E-C86A-F5BA-27F2DD3425FE}"/>
              </a:ext>
            </a:extLst>
          </p:cNvPr>
          <p:cNvSpPr/>
          <p:nvPr/>
        </p:nvSpPr>
        <p:spPr>
          <a:xfrm rot="10800000">
            <a:off x="10327623" y="6014720"/>
            <a:ext cx="1712611" cy="703425"/>
          </a:xfrm>
          <a:prstGeom prst="halfFrame">
            <a:avLst>
              <a:gd name="adj1" fmla="val 9018"/>
              <a:gd name="adj2" fmla="val 9298"/>
            </a:avLst>
          </a:prstGeom>
          <a:solidFill>
            <a:srgbClr val="508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350">
              <a:solidFill>
                <a:schemeClr val="tx1"/>
              </a:solidFill>
            </a:endParaRPr>
          </a:p>
        </p:txBody>
      </p:sp>
      <p:sp>
        <p:nvSpPr>
          <p:cNvPr id="12" name="Half Frame 6">
            <a:extLst>
              <a:ext uri="{FF2B5EF4-FFF2-40B4-BE49-F238E27FC236}">
                <a16:creationId xmlns:a16="http://schemas.microsoft.com/office/drawing/2014/main" id="{ED048576-5088-DA1B-DD0A-7ABF10A157D3}"/>
              </a:ext>
            </a:extLst>
          </p:cNvPr>
          <p:cNvSpPr/>
          <p:nvPr/>
        </p:nvSpPr>
        <p:spPr>
          <a:xfrm flipH="1">
            <a:off x="10327626" y="139854"/>
            <a:ext cx="1712609" cy="703425"/>
          </a:xfrm>
          <a:prstGeom prst="halfFrame">
            <a:avLst>
              <a:gd name="adj1" fmla="val 9018"/>
              <a:gd name="adj2" fmla="val 9298"/>
            </a:avLst>
          </a:prstGeom>
          <a:solidFill>
            <a:srgbClr val="508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350">
              <a:solidFill>
                <a:schemeClr val="tx1"/>
              </a:solidFill>
            </a:endParaRPr>
          </a:p>
        </p:txBody>
      </p:sp>
    </p:spTree>
    <p:extLst>
      <p:ext uri="{BB962C8B-B14F-4D97-AF65-F5344CB8AC3E}">
        <p14:creationId xmlns:p14="http://schemas.microsoft.com/office/powerpoint/2010/main" val="53031841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649" r:id="rId14"/>
  </p:sldLayoutIdLst>
  <p:hf sldNum="0" hdr="0" ftr="0" dt="0"/>
  <p:txStyles>
    <p:titleStyle>
      <a:lvl1pPr algn="l" defTabSz="685800" rtl="0" eaLnBrk="1" latinLnBrk="0" hangingPunct="1">
        <a:lnSpc>
          <a:spcPct val="90000"/>
        </a:lnSpc>
        <a:spcBef>
          <a:spcPct val="0"/>
        </a:spcBef>
        <a:buNone/>
        <a:defRPr sz="3300" b="1" kern="1200">
          <a:solidFill>
            <a:srgbClr val="467A78"/>
          </a:solidFill>
          <a:latin typeface="Montserrat" pitchFamily="2" charset="77"/>
          <a:ea typeface="+mj-ea"/>
          <a:cs typeface="Times New Roman" panose="02020603050405020304" pitchFamily="18" charset="0"/>
        </a:defRPr>
      </a:lvl1pPr>
    </p:titleStyle>
    <p:bodyStyle>
      <a:lvl1pPr marL="171450" indent="-171450" algn="l" defTabSz="685800" rtl="0" eaLnBrk="1" latinLnBrk="0" hangingPunct="1">
        <a:lnSpc>
          <a:spcPct val="120000"/>
        </a:lnSpc>
        <a:spcBef>
          <a:spcPts val="450"/>
        </a:spcBef>
        <a:spcAft>
          <a:spcPts val="450"/>
        </a:spcAft>
        <a:buFont typeface="Arial" panose="020B0604020202020204" pitchFamily="34" charset="0"/>
        <a:buChar char="•"/>
        <a:defRPr sz="1500" kern="1200">
          <a:solidFill>
            <a:schemeClr val="tx1"/>
          </a:solidFill>
          <a:latin typeface="Montserrat" pitchFamily="2" charset="77"/>
          <a:ea typeface="+mn-ea"/>
          <a:cs typeface="Times New Roman" panose="02020603050405020304" pitchFamily="18" charset="0"/>
        </a:defRPr>
      </a:lvl1pPr>
      <a:lvl2pPr marL="514350" indent="-171450" algn="l" defTabSz="685800" rtl="0" eaLnBrk="1" latinLnBrk="0" hangingPunct="1">
        <a:lnSpc>
          <a:spcPct val="120000"/>
        </a:lnSpc>
        <a:spcBef>
          <a:spcPts val="450"/>
        </a:spcBef>
        <a:spcAft>
          <a:spcPts val="450"/>
        </a:spcAft>
        <a:buFont typeface="Arial" panose="020B0604020202020204" pitchFamily="34" charset="0"/>
        <a:buChar char="•"/>
        <a:defRPr sz="1350" kern="1200">
          <a:solidFill>
            <a:schemeClr val="tx1"/>
          </a:solidFill>
          <a:latin typeface="Montserrat" pitchFamily="2" charset="77"/>
          <a:ea typeface="+mn-ea"/>
          <a:cs typeface="Times New Roman" panose="02020603050405020304" pitchFamily="18" charset="0"/>
        </a:defRPr>
      </a:lvl2pPr>
      <a:lvl3pPr marL="857250" indent="-171450" algn="l" defTabSz="685800" rtl="0" eaLnBrk="1" latinLnBrk="0" hangingPunct="1">
        <a:lnSpc>
          <a:spcPct val="120000"/>
        </a:lnSpc>
        <a:spcBef>
          <a:spcPts val="450"/>
        </a:spcBef>
        <a:spcAft>
          <a:spcPts val="450"/>
        </a:spcAft>
        <a:buFont typeface="Arial" panose="020B0604020202020204" pitchFamily="34" charset="0"/>
        <a:buChar char="•"/>
        <a:defRPr sz="1350" kern="1200">
          <a:solidFill>
            <a:schemeClr val="tx1"/>
          </a:solidFill>
          <a:latin typeface="Montserrat" pitchFamily="2" charset="77"/>
          <a:ea typeface="+mn-ea"/>
          <a:cs typeface="Times New Roman" panose="02020603050405020304" pitchFamily="18" charset="0"/>
        </a:defRPr>
      </a:lvl3pPr>
      <a:lvl4pPr marL="1200150" indent="-171450" algn="l" defTabSz="685800" rtl="0" eaLnBrk="1" latinLnBrk="0" hangingPunct="1">
        <a:lnSpc>
          <a:spcPct val="120000"/>
        </a:lnSpc>
        <a:spcBef>
          <a:spcPts val="450"/>
        </a:spcBef>
        <a:spcAft>
          <a:spcPts val="450"/>
        </a:spcAft>
        <a:buFont typeface="Arial" panose="020B0604020202020204" pitchFamily="34" charset="0"/>
        <a:buChar char="•"/>
        <a:defRPr sz="1200" kern="1200">
          <a:solidFill>
            <a:schemeClr val="tx1"/>
          </a:solidFill>
          <a:latin typeface="Montserrat" pitchFamily="2" charset="77"/>
          <a:ea typeface="+mn-ea"/>
          <a:cs typeface="Times New Roman" panose="02020603050405020304" pitchFamily="18" charset="0"/>
        </a:defRPr>
      </a:lvl4pPr>
      <a:lvl5pPr marL="1543050" indent="-171450" algn="l" defTabSz="685800" rtl="0" eaLnBrk="1" latinLnBrk="0" hangingPunct="1">
        <a:lnSpc>
          <a:spcPct val="120000"/>
        </a:lnSpc>
        <a:spcBef>
          <a:spcPts val="450"/>
        </a:spcBef>
        <a:spcAft>
          <a:spcPts val="450"/>
        </a:spcAft>
        <a:buFont typeface="Arial" panose="020B0604020202020204" pitchFamily="34" charset="0"/>
        <a:buChar char="•"/>
        <a:defRPr sz="1200" kern="1200">
          <a:solidFill>
            <a:schemeClr val="tx1"/>
          </a:solidFill>
          <a:latin typeface="Montserrat" pitchFamily="2" charset="77"/>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846E4B-CC6D-0F3B-7BD3-C29585CFDCA0}"/>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326A705-AA2D-B76F-D2E3-B6B6583C46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6C4A62F-D157-7BDC-1610-AED08B56DAEA}"/>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9E597E81-C4D5-DFE2-929A-597E03740ADA}"/>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D3E070-8E1B-03B0-7295-E8EF5229B34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952B48-F65B-47E3-B9A5-62DAC12CAD07}" type="slidenum">
              <a:rPr lang="en-US" smtClean="0"/>
              <a:t>‹N°›</a:t>
            </a:fld>
            <a:endParaRPr lang="en-US"/>
          </a:p>
        </p:txBody>
      </p:sp>
    </p:spTree>
    <p:extLst>
      <p:ext uri="{BB962C8B-B14F-4D97-AF65-F5344CB8AC3E}">
        <p14:creationId xmlns:p14="http://schemas.microsoft.com/office/powerpoint/2010/main" val="48596063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CEF1DF-3B96-4E1F-923A-D9F48E557FC7}"/>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FB5742F-8A2F-448D-8912-94C79221B005}"/>
              </a:ext>
            </a:extLst>
          </p:cNvPr>
          <p:cNvSpPr>
            <a:spLocks noGrp="1"/>
          </p:cNvSpPr>
          <p:nvPr>
            <p:ph type="body" idx="1"/>
          </p:nvPr>
        </p:nvSpPr>
        <p:spPr>
          <a:xfrm>
            <a:off x="838200" y="1825625"/>
            <a:ext cx="10515600" cy="487045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95401940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Lst>
  <p:hf sldNum="0" hdr="0" ftr="0" dt="0"/>
  <p:txStyles>
    <p:titleStyle>
      <a:lvl1pPr algn="l" defTabSz="685783" rtl="0" eaLnBrk="1" latinLnBrk="0" hangingPunct="1">
        <a:lnSpc>
          <a:spcPct val="90000"/>
        </a:lnSpc>
        <a:spcBef>
          <a:spcPct val="0"/>
        </a:spcBef>
        <a:buNone/>
        <a:defRPr sz="33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171446" indent="-171446" algn="l" defTabSz="685783" rtl="0" eaLnBrk="1" latinLnBrk="0" hangingPunct="1">
        <a:lnSpc>
          <a:spcPct val="90000"/>
        </a:lnSpc>
        <a:spcBef>
          <a:spcPts val="750"/>
        </a:spcBef>
        <a:buFont typeface="Wingdings" panose="05000000000000000000" pitchFamily="2" charset="2"/>
        <a:buChar char="v"/>
        <a:defRPr sz="1350" kern="1200">
          <a:solidFill>
            <a:schemeClr val="tx1"/>
          </a:solidFill>
          <a:latin typeface="Times New Roman" panose="02020603050405020304" pitchFamily="18" charset="0"/>
          <a:ea typeface="+mn-ea"/>
          <a:cs typeface="Times New Roman" panose="02020603050405020304" pitchFamily="18" charset="0"/>
        </a:defRPr>
      </a:lvl1pPr>
      <a:lvl2pPr marL="51433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2pPr>
      <a:lvl3pPr marL="857228"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bg1">
              <a:tint val="95000"/>
              <a:satMod val="170000"/>
            </a:schemeClr>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66B8C-5FA1-9315-6AEB-2FD3980D9476}"/>
              </a:ext>
            </a:extLst>
          </p:cNvPr>
          <p:cNvSpPr>
            <a:spLocks noGrp="1"/>
          </p:cNvSpPr>
          <p:nvPr>
            <p:ph type="title"/>
          </p:nvPr>
        </p:nvSpPr>
        <p:spPr>
          <a:xfrm>
            <a:off x="1514475" y="410368"/>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B951E1-166E-98A2-4318-E0C01E97DF5E}"/>
              </a:ext>
            </a:extLst>
          </p:cNvPr>
          <p:cNvSpPr>
            <a:spLocks noGrp="1"/>
          </p:cNvSpPr>
          <p:nvPr>
            <p:ph type="body" idx="1"/>
          </p:nvPr>
        </p:nvSpPr>
        <p:spPr>
          <a:xfrm>
            <a:off x="1514475" y="1825625"/>
            <a:ext cx="9839325"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849339514"/>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66B8C-5FA1-9315-6AEB-2FD3980D9476}"/>
              </a:ext>
            </a:extLst>
          </p:cNvPr>
          <p:cNvSpPr>
            <a:spLocks noGrp="1"/>
          </p:cNvSpPr>
          <p:nvPr>
            <p:ph type="title"/>
          </p:nvPr>
        </p:nvSpPr>
        <p:spPr>
          <a:xfrm>
            <a:off x="1341755" y="339334"/>
            <a:ext cx="10515600" cy="1054972"/>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B951E1-166E-98A2-4318-E0C01E97DF5E}"/>
              </a:ext>
            </a:extLst>
          </p:cNvPr>
          <p:cNvSpPr>
            <a:spLocks noGrp="1"/>
          </p:cNvSpPr>
          <p:nvPr>
            <p:ph type="body" idx="1"/>
          </p:nvPr>
        </p:nvSpPr>
        <p:spPr>
          <a:xfrm>
            <a:off x="1341755" y="1591396"/>
            <a:ext cx="10515599" cy="4927269"/>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3">
            <a:extLst>
              <a:ext uri="{FF2B5EF4-FFF2-40B4-BE49-F238E27FC236}">
                <a16:creationId xmlns:a16="http://schemas.microsoft.com/office/drawing/2014/main" id="{B68D291E-81C2-013E-D1D4-B6407434E054}"/>
              </a:ext>
            </a:extLst>
          </p:cNvPr>
          <p:cNvSpPr/>
          <p:nvPr/>
        </p:nvSpPr>
        <p:spPr>
          <a:xfrm>
            <a:off x="182880" y="142242"/>
            <a:ext cx="792480" cy="6575904"/>
          </a:xfrm>
          <a:prstGeom prst="rect">
            <a:avLst/>
          </a:prstGeom>
          <a:solidFill>
            <a:srgbClr val="508784"/>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spcBef>
                <a:spcPts val="600"/>
              </a:spcBef>
              <a:spcAft>
                <a:spcPts val="0"/>
              </a:spcAft>
            </a:pPr>
            <a:r>
              <a:rPr lang="en-GB" sz="1600" b="1">
                <a:solidFill>
                  <a:schemeClr val="accent3">
                    <a:lumMod val="60000"/>
                    <a:lumOff val="40000"/>
                  </a:schemeClr>
                </a:solidFill>
              </a:rPr>
              <a:t>B</a:t>
            </a:r>
            <a:r>
              <a:rPr lang="en-VN" sz="1600" b="1">
                <a:solidFill>
                  <a:schemeClr val="accent3">
                    <a:lumMod val="60000"/>
                    <a:lumOff val="40000"/>
                  </a:schemeClr>
                </a:solidFill>
              </a:rPr>
              <a:t>ài giảng </a:t>
            </a:r>
            <a:r>
              <a:rPr lang="en-VN" sz="1800" b="1">
                <a:solidFill>
                  <a:schemeClr val="accent3">
                    <a:lumMod val="60000"/>
                    <a:lumOff val="40000"/>
                  </a:schemeClr>
                </a:solidFill>
              </a:rPr>
              <a:t>Nhập môn DIGITAL MARKETING </a:t>
            </a:r>
            <a:r>
              <a:rPr lang="en-VN" sz="1600" b="1" i="1">
                <a:solidFill>
                  <a:schemeClr val="accent3">
                    <a:lumMod val="60000"/>
                    <a:lumOff val="40000"/>
                  </a:schemeClr>
                </a:solidFill>
              </a:rPr>
              <a:t>(T1-2024)</a:t>
            </a:r>
          </a:p>
          <a:p>
            <a:pPr algn="ctr">
              <a:spcBef>
                <a:spcPts val="600"/>
              </a:spcBef>
              <a:spcAft>
                <a:spcPts val="0"/>
              </a:spcAft>
            </a:pPr>
            <a:r>
              <a:rPr lang="en-VN" sz="1400" b="1" i="1">
                <a:solidFill>
                  <a:schemeClr val="accent3">
                    <a:lumMod val="60000"/>
                    <a:lumOff val="40000"/>
                  </a:schemeClr>
                </a:solidFill>
                <a:latin typeface="Palatino Linotype" panose="02040502050505030304" pitchFamily="18" charset="0"/>
              </a:rPr>
              <a:t>BM. QT bán hàng &amp; Digital Marketing – K</a:t>
            </a:r>
            <a:r>
              <a:rPr lang="en-GB" sz="1400" b="1" i="1">
                <a:solidFill>
                  <a:schemeClr val="accent3">
                    <a:lumMod val="60000"/>
                    <a:lumOff val="40000"/>
                  </a:schemeClr>
                </a:solidFill>
                <a:latin typeface="Palatino Linotype" panose="02040502050505030304" pitchFamily="18" charset="0"/>
              </a:rPr>
              <a:t>h</a:t>
            </a:r>
            <a:r>
              <a:rPr lang="en-VN" sz="1400" b="1" i="1">
                <a:solidFill>
                  <a:schemeClr val="accent3">
                    <a:lumMod val="60000"/>
                    <a:lumOff val="40000"/>
                  </a:schemeClr>
                </a:solidFill>
                <a:latin typeface="Palatino Linotype" panose="02040502050505030304" pitchFamily="18" charset="0"/>
              </a:rPr>
              <a:t>oa Marketing – ĐH. KTQD</a:t>
            </a:r>
          </a:p>
        </p:txBody>
      </p:sp>
      <p:sp>
        <p:nvSpPr>
          <p:cNvPr id="6" name="Half Frame 6">
            <a:extLst>
              <a:ext uri="{FF2B5EF4-FFF2-40B4-BE49-F238E27FC236}">
                <a16:creationId xmlns:a16="http://schemas.microsoft.com/office/drawing/2014/main" id="{2FF3837A-D30E-C86A-F5BA-27F2DD3425FE}"/>
              </a:ext>
            </a:extLst>
          </p:cNvPr>
          <p:cNvSpPr/>
          <p:nvPr/>
        </p:nvSpPr>
        <p:spPr>
          <a:xfrm rot="10800000">
            <a:off x="10327623" y="6014718"/>
            <a:ext cx="1712610" cy="703425"/>
          </a:xfrm>
          <a:prstGeom prst="halfFrame">
            <a:avLst>
              <a:gd name="adj1" fmla="val 9018"/>
              <a:gd name="adj2" fmla="val 9298"/>
            </a:avLst>
          </a:prstGeom>
          <a:solidFill>
            <a:srgbClr val="508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12" name="Half Frame 6">
            <a:extLst>
              <a:ext uri="{FF2B5EF4-FFF2-40B4-BE49-F238E27FC236}">
                <a16:creationId xmlns:a16="http://schemas.microsoft.com/office/drawing/2014/main" id="{ED048576-5088-DA1B-DD0A-7ABF10A157D3}"/>
              </a:ext>
            </a:extLst>
          </p:cNvPr>
          <p:cNvSpPr/>
          <p:nvPr/>
        </p:nvSpPr>
        <p:spPr>
          <a:xfrm flipH="1">
            <a:off x="10327625" y="139854"/>
            <a:ext cx="1712609" cy="703425"/>
          </a:xfrm>
          <a:prstGeom prst="halfFrame">
            <a:avLst>
              <a:gd name="adj1" fmla="val 9018"/>
              <a:gd name="adj2" fmla="val 9298"/>
            </a:avLst>
          </a:prstGeom>
          <a:solidFill>
            <a:srgbClr val="508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Tree>
    <p:extLst>
      <p:ext uri="{BB962C8B-B14F-4D97-AF65-F5344CB8AC3E}">
        <p14:creationId xmlns:p14="http://schemas.microsoft.com/office/powerpoint/2010/main" val="164538346"/>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Lst>
  <p:hf sldNum="0" hdr="0" ftr="0" dt="0"/>
  <p:txStyles>
    <p:titleStyle>
      <a:lvl1pPr algn="l" defTabSz="914400" rtl="0" eaLnBrk="1" latinLnBrk="0" hangingPunct="1">
        <a:lnSpc>
          <a:spcPct val="90000"/>
        </a:lnSpc>
        <a:spcBef>
          <a:spcPct val="0"/>
        </a:spcBef>
        <a:buNone/>
        <a:defRPr sz="4400" b="1" kern="1200">
          <a:solidFill>
            <a:srgbClr val="467A78"/>
          </a:solidFill>
          <a:latin typeface="Montserrat" pitchFamily="2" charset="77"/>
          <a:ea typeface="+mj-ea"/>
          <a:cs typeface="Times New Roman" panose="02020603050405020304" pitchFamily="18" charset="0"/>
        </a:defRPr>
      </a:lvl1pPr>
    </p:titleStyle>
    <p:bodyStyle>
      <a:lvl1pPr marL="228600" indent="-228600" algn="l" defTabSz="914400" rtl="0" eaLnBrk="1" latinLnBrk="0" hangingPunct="1">
        <a:lnSpc>
          <a:spcPct val="120000"/>
        </a:lnSpc>
        <a:spcBef>
          <a:spcPts val="600"/>
        </a:spcBef>
        <a:spcAft>
          <a:spcPts val="600"/>
        </a:spcAft>
        <a:buFont typeface="Arial" panose="020B0604020202020204" pitchFamily="34" charset="0"/>
        <a:buChar char="•"/>
        <a:defRPr sz="2000" kern="1200">
          <a:solidFill>
            <a:schemeClr val="tx1"/>
          </a:solidFill>
          <a:latin typeface="Montserrat" pitchFamily="2" charset="77"/>
          <a:ea typeface="+mn-ea"/>
          <a:cs typeface="Times New Roman" panose="02020603050405020304" pitchFamily="18" charset="0"/>
        </a:defRPr>
      </a:lvl1pPr>
      <a:lvl2pPr marL="6858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ontserrat" pitchFamily="2" charset="77"/>
          <a:ea typeface="+mn-ea"/>
          <a:cs typeface="Times New Roman" panose="02020603050405020304" pitchFamily="18" charset="0"/>
        </a:defRPr>
      </a:lvl2pPr>
      <a:lvl3pPr marL="1143000" indent="-228600" algn="l" defTabSz="914400" rtl="0" eaLnBrk="1" latinLnBrk="0" hangingPunct="1">
        <a:lnSpc>
          <a:spcPct val="120000"/>
        </a:lnSpc>
        <a:spcBef>
          <a:spcPts val="600"/>
        </a:spcBef>
        <a:spcAft>
          <a:spcPts val="600"/>
        </a:spcAft>
        <a:buFont typeface="Arial" panose="020B0604020202020204" pitchFamily="34" charset="0"/>
        <a:buChar char="•"/>
        <a:defRPr sz="1800" kern="1200">
          <a:solidFill>
            <a:schemeClr val="tx1"/>
          </a:solidFill>
          <a:latin typeface="Montserrat" pitchFamily="2" charset="77"/>
          <a:ea typeface="+mn-ea"/>
          <a:cs typeface="Times New Roman" panose="02020603050405020304" pitchFamily="18" charset="0"/>
        </a:defRPr>
      </a:lvl3pPr>
      <a:lvl4pPr marL="1600200" indent="-228600" algn="l" defTabSz="914400" rtl="0" eaLnBrk="1" latinLnBrk="0" hangingPunct="1">
        <a:lnSpc>
          <a:spcPct val="120000"/>
        </a:lnSpc>
        <a:spcBef>
          <a:spcPts val="600"/>
        </a:spcBef>
        <a:spcAft>
          <a:spcPts val="600"/>
        </a:spcAft>
        <a:buFont typeface="Arial" panose="020B0604020202020204" pitchFamily="34" charset="0"/>
        <a:buChar char="•"/>
        <a:defRPr sz="1600" kern="1200">
          <a:solidFill>
            <a:schemeClr val="tx1"/>
          </a:solidFill>
          <a:latin typeface="Montserrat" pitchFamily="2" charset="77"/>
          <a:ea typeface="+mn-ea"/>
          <a:cs typeface="Times New Roman" panose="02020603050405020304" pitchFamily="18" charset="0"/>
        </a:defRPr>
      </a:lvl4pPr>
      <a:lvl5pPr marL="2057400" indent="-228600" algn="l" defTabSz="914400" rtl="0" eaLnBrk="1" latinLnBrk="0" hangingPunct="1">
        <a:lnSpc>
          <a:spcPct val="120000"/>
        </a:lnSpc>
        <a:spcBef>
          <a:spcPts val="600"/>
        </a:spcBef>
        <a:spcAft>
          <a:spcPts val="600"/>
        </a:spcAft>
        <a:buFont typeface="Arial" panose="020B0604020202020204" pitchFamily="34" charset="0"/>
        <a:buChar char="•"/>
        <a:defRPr sz="1600" kern="1200">
          <a:solidFill>
            <a:schemeClr val="tx1"/>
          </a:solidFill>
          <a:latin typeface="Montserrat" pitchFamily="2" charset="77"/>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846E4B-CC6D-0F3B-7BD3-C29585CFDC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326A705-AA2D-B76F-D2E3-B6B6583C46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6C4A62F-D157-7BDC-1610-AED08B56DA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9E597E81-C4D5-DFE2-929A-597E03740A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D3E070-8E1B-03B0-7295-E8EF5229B3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52B48-F65B-47E3-B9A5-62DAC12CAD07}" type="slidenum">
              <a:rPr lang="en-US" smtClean="0"/>
              <a:t>‹N°›</a:t>
            </a:fld>
            <a:endParaRPr lang="en-US"/>
          </a:p>
        </p:txBody>
      </p:sp>
    </p:spTree>
    <p:extLst>
      <p:ext uri="{BB962C8B-B14F-4D97-AF65-F5344CB8AC3E}">
        <p14:creationId xmlns:p14="http://schemas.microsoft.com/office/powerpoint/2010/main" val="1489653366"/>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CEF1DF-3B96-4E1F-923A-D9F48E557FC7}"/>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FB5742F-8A2F-448D-8912-94C79221B005}"/>
              </a:ext>
            </a:extLst>
          </p:cNvPr>
          <p:cNvSpPr>
            <a:spLocks noGrp="1"/>
          </p:cNvSpPr>
          <p:nvPr>
            <p:ph type="body" idx="1"/>
          </p:nvPr>
        </p:nvSpPr>
        <p:spPr>
          <a:xfrm>
            <a:off x="838200" y="1825625"/>
            <a:ext cx="10515600" cy="487045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65267224"/>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594" indent="-228594" algn="l" defTabSz="914377" rtl="0" eaLnBrk="1" latinLnBrk="0" hangingPunct="1">
        <a:lnSpc>
          <a:spcPct val="90000"/>
        </a:lnSpc>
        <a:spcBef>
          <a:spcPts val="1000"/>
        </a:spcBef>
        <a:buFont typeface="Wingdings" panose="05000000000000000000" pitchFamily="2" charset="2"/>
        <a:buChar char="v"/>
        <a:defRPr sz="1800" kern="1200">
          <a:solidFill>
            <a:schemeClr val="tx1"/>
          </a:solidFill>
          <a:latin typeface="Times New Roman" panose="02020603050405020304" pitchFamily="18" charset="0"/>
          <a:ea typeface="+mn-ea"/>
          <a:cs typeface="Times New Roman" panose="02020603050405020304" pitchFamily="18" charset="0"/>
        </a:defRPr>
      </a:lvl1pPr>
      <a:lvl2pPr marL="68578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1142971"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bg1">
              <a:tint val="95000"/>
              <a:satMod val="170000"/>
            </a:schemeClr>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66B8C-5FA1-9315-6AEB-2FD3980D9476}"/>
              </a:ext>
            </a:extLst>
          </p:cNvPr>
          <p:cNvSpPr>
            <a:spLocks noGrp="1"/>
          </p:cNvSpPr>
          <p:nvPr>
            <p:ph type="title"/>
          </p:nvPr>
        </p:nvSpPr>
        <p:spPr>
          <a:xfrm>
            <a:off x="1514475" y="410368"/>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B951E1-166E-98A2-4318-E0C01E97DF5E}"/>
              </a:ext>
            </a:extLst>
          </p:cNvPr>
          <p:cNvSpPr>
            <a:spLocks noGrp="1"/>
          </p:cNvSpPr>
          <p:nvPr>
            <p:ph type="body" idx="1"/>
          </p:nvPr>
        </p:nvSpPr>
        <p:spPr>
          <a:xfrm>
            <a:off x="1514474" y="1825625"/>
            <a:ext cx="9839325"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4230928502"/>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BB76ED-CC6B-EDC6-8C20-C02F3FEF330A}"/>
              </a:ext>
            </a:extLst>
          </p:cNvPr>
          <p:cNvSpPr>
            <a:spLocks noGrp="1"/>
          </p:cNvSpPr>
          <p:nvPr>
            <p:ph type="ctrTitle"/>
          </p:nvPr>
        </p:nvSpPr>
        <p:spPr>
          <a:xfrm>
            <a:off x="911424" y="1410395"/>
            <a:ext cx="11233248" cy="3242741"/>
          </a:xfrm>
        </p:spPr>
        <p:txBody>
          <a:bodyPr>
            <a:normAutofit fontScale="90000"/>
          </a:bodyPr>
          <a:lstStyle/>
          <a:p>
            <a:pPr>
              <a:lnSpc>
                <a:spcPct val="150000"/>
              </a:lnSpc>
            </a:pPr>
            <a:r>
              <a:rPr lang="en-VN" sz="5300" dirty="0">
                <a:latin typeface="Arial" panose="020B0604020202020204" pitchFamily="34" charset="0"/>
                <a:cs typeface="Arial" panose="020B0604020202020204" pitchFamily="34" charset="0"/>
              </a:rPr>
              <a:t>Chapter 6: </a:t>
            </a:r>
            <a:br>
              <a:rPr lang="en-VN" dirty="0"/>
            </a:br>
            <a:r>
              <a:rPr lang="en-VN" sz="5300" dirty="0">
                <a:latin typeface="Arial" panose="020B0604020202020204" pitchFamily="34" charset="0"/>
                <a:cs typeface="Arial" panose="020B0604020202020204" pitchFamily="34" charset="0"/>
              </a:rPr>
              <a:t>E-Customer relationship management </a:t>
            </a:r>
            <a:br>
              <a:rPr lang="en-VN" sz="5300" dirty="0">
                <a:latin typeface="Arial" panose="020B0604020202020204" pitchFamily="34" charset="0"/>
                <a:cs typeface="Arial" panose="020B0604020202020204" pitchFamily="34" charset="0"/>
              </a:rPr>
            </a:br>
            <a:r>
              <a:rPr lang="en-VN" sz="5300" dirty="0">
                <a:latin typeface="Arial" panose="020B0604020202020204" pitchFamily="34" charset="0"/>
                <a:cs typeface="Arial" panose="020B0604020202020204" pitchFamily="34" charset="0"/>
              </a:rPr>
              <a:t>and social CRM</a:t>
            </a:r>
            <a:endParaRPr lang="en-US" sz="4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2075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 screenshot of a web page&#10;&#10;Description automatically generated">
            <a:extLst>
              <a:ext uri="{FF2B5EF4-FFF2-40B4-BE49-F238E27FC236}">
                <a16:creationId xmlns:a16="http://schemas.microsoft.com/office/drawing/2014/main" id="{E5DC9077-6D2D-74F9-73C0-3E9B640CA7A3}"/>
              </a:ext>
            </a:extLst>
          </p:cNvPr>
          <p:cNvPicPr>
            <a:picLocks noGrp="1" noChangeAspect="1"/>
          </p:cNvPicPr>
          <p:nvPr>
            <p:ph idx="1"/>
          </p:nvPr>
        </p:nvPicPr>
        <p:blipFill>
          <a:blip r:embed="rId2"/>
          <a:stretch>
            <a:fillRect/>
          </a:stretch>
        </p:blipFill>
        <p:spPr>
          <a:xfrm>
            <a:off x="2423592" y="1394306"/>
            <a:ext cx="7922257" cy="5369592"/>
          </a:xfrm>
        </p:spPr>
      </p:pic>
      <p:sp>
        <p:nvSpPr>
          <p:cNvPr id="5" name="Title 4">
            <a:extLst>
              <a:ext uri="{FF2B5EF4-FFF2-40B4-BE49-F238E27FC236}">
                <a16:creationId xmlns:a16="http://schemas.microsoft.com/office/drawing/2014/main" id="{7C373BA1-85A8-BFA8-3DC8-4F5CD83FA1B0}"/>
              </a:ext>
            </a:extLst>
          </p:cNvPr>
          <p:cNvSpPr>
            <a:spLocks noGrp="1"/>
          </p:cNvSpPr>
          <p:nvPr>
            <p:ph type="title"/>
          </p:nvPr>
        </p:nvSpPr>
        <p:spPr/>
        <p:txBody>
          <a:bodyPr/>
          <a:lstStyle/>
          <a:p>
            <a:endParaRPr lang="en-VN"/>
          </a:p>
        </p:txBody>
      </p:sp>
    </p:spTree>
    <p:extLst>
      <p:ext uri="{BB962C8B-B14F-4D97-AF65-F5344CB8AC3E}">
        <p14:creationId xmlns:p14="http://schemas.microsoft.com/office/powerpoint/2010/main" val="3302948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CEB50-939A-8340-ABD4-E791CBBB532C}"/>
              </a:ext>
            </a:extLst>
          </p:cNvPr>
          <p:cNvSpPr>
            <a:spLocks noGrp="1"/>
          </p:cNvSpPr>
          <p:nvPr>
            <p:ph type="title"/>
          </p:nvPr>
        </p:nvSpPr>
        <p:spPr/>
        <p:txBody>
          <a:bodyPr/>
          <a:lstStyle/>
          <a:p>
            <a:r>
              <a:rPr lang="en-US" b="0" dirty="0"/>
              <a:t>E-permission marketing principles</a:t>
            </a:r>
            <a:endParaRPr lang="en-VN" b="0" dirty="0"/>
          </a:p>
        </p:txBody>
      </p:sp>
      <p:sp>
        <p:nvSpPr>
          <p:cNvPr id="3" name="Content Placeholder 2">
            <a:extLst>
              <a:ext uri="{FF2B5EF4-FFF2-40B4-BE49-F238E27FC236}">
                <a16:creationId xmlns:a16="http://schemas.microsoft.com/office/drawing/2014/main" id="{C891C341-DD80-FA4F-965C-D2864EAD6682}"/>
              </a:ext>
            </a:extLst>
          </p:cNvPr>
          <p:cNvSpPr>
            <a:spLocks noGrp="1"/>
          </p:cNvSpPr>
          <p:nvPr>
            <p:ph idx="1"/>
          </p:nvPr>
        </p:nvSpPr>
        <p:spPr/>
        <p:txBody>
          <a:bodyPr vert="horz" lIns="91440" tIns="45720" rIns="91440" bIns="45720" rtlCol="0" anchor="t">
            <a:normAutofit/>
          </a:bodyPr>
          <a:lstStyle/>
          <a:p>
            <a:r>
              <a:rPr lang="en-US" sz="2400" b="1">
                <a:effectLst/>
              </a:rPr>
              <a:t>Principle 1. </a:t>
            </a:r>
            <a:r>
              <a:rPr lang="en-US" sz="2400" i="1">
                <a:effectLst/>
              </a:rPr>
              <a:t>Consider selective opt-in to communications</a:t>
            </a:r>
          </a:p>
          <a:p>
            <a:r>
              <a:rPr lang="en-US" sz="2400" b="1">
                <a:effectLst/>
              </a:rPr>
              <a:t>Principle 2. </a:t>
            </a:r>
            <a:r>
              <a:rPr lang="en-US" sz="2400" i="1">
                <a:effectLst/>
              </a:rPr>
              <a:t>Create a ‘common customer profile’</a:t>
            </a:r>
            <a:r>
              <a:rPr lang="en-US" sz="2400">
                <a:effectLst/>
              </a:rPr>
              <a:t>.</a:t>
            </a:r>
          </a:p>
          <a:p>
            <a:r>
              <a:rPr lang="en-US" sz="2400" b="1">
                <a:effectLst/>
              </a:rPr>
              <a:t>Principle 3. </a:t>
            </a:r>
            <a:r>
              <a:rPr lang="en-US" sz="2400" i="1">
                <a:effectLst/>
              </a:rPr>
              <a:t>Offer a range of opt-in incentives</a:t>
            </a:r>
            <a:r>
              <a:rPr lang="en-US" sz="2400">
                <a:effectLst/>
              </a:rPr>
              <a:t>.</a:t>
            </a:r>
          </a:p>
          <a:p>
            <a:r>
              <a:rPr lang="en-US" sz="2400" b="1">
                <a:effectLst/>
              </a:rPr>
              <a:t>Principle 4. </a:t>
            </a:r>
            <a:r>
              <a:rPr lang="en-US" sz="2400" i="1">
                <a:effectLst/>
              </a:rPr>
              <a:t>Don’t make opt-out too easy</a:t>
            </a:r>
            <a:r>
              <a:rPr lang="en-US" sz="2400">
                <a:effectLst/>
              </a:rPr>
              <a:t>.</a:t>
            </a:r>
          </a:p>
          <a:p>
            <a:r>
              <a:rPr lang="en-US" sz="2400" b="1">
                <a:effectLst/>
              </a:rPr>
              <a:t>Principle 5. </a:t>
            </a:r>
            <a:r>
              <a:rPr lang="en-US" sz="2400" i="1">
                <a:effectLst/>
              </a:rPr>
              <a:t>Watch, don’t ask (or ‘sense and respond’)</a:t>
            </a:r>
          </a:p>
          <a:p>
            <a:r>
              <a:rPr lang="en-US" sz="2400" b="1">
                <a:effectLst/>
              </a:rPr>
              <a:t>Principle 6. </a:t>
            </a:r>
            <a:r>
              <a:rPr lang="en-US" sz="2400" i="1">
                <a:effectLst/>
              </a:rPr>
              <a:t>Create an outbound contact strategy</a:t>
            </a:r>
            <a:endParaRPr lang="en-US" sz="2400" dirty="0"/>
          </a:p>
          <a:p>
            <a:pPr marL="0" indent="0">
              <a:buNone/>
            </a:pPr>
            <a:endParaRPr lang="en-VN" sz="2400" dirty="0"/>
          </a:p>
        </p:txBody>
      </p:sp>
    </p:spTree>
    <p:extLst>
      <p:ext uri="{BB962C8B-B14F-4D97-AF65-F5344CB8AC3E}">
        <p14:creationId xmlns:p14="http://schemas.microsoft.com/office/powerpoint/2010/main" val="2438869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1BBCD-FCCD-244F-A0F6-0D41CA32B157}"/>
              </a:ext>
            </a:extLst>
          </p:cNvPr>
          <p:cNvSpPr>
            <a:spLocks noGrp="1"/>
          </p:cNvSpPr>
          <p:nvPr>
            <p:ph type="title"/>
          </p:nvPr>
        </p:nvSpPr>
        <p:spPr>
          <a:xfrm>
            <a:off x="1199456" y="148963"/>
            <a:ext cx="10515600" cy="1054972"/>
          </a:xfrm>
        </p:spPr>
        <p:txBody>
          <a:bodyPr>
            <a:noAutofit/>
          </a:bodyPr>
          <a:lstStyle/>
          <a:p>
            <a:r>
              <a:rPr lang="en-US" sz="3200" b="0" dirty="0" err="1"/>
              <a:t>The possible methods of capturing email addresses and other profile information.</a:t>
            </a:r>
            <a:endParaRPr lang="en-US" sz="3200" b="0" dirty="0">
              <a:cs typeface="Calibri Light"/>
            </a:endParaRPr>
          </a:p>
        </p:txBody>
      </p:sp>
      <p:pic>
        <p:nvPicPr>
          <p:cNvPr id="5" name="Content Placeholder 4">
            <a:extLst>
              <a:ext uri="{FF2B5EF4-FFF2-40B4-BE49-F238E27FC236}">
                <a16:creationId xmlns:a16="http://schemas.microsoft.com/office/drawing/2014/main" id="{E0430FED-F703-AA48-8CDA-698134619A73}"/>
              </a:ext>
            </a:extLst>
          </p:cNvPr>
          <p:cNvPicPr>
            <a:picLocks noGrp="1" noChangeAspect="1"/>
          </p:cNvPicPr>
          <p:nvPr>
            <p:ph idx="1"/>
          </p:nvPr>
        </p:nvPicPr>
        <p:blipFill>
          <a:blip r:embed="rId2"/>
          <a:stretch>
            <a:fillRect/>
          </a:stretch>
        </p:blipFill>
        <p:spPr>
          <a:xfrm>
            <a:off x="2891644" y="1394306"/>
            <a:ext cx="6408712" cy="5221944"/>
          </a:xfrm>
        </p:spPr>
      </p:pic>
    </p:spTree>
    <p:extLst>
      <p:ext uri="{BB962C8B-B14F-4D97-AF65-F5344CB8AC3E}">
        <p14:creationId xmlns:p14="http://schemas.microsoft.com/office/powerpoint/2010/main" val="3769109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F44494-6FFB-3146-9A3C-B97111641CDF}"/>
              </a:ext>
            </a:extLst>
          </p:cNvPr>
          <p:cNvSpPr>
            <a:spLocks noGrp="1"/>
          </p:cNvSpPr>
          <p:nvPr>
            <p:ph idx="1"/>
          </p:nvPr>
        </p:nvSpPr>
        <p:spPr/>
        <p:txBody>
          <a:bodyPr vert="horz" lIns="91440" tIns="45720" rIns="91440" bIns="45720" rtlCol="0" anchor="t">
            <a:normAutofit/>
          </a:bodyPr>
          <a:lstStyle/>
          <a:p>
            <a:pPr marL="342900" indent="-342900"/>
            <a:r>
              <a:rPr lang="en-US" sz="2400" dirty="0" err="1"/>
              <a:t>Lead scoring and lead grading are data-driven marketing techniques often used for high-value B2B marketing services, which assess a person’s profile and behavior to determine whether they have the potential to become a customer, i.e. are they a ‘hot lead’ or less likely to convert.</a:t>
            </a:r>
          </a:p>
          <a:p>
            <a:pPr marL="342900" indent="-342900"/>
            <a:r>
              <a:rPr lang="en-US" sz="2400">
                <a:effectLst/>
              </a:rPr>
              <a:t>Lead scoring and grading enables businesses to:</a:t>
            </a:r>
          </a:p>
          <a:p>
            <a:pPr marL="848700" lvl="1" indent="-342900"/>
            <a:r>
              <a:rPr lang="en-US" sz="2000">
                <a:effectLst/>
              </a:rPr>
              <a:t> prioritize their time in contacting prospects by phone to ask about their interest in a service. </a:t>
            </a:r>
          </a:p>
          <a:p>
            <a:pPr marL="848700" lvl="1" indent="-342900"/>
            <a:r>
              <a:rPr lang="en-US" sz="2000">
                <a:effectLst/>
              </a:rPr>
              <a:t>target email, text messages, or ads to people with different levels of interest and fit. </a:t>
            </a:r>
            <a:endParaRPr lang="en-US" sz="2000"/>
          </a:p>
          <a:p>
            <a:pPr marL="342900" indent="-342900"/>
            <a:endParaRPr lang="en-VN" sz="2400">
              <a:cs typeface="Calibri"/>
            </a:endParaRPr>
          </a:p>
        </p:txBody>
      </p:sp>
      <p:sp>
        <p:nvSpPr>
          <p:cNvPr id="6" name="Title 1">
            <a:extLst>
              <a:ext uri="{FF2B5EF4-FFF2-40B4-BE49-F238E27FC236}">
                <a16:creationId xmlns:a16="http://schemas.microsoft.com/office/drawing/2014/main" id="{12590432-6DB6-72E5-EFC9-20E2B2B46816}"/>
              </a:ext>
            </a:extLst>
          </p:cNvPr>
          <p:cNvSpPr>
            <a:spLocks noGrp="1"/>
          </p:cNvSpPr>
          <p:nvPr>
            <p:ph type="title"/>
          </p:nvPr>
        </p:nvSpPr>
        <p:spPr>
          <a:xfrm>
            <a:off x="1341755" y="339334"/>
            <a:ext cx="10515600" cy="1054972"/>
          </a:xfrm>
        </p:spPr>
        <p:txBody>
          <a:bodyPr>
            <a:normAutofit fontScale="90000"/>
          </a:bodyPr>
          <a:lstStyle/>
          <a:p>
            <a:r>
              <a:rPr lang="en-VN" dirty="0"/>
              <a:t>Prolifing leads with lead scoring and lead grading</a:t>
            </a:r>
          </a:p>
        </p:txBody>
      </p:sp>
    </p:spTree>
    <p:extLst>
      <p:ext uri="{BB962C8B-B14F-4D97-AF65-F5344CB8AC3E}">
        <p14:creationId xmlns:p14="http://schemas.microsoft.com/office/powerpoint/2010/main" val="961040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8D7D0-6FCE-6F46-B70F-7C45B2E865B5}"/>
              </a:ext>
            </a:extLst>
          </p:cNvPr>
          <p:cNvSpPr>
            <a:spLocks noGrp="1"/>
          </p:cNvSpPr>
          <p:nvPr>
            <p:ph type="title"/>
          </p:nvPr>
        </p:nvSpPr>
        <p:spPr/>
        <p:txBody>
          <a:bodyPr>
            <a:normAutofit fontScale="90000"/>
          </a:bodyPr>
          <a:lstStyle/>
          <a:p>
            <a:r>
              <a:rPr lang="en-VN" dirty="0"/>
              <a:t>Prolifing leads with lead scoring and lead grading</a:t>
            </a:r>
          </a:p>
        </p:txBody>
      </p:sp>
      <p:pic>
        <p:nvPicPr>
          <p:cNvPr id="7" name="Content Placeholder 6">
            <a:extLst>
              <a:ext uri="{FF2B5EF4-FFF2-40B4-BE49-F238E27FC236}">
                <a16:creationId xmlns:a16="http://schemas.microsoft.com/office/drawing/2014/main" id="{F19EBDF2-583F-7C4F-AD2A-B05DD22D7D8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29575" y="1556792"/>
            <a:ext cx="4940300" cy="4254500"/>
          </a:xfrm>
        </p:spPr>
      </p:pic>
      <p:sp>
        <p:nvSpPr>
          <p:cNvPr id="4" name="Content Placeholder 3">
            <a:extLst>
              <a:ext uri="{FF2B5EF4-FFF2-40B4-BE49-F238E27FC236}">
                <a16:creationId xmlns:a16="http://schemas.microsoft.com/office/drawing/2014/main" id="{742C2CFC-7D27-E742-B3ED-9265065EB027}"/>
              </a:ext>
            </a:extLst>
          </p:cNvPr>
          <p:cNvSpPr>
            <a:spLocks noGrp="1"/>
          </p:cNvSpPr>
          <p:nvPr>
            <p:ph sz="half" idx="4294967295"/>
          </p:nvPr>
        </p:nvSpPr>
        <p:spPr>
          <a:xfrm>
            <a:off x="6603084" y="1844824"/>
            <a:ext cx="5181600" cy="4351338"/>
          </a:xfrm>
        </p:spPr>
        <p:txBody>
          <a:bodyPr vert="horz" lIns="91440" tIns="45720" rIns="91440" bIns="45720" rtlCol="0" anchor="t">
            <a:normAutofit/>
          </a:bodyPr>
          <a:lstStyle/>
          <a:p>
            <a:r>
              <a:rPr lang="en-US" dirty="0">
                <a:latin typeface="Source Sans Pro" panose="020B0503030403020204" pitchFamily="34" charset="0"/>
                <a:ea typeface="Source Sans Pro" panose="020B0503030403020204" pitchFamily="34" charset="0"/>
                <a:cs typeface="Calibri"/>
              </a:rPr>
              <a:t>MQL (marketing qualified lead), </a:t>
            </a:r>
            <a:r>
              <a:rPr lang="en-US" dirty="0" err="1">
                <a:latin typeface="Source Sans Pro" panose="020B0503030403020204" pitchFamily="34" charset="0"/>
                <a:ea typeface="Source Sans Pro" panose="020B0503030403020204" pitchFamily="34" charset="0"/>
                <a:cs typeface="Calibri"/>
              </a:rPr>
              <a:t>typically warrant follow-up by a phone call and, if they are confirmed as a suitable fit, will be recorded as sales-qualified leads (SQLs) in the CRM system.</a:t>
            </a:r>
          </a:p>
          <a:p>
            <a:r>
              <a:rPr lang="en-US" dirty="0">
                <a:latin typeface="Source Sans Pro" panose="020B0503030403020204" pitchFamily="34" charset="0"/>
                <a:ea typeface="Source Sans Pro" panose="020B0503030403020204" pitchFamily="34" charset="0"/>
              </a:rPr>
              <a:t>People with lower scores such as C1, C2 or B3, B4 are added to lead nurture segments where there is no proactive approach to contact leads since the purchase may not occur immediately.</a:t>
            </a:r>
            <a:endParaRPr lang="en-US" dirty="0">
              <a:latin typeface="Source Sans Pro" panose="020B0503030403020204" pitchFamily="34" charset="0"/>
              <a:ea typeface="Source Sans Pro" panose="020B0503030403020204" pitchFamily="34" charset="0"/>
              <a:cs typeface="Calibri"/>
            </a:endParaRPr>
          </a:p>
          <a:p>
            <a:endParaRPr lang="en-VN" sz="2400" dirty="0">
              <a:latin typeface="Source Sans Pro" panose="020B0503030403020204" pitchFamily="34" charset="0"/>
              <a:ea typeface="Source Sans Pro" panose="020B0503030403020204" pitchFamily="34" charset="0"/>
            </a:endParaRPr>
          </a:p>
        </p:txBody>
      </p:sp>
      <p:sp>
        <p:nvSpPr>
          <p:cNvPr id="5" name="TextBox 4">
            <a:extLst>
              <a:ext uri="{FF2B5EF4-FFF2-40B4-BE49-F238E27FC236}">
                <a16:creationId xmlns:a16="http://schemas.microsoft.com/office/drawing/2014/main" id="{2E757CF1-9D04-8442-A474-65406B12F9A2}"/>
              </a:ext>
            </a:extLst>
          </p:cNvPr>
          <p:cNvSpPr txBox="1"/>
          <p:nvPr/>
        </p:nvSpPr>
        <p:spPr>
          <a:xfrm>
            <a:off x="2783632" y="6850236"/>
            <a:ext cx="2945632" cy="210215"/>
          </a:xfrm>
          <a:prstGeom prst="rect">
            <a:avLst/>
          </a:prstGeom>
          <a:solidFill>
            <a:srgbClr val="FFFF00"/>
          </a:solidFill>
        </p:spPr>
        <p:txBody>
          <a:bodyPr wrap="square" rtlCol="0">
            <a:spAutoFit/>
          </a:bodyPr>
          <a:lstStyle/>
          <a:p>
            <a:r>
              <a:rPr lang="en-VN" sz="1400" dirty="0">
                <a:highlight>
                  <a:srgbClr val="FFFF00"/>
                </a:highlight>
              </a:rPr>
              <a:t>I  1-high I    2   I   3   I   4-low  I</a:t>
            </a:r>
          </a:p>
        </p:txBody>
      </p:sp>
    </p:spTree>
    <p:extLst>
      <p:ext uri="{BB962C8B-B14F-4D97-AF65-F5344CB8AC3E}">
        <p14:creationId xmlns:p14="http://schemas.microsoft.com/office/powerpoint/2010/main" val="3671411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56676-59C5-1449-922D-01401ECAA4B5}"/>
              </a:ext>
            </a:extLst>
          </p:cNvPr>
          <p:cNvSpPr>
            <a:spLocks noGrp="1"/>
          </p:cNvSpPr>
          <p:nvPr>
            <p:ph type="title"/>
          </p:nvPr>
        </p:nvSpPr>
        <p:spPr/>
        <p:txBody>
          <a:bodyPr>
            <a:normAutofit/>
          </a:bodyPr>
          <a:lstStyle/>
          <a:p>
            <a:r>
              <a:rPr lang="en-US" dirty="0"/>
              <a:t>Contact strategies </a:t>
            </a:r>
          </a:p>
        </p:txBody>
      </p:sp>
      <p:sp>
        <p:nvSpPr>
          <p:cNvPr id="3" name="Content Placeholder 2">
            <a:extLst>
              <a:ext uri="{FF2B5EF4-FFF2-40B4-BE49-F238E27FC236}">
                <a16:creationId xmlns:a16="http://schemas.microsoft.com/office/drawing/2014/main" id="{B1D57899-AA71-0C49-B4CB-26E6BBD86673}"/>
              </a:ext>
            </a:extLst>
          </p:cNvPr>
          <p:cNvSpPr>
            <a:spLocks noGrp="1"/>
          </p:cNvSpPr>
          <p:nvPr>
            <p:ph idx="1"/>
          </p:nvPr>
        </p:nvSpPr>
        <p:spPr>
          <a:xfrm>
            <a:off x="1341755" y="1584960"/>
            <a:ext cx="2521997" cy="4933705"/>
          </a:xfrm>
        </p:spPr>
        <p:txBody>
          <a:bodyPr vert="horz" lIns="91440" tIns="45720" rIns="91440" bIns="45720" rtlCol="0" anchor="t">
            <a:normAutofit/>
          </a:bodyPr>
          <a:lstStyle/>
          <a:p>
            <a:pPr marL="0" indent="0">
              <a:buNone/>
            </a:pPr>
            <a:r>
              <a:rPr lang="en-US" sz="1800" b="1" i="1">
                <a:effectLst/>
                <a:latin typeface="SabonMTPro"/>
              </a:rPr>
              <a:t>Contact strategies</a:t>
            </a:r>
            <a:r>
              <a:rPr lang="en-US" sz="1800">
                <a:effectLst/>
                <a:latin typeface="SabonMTPro"/>
              </a:rPr>
              <a:t> define the trigger, aims, messaging, offer and time interval for communications is a vital skill to develop the most effective customer communications programme. </a:t>
            </a:r>
          </a:p>
          <a:p>
            <a:pPr marL="0" indent="0">
              <a:buNone/>
            </a:pPr>
            <a:endParaRPr lang="en-US" sz="1800" b="1" err="1">
              <a:latin typeface="SabonMTPro"/>
            </a:endParaRPr>
          </a:p>
          <a:p>
            <a:pPr marL="0" indent="0">
              <a:buNone/>
            </a:pPr>
            <a:endParaRPr lang="en-US" sz="1800" b="1" err="1">
              <a:latin typeface="SabonMTPro"/>
            </a:endParaRPr>
          </a:p>
          <a:p>
            <a:pPr marL="0" indent="0">
              <a:buNone/>
            </a:pPr>
            <a:endParaRPr lang="en-US" sz="1800" b="1" err="1">
              <a:latin typeface="SabonMTPro"/>
            </a:endParaRPr>
          </a:p>
          <a:p>
            <a:pPr marL="0" indent="0">
              <a:buNone/>
            </a:pPr>
            <a:endParaRPr lang="en-US" sz="1800" b="1" err="1">
              <a:latin typeface="SabonMTPro"/>
            </a:endParaRPr>
          </a:p>
          <a:p>
            <a:endParaRPr lang="en-VN" dirty="0"/>
          </a:p>
        </p:txBody>
      </p:sp>
      <p:pic>
        <p:nvPicPr>
          <p:cNvPr id="4" name="Content Placeholder 4">
            <a:extLst>
              <a:ext uri="{FF2B5EF4-FFF2-40B4-BE49-F238E27FC236}">
                <a16:creationId xmlns:a16="http://schemas.microsoft.com/office/drawing/2014/main" id="{BDBBB14F-A066-3162-153A-6C576DD38C36}"/>
              </a:ext>
            </a:extLst>
          </p:cNvPr>
          <p:cNvPicPr>
            <a:picLocks noChangeAspect="1"/>
          </p:cNvPicPr>
          <p:nvPr/>
        </p:nvPicPr>
        <p:blipFill rotWithShape="1">
          <a:blip r:embed="rId3">
            <a:extLst>
              <a:ext uri="{28A0092B-C50C-407E-A947-70E740481C1C}">
                <a14:useLocalDpi xmlns:a14="http://schemas.microsoft.com/office/drawing/2010/main" val="0"/>
              </a:ext>
            </a:extLst>
          </a:blip>
          <a:srcRect t="963"/>
          <a:stretch/>
        </p:blipFill>
        <p:spPr>
          <a:xfrm>
            <a:off x="4223792" y="1268760"/>
            <a:ext cx="7705858" cy="5370340"/>
          </a:xfrm>
          <a:prstGeom prst="rect">
            <a:avLst/>
          </a:prstGeom>
        </p:spPr>
      </p:pic>
    </p:spTree>
    <p:extLst>
      <p:ext uri="{BB962C8B-B14F-4D97-AF65-F5344CB8AC3E}">
        <p14:creationId xmlns:p14="http://schemas.microsoft.com/office/powerpoint/2010/main" val="1823223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F52E2-B9D4-124B-BBD2-B73383261525}"/>
              </a:ext>
            </a:extLst>
          </p:cNvPr>
          <p:cNvSpPr>
            <a:spLocks noGrp="1"/>
          </p:cNvSpPr>
          <p:nvPr>
            <p:ph type="title"/>
          </p:nvPr>
        </p:nvSpPr>
        <p:spPr/>
        <p:txBody>
          <a:bodyPr/>
          <a:lstStyle/>
          <a:p>
            <a:r>
              <a:rPr lang="en-US" dirty="0"/>
              <a:t>Lifetime value modelling</a:t>
            </a:r>
            <a:endParaRPr lang="en-VN" b="0" dirty="0"/>
          </a:p>
        </p:txBody>
      </p:sp>
      <p:sp>
        <p:nvSpPr>
          <p:cNvPr id="3" name="Content Placeholder 2">
            <a:extLst>
              <a:ext uri="{FF2B5EF4-FFF2-40B4-BE49-F238E27FC236}">
                <a16:creationId xmlns:a16="http://schemas.microsoft.com/office/drawing/2014/main" id="{30585FD5-9DF5-504D-B1D3-5B346D76FDA5}"/>
              </a:ext>
            </a:extLst>
          </p:cNvPr>
          <p:cNvSpPr>
            <a:spLocks noGrp="1"/>
          </p:cNvSpPr>
          <p:nvPr>
            <p:ph idx="1"/>
          </p:nvPr>
        </p:nvSpPr>
        <p:spPr/>
        <p:txBody>
          <a:bodyPr vert="horz" lIns="91440" tIns="45720" rIns="91440" bIns="45720" rtlCol="0" anchor="t">
            <a:normAutofit/>
          </a:bodyPr>
          <a:lstStyle/>
          <a:p>
            <a:pPr marL="285750" indent="-285750"/>
            <a:r>
              <a:rPr lang="en-US" sz="2400" dirty="0">
                <a:cs typeface="Calibri"/>
              </a:rPr>
              <a:t>Lifetime value (LTV) is the total net benefit that a customer or group of customers will provide a company over their total relationship with that company.</a:t>
            </a:r>
          </a:p>
          <a:p>
            <a:pPr marL="285750" indent="-285750"/>
            <a:r>
              <a:rPr lang="en-US" sz="2400">
                <a:cs typeface="Calibri"/>
              </a:rPr>
              <a:t>By applying statistical models, they can predict not only when each customer is likely to make a future purchase but also what he or she will buy and through which channel. Managers can use these data to estimate a potential lifetime value for every customer and to determine whether, when and how to contact each one to maximise the chances of realising (and even increasing) his or her value. </a:t>
            </a:r>
            <a:r>
              <a:rPr lang="en-US" sz="1800"/>
              <a:t>(Kumar et al. 2007</a:t>
            </a:r>
            <a:r>
              <a:rPr lang="en-US" sz="1800" dirty="0"/>
              <a:t>)</a:t>
            </a:r>
            <a:endParaRPr lang="en-US" sz="1800">
              <a:cs typeface="Calibri" panose="020F0502020204030204"/>
            </a:endParaRPr>
          </a:p>
          <a:p>
            <a:pPr marL="0" indent="0">
              <a:buNone/>
            </a:pPr>
            <a:endParaRPr lang="en-VN" sz="2000" dirty="0">
              <a:latin typeface="Calibri"/>
              <a:cs typeface="Calibri"/>
            </a:endParaRPr>
          </a:p>
        </p:txBody>
      </p:sp>
    </p:spTree>
    <p:extLst>
      <p:ext uri="{BB962C8B-B14F-4D97-AF65-F5344CB8AC3E}">
        <p14:creationId xmlns:p14="http://schemas.microsoft.com/office/powerpoint/2010/main" val="4015624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4E8E-DE56-F548-B57C-3BEEC21B2737}"/>
              </a:ext>
            </a:extLst>
          </p:cNvPr>
          <p:cNvSpPr>
            <a:spLocks noGrp="1"/>
          </p:cNvSpPr>
          <p:nvPr>
            <p:ph type="title"/>
          </p:nvPr>
        </p:nvSpPr>
        <p:spPr/>
        <p:txBody>
          <a:bodyPr>
            <a:normAutofit/>
          </a:bodyPr>
          <a:lstStyle/>
          <a:p>
            <a:r>
              <a:rPr lang="en-US" sz="3200" b="0" dirty="0"/>
              <a:t>An example of an LTV-based segmentation plan</a:t>
            </a:r>
            <a:endParaRPr lang="en-US" sz="3200" b="0"/>
          </a:p>
        </p:txBody>
      </p:sp>
      <p:pic>
        <p:nvPicPr>
          <p:cNvPr id="5" name="Content Placeholder 4">
            <a:extLst>
              <a:ext uri="{FF2B5EF4-FFF2-40B4-BE49-F238E27FC236}">
                <a16:creationId xmlns:a16="http://schemas.microsoft.com/office/drawing/2014/main" id="{5133243A-DAA4-8146-B68D-F7FFDEEDBF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1584" y="1305711"/>
            <a:ext cx="7992888" cy="5363649"/>
          </a:xfrm>
        </p:spPr>
      </p:pic>
    </p:spTree>
    <p:extLst>
      <p:ext uri="{BB962C8B-B14F-4D97-AF65-F5344CB8AC3E}">
        <p14:creationId xmlns:p14="http://schemas.microsoft.com/office/powerpoint/2010/main" val="3952712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4E8E-DE56-F548-B57C-3BEEC21B2737}"/>
              </a:ext>
            </a:extLst>
          </p:cNvPr>
          <p:cNvSpPr>
            <a:spLocks noGrp="1"/>
          </p:cNvSpPr>
          <p:nvPr>
            <p:ph type="title"/>
          </p:nvPr>
        </p:nvSpPr>
        <p:spPr/>
        <p:txBody>
          <a:bodyPr/>
          <a:lstStyle/>
          <a:p>
            <a:r>
              <a:rPr lang="fr-FR">
                <a:cs typeface="Calibri Light"/>
              </a:rPr>
              <a:t>RFM analysis (recency-frequency-monetary)</a:t>
            </a:r>
            <a:endParaRPr lang="fr-FR" b="0">
              <a:cs typeface="Calibri Light"/>
            </a:endParaRPr>
          </a:p>
        </p:txBody>
      </p:sp>
      <p:sp>
        <p:nvSpPr>
          <p:cNvPr id="4" name="Content Placeholder 3">
            <a:extLst>
              <a:ext uri="{FF2B5EF4-FFF2-40B4-BE49-F238E27FC236}">
                <a16:creationId xmlns:a16="http://schemas.microsoft.com/office/drawing/2014/main" id="{96FF22E0-8F73-5E46-AF91-98EE2ACB6AC5}"/>
              </a:ext>
            </a:extLst>
          </p:cNvPr>
          <p:cNvSpPr>
            <a:spLocks noGrp="1"/>
          </p:cNvSpPr>
          <p:nvPr>
            <p:ph idx="1"/>
          </p:nvPr>
        </p:nvSpPr>
        <p:spPr/>
        <p:txBody>
          <a:bodyPr vert="horz" lIns="91440" tIns="45720" rIns="91440" bIns="45720" rtlCol="0" anchor="t">
            <a:normAutofit/>
          </a:bodyPr>
          <a:lstStyle/>
          <a:p>
            <a:pPr marL="342900" indent="-342900"/>
            <a:r>
              <a:rPr lang="en-VN" sz="2000" dirty="0"/>
              <a:t>Recency</a:t>
            </a:r>
            <a:endParaRPr lang="en-US" sz="2000"/>
          </a:p>
          <a:p>
            <a:pPr marL="848700" lvl="1" indent="-342900"/>
            <a:r>
              <a:rPr lang="en-US"/>
              <a:t>This is the recency of customer action, e.g. purchase, site visit, account access, email response.  </a:t>
            </a:r>
          </a:p>
          <a:p>
            <a:pPr marL="342900" indent="-342900"/>
            <a:r>
              <a:rPr lang="en-VN" sz="2000" dirty="0"/>
              <a:t>Frenquency</a:t>
            </a:r>
          </a:p>
          <a:p>
            <a:pPr marL="848700" lvl="1" indent="-342900"/>
            <a:r>
              <a:rPr lang="en-US"/>
              <a:t>Frequency is the number of times an action is completed in a period of a customer action – e.g. purchase, visit, email response (for example, five purchases per year, five visits per month, five log-ins per week, five email opens per month, five email clicks per year)</a:t>
            </a:r>
          </a:p>
          <a:p>
            <a:pPr marL="342900" indent="-342900"/>
            <a:r>
              <a:rPr lang="en-VN" sz="2000" dirty="0"/>
              <a:t>Monetary value</a:t>
            </a:r>
          </a:p>
          <a:p>
            <a:pPr marL="848700" lvl="1" indent="-342900"/>
            <a:r>
              <a:rPr lang="en-US"/>
              <a:t>The monetary value of purchase(s) can be measured in different ways – for example, average order value of £50, total annual purchase value of £5,000.</a:t>
            </a:r>
            <a:endParaRPr lang="en-US" dirty="0">
              <a:cs typeface="Calibri"/>
            </a:endParaRPr>
          </a:p>
          <a:p>
            <a:endParaRPr lang="en-US" dirty="0"/>
          </a:p>
          <a:p>
            <a:endParaRPr lang="en-VN" dirty="0"/>
          </a:p>
        </p:txBody>
      </p:sp>
    </p:spTree>
    <p:extLst>
      <p:ext uri="{BB962C8B-B14F-4D97-AF65-F5344CB8AC3E}">
        <p14:creationId xmlns:p14="http://schemas.microsoft.com/office/powerpoint/2010/main" val="1600235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1F36-6D8D-1A4E-89C5-239F45E3DC71}"/>
              </a:ext>
            </a:extLst>
          </p:cNvPr>
          <p:cNvSpPr>
            <a:spLocks noGrp="1"/>
          </p:cNvSpPr>
          <p:nvPr>
            <p:ph type="title"/>
          </p:nvPr>
        </p:nvSpPr>
        <p:spPr/>
        <p:txBody>
          <a:bodyPr/>
          <a:lstStyle/>
          <a:p>
            <a:r>
              <a:rPr lang="en-VN"/>
              <a:t>Example of RFM analysis</a:t>
            </a:r>
          </a:p>
        </p:txBody>
      </p:sp>
      <p:pic>
        <p:nvPicPr>
          <p:cNvPr id="5" name="Content Placeholder 4">
            <a:extLst>
              <a:ext uri="{FF2B5EF4-FFF2-40B4-BE49-F238E27FC236}">
                <a16:creationId xmlns:a16="http://schemas.microsoft.com/office/drawing/2014/main" id="{D2328038-0788-DC4F-B8D1-9A2658D642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3048" y="1361586"/>
            <a:ext cx="8605439" cy="5157080"/>
          </a:xfrm>
        </p:spPr>
      </p:pic>
    </p:spTree>
    <p:extLst>
      <p:ext uri="{BB962C8B-B14F-4D97-AF65-F5344CB8AC3E}">
        <p14:creationId xmlns:p14="http://schemas.microsoft.com/office/powerpoint/2010/main" val="205320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Montserrat" pitchFamily="2" charset="77"/>
                <a:cs typeface="Arial" panose="020B0604020202020204" pitchFamily="34" charset="0"/>
              </a:rPr>
              <a:t>Learning objectives</a:t>
            </a:r>
            <a:endParaRPr lang="en-GB" sz="3200" dirty="0">
              <a:solidFill>
                <a:srgbClr val="007BA4"/>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342900">
              <a:buClr>
                <a:srgbClr val="007BA4"/>
              </a:buClr>
            </a:pPr>
            <a:r>
              <a:rPr lang="en-GB" sz="2400" dirty="0" err="1"/>
              <a:t>Understanding of </a:t>
            </a:r>
            <a:r>
              <a:rPr lang="en-GB" sz="2400" dirty="0"/>
              <a:t>e-CRM &amp; social CRM</a:t>
            </a:r>
          </a:p>
          <a:p>
            <a:pPr>
              <a:buFont typeface="Arial" panose="020B0604020202020204" pitchFamily="34" charset="0"/>
              <a:buChar char="•"/>
            </a:pPr>
            <a:r>
              <a:rPr lang="en-US" sz="2000">
                <a:effectLst/>
              </a:rPr>
              <a:t>Assess the relevance of and alternative approaches for using digital platforms for customer relationship management by encouraging interactions through social media, mobile messaging and email marketing </a:t>
            </a:r>
          </a:p>
          <a:p>
            <a:pPr>
              <a:buFont typeface="Arial" panose="020B0604020202020204" pitchFamily="34" charset="0"/>
              <a:buChar char="•"/>
            </a:pPr>
            <a:r>
              <a:rPr lang="en-US" sz="2000">
                <a:effectLst/>
              </a:rPr>
              <a:t>Using digital technology and marketing automation to deliver more relevant interactions and encourage customer loyalty </a:t>
            </a:r>
          </a:p>
          <a:p>
            <a:pPr>
              <a:buFont typeface="Arial" panose="020B0604020202020204" pitchFamily="34" charset="0"/>
              <a:buChar char="•"/>
            </a:pPr>
            <a:r>
              <a:rPr lang="en-US" sz="2000">
                <a:effectLst/>
              </a:rPr>
              <a:t>Assess how to integrate social and mobile interactions to develop social CRM capabilities </a:t>
            </a:r>
          </a:p>
          <a:p>
            <a:pPr marL="0" indent="0">
              <a:buNone/>
            </a:pPr>
            <a:endParaRPr lang="en-US" sz="2000">
              <a:effectLst/>
            </a:endParaRPr>
          </a:p>
        </p:txBody>
      </p:sp>
    </p:spTree>
    <p:extLst>
      <p:ext uri="{BB962C8B-B14F-4D97-AF65-F5344CB8AC3E}">
        <p14:creationId xmlns:p14="http://schemas.microsoft.com/office/powerpoint/2010/main" val="3661686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9776F-2538-1142-BB5C-C66297B96B59}"/>
              </a:ext>
            </a:extLst>
          </p:cNvPr>
          <p:cNvSpPr>
            <a:spLocks noGrp="1"/>
          </p:cNvSpPr>
          <p:nvPr>
            <p:ph type="title"/>
          </p:nvPr>
        </p:nvSpPr>
        <p:spPr/>
        <p:txBody>
          <a:bodyPr>
            <a:noAutofit/>
          </a:bodyPr>
          <a:lstStyle/>
          <a:p>
            <a:r>
              <a:rPr lang="en-US" sz="3200"/>
              <a:t>Product recommendations and propensity modeling</a:t>
            </a:r>
          </a:p>
        </p:txBody>
      </p:sp>
      <p:sp>
        <p:nvSpPr>
          <p:cNvPr id="3" name="Content Placeholder 2">
            <a:extLst>
              <a:ext uri="{FF2B5EF4-FFF2-40B4-BE49-F238E27FC236}">
                <a16:creationId xmlns:a16="http://schemas.microsoft.com/office/drawing/2014/main" id="{F4DE6222-0A7A-6141-A093-10A05C9BF62E}"/>
              </a:ext>
            </a:extLst>
          </p:cNvPr>
          <p:cNvSpPr>
            <a:spLocks noGrp="1"/>
          </p:cNvSpPr>
          <p:nvPr>
            <p:ph idx="1"/>
          </p:nvPr>
        </p:nvSpPr>
        <p:spPr>
          <a:xfrm>
            <a:off x="1341755" y="1584960"/>
            <a:ext cx="10515599" cy="5084400"/>
          </a:xfrm>
        </p:spPr>
        <p:txBody>
          <a:bodyPr vert="horz" lIns="91440" tIns="45720" rIns="91440" bIns="45720" rtlCol="0" anchor="t">
            <a:normAutofit fontScale="92500" lnSpcReduction="10000"/>
          </a:bodyPr>
          <a:lstStyle/>
          <a:p>
            <a:pPr marL="0" indent="0">
              <a:buNone/>
            </a:pPr>
            <a:r>
              <a:rPr lang="en-US" b="1"/>
              <a:t>Propensity modeling</a:t>
            </a:r>
            <a:r>
              <a:rPr lang="en-US"/>
              <a:t>: The approach of evaluating customer characteristics and behaviour and then making recommendations for future products; </a:t>
            </a:r>
            <a:r>
              <a:rPr lang="en-US" dirty="0"/>
              <a:t>recently, using</a:t>
            </a:r>
            <a:r>
              <a:rPr lang="en-US"/>
              <a:t> machine learning/AI</a:t>
            </a:r>
            <a:endParaRPr lang="en-US" dirty="0"/>
          </a:p>
          <a:p>
            <a:pPr lvl="1">
              <a:spcBef>
                <a:spcPts val="0"/>
              </a:spcBef>
              <a:spcAft>
                <a:spcPts val="0"/>
              </a:spcAft>
            </a:pPr>
            <a:r>
              <a:rPr lang="en-US" i="1" dirty="0">
                <a:cs typeface="Calibri" panose="020F0502020204030204"/>
              </a:rPr>
              <a:t>Create automatic product relationships</a:t>
            </a:r>
            <a:r>
              <a:rPr lang="en-US" dirty="0">
                <a:cs typeface="Calibri" panose="020F0502020204030204"/>
              </a:rPr>
              <a:t> (i.e. next-best product). A low-tech approach to this is, for each product, to group together products previously purchased together. Then for each product, rank product by number of times purchased together to find relationships.</a:t>
            </a:r>
          </a:p>
          <a:p>
            <a:pPr lvl="1">
              <a:spcBef>
                <a:spcPts val="0"/>
              </a:spcBef>
              <a:spcAft>
                <a:spcPts val="0"/>
              </a:spcAft>
            </a:pPr>
            <a:r>
              <a:rPr lang="en-US" i="1" dirty="0">
                <a:cs typeface="Calibri" panose="020F0502020204030204"/>
              </a:rPr>
              <a:t>Cordon off and minimise the ‘real estate’ devoted to related products.</a:t>
            </a:r>
            <a:r>
              <a:rPr lang="en-US" dirty="0">
                <a:cs typeface="Calibri" panose="020F0502020204030204"/>
              </a:rPr>
              <a:t> An area of screen should be reserved for ‘next-best product prompts’ for up-selling and cross-selling. How- ever, if these can be made part of the current product, they may be more effective.</a:t>
            </a:r>
          </a:p>
          <a:p>
            <a:pPr lvl="1">
              <a:spcBef>
                <a:spcPts val="0"/>
              </a:spcBef>
              <a:spcAft>
                <a:spcPts val="0"/>
              </a:spcAft>
            </a:pPr>
            <a:r>
              <a:rPr lang="en-US" i="1" dirty="0">
                <a:cs typeface="Calibri" panose="020F0502020204030204"/>
              </a:rPr>
              <a:t>Use familiar ‘trigger words’</a:t>
            </a:r>
            <a:r>
              <a:rPr lang="en-US" dirty="0">
                <a:cs typeface="Calibri" panose="020F0502020204030204"/>
              </a:rPr>
              <a:t>. That is, familiar from using other sites such as Amazon. Such phrases include: ‘Related products’, ‘Your recommendations’, ‘Similar’, ‘Customers who bought . . . ’, ‘Top 3 related products’.</a:t>
            </a:r>
          </a:p>
          <a:p>
            <a:pPr lvl="1">
              <a:spcBef>
                <a:spcPts val="0"/>
              </a:spcBef>
              <a:spcAft>
                <a:spcPts val="0"/>
              </a:spcAft>
            </a:pPr>
            <a:r>
              <a:rPr lang="en-US" i="1" dirty="0">
                <a:cs typeface="Calibri" panose="020F0502020204030204"/>
              </a:rPr>
              <a:t>Editorialise about related products. </a:t>
            </a:r>
            <a:r>
              <a:rPr lang="en-US" dirty="0">
                <a:cs typeface="Calibri" panose="020F0502020204030204"/>
              </a:rPr>
              <a:t>That is, within copy about a product.</a:t>
            </a:r>
          </a:p>
          <a:p>
            <a:pPr lvl="1">
              <a:spcBef>
                <a:spcPts val="0"/>
              </a:spcBef>
              <a:spcAft>
                <a:spcPts val="0"/>
              </a:spcAft>
            </a:pPr>
            <a:r>
              <a:rPr lang="en-US" i="1" dirty="0">
                <a:cs typeface="Calibri" panose="020F0502020204030204"/>
              </a:rPr>
              <a:t>Allow quick purchase of related products. </a:t>
            </a:r>
            <a:r>
              <a:rPr lang="en-US" dirty="0">
                <a:cs typeface="Calibri" panose="020F0502020204030204"/>
              </a:rPr>
              <a:t>For example, through prompts to purchase specific products labeled ‘Recommended products’ or ‘Bought by other customers’.</a:t>
            </a:r>
          </a:p>
          <a:p>
            <a:pPr lvl="1">
              <a:spcBef>
                <a:spcPts val="0"/>
              </a:spcBef>
              <a:spcAft>
                <a:spcPts val="0"/>
              </a:spcAft>
            </a:pPr>
            <a:r>
              <a:rPr lang="en-US" i="1" dirty="0">
                <a:cs typeface="Calibri" panose="020F0502020204030204"/>
              </a:rPr>
              <a:t>Sell related products during checkout</a:t>
            </a:r>
            <a:r>
              <a:rPr lang="en-US" dirty="0">
                <a:cs typeface="Calibri" panose="020F0502020204030204"/>
              </a:rPr>
              <a:t>. And also on post-transaction pages, i.e. after one item has been added to the basket or purchased.</a:t>
            </a:r>
            <a:endParaRPr lang="en-VN" dirty="0">
              <a:cs typeface="Calibri" panose="020F0502020204030204"/>
            </a:endParaRPr>
          </a:p>
        </p:txBody>
      </p:sp>
    </p:spTree>
    <p:extLst>
      <p:ext uri="{BB962C8B-B14F-4D97-AF65-F5344CB8AC3E}">
        <p14:creationId xmlns:p14="http://schemas.microsoft.com/office/powerpoint/2010/main" val="2322285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58179-0CFD-AB43-B40F-961262DABC11}"/>
              </a:ext>
            </a:extLst>
          </p:cNvPr>
          <p:cNvSpPr>
            <a:spLocks noGrp="1"/>
          </p:cNvSpPr>
          <p:nvPr>
            <p:ph type="title"/>
          </p:nvPr>
        </p:nvSpPr>
        <p:spPr/>
        <p:txBody>
          <a:bodyPr>
            <a:normAutofit/>
          </a:bodyPr>
          <a:lstStyle/>
          <a:p>
            <a:r>
              <a:rPr lang="en-VN" dirty="0"/>
              <a:t>Social CRM </a:t>
            </a:r>
            <a:endParaRPr lang="en-US" dirty="0">
              <a:cs typeface="Calibri Light"/>
            </a:endParaRPr>
          </a:p>
        </p:txBody>
      </p:sp>
      <p:sp>
        <p:nvSpPr>
          <p:cNvPr id="3" name="Content Placeholder 2">
            <a:extLst>
              <a:ext uri="{FF2B5EF4-FFF2-40B4-BE49-F238E27FC236}">
                <a16:creationId xmlns:a16="http://schemas.microsoft.com/office/drawing/2014/main" id="{843E2E33-CBED-4540-95C7-8A9CF77DDC2D}"/>
              </a:ext>
            </a:extLst>
          </p:cNvPr>
          <p:cNvSpPr>
            <a:spLocks noGrp="1"/>
          </p:cNvSpPr>
          <p:nvPr>
            <p:ph idx="1"/>
          </p:nvPr>
        </p:nvSpPr>
        <p:spPr/>
        <p:txBody>
          <a:bodyPr vert="horz" lIns="91440" tIns="45720" rIns="91440" bIns="45720" rtlCol="0" anchor="t">
            <a:normAutofit/>
          </a:bodyPr>
          <a:lstStyle/>
          <a:p>
            <a:pPr marL="342900" indent="-342900"/>
            <a:r>
              <a:rPr lang="en-US" sz="2400"/>
              <a:t>Social CRM: The process of managing customer-to-customer conversations to engage existing customers, prospects and other stakeholders with a brand and so enhance customer relationship management.</a:t>
            </a:r>
          </a:p>
          <a:p>
            <a:pPr marL="848700" lvl="1" indent="-342900"/>
            <a:r>
              <a:rPr lang="en-US" dirty="0"/>
              <a:t>Social proof: Consumer psychology research shows that potential customers trust recommendations from others, so communicating social proof in different formats can increase conversion. Forms of social proof include customer reviews, ratings, testimonials and case studies, and independent validation by an influencer or recognized trustworthy sources. Numbers showing the size of the company and brand idents can also communicate social proof.</a:t>
            </a:r>
          </a:p>
          <a:p>
            <a:pPr marL="848700" lvl="1" indent="-342900"/>
            <a:r>
              <a:rPr lang="en-US" dirty="0"/>
              <a:t>Organic social media marketing: Organic social involves using social networks and customer communities to develop relationships, share positive opinions through social media amplification and manage negative social media comments.</a:t>
            </a:r>
          </a:p>
          <a:p>
            <a:pPr marL="342900" indent="-342900"/>
            <a:endParaRPr lang="en-VN" sz="2400" dirty="0"/>
          </a:p>
        </p:txBody>
      </p:sp>
    </p:spTree>
    <p:extLst>
      <p:ext uri="{BB962C8B-B14F-4D97-AF65-F5344CB8AC3E}">
        <p14:creationId xmlns:p14="http://schemas.microsoft.com/office/powerpoint/2010/main" val="1438840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6683-35F6-B844-8B8E-200FC3E3AFD5}"/>
              </a:ext>
            </a:extLst>
          </p:cNvPr>
          <p:cNvSpPr>
            <a:spLocks noGrp="1"/>
          </p:cNvSpPr>
          <p:nvPr>
            <p:ph type="title"/>
          </p:nvPr>
        </p:nvSpPr>
        <p:spPr/>
        <p:txBody>
          <a:bodyPr/>
          <a:lstStyle/>
          <a:p>
            <a:r>
              <a:rPr lang="en-VN" dirty="0"/>
              <a:t>Social CRM</a:t>
            </a:r>
          </a:p>
        </p:txBody>
      </p:sp>
      <p:pic>
        <p:nvPicPr>
          <p:cNvPr id="5" name="Content Placeholder 4">
            <a:extLst>
              <a:ext uri="{FF2B5EF4-FFF2-40B4-BE49-F238E27FC236}">
                <a16:creationId xmlns:a16="http://schemas.microsoft.com/office/drawing/2014/main" id="{69F6B9D9-98BE-6B4B-B0EE-4B339D5D2A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7448" y="1394306"/>
            <a:ext cx="8640960" cy="5078312"/>
          </a:xfrm>
        </p:spPr>
      </p:pic>
      <p:sp>
        <p:nvSpPr>
          <p:cNvPr id="3" name="TextBox 2">
            <a:extLst>
              <a:ext uri="{FF2B5EF4-FFF2-40B4-BE49-F238E27FC236}">
                <a16:creationId xmlns:a16="http://schemas.microsoft.com/office/drawing/2014/main" id="{07E07BE0-4A51-3901-9971-869E7FBA9BE9}"/>
              </a:ext>
            </a:extLst>
          </p:cNvPr>
          <p:cNvSpPr txBox="1"/>
          <p:nvPr/>
        </p:nvSpPr>
        <p:spPr>
          <a:xfrm>
            <a:off x="9601086" y="1440353"/>
            <a:ext cx="2423592" cy="5355312"/>
          </a:xfrm>
          <a:prstGeom prst="rect">
            <a:avLst/>
          </a:prstGeom>
          <a:noFill/>
        </p:spPr>
        <p:txBody>
          <a:bodyPr wrap="square" rtlCol="0">
            <a:spAutoFit/>
          </a:bodyPr>
          <a:lstStyle/>
          <a:p>
            <a:r>
              <a:rPr lang="en-US" sz="1800">
                <a:effectLst/>
                <a:latin typeface="Source Sans Pro" panose="020B0503030403020204" pitchFamily="34" charset="0"/>
                <a:ea typeface="Source Sans Pro" panose="020B0503030403020204" pitchFamily="34" charset="0"/>
              </a:rPr>
              <a:t>Dominant social platforms largely boxed out social CRM by changing APIs and limiting access.</a:t>
            </a:r>
          </a:p>
          <a:p>
            <a:pPr algn="just"/>
            <a:r>
              <a:rPr lang="en-US" sz="1800">
                <a:effectLst/>
                <a:latin typeface="Source Sans Pro" panose="020B0503030403020204" pitchFamily="34" charset="0"/>
                <a:ea typeface="Source Sans Pro" panose="020B0503030403020204" pitchFamily="34" charset="0"/>
              </a:rPr>
              <a:t> - Facebook shut its door and broke many CRM integrations, and LinkedIn got choosy. </a:t>
            </a:r>
          </a:p>
          <a:p>
            <a:pPr algn="just"/>
            <a:r>
              <a:rPr lang="en-US">
                <a:latin typeface="Source Sans Pro" panose="020B0503030403020204" pitchFamily="34" charset="0"/>
                <a:ea typeface="Source Sans Pro" panose="020B0503030403020204" pitchFamily="34" charset="0"/>
              </a:rPr>
              <a:t>- </a:t>
            </a:r>
            <a:r>
              <a:rPr lang="en-US" sz="1800">
                <a:effectLst/>
                <a:latin typeface="Source Sans Pro" panose="020B0503030403020204" pitchFamily="34" charset="0"/>
                <a:ea typeface="Source Sans Pro" panose="020B0503030403020204" pitchFamily="34" charset="0"/>
              </a:rPr>
              <a:t>The promise of social CRM as a way to automatically collect contact data and communicate on social platforms from within the CRM died a quick death.</a:t>
            </a:r>
          </a:p>
          <a:p>
            <a:pPr algn="r"/>
            <a:r>
              <a:rPr lang="en-US">
                <a:latin typeface="Source Sans Pro" panose="020B0503030403020204" pitchFamily="34" charset="0"/>
                <a:ea typeface="Source Sans Pro" panose="020B0503030403020204" pitchFamily="34" charset="0"/>
              </a:rPr>
              <a:t>_ </a:t>
            </a:r>
            <a:r>
              <a:rPr lang="en-US" sz="1800">
                <a:effectLst/>
                <a:latin typeface="Source Sans Pro" panose="020B0503030403020204" pitchFamily="34" charset="0"/>
                <a:ea typeface="Source Sans Pro" panose="020B0503030403020204" pitchFamily="34" charset="0"/>
              </a:rPr>
              <a:t>Kowalke (2017) </a:t>
            </a:r>
            <a:endParaRPr lang="en-US">
              <a:latin typeface="Source Sans Pro" panose="020B0503030403020204" pitchFamily="34" charset="0"/>
              <a:ea typeface="Source Sans Pro" panose="020B0503030403020204" pitchFamily="34" charset="0"/>
            </a:endParaRPr>
          </a:p>
          <a:p>
            <a:pPr algn="ctr"/>
            <a:endParaRPr lang="en-VN">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512398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46C0-7744-1D48-8718-7A2B0070607D}"/>
              </a:ext>
            </a:extLst>
          </p:cNvPr>
          <p:cNvSpPr>
            <a:spLocks noGrp="1"/>
          </p:cNvSpPr>
          <p:nvPr>
            <p:ph type="title"/>
          </p:nvPr>
        </p:nvSpPr>
        <p:spPr>
          <a:xfrm>
            <a:off x="1227518" y="213788"/>
            <a:ext cx="10515600" cy="1054972"/>
          </a:xfrm>
        </p:spPr>
        <p:txBody>
          <a:bodyPr>
            <a:noAutofit/>
          </a:bodyPr>
          <a:lstStyle/>
          <a:p>
            <a:r>
              <a:rPr lang="en-US" sz="2800" b="0" dirty="0">
                <a:cs typeface="Calibri Light"/>
              </a:rPr>
              <a:t>Opportunities for using social media marketing to support customer lifecycle marketing goals</a:t>
            </a:r>
          </a:p>
        </p:txBody>
      </p:sp>
      <p:pic>
        <p:nvPicPr>
          <p:cNvPr id="5" name="Content Placeholder 4">
            <a:extLst>
              <a:ext uri="{FF2B5EF4-FFF2-40B4-BE49-F238E27FC236}">
                <a16:creationId xmlns:a16="http://schemas.microsoft.com/office/drawing/2014/main" id="{C505937F-D2E2-C64C-98F3-9F7D616ECF1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8083"/>
          <a:stretch/>
        </p:blipFill>
        <p:spPr>
          <a:xfrm>
            <a:off x="1831378" y="1241579"/>
            <a:ext cx="9307879" cy="5344982"/>
          </a:xfrm>
        </p:spPr>
      </p:pic>
    </p:spTree>
    <p:extLst>
      <p:ext uri="{BB962C8B-B14F-4D97-AF65-F5344CB8AC3E}">
        <p14:creationId xmlns:p14="http://schemas.microsoft.com/office/powerpoint/2010/main" val="3301233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53D4E-AB83-07A1-8D66-E644E5921BC1}"/>
              </a:ext>
            </a:extLst>
          </p:cNvPr>
          <p:cNvSpPr>
            <a:spLocks noGrp="1"/>
          </p:cNvSpPr>
          <p:nvPr>
            <p:ph type="title"/>
          </p:nvPr>
        </p:nvSpPr>
        <p:spPr/>
        <p:txBody>
          <a:bodyPr/>
          <a:lstStyle/>
          <a:p>
            <a:r>
              <a:rPr lang="en-US">
                <a:ea typeface="+mj-lt"/>
                <a:cs typeface="+mj-lt"/>
              </a:rPr>
              <a:t>Main social media platforms</a:t>
            </a:r>
            <a:endParaRPr lang="en-US"/>
          </a:p>
        </p:txBody>
      </p:sp>
      <p:sp>
        <p:nvSpPr>
          <p:cNvPr id="3" name="Content Placeholder 2">
            <a:extLst>
              <a:ext uri="{FF2B5EF4-FFF2-40B4-BE49-F238E27FC236}">
                <a16:creationId xmlns:a16="http://schemas.microsoft.com/office/drawing/2014/main" id="{7A6A05FC-DD0F-7F98-E164-BDB4A7386BDF}"/>
              </a:ext>
            </a:extLst>
          </p:cNvPr>
          <p:cNvSpPr>
            <a:spLocks noGrp="1"/>
          </p:cNvSpPr>
          <p:nvPr>
            <p:ph idx="1"/>
          </p:nvPr>
        </p:nvSpPr>
        <p:spPr/>
        <p:txBody>
          <a:bodyPr vert="horz" lIns="91440" tIns="45720" rIns="91440" bIns="45720" rtlCol="0" anchor="t">
            <a:normAutofit fontScale="92500" lnSpcReduction="10000"/>
          </a:bodyPr>
          <a:lstStyle/>
          <a:p>
            <a:r>
              <a:rPr lang="en-US">
                <a:ea typeface="+mn-lt"/>
                <a:cs typeface="+mn-lt"/>
              </a:rPr>
              <a:t>Social network</a:t>
            </a:r>
            <a:endParaRPr lang="en-US">
              <a:cs typeface="Calibri" panose="020F0502020204030204"/>
            </a:endParaRPr>
          </a:p>
          <a:p>
            <a:r>
              <a:rPr lang="en-US">
                <a:ea typeface="+mn-lt"/>
                <a:cs typeface="+mn-lt"/>
              </a:rPr>
              <a:t>Social publishing and news</a:t>
            </a:r>
            <a:endParaRPr lang="en-US"/>
          </a:p>
          <a:p>
            <a:r>
              <a:rPr lang="en-US">
                <a:ea typeface="+mn-lt"/>
                <a:cs typeface="+mn-lt"/>
              </a:rPr>
              <a:t>Social streaming</a:t>
            </a:r>
            <a:endParaRPr lang="en-US"/>
          </a:p>
          <a:p>
            <a:r>
              <a:rPr lang="en-US">
                <a:ea typeface="+mn-lt"/>
                <a:cs typeface="+mn-lt"/>
              </a:rPr>
              <a:t>Social reviews</a:t>
            </a:r>
            <a:endParaRPr lang="en-US"/>
          </a:p>
          <a:p>
            <a:r>
              <a:rPr lang="en-US">
                <a:ea typeface="+mn-lt"/>
                <a:cs typeface="+mn-lt"/>
              </a:rPr>
              <a:t>Social commenting in blogs</a:t>
            </a:r>
            <a:endParaRPr lang="en-US"/>
          </a:p>
          <a:p>
            <a:r>
              <a:rPr lang="en-US">
                <a:ea typeface="+mn-lt"/>
                <a:cs typeface="+mn-lt"/>
              </a:rPr>
              <a:t>Social customer service</a:t>
            </a:r>
            <a:endParaRPr lang="en-US"/>
          </a:p>
          <a:p>
            <a:r>
              <a:rPr lang="en-US">
                <a:ea typeface="+mn-lt"/>
                <a:cs typeface="+mn-lt"/>
              </a:rPr>
              <a:t>Social customer communities</a:t>
            </a:r>
            <a:endParaRPr lang="en-US"/>
          </a:p>
          <a:p>
            <a:r>
              <a:rPr lang="en-US">
                <a:ea typeface="+mn-lt"/>
                <a:cs typeface="+mn-lt"/>
              </a:rPr>
              <a:t>Social knowledge</a:t>
            </a:r>
            <a:endParaRPr lang="en-US"/>
          </a:p>
          <a:p>
            <a:r>
              <a:rPr lang="en-US">
                <a:ea typeface="+mn-lt"/>
                <a:cs typeface="+mn-lt"/>
              </a:rPr>
              <a:t>Social search</a:t>
            </a:r>
            <a:endParaRPr lang="en-US"/>
          </a:p>
          <a:p>
            <a:r>
              <a:rPr lang="en-US">
                <a:ea typeface="+mn-lt"/>
                <a:cs typeface="+mn-lt"/>
              </a:rPr>
              <a:t>Social commerce</a:t>
            </a:r>
            <a:endParaRPr lang="en-US"/>
          </a:p>
          <a:p>
            <a:pPr marL="0" indent="0">
              <a:buNone/>
            </a:pPr>
            <a:endParaRPr lang="en-US" dirty="0">
              <a:cs typeface="Calibri"/>
            </a:endParaRPr>
          </a:p>
        </p:txBody>
      </p:sp>
    </p:spTree>
    <p:extLst>
      <p:ext uri="{BB962C8B-B14F-4D97-AF65-F5344CB8AC3E}">
        <p14:creationId xmlns:p14="http://schemas.microsoft.com/office/powerpoint/2010/main" val="3751990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68FF4-FEAE-5F45-8FFA-CF8B4F863310}"/>
              </a:ext>
            </a:extLst>
          </p:cNvPr>
          <p:cNvSpPr>
            <a:spLocks noGrp="1"/>
          </p:cNvSpPr>
          <p:nvPr>
            <p:ph type="title"/>
          </p:nvPr>
        </p:nvSpPr>
        <p:spPr/>
        <p:txBody>
          <a:bodyPr>
            <a:normAutofit/>
          </a:bodyPr>
          <a:lstStyle/>
          <a:p>
            <a:r>
              <a:rPr lang="en-US"/>
              <a:t>Social media activities requiring management</a:t>
            </a:r>
            <a:endParaRPr lang="en-US">
              <a:cs typeface="Calibri Light"/>
            </a:endParaRPr>
          </a:p>
        </p:txBody>
      </p:sp>
      <p:sp>
        <p:nvSpPr>
          <p:cNvPr id="3" name="Content Placeholder 2">
            <a:extLst>
              <a:ext uri="{FF2B5EF4-FFF2-40B4-BE49-F238E27FC236}">
                <a16:creationId xmlns:a16="http://schemas.microsoft.com/office/drawing/2014/main" id="{4D2B7FC0-212E-B142-9DE4-D09EA8B1319A}"/>
              </a:ext>
            </a:extLst>
          </p:cNvPr>
          <p:cNvSpPr>
            <a:spLocks noGrp="1"/>
          </p:cNvSpPr>
          <p:nvPr>
            <p:ph idx="1"/>
          </p:nvPr>
        </p:nvSpPr>
        <p:spPr/>
        <p:txBody>
          <a:bodyPr vert="horz" lIns="91440" tIns="45720" rIns="91440" bIns="45720" rtlCol="0" anchor="t">
            <a:normAutofit/>
          </a:bodyPr>
          <a:lstStyle/>
          <a:p>
            <a:pPr marL="0" indent="0">
              <a:buNone/>
            </a:pPr>
            <a:r>
              <a:rPr lang="en-US"/>
              <a:t>1  listen and manage reputation; </a:t>
            </a:r>
          </a:p>
          <a:p>
            <a:pPr marL="0" indent="0">
              <a:buNone/>
            </a:pPr>
            <a:r>
              <a:rPr lang="en-US"/>
              <a:t>2  transform the brand through social media; </a:t>
            </a:r>
          </a:p>
          <a:p>
            <a:pPr marL="0" indent="0">
              <a:buNone/>
            </a:pPr>
            <a:r>
              <a:rPr lang="en-US"/>
              <a:t>3  acquire new customers; </a:t>
            </a:r>
          </a:p>
          <a:p>
            <a:pPr marL="0" indent="0">
              <a:buNone/>
            </a:pPr>
            <a:r>
              <a:rPr lang="en-US"/>
              <a:t>4  increase sales to existing customers; </a:t>
            </a:r>
          </a:p>
          <a:p>
            <a:pPr marL="0" indent="0">
              <a:buNone/>
            </a:pPr>
            <a:r>
              <a:rPr lang="en-US"/>
              <a:t>5  deliver customer service. </a:t>
            </a:r>
          </a:p>
          <a:p>
            <a:pPr marL="0" indent="0">
              <a:buNone/>
            </a:pPr>
            <a:endParaRPr lang="en-US"/>
          </a:p>
        </p:txBody>
      </p:sp>
    </p:spTree>
    <p:extLst>
      <p:ext uri="{BB962C8B-B14F-4D97-AF65-F5344CB8AC3E}">
        <p14:creationId xmlns:p14="http://schemas.microsoft.com/office/powerpoint/2010/main" val="1798974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6A9B-6F78-CF44-BF7D-6DD7B6733B75}"/>
              </a:ext>
            </a:extLst>
          </p:cNvPr>
          <p:cNvSpPr>
            <a:spLocks noGrp="1"/>
          </p:cNvSpPr>
          <p:nvPr>
            <p:ph type="title"/>
          </p:nvPr>
        </p:nvSpPr>
        <p:spPr/>
        <p:txBody>
          <a:bodyPr/>
          <a:lstStyle/>
          <a:p>
            <a:r>
              <a:rPr lang="en-VN" dirty="0"/>
              <a:t>Case study 6</a:t>
            </a:r>
          </a:p>
        </p:txBody>
      </p:sp>
      <p:sp>
        <p:nvSpPr>
          <p:cNvPr id="3" name="Content Placeholder 2">
            <a:extLst>
              <a:ext uri="{FF2B5EF4-FFF2-40B4-BE49-F238E27FC236}">
                <a16:creationId xmlns:a16="http://schemas.microsoft.com/office/drawing/2014/main" id="{79DAF6CC-3BC5-8844-80B1-214BA9565711}"/>
              </a:ext>
            </a:extLst>
          </p:cNvPr>
          <p:cNvSpPr>
            <a:spLocks noGrp="1"/>
          </p:cNvSpPr>
          <p:nvPr>
            <p:ph idx="1"/>
          </p:nvPr>
        </p:nvSpPr>
        <p:spPr/>
        <p:txBody>
          <a:bodyPr/>
          <a:lstStyle/>
          <a:p>
            <a:r>
              <a:rPr lang="en-VN" dirty="0"/>
              <a:t>Buffer: from idea to paying business customers in seven weeks</a:t>
            </a:r>
          </a:p>
        </p:txBody>
      </p:sp>
    </p:spTree>
    <p:extLst>
      <p:ext uri="{BB962C8B-B14F-4D97-AF65-F5344CB8AC3E}">
        <p14:creationId xmlns:p14="http://schemas.microsoft.com/office/powerpoint/2010/main" val="1892180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188367-98E0-B7D8-4A50-9E0CDFA050F8}"/>
              </a:ext>
            </a:extLst>
          </p:cNvPr>
          <p:cNvSpPr>
            <a:spLocks noGrp="1"/>
          </p:cNvSpPr>
          <p:nvPr>
            <p:ph type="title"/>
          </p:nvPr>
        </p:nvSpPr>
        <p:spPr/>
        <p:txBody>
          <a:bodyPr/>
          <a:lstStyle/>
          <a:p>
            <a:r>
              <a:rPr lang="vi-VN"/>
              <a:t>Chapter reference</a:t>
            </a:r>
            <a:endParaRPr lang="en-VN"/>
          </a:p>
        </p:txBody>
      </p:sp>
      <p:sp>
        <p:nvSpPr>
          <p:cNvPr id="5" name="Content Placeholder 4">
            <a:extLst>
              <a:ext uri="{FF2B5EF4-FFF2-40B4-BE49-F238E27FC236}">
                <a16:creationId xmlns:a16="http://schemas.microsoft.com/office/drawing/2014/main" id="{A43F52DD-FA83-E53E-9525-52AB4C09B30E}"/>
              </a:ext>
            </a:extLst>
          </p:cNvPr>
          <p:cNvSpPr>
            <a:spLocks noGrp="1"/>
          </p:cNvSpPr>
          <p:nvPr>
            <p:ph idx="1"/>
          </p:nvPr>
        </p:nvSpPr>
        <p:spPr/>
        <p:txBody>
          <a:bodyPr/>
          <a:lstStyle/>
          <a:p>
            <a:pPr marL="342900" indent="-342900">
              <a:buClr>
                <a:srgbClr val="000000"/>
              </a:buClr>
            </a:pPr>
            <a:r>
              <a:rPr lang="en-SG" dirty="0">
                <a:latin typeface="Source Sans Pro"/>
                <a:ea typeface="Source Sans Pro"/>
                <a:cs typeface="Arial"/>
              </a:rPr>
              <a:t>Chaffey D. &amp; Ellis-Chadwick F. (2022). Digital marketing - Strategy, Implementation and Practice (8</a:t>
            </a:r>
            <a:r>
              <a:rPr lang="en-SG" baseline="30000" dirty="0">
                <a:latin typeface="Source Sans Pro"/>
                <a:ea typeface="Source Sans Pro"/>
                <a:cs typeface="Arial"/>
              </a:rPr>
              <a:t>th</a:t>
            </a:r>
            <a:r>
              <a:rPr lang="en-SG" dirty="0">
                <a:latin typeface="Source Sans Pro"/>
                <a:ea typeface="Source Sans Pro"/>
                <a:cs typeface="Arial"/>
              </a:rPr>
              <a:t> edition), chapter 6. Pearson. UK</a:t>
            </a:r>
          </a:p>
        </p:txBody>
      </p:sp>
    </p:spTree>
    <p:extLst>
      <p:ext uri="{BB962C8B-B14F-4D97-AF65-F5344CB8AC3E}">
        <p14:creationId xmlns:p14="http://schemas.microsoft.com/office/powerpoint/2010/main" val="875580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Browse 263,389 Stock Photos, Vectors, and Video | Adobe  Stock">
            <a:extLst>
              <a:ext uri="{FF2B5EF4-FFF2-40B4-BE49-F238E27FC236}">
                <a16:creationId xmlns:a16="http://schemas.microsoft.com/office/drawing/2014/main" id="{C6416DB0-6727-8B09-759D-CB72530F2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135" y="1309511"/>
            <a:ext cx="7569634" cy="4278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894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2A44A-6703-B54B-A0B5-0FF691F466C9}"/>
              </a:ext>
            </a:extLst>
          </p:cNvPr>
          <p:cNvSpPr>
            <a:spLocks noGrp="1"/>
          </p:cNvSpPr>
          <p:nvPr>
            <p:ph type="title"/>
          </p:nvPr>
        </p:nvSpPr>
        <p:spPr/>
        <p:txBody>
          <a:bodyPr/>
          <a:lstStyle/>
          <a:p>
            <a:r>
              <a:rPr lang="fr-FR" dirty="0"/>
              <a:t>Chapter content</a:t>
            </a:r>
            <a:endParaRPr lang="en-US" dirty="0">
              <a:cs typeface="Calibri Light"/>
            </a:endParaRPr>
          </a:p>
        </p:txBody>
      </p:sp>
      <p:sp>
        <p:nvSpPr>
          <p:cNvPr id="3" name="Content Placeholder 2">
            <a:extLst>
              <a:ext uri="{FF2B5EF4-FFF2-40B4-BE49-F238E27FC236}">
                <a16:creationId xmlns:a16="http://schemas.microsoft.com/office/drawing/2014/main" id="{C6B9AEF7-A5BF-694B-8DB7-EABCC9BBC73A}"/>
              </a:ext>
            </a:extLst>
          </p:cNvPr>
          <p:cNvSpPr>
            <a:spLocks noGrp="1"/>
          </p:cNvSpPr>
          <p:nvPr>
            <p:ph idx="1"/>
          </p:nvPr>
        </p:nvSpPr>
        <p:spPr/>
        <p:txBody>
          <a:bodyPr vert="horz" lIns="91440" tIns="45720" rIns="91440" bIns="45720" rtlCol="0" anchor="t">
            <a:normAutofit/>
          </a:bodyPr>
          <a:lstStyle/>
          <a:p>
            <a:pPr marL="457200" indent="-457200">
              <a:buFont typeface="+mj-lt"/>
              <a:buAutoNum type="arabicPeriod"/>
            </a:pPr>
            <a:r>
              <a:rPr lang="en-US" dirty="0"/>
              <a:t>E</a:t>
            </a:r>
            <a:r>
              <a:rPr lang="en-VN"/>
              <a:t>-CRM &amp; social CRM</a:t>
            </a:r>
            <a:endParaRPr lang="en-VN" dirty="0"/>
          </a:p>
          <a:p>
            <a:pPr marL="457200" indent="-457200">
              <a:buFont typeface="+mj-lt"/>
              <a:buAutoNum type="arabicPeriod"/>
            </a:pPr>
            <a:r>
              <a:rPr lang="en-US" dirty="0"/>
              <a:t>Customer lifecycle management strategy</a:t>
            </a:r>
          </a:p>
          <a:p>
            <a:pPr marL="457200" indent="-457200">
              <a:buFont typeface="+mj-lt"/>
              <a:buAutoNum type="arabicPeriod"/>
            </a:pPr>
            <a:r>
              <a:rPr lang="en-VN" dirty="0"/>
              <a:t>Database and CRM</a:t>
            </a:r>
          </a:p>
          <a:p>
            <a:pPr marL="457200" indent="-457200">
              <a:buFont typeface="+mj-lt"/>
              <a:buAutoNum type="arabicPeriod"/>
            </a:pPr>
            <a:r>
              <a:rPr lang="en-US" dirty="0"/>
              <a:t>Using social media to improve customer loyalty and advocacy</a:t>
            </a:r>
            <a:endParaRPr lang="en-VN" dirty="0"/>
          </a:p>
        </p:txBody>
      </p:sp>
    </p:spTree>
    <p:extLst>
      <p:ext uri="{BB962C8B-B14F-4D97-AF65-F5344CB8AC3E}">
        <p14:creationId xmlns:p14="http://schemas.microsoft.com/office/powerpoint/2010/main" val="2592797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GB" dirty="0" err="1"/>
              <a:t>Introduction</a:t>
            </a:r>
            <a:endParaRPr lang="en-GB" dirty="0"/>
          </a:p>
        </p:txBody>
      </p:sp>
      <p:pic>
        <p:nvPicPr>
          <p:cNvPr id="9" name="Content Placeholder 8" descr="A diagram of a cloud data&#10;&#10;Description automatically generated">
            <a:extLst>
              <a:ext uri="{FF2B5EF4-FFF2-40B4-BE49-F238E27FC236}">
                <a16:creationId xmlns:a16="http://schemas.microsoft.com/office/drawing/2014/main" id="{1715B871-DD69-B84C-8AC3-A5DF4ED99F8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58948" y="1344126"/>
            <a:ext cx="5685724" cy="4525963"/>
          </a:xfrm>
          <a:prstGeom prst="rect">
            <a:avLst/>
          </a:prstGeom>
          <a:noFill/>
        </p:spPr>
      </p:pic>
      <p:sp>
        <p:nvSpPr>
          <p:cNvPr id="10" name="TextBox 9">
            <a:extLst>
              <a:ext uri="{FF2B5EF4-FFF2-40B4-BE49-F238E27FC236}">
                <a16:creationId xmlns:a16="http://schemas.microsoft.com/office/drawing/2014/main" id="{A2DBE9BB-7C89-A94F-9BB3-997649C1BF99}"/>
              </a:ext>
            </a:extLst>
          </p:cNvPr>
          <p:cNvSpPr txBox="1"/>
          <p:nvPr/>
        </p:nvSpPr>
        <p:spPr>
          <a:xfrm>
            <a:off x="6104062" y="6039429"/>
            <a:ext cx="5680570" cy="461665"/>
          </a:xfrm>
          <a:prstGeom prst="rect">
            <a:avLst/>
          </a:prstGeom>
          <a:noFill/>
        </p:spPr>
        <p:txBody>
          <a:bodyPr wrap="square" lIns="91440" tIns="45720" rIns="91440" bIns="45720" rtlCol="0" anchor="t">
            <a:spAutoFit/>
          </a:bodyPr>
          <a:lstStyle/>
          <a:p>
            <a:pPr algn="ctr"/>
            <a:r>
              <a:rPr lang="en-US" sz="1200" i="1" dirty="0">
                <a:solidFill>
                  <a:srgbClr val="00CD80"/>
                </a:solidFill>
                <a:latin typeface="Helvetica"/>
                <a:cs typeface="Helvetica"/>
              </a:rPr>
              <a:t>Figure 6.1 </a:t>
            </a:r>
            <a:r>
              <a:rPr lang="en-US" sz="1200" i="1" dirty="0">
                <a:latin typeface="Helvetica"/>
                <a:cs typeface="Helvetica"/>
              </a:rPr>
              <a:t>Digital communications options to support relationship development with online audiences using direct messaging</a:t>
            </a:r>
          </a:p>
        </p:txBody>
      </p:sp>
      <p:sp>
        <p:nvSpPr>
          <p:cNvPr id="3" name="TextBox 2">
            <a:extLst>
              <a:ext uri="{FF2B5EF4-FFF2-40B4-BE49-F238E27FC236}">
                <a16:creationId xmlns:a16="http://schemas.microsoft.com/office/drawing/2014/main" id="{85FFAD9C-0D34-87A1-647C-0C9B875047FC}"/>
              </a:ext>
            </a:extLst>
          </p:cNvPr>
          <p:cNvSpPr txBox="1"/>
          <p:nvPr/>
        </p:nvSpPr>
        <p:spPr>
          <a:xfrm>
            <a:off x="1198598" y="1394306"/>
            <a:ext cx="5260350" cy="5632311"/>
          </a:xfrm>
          <a:prstGeom prst="rect">
            <a:avLst/>
          </a:prstGeom>
          <a:noFill/>
        </p:spPr>
        <p:txBody>
          <a:bodyPr wrap="square" rtlCol="0">
            <a:spAutoFit/>
          </a:bodyPr>
          <a:lstStyle/>
          <a:p>
            <a:r>
              <a:rPr lang="en-US" sz="2400">
                <a:latin typeface="Source Sans Pro" panose="020B0503030403020204" pitchFamily="34" charset="0"/>
                <a:ea typeface="Source Sans Pro" panose="020B0503030403020204" pitchFamily="34" charset="0"/>
              </a:rPr>
              <a:t>- R</a:t>
            </a:r>
            <a:r>
              <a:rPr lang="en-US" sz="2400">
                <a:effectLst/>
                <a:latin typeface="Source Sans Pro" panose="020B0503030403020204" pitchFamily="34" charset="0"/>
                <a:ea typeface="Source Sans Pro" panose="020B0503030403020204" pitchFamily="34" charset="0"/>
              </a:rPr>
              <a:t>elationship marketing, direct marketing and database marketing have combined to enable CRM.</a:t>
            </a:r>
          </a:p>
          <a:p>
            <a:r>
              <a:rPr lang="en-US" sz="2400">
                <a:latin typeface="Source Sans Pro" panose="020B0503030403020204" pitchFamily="34" charset="0"/>
                <a:ea typeface="Source Sans Pro" panose="020B0503030403020204" pitchFamily="34" charset="0"/>
              </a:rPr>
              <a:t>-</a:t>
            </a:r>
            <a:r>
              <a:rPr lang="en-US" sz="2400">
                <a:effectLst/>
                <a:latin typeface="Source Sans Pro" panose="020B0503030403020204" pitchFamily="34" charset="0"/>
                <a:ea typeface="Source Sans Pro" panose="020B0503030403020204" pitchFamily="34" charset="0"/>
              </a:rPr>
              <a:t>CRM systems are popular for supporting the applications that develop relationships with prospects and customers :</a:t>
            </a:r>
          </a:p>
          <a:p>
            <a:pPr marL="800100" lvl="1" indent="-342900">
              <a:buFont typeface="Arial" panose="020B0604020202020204" pitchFamily="34" charset="0"/>
              <a:buChar char="•"/>
            </a:pPr>
            <a:r>
              <a:rPr lang="en-US" sz="2400">
                <a:effectLst/>
                <a:latin typeface="SabonMTPro"/>
              </a:rPr>
              <a:t>Marketing automation</a:t>
            </a:r>
          </a:p>
          <a:p>
            <a:pPr marL="800100" lvl="1" indent="-342900">
              <a:buFont typeface="Arial" panose="020B0604020202020204" pitchFamily="34" charset="0"/>
              <a:buChar char="•"/>
            </a:pPr>
            <a:r>
              <a:rPr lang="en-US" sz="2400">
                <a:effectLst/>
                <a:latin typeface="SabonMTPro"/>
              </a:rPr>
              <a:t>Customer communications management</a:t>
            </a:r>
          </a:p>
          <a:p>
            <a:pPr marL="800100" lvl="1" indent="-342900">
              <a:buFont typeface="Arial" panose="020B0604020202020204" pitchFamily="34" charset="0"/>
              <a:buChar char="•"/>
            </a:pPr>
            <a:r>
              <a:rPr lang="en-US" sz="2400">
                <a:effectLst/>
                <a:latin typeface="SabonMTPro"/>
              </a:rPr>
              <a:t>Sales force automation</a:t>
            </a:r>
          </a:p>
          <a:p>
            <a:pPr marL="800100" lvl="1" indent="-342900">
              <a:buFont typeface="Arial" panose="020B0604020202020204" pitchFamily="34" charset="0"/>
              <a:buChar char="•"/>
            </a:pPr>
            <a:r>
              <a:rPr lang="en-US" sz="2400">
                <a:effectLst/>
                <a:latin typeface="SabonMTPro"/>
              </a:rPr>
              <a:t>Customer service management.</a:t>
            </a:r>
          </a:p>
          <a:p>
            <a:pPr marL="800100" lvl="1" indent="-342900">
              <a:buFont typeface="Arial" panose="020B0604020202020204" pitchFamily="34" charset="0"/>
              <a:buChar char="•"/>
            </a:pPr>
            <a:r>
              <a:rPr lang="en-US" sz="2400">
                <a:effectLst/>
                <a:latin typeface="SabonMTPro"/>
              </a:rPr>
              <a:t>Analysis and reporting. </a:t>
            </a:r>
            <a:endParaRPr lang="en-US" sz="2400">
              <a:effectLst/>
              <a:latin typeface="Source Sans Pro" panose="020B0503030403020204" pitchFamily="34" charset="0"/>
              <a:ea typeface="Source Sans Pro" panose="020B0503030403020204" pitchFamily="34" charset="0"/>
            </a:endParaRPr>
          </a:p>
          <a:p>
            <a:endParaRPr lang="en-US" sz="2400">
              <a:latin typeface="Source Sans Pro" panose="020B0503030403020204" pitchFamily="34" charset="0"/>
              <a:ea typeface="Source Sans Pro" panose="020B0503030403020204" pitchFamily="34" charset="0"/>
            </a:endParaRPr>
          </a:p>
          <a:p>
            <a:endParaRPr lang="en-VN" sz="240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430871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84DB64-5074-A9CA-5F63-F3012715A465}"/>
              </a:ext>
            </a:extLst>
          </p:cNvPr>
          <p:cNvSpPr>
            <a:spLocks noGrp="1"/>
          </p:cNvSpPr>
          <p:nvPr>
            <p:ph type="title"/>
          </p:nvPr>
        </p:nvSpPr>
        <p:spPr/>
        <p:txBody>
          <a:bodyPr/>
          <a:lstStyle/>
          <a:p>
            <a:r>
              <a:rPr lang="en-GB"/>
              <a:t>E</a:t>
            </a:r>
            <a:r>
              <a:rPr lang="en-VN"/>
              <a:t>-CRM</a:t>
            </a:r>
          </a:p>
        </p:txBody>
      </p:sp>
      <p:sp>
        <p:nvSpPr>
          <p:cNvPr id="5" name="Content Placeholder 4">
            <a:extLst>
              <a:ext uri="{FF2B5EF4-FFF2-40B4-BE49-F238E27FC236}">
                <a16:creationId xmlns:a16="http://schemas.microsoft.com/office/drawing/2014/main" id="{97E2A623-D60C-CE4B-B8A5-F141F72A1F39}"/>
              </a:ext>
            </a:extLst>
          </p:cNvPr>
          <p:cNvSpPr>
            <a:spLocks noGrp="1"/>
          </p:cNvSpPr>
          <p:nvPr>
            <p:ph idx="1"/>
          </p:nvPr>
        </p:nvSpPr>
        <p:spPr/>
        <p:txBody>
          <a:bodyPr>
            <a:normAutofit/>
          </a:bodyPr>
          <a:lstStyle/>
          <a:p>
            <a:pPr marL="342900" indent="-342900">
              <a:lnSpc>
                <a:spcPct val="130000"/>
              </a:lnSpc>
            </a:pPr>
            <a:r>
              <a:rPr lang="en-US" i="1" dirty="0"/>
              <a:t>Electronic customer relationship management (e-CRM): using digital communication technologies to </a:t>
            </a:r>
            <a:r>
              <a:rPr lang="en-US" i="1" dirty="0" err="1"/>
              <a:t>maximise</a:t>
            </a:r>
            <a:r>
              <a:rPr lang="en-US" i="1" dirty="0"/>
              <a:t> sales to existing customers and encourage continued usage of online services. Today, CRM is synonymous with e-CRM. </a:t>
            </a:r>
            <a:r>
              <a:rPr lang="en-US" sz="2400" i="1" dirty="0">
                <a:cs typeface="Calibri"/>
              </a:rPr>
              <a:t>(Chaffey &amp; Ellis-Chadwick, 2022, p.504)</a:t>
            </a:r>
          </a:p>
          <a:p>
            <a:pPr marL="0" indent="0">
              <a:buNone/>
            </a:pPr>
            <a:endParaRPr lang="en-VN"/>
          </a:p>
        </p:txBody>
      </p:sp>
    </p:spTree>
    <p:extLst>
      <p:ext uri="{BB962C8B-B14F-4D97-AF65-F5344CB8AC3E}">
        <p14:creationId xmlns:p14="http://schemas.microsoft.com/office/powerpoint/2010/main" val="332494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3172C4-B429-7DD1-8711-93CB546DC099}"/>
              </a:ext>
            </a:extLst>
          </p:cNvPr>
          <p:cNvSpPr>
            <a:spLocks noGrp="1"/>
          </p:cNvSpPr>
          <p:nvPr>
            <p:ph type="title"/>
          </p:nvPr>
        </p:nvSpPr>
        <p:spPr/>
        <p:txBody>
          <a:bodyPr/>
          <a:lstStyle/>
          <a:p>
            <a:r>
              <a:rPr lang="en-VN"/>
              <a:t>Benefits and challenges of e-CRM</a:t>
            </a:r>
          </a:p>
        </p:txBody>
      </p:sp>
      <p:sp>
        <p:nvSpPr>
          <p:cNvPr id="5" name="Content Placeholder 4">
            <a:extLst>
              <a:ext uri="{FF2B5EF4-FFF2-40B4-BE49-F238E27FC236}">
                <a16:creationId xmlns:a16="http://schemas.microsoft.com/office/drawing/2014/main" id="{FEEC7A60-904F-9514-474D-01374B773B92}"/>
              </a:ext>
            </a:extLst>
          </p:cNvPr>
          <p:cNvSpPr>
            <a:spLocks noGrp="1"/>
          </p:cNvSpPr>
          <p:nvPr>
            <p:ph idx="1"/>
          </p:nvPr>
        </p:nvSpPr>
        <p:spPr/>
        <p:txBody>
          <a:bodyPr>
            <a:normAutofit/>
          </a:bodyPr>
          <a:lstStyle/>
          <a:p>
            <a:r>
              <a:rPr lang="en-US"/>
              <a:t>Be</a:t>
            </a:r>
            <a:r>
              <a:rPr lang="en-VN"/>
              <a:t>nefits :</a:t>
            </a:r>
          </a:p>
          <a:p>
            <a:pPr lvl="1">
              <a:lnSpc>
                <a:spcPct val="100000"/>
              </a:lnSpc>
            </a:pPr>
            <a:r>
              <a:rPr lang="en-US" dirty="0">
                <a:latin typeface="Calibri"/>
                <a:cs typeface="Calibri"/>
              </a:rPr>
              <a:t>Potential for relationship building</a:t>
            </a:r>
          </a:p>
          <a:p>
            <a:pPr lvl="1">
              <a:lnSpc>
                <a:spcPct val="100000"/>
              </a:lnSpc>
            </a:pPr>
            <a:r>
              <a:rPr lang="en-US" dirty="0">
                <a:latin typeface="Calibri"/>
                <a:cs typeface="Calibri"/>
              </a:rPr>
              <a:t>Create long-term value</a:t>
            </a:r>
          </a:p>
          <a:p>
            <a:pPr lvl="1">
              <a:lnSpc>
                <a:spcPct val="100000"/>
              </a:lnSpc>
            </a:pPr>
            <a:r>
              <a:rPr lang="en-US" dirty="0">
                <a:latin typeface="Calibri"/>
                <a:cs typeface="Calibri"/>
              </a:rPr>
              <a:t>Loyalty from customers</a:t>
            </a:r>
          </a:p>
          <a:p>
            <a:pPr lvl="2">
              <a:lnSpc>
                <a:spcPct val="100000"/>
              </a:lnSpc>
            </a:pPr>
            <a:r>
              <a:rPr lang="en-US" dirty="0">
                <a:latin typeface="Calibri"/>
                <a:cs typeface="Calibri"/>
              </a:rPr>
              <a:t>Be willing to share valuable data with businesses</a:t>
            </a:r>
          </a:p>
          <a:p>
            <a:pPr lvl="2">
              <a:lnSpc>
                <a:spcPct val="100000"/>
              </a:lnSpc>
            </a:pPr>
            <a:r>
              <a:rPr lang="en-US" dirty="0">
                <a:latin typeface="Calibri"/>
                <a:cs typeface="Calibri"/>
              </a:rPr>
              <a:t>Purchase intent increases exponentially with customers returning to the website</a:t>
            </a:r>
            <a:endParaRPr lang="en-VN">
              <a:latin typeface="Calibri"/>
              <a:cs typeface="Calibri"/>
            </a:endParaRPr>
          </a:p>
          <a:p>
            <a:pPr marL="180000" lvl="2" indent="-457200">
              <a:lnSpc>
                <a:spcPct val="120000"/>
              </a:lnSpc>
              <a:buSzPct val="70000"/>
              <a:buFont typeface="Wingdings" pitchFamily="2" charset="2"/>
              <a:buChar char="v"/>
            </a:pPr>
            <a:r>
              <a:rPr lang="en-US" sz="2200" dirty="0"/>
              <a:t>Chanllenge</a:t>
            </a:r>
            <a:r>
              <a:rPr lang="en-US" sz="2200"/>
              <a:t>:</a:t>
            </a:r>
          </a:p>
          <a:p>
            <a:pPr lvl="1">
              <a:lnSpc>
                <a:spcPct val="110000"/>
              </a:lnSpc>
            </a:pPr>
            <a:r>
              <a:rPr lang="en-US" sz="1800">
                <a:effectLst/>
                <a:latin typeface="SabonMTPro"/>
              </a:rPr>
              <a:t>The challenges of keeping customers engaged with brands: short and long-term</a:t>
            </a:r>
          </a:p>
          <a:p>
            <a:pPr marL="313200" lvl="1" indent="0">
              <a:lnSpc>
                <a:spcPct val="110000"/>
              </a:lnSpc>
              <a:buNone/>
            </a:pPr>
            <a:r>
              <a:rPr lang="en-US">
                <a:latin typeface="SabonMTPro"/>
              </a:rPr>
              <a:t> 95% opt-in users deleted or stopped using app if they received no notiifications within 90 days</a:t>
            </a:r>
            <a:endParaRPr lang="en-US"/>
          </a:p>
          <a:p>
            <a:pPr lvl="1">
              <a:lnSpc>
                <a:spcPct val="110000"/>
              </a:lnSpc>
            </a:pPr>
            <a:r>
              <a:rPr lang="en-US" dirty="0" err="1">
                <a:latin typeface="Calibri"/>
                <a:cs typeface="Calibri"/>
              </a:rPr>
              <a:t>Media fragmentation</a:t>
            </a:r>
          </a:p>
        </p:txBody>
      </p:sp>
    </p:spTree>
    <p:extLst>
      <p:ext uri="{BB962C8B-B14F-4D97-AF65-F5344CB8AC3E}">
        <p14:creationId xmlns:p14="http://schemas.microsoft.com/office/powerpoint/2010/main" val="404418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72D16-A050-5E4D-9B88-DC878C3F30D1}"/>
              </a:ext>
            </a:extLst>
          </p:cNvPr>
          <p:cNvSpPr>
            <a:spLocks noGrp="1"/>
          </p:cNvSpPr>
          <p:nvPr>
            <p:ph type="title"/>
          </p:nvPr>
        </p:nvSpPr>
        <p:spPr/>
        <p:txBody>
          <a:bodyPr/>
          <a:lstStyle/>
          <a:p>
            <a:r>
              <a:rPr lang="en-US" dirty="0"/>
              <a:t>Customer lifecycle management strategy</a:t>
            </a:r>
            <a:endParaRPr lang="en-VN" dirty="0"/>
          </a:p>
        </p:txBody>
      </p:sp>
      <p:pic>
        <p:nvPicPr>
          <p:cNvPr id="5" name="Content Placeholder 4">
            <a:extLst>
              <a:ext uri="{FF2B5EF4-FFF2-40B4-BE49-F238E27FC236}">
                <a16:creationId xmlns:a16="http://schemas.microsoft.com/office/drawing/2014/main" id="{B85AD0FE-5808-9B43-9191-DD09B3CA1E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6306" y="1700808"/>
            <a:ext cx="9082221" cy="4464496"/>
          </a:xfrm>
        </p:spPr>
      </p:pic>
    </p:spTree>
    <p:extLst>
      <p:ext uri="{BB962C8B-B14F-4D97-AF65-F5344CB8AC3E}">
        <p14:creationId xmlns:p14="http://schemas.microsoft.com/office/powerpoint/2010/main" val="3321392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1BBCD-FCCD-244F-A0F6-0D41CA32B157}"/>
              </a:ext>
            </a:extLst>
          </p:cNvPr>
          <p:cNvSpPr>
            <a:spLocks noGrp="1"/>
          </p:cNvSpPr>
          <p:nvPr>
            <p:ph type="title"/>
          </p:nvPr>
        </p:nvSpPr>
        <p:spPr/>
        <p:txBody>
          <a:bodyPr/>
          <a:lstStyle/>
          <a:p>
            <a:r>
              <a:rPr lang="en-VN" b="0" dirty="0"/>
              <a:t>Permission marketing</a:t>
            </a:r>
          </a:p>
        </p:txBody>
      </p:sp>
      <p:sp>
        <p:nvSpPr>
          <p:cNvPr id="6" name="Content Placeholder 5">
            <a:extLst>
              <a:ext uri="{FF2B5EF4-FFF2-40B4-BE49-F238E27FC236}">
                <a16:creationId xmlns:a16="http://schemas.microsoft.com/office/drawing/2014/main" id="{66790F14-E794-F22E-BC89-67528DDC4E0F}"/>
              </a:ext>
            </a:extLst>
          </p:cNvPr>
          <p:cNvSpPr>
            <a:spLocks noGrp="1"/>
          </p:cNvSpPr>
          <p:nvPr>
            <p:ph idx="1"/>
          </p:nvPr>
        </p:nvSpPr>
        <p:spPr/>
        <p:txBody>
          <a:bodyPr vert="horz" lIns="91440" tIns="45720" rIns="91440" bIns="45720" rtlCol="0" anchor="t">
            <a:normAutofit/>
          </a:bodyPr>
          <a:lstStyle/>
          <a:p>
            <a:pPr marL="0" indent="0">
              <a:buNone/>
            </a:pPr>
            <a:r>
              <a:rPr lang="en-US" b="1" dirty="0">
                <a:cs typeface="Calibri"/>
              </a:rPr>
              <a:t>Permission marketing </a:t>
            </a:r>
            <a:r>
              <a:rPr lang="en-US" dirty="0" err="1">
                <a:cs typeface="Calibri"/>
              </a:rPr>
              <a:t> is a significant concept that still underpins online CRM in management of the customer lifecycle.</a:t>
            </a:r>
          </a:p>
          <a:p>
            <a:pPr marL="0" indent="0">
              <a:buNone/>
            </a:pPr>
            <a:r>
              <a:rPr lang="en-US" dirty="0" err="1">
                <a:cs typeface="Calibri"/>
              </a:rPr>
              <a:t>‘Permission marketing’ is a term coined by Seth Godin (1999). It is best characterized with just three (or four) words:</a:t>
            </a:r>
          </a:p>
          <a:p>
            <a:pPr marL="342900" indent="-342900">
              <a:buFont typeface="Arial" panose="020B0604020202020204" pitchFamily="34" charset="0"/>
              <a:buChar char="•"/>
            </a:pPr>
            <a:r>
              <a:rPr lang="en-US" sz="2000"/>
              <a:t>anticipated</a:t>
            </a:r>
          </a:p>
          <a:p>
            <a:pPr marL="342900" indent="-342900">
              <a:buFont typeface="Arial" panose="020B0604020202020204" pitchFamily="34" charset="0"/>
              <a:buChar char="•"/>
            </a:pPr>
            <a:r>
              <a:rPr lang="en-US" sz="2000"/>
              <a:t>relevant </a:t>
            </a:r>
          </a:p>
          <a:p>
            <a:pPr marL="342900" indent="-342900">
              <a:buFont typeface="Arial" panose="020B0604020202020204" pitchFamily="34" charset="0"/>
              <a:buChar char="•"/>
            </a:pPr>
            <a:r>
              <a:rPr lang="en-US" sz="2000"/>
              <a:t>personal</a:t>
            </a:r>
          </a:p>
          <a:p>
            <a:pPr marL="342900" indent="-342900">
              <a:buFont typeface="Arial" panose="020B0604020202020204" pitchFamily="34" charset="0"/>
              <a:buChar char="•"/>
            </a:pPr>
            <a:r>
              <a:rPr lang="en-US" sz="2000"/>
              <a:t>[and timely.]</a:t>
            </a:r>
          </a:p>
          <a:p>
            <a:pPr marL="0" indent="0">
              <a:buNone/>
            </a:pPr>
            <a:r>
              <a:rPr lang="en-US" sz="2000">
                <a:effectLst/>
              </a:rPr>
              <a:t>… Customers agree (opt-in) to be involved in an organization’s marketing activities, usually as a result of an incentive. </a:t>
            </a:r>
            <a:endParaRPr lang="en-US" sz="2400"/>
          </a:p>
          <a:p>
            <a:pPr marL="0" indent="0">
              <a:buNone/>
            </a:pPr>
            <a:endParaRPr lang="en-US" dirty="0">
              <a:cs typeface="Calibri"/>
            </a:endParaRPr>
          </a:p>
        </p:txBody>
      </p:sp>
    </p:spTree>
    <p:extLst>
      <p:ext uri="{BB962C8B-B14F-4D97-AF65-F5344CB8AC3E}">
        <p14:creationId xmlns:p14="http://schemas.microsoft.com/office/powerpoint/2010/main" val="3835591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F604BC-146A-485A-13A5-844EA5C5E30E}"/>
              </a:ext>
            </a:extLst>
          </p:cNvPr>
          <p:cNvSpPr>
            <a:spLocks noGrp="1"/>
          </p:cNvSpPr>
          <p:nvPr>
            <p:ph type="title"/>
          </p:nvPr>
        </p:nvSpPr>
        <p:spPr>
          <a:xfrm>
            <a:off x="1331180" y="260648"/>
            <a:ext cx="10515600" cy="1054972"/>
          </a:xfrm>
        </p:spPr>
        <p:txBody>
          <a:bodyPr>
            <a:noAutofit/>
          </a:bodyPr>
          <a:lstStyle/>
          <a:p>
            <a:r>
              <a:rPr lang="en-US" sz="3200" b="0"/>
              <a:t>Effective process for permission-based online relationship building</a:t>
            </a:r>
            <a:endParaRPr lang="en-VN" sz="3200" b="0"/>
          </a:p>
        </p:txBody>
      </p:sp>
      <p:sp>
        <p:nvSpPr>
          <p:cNvPr id="5" name="Content Placeholder 4">
            <a:extLst>
              <a:ext uri="{FF2B5EF4-FFF2-40B4-BE49-F238E27FC236}">
                <a16:creationId xmlns:a16="http://schemas.microsoft.com/office/drawing/2014/main" id="{7C9D5CBE-7050-E898-D33A-359E7CD9201E}"/>
              </a:ext>
            </a:extLst>
          </p:cNvPr>
          <p:cNvSpPr>
            <a:spLocks noGrp="1"/>
          </p:cNvSpPr>
          <p:nvPr>
            <p:ph idx="1"/>
          </p:nvPr>
        </p:nvSpPr>
        <p:spPr>
          <a:xfrm>
            <a:off x="1341755" y="1584960"/>
            <a:ext cx="10730909" cy="4933705"/>
          </a:xfrm>
        </p:spPr>
        <p:txBody>
          <a:bodyPr>
            <a:normAutofit/>
          </a:bodyPr>
          <a:lstStyle/>
          <a:p>
            <a:pPr marL="0" indent="0">
              <a:buNone/>
            </a:pPr>
            <a:r>
              <a:rPr lang="en-US" sz="2400" b="1">
                <a:effectLst/>
              </a:rPr>
              <a:t>Stage 1. </a:t>
            </a:r>
            <a:r>
              <a:rPr lang="en-US" sz="2400">
                <a:effectLst/>
              </a:rPr>
              <a:t>Attract new and existing customers to online presence. </a:t>
            </a:r>
          </a:p>
          <a:p>
            <a:pPr marL="0" indent="0">
              <a:buNone/>
            </a:pPr>
            <a:r>
              <a:rPr lang="en-US" sz="2400" b="1">
                <a:effectLst/>
              </a:rPr>
              <a:t>Stage 2a. </a:t>
            </a:r>
            <a:r>
              <a:rPr lang="en-US" sz="2400">
                <a:effectLst/>
              </a:rPr>
              <a:t>Prompt and incentivize visitors to action: Two key types of incentives to consider are: lead generation offers and sales generation offers </a:t>
            </a:r>
            <a:endParaRPr lang="en-US" sz="2400"/>
          </a:p>
          <a:p>
            <a:pPr marL="0" indent="0">
              <a:buNone/>
            </a:pPr>
            <a:r>
              <a:rPr lang="en-US" sz="2400" b="1">
                <a:effectLst/>
              </a:rPr>
              <a:t>Stage 2b. </a:t>
            </a:r>
            <a:r>
              <a:rPr lang="en-US" sz="2400">
                <a:effectLst/>
              </a:rPr>
              <a:t>Capture customer information to maintain relationship </a:t>
            </a:r>
            <a:endParaRPr lang="en-US" sz="2400"/>
          </a:p>
          <a:p>
            <a:pPr marL="0" indent="0">
              <a:buNone/>
            </a:pPr>
            <a:r>
              <a:rPr lang="en-US" sz="2400" b="1">
                <a:effectLst/>
              </a:rPr>
              <a:t>Stage 3: </a:t>
            </a:r>
            <a:r>
              <a:rPr lang="en-US" sz="2400">
                <a:effectLst/>
              </a:rPr>
              <a:t>Initiate dialogue using online communication with an effective welcome sequence of multiple emails.</a:t>
            </a:r>
            <a:br>
              <a:rPr lang="en-US" sz="2400">
                <a:effectLst/>
              </a:rPr>
            </a:br>
            <a:r>
              <a:rPr lang="en-US" sz="2400" b="1">
                <a:effectLst/>
              </a:rPr>
              <a:t>Stage 4. </a:t>
            </a:r>
            <a:r>
              <a:rPr lang="en-US" sz="2400">
                <a:effectLst/>
              </a:rPr>
              <a:t>Maintain dialogue using relevant online and (where needed) offline communication. </a:t>
            </a:r>
          </a:p>
        </p:txBody>
      </p:sp>
    </p:spTree>
    <p:extLst>
      <p:ext uri="{BB962C8B-B14F-4D97-AF65-F5344CB8AC3E}">
        <p14:creationId xmlns:p14="http://schemas.microsoft.com/office/powerpoint/2010/main" val="86226790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hong trang">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hong trang" id="{B45B3826-0823-477F-BCD4-D480FF481701}" vid="{E9F206B1-84BD-47BD-AD30-CD2152064071}"/>
    </a:ext>
  </a:extLst>
</a:theme>
</file>

<file path=ppt/theme/theme4.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732E1078-86E6-4285-B1C7-8820F636B6D3}" vid="{8285B6EB-E9AA-4D2F-9E92-C890C123AC36}"/>
    </a:ext>
  </a:extLst>
</a:theme>
</file>

<file path=ppt/theme/theme5.xml><?xml version="1.0" encoding="utf-8"?>
<a:theme xmlns:a="http://schemas.openxmlformats.org/drawingml/2006/main" name="5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2_phong trang">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hong trang" id="{B45B3826-0823-477F-BCD4-D480FF481701}" vid="{E9F206B1-84BD-47BD-AD30-CD2152064071}"/>
    </a:ext>
  </a:extLst>
</a:theme>
</file>

<file path=ppt/theme/theme8.xml><?xml version="1.0" encoding="utf-8"?>
<a:theme xmlns:a="http://schemas.openxmlformats.org/drawingml/2006/main" name="1_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732E1078-86E6-4285-B1C7-8820F636B6D3}" vid="{8285B6EB-E9AA-4D2F-9E92-C890C123AC36}"/>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540929A909BFB49842988E9DBC44210" ma:contentTypeVersion="8" ma:contentTypeDescription="Create a new document." ma:contentTypeScope="" ma:versionID="8d187a6e11ef686f540007c95fd02615">
  <xsd:schema xmlns:xsd="http://www.w3.org/2001/XMLSchema" xmlns:xs="http://www.w3.org/2001/XMLSchema" xmlns:p="http://schemas.microsoft.com/office/2006/metadata/properties" xmlns:ns2="5c4ff63a-2087-458c-8754-9c827ff57039" targetNamespace="http://schemas.microsoft.com/office/2006/metadata/properties" ma:root="true" ma:fieldsID="20dc062ad4f35c89a896c19db6c2bf8c" ns2:_="">
    <xsd:import namespace="5c4ff63a-2087-458c-8754-9c827ff5703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4ff63a-2087-458c-8754-9c827ff570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889A8-9B4E-4F46-837C-C5DC9BCAE68D}">
  <ds:schemaRefs>
    <ds:schemaRef ds:uri="http://purl.org/dc/dcmitype/"/>
    <ds:schemaRef ds:uri="http://schemas.microsoft.com/office/2006/documentManagement/types"/>
    <ds:schemaRef ds:uri="http://www.w3.org/XML/1998/namespace"/>
    <ds:schemaRef ds:uri="http://purl.org/dc/elements/1.1/"/>
    <ds:schemaRef ds:uri="http://schemas.microsoft.com/office/infopath/2007/PartnerControls"/>
    <ds:schemaRef ds:uri="5c4ff63a-2087-458c-8754-9c827ff57039"/>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5A859F83-6F63-4347-986D-0C589E910C32}">
  <ds:schemaRefs>
    <ds:schemaRef ds:uri="http://schemas.microsoft.com/sharepoint/v3/contenttype/forms"/>
  </ds:schemaRefs>
</ds:datastoreItem>
</file>

<file path=customXml/itemProps3.xml><?xml version="1.0" encoding="utf-8"?>
<ds:datastoreItem xmlns:ds="http://schemas.openxmlformats.org/officeDocument/2006/customXml" ds:itemID="{4931C21A-4D72-4473-BF09-076DC4CAFB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4ff63a-2087-458c-8754-9c827ff570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01. DM 2024. Chương 1</Template>
  <TotalTime>17637</TotalTime>
  <Words>7407</Words>
  <Application>Microsoft Office PowerPoint</Application>
  <PresentationFormat>Grand écran</PresentationFormat>
  <Paragraphs>338</Paragraphs>
  <Slides>28</Slides>
  <Notes>17</Notes>
  <HiddenSlides>0</HiddenSlides>
  <MMClips>0</MMClips>
  <ScaleCrop>false</ScaleCrop>
  <HeadingPairs>
    <vt:vector size="4" baseType="variant">
      <vt:variant>
        <vt:lpstr>Thème</vt:lpstr>
      </vt:variant>
      <vt:variant>
        <vt:i4>8</vt:i4>
      </vt:variant>
      <vt:variant>
        <vt:lpstr>Titres des diapositives</vt:lpstr>
      </vt:variant>
      <vt:variant>
        <vt:i4>28</vt:i4>
      </vt:variant>
    </vt:vector>
  </HeadingPairs>
  <TitlesOfParts>
    <vt:vector size="36" baseType="lpstr">
      <vt:lpstr>Custom Design</vt:lpstr>
      <vt:lpstr>2_Custom Design</vt:lpstr>
      <vt:lpstr>phong trang</vt:lpstr>
      <vt:lpstr>Theme1</vt:lpstr>
      <vt:lpstr>5_Custom Design</vt:lpstr>
      <vt:lpstr>6_Custom Design</vt:lpstr>
      <vt:lpstr>2_phong trang</vt:lpstr>
      <vt:lpstr>1_Theme1</vt:lpstr>
      <vt:lpstr>Chapter 6:  E-Customer relationship management  and social CRM</vt:lpstr>
      <vt:lpstr>Learning objectives</vt:lpstr>
      <vt:lpstr>Chapter content</vt:lpstr>
      <vt:lpstr>Introduction</vt:lpstr>
      <vt:lpstr>E-CRM</vt:lpstr>
      <vt:lpstr>Benefits and challenges of e-CRM</vt:lpstr>
      <vt:lpstr>Customer lifecycle management strategy</vt:lpstr>
      <vt:lpstr>Permission marketing</vt:lpstr>
      <vt:lpstr>Effective process for permission-based online relationship building</vt:lpstr>
      <vt:lpstr>Présentation PowerPoint</vt:lpstr>
      <vt:lpstr>E-permission marketing principles</vt:lpstr>
      <vt:lpstr>The possible methods of capturing email addresses and other profile information.</vt:lpstr>
      <vt:lpstr>Prolifing leads with lead scoring and lead grading</vt:lpstr>
      <vt:lpstr>Prolifing leads with lead scoring and lead grading</vt:lpstr>
      <vt:lpstr>Contact strategies </vt:lpstr>
      <vt:lpstr>Lifetime value modelling</vt:lpstr>
      <vt:lpstr>An example of an LTV-based segmentation plan</vt:lpstr>
      <vt:lpstr>RFM analysis (recency-frequency-monetary)</vt:lpstr>
      <vt:lpstr>Example of RFM analysis</vt:lpstr>
      <vt:lpstr>Product recommendations and propensity modeling</vt:lpstr>
      <vt:lpstr>Social CRM </vt:lpstr>
      <vt:lpstr>Social CRM</vt:lpstr>
      <vt:lpstr>Opportunities for using social media marketing to support customer lifecycle marketing goals</vt:lpstr>
      <vt:lpstr>Main social media platforms</vt:lpstr>
      <vt:lpstr>Social media activities requiring management</vt:lpstr>
      <vt:lpstr>Case study 6</vt:lpstr>
      <vt:lpstr>Chapter reference</vt:lpstr>
      <vt:lpstr>Présentation PowerPoint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 Powerpoint Slides</dc:title>
  <dc:subject>Digital Marketing</dc:subject>
  <dc:creator>Kirsty Farrelly</dc:creator>
  <cp:keywords>Digital Marketing</cp:keywords>
  <cp:lastModifiedBy>PhamTh</cp:lastModifiedBy>
  <cp:revision>876</cp:revision>
  <cp:lastPrinted>2024-05-05T15:01:15Z</cp:lastPrinted>
  <dcterms:created xsi:type="dcterms:W3CDTF">2019-02-27T10:38:23Z</dcterms:created>
  <dcterms:modified xsi:type="dcterms:W3CDTF">2024-12-24T09:02:08Z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0x0101007540929A909BFB49842988E9DBC44210</vt:lpwstr>
  </property>
</Properties>
</file>