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 id="2147483686" r:id="rId6"/>
    <p:sldMasterId id="2147483700" r:id="rId7"/>
    <p:sldMasterId id="2147483712" r:id="rId8"/>
    <p:sldMasterId id="2147483724" r:id="rId9"/>
    <p:sldMasterId id="2147483736" r:id="rId10"/>
    <p:sldMasterId id="2147483750" r:id="rId11"/>
  </p:sldMasterIdLst>
  <p:notesMasterIdLst>
    <p:notesMasterId r:id="rId51"/>
  </p:notesMasterIdLst>
  <p:sldIdLst>
    <p:sldId id="256" r:id="rId12"/>
    <p:sldId id="258" r:id="rId13"/>
    <p:sldId id="257" r:id="rId14"/>
    <p:sldId id="295" r:id="rId15"/>
    <p:sldId id="261" r:id="rId16"/>
    <p:sldId id="262" r:id="rId17"/>
    <p:sldId id="263" r:id="rId18"/>
    <p:sldId id="264" r:id="rId19"/>
    <p:sldId id="265" r:id="rId20"/>
    <p:sldId id="266" r:id="rId21"/>
    <p:sldId id="267" r:id="rId22"/>
    <p:sldId id="290" r:id="rId23"/>
    <p:sldId id="299" r:id="rId24"/>
    <p:sldId id="294" r:id="rId25"/>
    <p:sldId id="367" r:id="rId26"/>
    <p:sldId id="368" r:id="rId27"/>
    <p:sldId id="369" r:id="rId28"/>
    <p:sldId id="370" r:id="rId29"/>
    <p:sldId id="371" r:id="rId30"/>
    <p:sldId id="296" r:id="rId31"/>
    <p:sldId id="298" r:id="rId32"/>
    <p:sldId id="268" r:id="rId33"/>
    <p:sldId id="270" r:id="rId34"/>
    <p:sldId id="269" r:id="rId35"/>
    <p:sldId id="280" r:id="rId36"/>
    <p:sldId id="273" r:id="rId37"/>
    <p:sldId id="271" r:id="rId38"/>
    <p:sldId id="272" r:id="rId39"/>
    <p:sldId id="274" r:id="rId40"/>
    <p:sldId id="275" r:id="rId41"/>
    <p:sldId id="276" r:id="rId42"/>
    <p:sldId id="277" r:id="rId43"/>
    <p:sldId id="297" r:id="rId44"/>
    <p:sldId id="278" r:id="rId45"/>
    <p:sldId id="279" r:id="rId46"/>
    <p:sldId id="300" r:id="rId47"/>
    <p:sldId id="287" r:id="rId48"/>
    <p:sldId id="288" r:id="rId49"/>
    <p:sldId id="36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13"/>
    <p:restoredTop sz="70941"/>
  </p:normalViewPr>
  <p:slideViewPr>
    <p:cSldViewPr snapToGrid="0">
      <p:cViewPr varScale="1">
        <p:scale>
          <a:sx n="54" d="100"/>
          <a:sy n="54" d="100"/>
        </p:scale>
        <p:origin x="216"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9C8C7-F07E-C744-8C6F-9B7194EF2F98}"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D20459F7-8EDB-1546-8AD9-1511FA559B18}">
      <dgm:prSet phldrT="[Text]" phldr="1" custT="1"/>
      <dgm:spPr>
        <a:solidFill>
          <a:schemeClr val="bg2"/>
        </a:solidFill>
        <a:ln>
          <a:solidFill>
            <a:srgbClr val="467A78"/>
          </a:solidFill>
        </a:ln>
      </dgm:spPr>
      <dgm:t>
        <a:bodyPr/>
        <a:lstStyle/>
        <a:p>
          <a:endParaRPr lang="en-GB" sz="3200" b="1" i="0">
            <a:solidFill>
              <a:srgbClr val="467A78"/>
            </a:solidFill>
            <a:latin typeface="Source Sans Pro" panose="020B0503030403020204" pitchFamily="34" charset="0"/>
            <a:ea typeface="Source Sans Pro" panose="020B0503030403020204" pitchFamily="34" charset="0"/>
          </a:endParaRPr>
        </a:p>
      </dgm:t>
    </dgm:pt>
    <dgm:pt modelId="{6AD4DE15-39B7-694A-9785-3984DED4E9B3}" type="parTrans" cxnId="{EA2CBD90-54C1-804F-AFF8-12FBBBC58B8B}">
      <dgm:prSet/>
      <dgm:spPr/>
      <dgm:t>
        <a:bodyPr/>
        <a:lstStyle/>
        <a:p>
          <a:endParaRPr lang="en-GB"/>
        </a:p>
      </dgm:t>
    </dgm:pt>
    <dgm:pt modelId="{22D27151-A620-6740-9532-EFD9BE942B3B}" type="sibTrans" cxnId="{EA2CBD90-54C1-804F-AFF8-12FBBBC58B8B}">
      <dgm:prSet/>
      <dgm:spPr>
        <a:ln>
          <a:solidFill>
            <a:srgbClr val="467A78"/>
          </a:solidFill>
        </a:ln>
      </dgm:spPr>
      <dgm:t>
        <a:bodyPr/>
        <a:lstStyle/>
        <a:p>
          <a:endParaRPr lang="en-GB"/>
        </a:p>
      </dgm:t>
    </dgm:pt>
    <dgm:pt modelId="{C17B1F6D-2C90-9640-9E16-C124D861E78D}">
      <dgm:prSet phldrT="[Text]" phldr="1" custT="1"/>
      <dgm:spPr>
        <a:solidFill>
          <a:schemeClr val="bg2"/>
        </a:solidFill>
        <a:ln>
          <a:solidFill>
            <a:srgbClr val="467A78"/>
          </a:solidFill>
        </a:ln>
      </dgm:spPr>
      <dgm:t>
        <a:bodyPr/>
        <a:lstStyle/>
        <a:p>
          <a:endParaRPr lang="en-GB" sz="3200" b="1" i="0">
            <a:solidFill>
              <a:srgbClr val="467A78"/>
            </a:solidFill>
          </a:endParaRPr>
        </a:p>
      </dgm:t>
    </dgm:pt>
    <dgm:pt modelId="{E7D27060-2D77-8F49-B1FA-F6802ABD93A8}" type="parTrans" cxnId="{F0D5C522-DF45-5F43-A5E7-5F6F6157654D}">
      <dgm:prSet/>
      <dgm:spPr/>
      <dgm:t>
        <a:bodyPr/>
        <a:lstStyle/>
        <a:p>
          <a:endParaRPr lang="en-GB"/>
        </a:p>
      </dgm:t>
    </dgm:pt>
    <dgm:pt modelId="{FEDA59C2-FD88-7F4D-8B26-DAAB11687D7E}" type="sibTrans" cxnId="{F0D5C522-DF45-5F43-A5E7-5F6F6157654D}">
      <dgm:prSet/>
      <dgm:spPr/>
      <dgm:t>
        <a:bodyPr/>
        <a:lstStyle/>
        <a:p>
          <a:endParaRPr lang="en-GB"/>
        </a:p>
      </dgm:t>
    </dgm:pt>
    <dgm:pt modelId="{FDDD6914-1A25-344F-ABD4-2375EA8E478B}">
      <dgm:prSet phldrT="[Text]" phldr="1" custT="1"/>
      <dgm:spPr>
        <a:solidFill>
          <a:schemeClr val="bg2"/>
        </a:solidFill>
        <a:ln>
          <a:solidFill>
            <a:srgbClr val="467A78"/>
          </a:solidFill>
        </a:ln>
      </dgm:spPr>
      <dgm:t>
        <a:bodyPr/>
        <a:lstStyle/>
        <a:p>
          <a:endParaRPr lang="en-GB" sz="3200" b="1" i="0">
            <a:solidFill>
              <a:srgbClr val="467A78"/>
            </a:solidFill>
          </a:endParaRPr>
        </a:p>
      </dgm:t>
    </dgm:pt>
    <dgm:pt modelId="{1AA2831D-F70C-0146-ABD7-1BC108215044}" type="parTrans" cxnId="{4C02A7A5-8E08-E94D-A0FB-3176BE4EE45D}">
      <dgm:prSet/>
      <dgm:spPr/>
      <dgm:t>
        <a:bodyPr/>
        <a:lstStyle/>
        <a:p>
          <a:endParaRPr lang="en-GB"/>
        </a:p>
      </dgm:t>
    </dgm:pt>
    <dgm:pt modelId="{9A1ACA25-B64B-8B43-833E-B5DAFEF6293B}" type="sibTrans" cxnId="{4C02A7A5-8E08-E94D-A0FB-3176BE4EE45D}">
      <dgm:prSet/>
      <dgm:spPr/>
      <dgm:t>
        <a:bodyPr/>
        <a:lstStyle/>
        <a:p>
          <a:endParaRPr lang="en-GB"/>
        </a:p>
      </dgm:t>
    </dgm:pt>
    <dgm:pt modelId="{2B10B9D8-3CD4-DF4E-92BC-739C09B8FCD2}">
      <dgm:prSet phldrT="[Text]" custT="1"/>
      <dgm:spPr>
        <a:solidFill>
          <a:schemeClr val="bg2"/>
        </a:solidFill>
        <a:ln>
          <a:solidFill>
            <a:srgbClr val="467A78"/>
          </a:solidFill>
        </a:ln>
      </dgm:spPr>
      <dgm:t>
        <a:bodyPr/>
        <a:lstStyle/>
        <a:p>
          <a:endParaRPr lang="en-GB" sz="3200" b="1" i="0">
            <a:solidFill>
              <a:srgbClr val="467A78"/>
            </a:solidFill>
          </a:endParaRPr>
        </a:p>
      </dgm:t>
    </dgm:pt>
    <dgm:pt modelId="{D933C8DA-6BB6-5742-BF2E-D0DDC3DE6E42}" type="parTrans" cxnId="{2B0DD233-5BCF-DF4A-A9DB-C605CB02ECAE}">
      <dgm:prSet/>
      <dgm:spPr/>
      <dgm:t>
        <a:bodyPr/>
        <a:lstStyle/>
        <a:p>
          <a:endParaRPr lang="en-GB"/>
        </a:p>
      </dgm:t>
    </dgm:pt>
    <dgm:pt modelId="{3C067ECB-0C01-9541-960A-41D9644379AD}" type="sibTrans" cxnId="{2B0DD233-5BCF-DF4A-A9DB-C605CB02ECAE}">
      <dgm:prSet/>
      <dgm:spPr/>
      <dgm:t>
        <a:bodyPr/>
        <a:lstStyle/>
        <a:p>
          <a:endParaRPr lang="en-GB"/>
        </a:p>
      </dgm:t>
    </dgm:pt>
    <dgm:pt modelId="{6D7A4155-1E03-174A-BFD6-8CFBC0F6DA41}" type="pres">
      <dgm:prSet presAssocID="{2FF9C8C7-F07E-C744-8C6F-9B7194EF2F98}" presName="Name0" presStyleCnt="0">
        <dgm:presLayoutVars>
          <dgm:chMax val="7"/>
          <dgm:chPref val="7"/>
          <dgm:dir/>
        </dgm:presLayoutVars>
      </dgm:prSet>
      <dgm:spPr/>
    </dgm:pt>
    <dgm:pt modelId="{E139D40D-8DA1-E041-8900-3208B94FE078}" type="pres">
      <dgm:prSet presAssocID="{2FF9C8C7-F07E-C744-8C6F-9B7194EF2F98}" presName="Name1" presStyleCnt="0"/>
      <dgm:spPr/>
    </dgm:pt>
    <dgm:pt modelId="{95077D82-7CEA-0A4B-BC97-B80103F2B779}" type="pres">
      <dgm:prSet presAssocID="{2FF9C8C7-F07E-C744-8C6F-9B7194EF2F98}" presName="cycle" presStyleCnt="0"/>
      <dgm:spPr/>
    </dgm:pt>
    <dgm:pt modelId="{71213309-973F-B54E-8D4E-DEC9F1A7E6CA}" type="pres">
      <dgm:prSet presAssocID="{2FF9C8C7-F07E-C744-8C6F-9B7194EF2F98}" presName="srcNode" presStyleLbl="node1" presStyleIdx="0" presStyleCnt="4"/>
      <dgm:spPr/>
    </dgm:pt>
    <dgm:pt modelId="{0EDD4FB7-4E29-D343-BEAB-0708B932C111}" type="pres">
      <dgm:prSet presAssocID="{2FF9C8C7-F07E-C744-8C6F-9B7194EF2F98}" presName="conn" presStyleLbl="parChTrans1D2" presStyleIdx="0" presStyleCnt="1"/>
      <dgm:spPr/>
    </dgm:pt>
    <dgm:pt modelId="{A0BB414E-75D0-504D-8852-0AD47326FA05}" type="pres">
      <dgm:prSet presAssocID="{2FF9C8C7-F07E-C744-8C6F-9B7194EF2F98}" presName="extraNode" presStyleLbl="node1" presStyleIdx="0" presStyleCnt="4"/>
      <dgm:spPr/>
    </dgm:pt>
    <dgm:pt modelId="{606F4420-4EFC-4C49-AC46-5DAE3000550E}" type="pres">
      <dgm:prSet presAssocID="{2FF9C8C7-F07E-C744-8C6F-9B7194EF2F98}" presName="dstNode" presStyleLbl="node1" presStyleIdx="0" presStyleCnt="4"/>
      <dgm:spPr/>
    </dgm:pt>
    <dgm:pt modelId="{2828C524-579B-4446-8EFB-3EAC54AB018D}" type="pres">
      <dgm:prSet presAssocID="{D20459F7-8EDB-1546-8AD9-1511FA559B18}" presName="text_1" presStyleLbl="node1" presStyleIdx="0" presStyleCnt="4">
        <dgm:presLayoutVars>
          <dgm:bulletEnabled val="1"/>
        </dgm:presLayoutVars>
      </dgm:prSet>
      <dgm:spPr/>
    </dgm:pt>
    <dgm:pt modelId="{3446FC35-B238-1749-B8D1-084A7DCC0492}" type="pres">
      <dgm:prSet presAssocID="{D20459F7-8EDB-1546-8AD9-1511FA559B18}" presName="accent_1" presStyleCnt="0"/>
      <dgm:spPr/>
    </dgm:pt>
    <dgm:pt modelId="{0DC60721-3F12-A642-80A9-2F994F023232}" type="pres">
      <dgm:prSet presAssocID="{D20459F7-8EDB-1546-8AD9-1511FA559B18}" presName="accentRepeatNode" presStyleLbl="solidFgAcc1" presStyleIdx="0" presStyleCnt="4"/>
      <dgm:spPr>
        <a:ln>
          <a:solidFill>
            <a:srgbClr val="467A78"/>
          </a:solidFill>
        </a:ln>
      </dgm:spPr>
    </dgm:pt>
    <dgm:pt modelId="{434B212F-2D07-1446-93B5-B136573474F6}" type="pres">
      <dgm:prSet presAssocID="{C17B1F6D-2C90-9640-9E16-C124D861E78D}" presName="text_2" presStyleLbl="node1" presStyleIdx="1" presStyleCnt="4">
        <dgm:presLayoutVars>
          <dgm:bulletEnabled val="1"/>
        </dgm:presLayoutVars>
      </dgm:prSet>
      <dgm:spPr/>
    </dgm:pt>
    <dgm:pt modelId="{2D2DC425-6B87-9A4E-894F-24D31223A870}" type="pres">
      <dgm:prSet presAssocID="{C17B1F6D-2C90-9640-9E16-C124D861E78D}" presName="accent_2" presStyleCnt="0"/>
      <dgm:spPr/>
    </dgm:pt>
    <dgm:pt modelId="{4158D907-41A1-0E40-BB77-3146176A25DA}" type="pres">
      <dgm:prSet presAssocID="{C17B1F6D-2C90-9640-9E16-C124D861E78D}" presName="accentRepeatNode" presStyleLbl="solidFgAcc1" presStyleIdx="1" presStyleCnt="4"/>
      <dgm:spPr>
        <a:ln>
          <a:solidFill>
            <a:srgbClr val="467A78"/>
          </a:solidFill>
        </a:ln>
      </dgm:spPr>
    </dgm:pt>
    <dgm:pt modelId="{16FBC536-F710-CB4C-9589-9B3408895722}" type="pres">
      <dgm:prSet presAssocID="{FDDD6914-1A25-344F-ABD4-2375EA8E478B}" presName="text_3" presStyleLbl="node1" presStyleIdx="2" presStyleCnt="4">
        <dgm:presLayoutVars>
          <dgm:bulletEnabled val="1"/>
        </dgm:presLayoutVars>
      </dgm:prSet>
      <dgm:spPr/>
    </dgm:pt>
    <dgm:pt modelId="{DABC475D-1F78-3F42-9D89-D77878E4ACE9}" type="pres">
      <dgm:prSet presAssocID="{FDDD6914-1A25-344F-ABD4-2375EA8E478B}" presName="accent_3" presStyleCnt="0"/>
      <dgm:spPr/>
    </dgm:pt>
    <dgm:pt modelId="{758349A3-BCA3-6748-B3FC-75A9A805E797}" type="pres">
      <dgm:prSet presAssocID="{FDDD6914-1A25-344F-ABD4-2375EA8E478B}" presName="accentRepeatNode" presStyleLbl="solidFgAcc1" presStyleIdx="2" presStyleCnt="4"/>
      <dgm:spPr>
        <a:ln>
          <a:solidFill>
            <a:srgbClr val="467A78"/>
          </a:solidFill>
        </a:ln>
      </dgm:spPr>
    </dgm:pt>
    <dgm:pt modelId="{88519641-7E92-D646-9DB6-1EA574EDB9ED}" type="pres">
      <dgm:prSet presAssocID="{2B10B9D8-3CD4-DF4E-92BC-739C09B8FCD2}" presName="text_4" presStyleLbl="node1" presStyleIdx="3" presStyleCnt="4">
        <dgm:presLayoutVars>
          <dgm:bulletEnabled val="1"/>
        </dgm:presLayoutVars>
      </dgm:prSet>
      <dgm:spPr/>
    </dgm:pt>
    <dgm:pt modelId="{5EDF6ABC-31E4-E34D-B5A1-195A9656E610}" type="pres">
      <dgm:prSet presAssocID="{2B10B9D8-3CD4-DF4E-92BC-739C09B8FCD2}" presName="accent_4" presStyleCnt="0"/>
      <dgm:spPr/>
    </dgm:pt>
    <dgm:pt modelId="{63DA9246-F746-2441-9298-2B85141C1187}" type="pres">
      <dgm:prSet presAssocID="{2B10B9D8-3CD4-DF4E-92BC-739C09B8FCD2}" presName="accentRepeatNode" presStyleLbl="solidFgAcc1" presStyleIdx="3" presStyleCnt="4"/>
      <dgm:spPr/>
    </dgm:pt>
  </dgm:ptLst>
  <dgm:cxnLst>
    <dgm:cxn modelId="{4D862415-2E07-4146-AB28-65ECFFD95EF1}" type="presOf" srcId="{2B10B9D8-3CD4-DF4E-92BC-739C09B8FCD2}" destId="{88519641-7E92-D646-9DB6-1EA574EDB9ED}" srcOrd="0" destOrd="0" presId="urn:microsoft.com/office/officeart/2008/layout/VerticalCurvedList"/>
    <dgm:cxn modelId="{F0D5C522-DF45-5F43-A5E7-5F6F6157654D}" srcId="{2FF9C8C7-F07E-C744-8C6F-9B7194EF2F98}" destId="{C17B1F6D-2C90-9640-9E16-C124D861E78D}" srcOrd="1" destOrd="0" parTransId="{E7D27060-2D77-8F49-B1FA-F6802ABD93A8}" sibTransId="{FEDA59C2-FD88-7F4D-8B26-DAAB11687D7E}"/>
    <dgm:cxn modelId="{2B0DD233-5BCF-DF4A-A9DB-C605CB02ECAE}" srcId="{2FF9C8C7-F07E-C744-8C6F-9B7194EF2F98}" destId="{2B10B9D8-3CD4-DF4E-92BC-739C09B8FCD2}" srcOrd="3" destOrd="0" parTransId="{D933C8DA-6BB6-5742-BF2E-D0DDC3DE6E42}" sibTransId="{3C067ECB-0C01-9541-960A-41D9644379AD}"/>
    <dgm:cxn modelId="{31706549-42A4-6040-A40B-E043A42926D8}" type="presOf" srcId="{2FF9C8C7-F07E-C744-8C6F-9B7194EF2F98}" destId="{6D7A4155-1E03-174A-BFD6-8CFBC0F6DA41}" srcOrd="0" destOrd="0" presId="urn:microsoft.com/office/officeart/2008/layout/VerticalCurvedList"/>
    <dgm:cxn modelId="{66F30A5A-96AB-0241-A4A5-6AEE6B39AFD7}" type="presOf" srcId="{FDDD6914-1A25-344F-ABD4-2375EA8E478B}" destId="{16FBC536-F710-CB4C-9589-9B3408895722}" srcOrd="0" destOrd="0" presId="urn:microsoft.com/office/officeart/2008/layout/VerticalCurvedList"/>
    <dgm:cxn modelId="{6062988B-6284-6B41-B7A2-C1BA03253C2F}" type="presOf" srcId="{22D27151-A620-6740-9532-EFD9BE942B3B}" destId="{0EDD4FB7-4E29-D343-BEAB-0708B932C111}" srcOrd="0" destOrd="0" presId="urn:microsoft.com/office/officeart/2008/layout/VerticalCurvedList"/>
    <dgm:cxn modelId="{EA2CBD90-54C1-804F-AFF8-12FBBBC58B8B}" srcId="{2FF9C8C7-F07E-C744-8C6F-9B7194EF2F98}" destId="{D20459F7-8EDB-1546-8AD9-1511FA559B18}" srcOrd="0" destOrd="0" parTransId="{6AD4DE15-39B7-694A-9785-3984DED4E9B3}" sibTransId="{22D27151-A620-6740-9532-EFD9BE942B3B}"/>
    <dgm:cxn modelId="{4C02A7A5-8E08-E94D-A0FB-3176BE4EE45D}" srcId="{2FF9C8C7-F07E-C744-8C6F-9B7194EF2F98}" destId="{FDDD6914-1A25-344F-ABD4-2375EA8E478B}" srcOrd="2" destOrd="0" parTransId="{1AA2831D-F70C-0146-ABD7-1BC108215044}" sibTransId="{9A1ACA25-B64B-8B43-833E-B5DAFEF6293B}"/>
    <dgm:cxn modelId="{C8AA20C7-41FD-3242-9965-B2FFB2511547}" type="presOf" srcId="{D20459F7-8EDB-1546-8AD9-1511FA559B18}" destId="{2828C524-579B-4446-8EFB-3EAC54AB018D}" srcOrd="0" destOrd="0" presId="urn:microsoft.com/office/officeart/2008/layout/VerticalCurvedList"/>
    <dgm:cxn modelId="{FE556FD7-C050-0F42-B375-F0C8EC1EE9BC}" type="presOf" srcId="{C17B1F6D-2C90-9640-9E16-C124D861E78D}" destId="{434B212F-2D07-1446-93B5-B136573474F6}" srcOrd="0" destOrd="0" presId="urn:microsoft.com/office/officeart/2008/layout/VerticalCurvedList"/>
    <dgm:cxn modelId="{BAE0DAFF-EE82-DB4B-930B-A3C8D2F44799}" type="presParOf" srcId="{6D7A4155-1E03-174A-BFD6-8CFBC0F6DA41}" destId="{E139D40D-8DA1-E041-8900-3208B94FE078}" srcOrd="0" destOrd="0" presId="urn:microsoft.com/office/officeart/2008/layout/VerticalCurvedList"/>
    <dgm:cxn modelId="{1AF79B4F-9E88-9540-825B-15E4E2C269C3}" type="presParOf" srcId="{E139D40D-8DA1-E041-8900-3208B94FE078}" destId="{95077D82-7CEA-0A4B-BC97-B80103F2B779}" srcOrd="0" destOrd="0" presId="urn:microsoft.com/office/officeart/2008/layout/VerticalCurvedList"/>
    <dgm:cxn modelId="{A157E8DD-731F-7F40-A0BB-2BE6EBE5DA42}" type="presParOf" srcId="{95077D82-7CEA-0A4B-BC97-B80103F2B779}" destId="{71213309-973F-B54E-8D4E-DEC9F1A7E6CA}" srcOrd="0" destOrd="0" presId="urn:microsoft.com/office/officeart/2008/layout/VerticalCurvedList"/>
    <dgm:cxn modelId="{80336EBA-8D0C-AC46-911F-1EF1DFC61989}" type="presParOf" srcId="{95077D82-7CEA-0A4B-BC97-B80103F2B779}" destId="{0EDD4FB7-4E29-D343-BEAB-0708B932C111}" srcOrd="1" destOrd="0" presId="urn:microsoft.com/office/officeart/2008/layout/VerticalCurvedList"/>
    <dgm:cxn modelId="{B527E33E-0AE8-F643-98E1-AB66DBD194D1}" type="presParOf" srcId="{95077D82-7CEA-0A4B-BC97-B80103F2B779}" destId="{A0BB414E-75D0-504D-8852-0AD47326FA05}" srcOrd="2" destOrd="0" presId="urn:microsoft.com/office/officeart/2008/layout/VerticalCurvedList"/>
    <dgm:cxn modelId="{82140820-53BA-304C-8C07-FB43725EA927}" type="presParOf" srcId="{95077D82-7CEA-0A4B-BC97-B80103F2B779}" destId="{606F4420-4EFC-4C49-AC46-5DAE3000550E}" srcOrd="3" destOrd="0" presId="urn:microsoft.com/office/officeart/2008/layout/VerticalCurvedList"/>
    <dgm:cxn modelId="{80CE4AE2-9224-C840-8E44-7CD3814DC08A}" type="presParOf" srcId="{E139D40D-8DA1-E041-8900-3208B94FE078}" destId="{2828C524-579B-4446-8EFB-3EAC54AB018D}" srcOrd="1" destOrd="0" presId="urn:microsoft.com/office/officeart/2008/layout/VerticalCurvedList"/>
    <dgm:cxn modelId="{E87FE0C4-9C08-594E-A2CB-579A42586DCC}" type="presParOf" srcId="{E139D40D-8DA1-E041-8900-3208B94FE078}" destId="{3446FC35-B238-1749-B8D1-084A7DCC0492}" srcOrd="2" destOrd="0" presId="urn:microsoft.com/office/officeart/2008/layout/VerticalCurvedList"/>
    <dgm:cxn modelId="{186F1741-1F5D-7945-957C-7FCC1EA97578}" type="presParOf" srcId="{3446FC35-B238-1749-B8D1-084A7DCC0492}" destId="{0DC60721-3F12-A642-80A9-2F994F023232}" srcOrd="0" destOrd="0" presId="urn:microsoft.com/office/officeart/2008/layout/VerticalCurvedList"/>
    <dgm:cxn modelId="{849217ED-F9D4-F24B-800E-4E81FD039B3B}" type="presParOf" srcId="{E139D40D-8DA1-E041-8900-3208B94FE078}" destId="{434B212F-2D07-1446-93B5-B136573474F6}" srcOrd="3" destOrd="0" presId="urn:microsoft.com/office/officeart/2008/layout/VerticalCurvedList"/>
    <dgm:cxn modelId="{A212EE39-F352-E94F-B840-0706EDE09C18}" type="presParOf" srcId="{E139D40D-8DA1-E041-8900-3208B94FE078}" destId="{2D2DC425-6B87-9A4E-894F-24D31223A870}" srcOrd="4" destOrd="0" presId="urn:microsoft.com/office/officeart/2008/layout/VerticalCurvedList"/>
    <dgm:cxn modelId="{8BB3DD6D-E28D-3E41-B20C-140BAE58A8B9}" type="presParOf" srcId="{2D2DC425-6B87-9A4E-894F-24D31223A870}" destId="{4158D907-41A1-0E40-BB77-3146176A25DA}" srcOrd="0" destOrd="0" presId="urn:microsoft.com/office/officeart/2008/layout/VerticalCurvedList"/>
    <dgm:cxn modelId="{C9F494FA-E283-F841-A8DC-4C4B829CA4E6}" type="presParOf" srcId="{E139D40D-8DA1-E041-8900-3208B94FE078}" destId="{16FBC536-F710-CB4C-9589-9B3408895722}" srcOrd="5" destOrd="0" presId="urn:microsoft.com/office/officeart/2008/layout/VerticalCurvedList"/>
    <dgm:cxn modelId="{C74C2FDE-A305-BE49-981D-C575FBFEC599}" type="presParOf" srcId="{E139D40D-8DA1-E041-8900-3208B94FE078}" destId="{DABC475D-1F78-3F42-9D89-D77878E4ACE9}" srcOrd="6" destOrd="0" presId="urn:microsoft.com/office/officeart/2008/layout/VerticalCurvedList"/>
    <dgm:cxn modelId="{E7DB4C95-E697-0B47-B202-3551EC3B859A}" type="presParOf" srcId="{DABC475D-1F78-3F42-9D89-D77878E4ACE9}" destId="{758349A3-BCA3-6748-B3FC-75A9A805E797}" srcOrd="0" destOrd="0" presId="urn:microsoft.com/office/officeart/2008/layout/VerticalCurvedList"/>
    <dgm:cxn modelId="{10450E59-F893-E043-B3BC-6C96586BAAF9}" type="presParOf" srcId="{E139D40D-8DA1-E041-8900-3208B94FE078}" destId="{88519641-7E92-D646-9DB6-1EA574EDB9ED}" srcOrd="7" destOrd="0" presId="urn:microsoft.com/office/officeart/2008/layout/VerticalCurvedList"/>
    <dgm:cxn modelId="{E49ADC9A-D0EF-6447-82F8-ABF424C9C47B}" type="presParOf" srcId="{E139D40D-8DA1-E041-8900-3208B94FE078}" destId="{5EDF6ABC-31E4-E34D-B5A1-195A9656E610}" srcOrd="8" destOrd="0" presId="urn:microsoft.com/office/officeart/2008/layout/VerticalCurvedList"/>
    <dgm:cxn modelId="{9B71E8BE-D445-2943-818D-8E80302D0620}" type="presParOf" srcId="{5EDF6ABC-31E4-E34D-B5A1-195A9656E610}" destId="{63DA9246-F746-2441-9298-2B85141C118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F9C8C7-F07E-C744-8C6F-9B7194EF2F98}"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D20459F7-8EDB-1546-8AD9-1511FA559B18}">
      <dgm:prSet phldrT="[Text]" custT="1"/>
      <dgm:spPr>
        <a:solidFill>
          <a:schemeClr val="bg2"/>
        </a:solidFill>
        <a:ln>
          <a:solidFill>
            <a:srgbClr val="467A78"/>
          </a:solidFill>
        </a:ln>
      </dgm:spPr>
      <dgm:t>
        <a:bodyPr/>
        <a:lstStyle/>
        <a:p>
          <a:r>
            <a:rPr lang="en-GB" sz="3200" b="1" i="0" dirty="0">
              <a:solidFill>
                <a:srgbClr val="467A78"/>
              </a:solidFill>
              <a:latin typeface="Source Sans Pro" panose="020B0503030403020204" pitchFamily="34" charset="0"/>
              <a:ea typeface="Source Sans Pro" panose="020B0503030403020204" pitchFamily="34" charset="0"/>
            </a:rPr>
            <a:t>Devices and digital data</a:t>
          </a:r>
        </a:p>
      </dgm:t>
    </dgm:pt>
    <dgm:pt modelId="{6AD4DE15-39B7-694A-9785-3984DED4E9B3}" type="parTrans" cxnId="{EA2CBD90-54C1-804F-AFF8-12FBBBC58B8B}">
      <dgm:prSet/>
      <dgm:spPr/>
      <dgm:t>
        <a:bodyPr/>
        <a:lstStyle/>
        <a:p>
          <a:endParaRPr lang="en-GB"/>
        </a:p>
      </dgm:t>
    </dgm:pt>
    <dgm:pt modelId="{22D27151-A620-6740-9532-EFD9BE942B3B}" type="sibTrans" cxnId="{EA2CBD90-54C1-804F-AFF8-12FBBBC58B8B}">
      <dgm:prSet/>
      <dgm:spPr>
        <a:ln>
          <a:solidFill>
            <a:srgbClr val="467A78"/>
          </a:solidFill>
        </a:ln>
      </dgm:spPr>
      <dgm:t>
        <a:bodyPr/>
        <a:lstStyle/>
        <a:p>
          <a:endParaRPr lang="en-GB"/>
        </a:p>
      </dgm:t>
    </dgm:pt>
    <dgm:pt modelId="{C17B1F6D-2C90-9640-9E16-C124D861E78D}">
      <dgm:prSet phldrT="[Text]" custT="1"/>
      <dgm:spPr>
        <a:solidFill>
          <a:schemeClr val="bg2"/>
        </a:solidFill>
        <a:ln>
          <a:solidFill>
            <a:srgbClr val="467A78"/>
          </a:solidFill>
        </a:ln>
      </dgm:spPr>
      <dgm:t>
        <a:bodyPr/>
        <a:lstStyle/>
        <a:p>
          <a:r>
            <a:rPr lang="en-GB" sz="3200" b="1" i="0" dirty="0">
              <a:solidFill>
                <a:srgbClr val="467A78"/>
              </a:solidFill>
            </a:rPr>
            <a:t>Data sources and Data collection</a:t>
          </a:r>
        </a:p>
      </dgm:t>
    </dgm:pt>
    <dgm:pt modelId="{E7D27060-2D77-8F49-B1FA-F6802ABD93A8}" type="parTrans" cxnId="{F0D5C522-DF45-5F43-A5E7-5F6F6157654D}">
      <dgm:prSet/>
      <dgm:spPr/>
      <dgm:t>
        <a:bodyPr/>
        <a:lstStyle/>
        <a:p>
          <a:endParaRPr lang="en-GB"/>
        </a:p>
      </dgm:t>
    </dgm:pt>
    <dgm:pt modelId="{FEDA59C2-FD88-7F4D-8B26-DAAB11687D7E}" type="sibTrans" cxnId="{F0D5C522-DF45-5F43-A5E7-5F6F6157654D}">
      <dgm:prSet/>
      <dgm:spPr/>
      <dgm:t>
        <a:bodyPr/>
        <a:lstStyle/>
        <a:p>
          <a:endParaRPr lang="en-GB"/>
        </a:p>
      </dgm:t>
    </dgm:pt>
    <dgm:pt modelId="{FDDD6914-1A25-344F-ABD4-2375EA8E478B}">
      <dgm:prSet phldrT="[Text]" custT="1"/>
      <dgm:spPr>
        <a:solidFill>
          <a:schemeClr val="bg2"/>
        </a:solidFill>
        <a:ln>
          <a:solidFill>
            <a:srgbClr val="467A78"/>
          </a:solidFill>
        </a:ln>
      </dgm:spPr>
      <dgm:t>
        <a:bodyPr/>
        <a:lstStyle/>
        <a:p>
          <a:r>
            <a:rPr lang="en-GB" sz="3200" b="1" i="0" dirty="0">
              <a:solidFill>
                <a:srgbClr val="467A78"/>
              </a:solidFill>
            </a:rPr>
            <a:t>Marketing automation</a:t>
          </a:r>
        </a:p>
      </dgm:t>
    </dgm:pt>
    <dgm:pt modelId="{1AA2831D-F70C-0146-ABD7-1BC108215044}" type="parTrans" cxnId="{4C02A7A5-8E08-E94D-A0FB-3176BE4EE45D}">
      <dgm:prSet/>
      <dgm:spPr/>
      <dgm:t>
        <a:bodyPr/>
        <a:lstStyle/>
        <a:p>
          <a:endParaRPr lang="en-GB"/>
        </a:p>
      </dgm:t>
    </dgm:pt>
    <dgm:pt modelId="{9A1ACA25-B64B-8B43-833E-B5DAFEF6293B}" type="sibTrans" cxnId="{4C02A7A5-8E08-E94D-A0FB-3176BE4EE45D}">
      <dgm:prSet/>
      <dgm:spPr/>
      <dgm:t>
        <a:bodyPr/>
        <a:lstStyle/>
        <a:p>
          <a:endParaRPr lang="en-GB"/>
        </a:p>
      </dgm:t>
    </dgm:pt>
    <dgm:pt modelId="{6D7A4155-1E03-174A-BFD6-8CFBC0F6DA41}" type="pres">
      <dgm:prSet presAssocID="{2FF9C8C7-F07E-C744-8C6F-9B7194EF2F98}" presName="Name0" presStyleCnt="0">
        <dgm:presLayoutVars>
          <dgm:chMax val="7"/>
          <dgm:chPref val="7"/>
          <dgm:dir/>
        </dgm:presLayoutVars>
      </dgm:prSet>
      <dgm:spPr/>
    </dgm:pt>
    <dgm:pt modelId="{E139D40D-8DA1-E041-8900-3208B94FE078}" type="pres">
      <dgm:prSet presAssocID="{2FF9C8C7-F07E-C744-8C6F-9B7194EF2F98}" presName="Name1" presStyleCnt="0"/>
      <dgm:spPr/>
    </dgm:pt>
    <dgm:pt modelId="{95077D82-7CEA-0A4B-BC97-B80103F2B779}" type="pres">
      <dgm:prSet presAssocID="{2FF9C8C7-F07E-C744-8C6F-9B7194EF2F98}" presName="cycle" presStyleCnt="0"/>
      <dgm:spPr/>
    </dgm:pt>
    <dgm:pt modelId="{71213309-973F-B54E-8D4E-DEC9F1A7E6CA}" type="pres">
      <dgm:prSet presAssocID="{2FF9C8C7-F07E-C744-8C6F-9B7194EF2F98}" presName="srcNode" presStyleLbl="node1" presStyleIdx="0" presStyleCnt="3"/>
      <dgm:spPr/>
    </dgm:pt>
    <dgm:pt modelId="{0EDD4FB7-4E29-D343-BEAB-0708B932C111}" type="pres">
      <dgm:prSet presAssocID="{2FF9C8C7-F07E-C744-8C6F-9B7194EF2F98}" presName="conn" presStyleLbl="parChTrans1D2" presStyleIdx="0" presStyleCnt="1"/>
      <dgm:spPr/>
    </dgm:pt>
    <dgm:pt modelId="{A0BB414E-75D0-504D-8852-0AD47326FA05}" type="pres">
      <dgm:prSet presAssocID="{2FF9C8C7-F07E-C744-8C6F-9B7194EF2F98}" presName="extraNode" presStyleLbl="node1" presStyleIdx="0" presStyleCnt="3"/>
      <dgm:spPr/>
    </dgm:pt>
    <dgm:pt modelId="{606F4420-4EFC-4C49-AC46-5DAE3000550E}" type="pres">
      <dgm:prSet presAssocID="{2FF9C8C7-F07E-C744-8C6F-9B7194EF2F98}" presName="dstNode" presStyleLbl="node1" presStyleIdx="0" presStyleCnt="3"/>
      <dgm:spPr/>
    </dgm:pt>
    <dgm:pt modelId="{2828C524-579B-4446-8EFB-3EAC54AB018D}" type="pres">
      <dgm:prSet presAssocID="{D20459F7-8EDB-1546-8AD9-1511FA559B18}" presName="text_1" presStyleLbl="node1" presStyleIdx="0" presStyleCnt="3">
        <dgm:presLayoutVars>
          <dgm:bulletEnabled val="1"/>
        </dgm:presLayoutVars>
      </dgm:prSet>
      <dgm:spPr/>
    </dgm:pt>
    <dgm:pt modelId="{3446FC35-B238-1749-B8D1-084A7DCC0492}" type="pres">
      <dgm:prSet presAssocID="{D20459F7-8EDB-1546-8AD9-1511FA559B18}" presName="accent_1" presStyleCnt="0"/>
      <dgm:spPr/>
    </dgm:pt>
    <dgm:pt modelId="{0DC60721-3F12-A642-80A9-2F994F023232}" type="pres">
      <dgm:prSet presAssocID="{D20459F7-8EDB-1546-8AD9-1511FA559B18}" presName="accentRepeatNode" presStyleLbl="solidFgAcc1" presStyleIdx="0" presStyleCnt="3"/>
      <dgm:spPr>
        <a:ln>
          <a:solidFill>
            <a:srgbClr val="467A78"/>
          </a:solidFill>
        </a:ln>
      </dgm:spPr>
    </dgm:pt>
    <dgm:pt modelId="{434B212F-2D07-1446-93B5-B136573474F6}" type="pres">
      <dgm:prSet presAssocID="{C17B1F6D-2C90-9640-9E16-C124D861E78D}" presName="text_2" presStyleLbl="node1" presStyleIdx="1" presStyleCnt="3" custLinFactNeighborX="699" custLinFactNeighborY="2346">
        <dgm:presLayoutVars>
          <dgm:bulletEnabled val="1"/>
        </dgm:presLayoutVars>
      </dgm:prSet>
      <dgm:spPr/>
    </dgm:pt>
    <dgm:pt modelId="{2D2DC425-6B87-9A4E-894F-24D31223A870}" type="pres">
      <dgm:prSet presAssocID="{C17B1F6D-2C90-9640-9E16-C124D861E78D}" presName="accent_2" presStyleCnt="0"/>
      <dgm:spPr/>
    </dgm:pt>
    <dgm:pt modelId="{4158D907-41A1-0E40-BB77-3146176A25DA}" type="pres">
      <dgm:prSet presAssocID="{C17B1F6D-2C90-9640-9E16-C124D861E78D}" presName="accentRepeatNode" presStyleLbl="solidFgAcc1" presStyleIdx="1" presStyleCnt="3"/>
      <dgm:spPr>
        <a:ln>
          <a:solidFill>
            <a:srgbClr val="467A78"/>
          </a:solidFill>
        </a:ln>
      </dgm:spPr>
    </dgm:pt>
    <dgm:pt modelId="{16FBC536-F710-CB4C-9589-9B3408895722}" type="pres">
      <dgm:prSet presAssocID="{FDDD6914-1A25-344F-ABD4-2375EA8E478B}" presName="text_3" presStyleLbl="node1" presStyleIdx="2" presStyleCnt="3">
        <dgm:presLayoutVars>
          <dgm:bulletEnabled val="1"/>
        </dgm:presLayoutVars>
      </dgm:prSet>
      <dgm:spPr/>
    </dgm:pt>
    <dgm:pt modelId="{DABC475D-1F78-3F42-9D89-D77878E4ACE9}" type="pres">
      <dgm:prSet presAssocID="{FDDD6914-1A25-344F-ABD4-2375EA8E478B}" presName="accent_3" presStyleCnt="0"/>
      <dgm:spPr/>
    </dgm:pt>
    <dgm:pt modelId="{758349A3-BCA3-6748-B3FC-75A9A805E797}" type="pres">
      <dgm:prSet presAssocID="{FDDD6914-1A25-344F-ABD4-2375EA8E478B}" presName="accentRepeatNode" presStyleLbl="solidFgAcc1" presStyleIdx="2" presStyleCnt="3"/>
      <dgm:spPr>
        <a:ln>
          <a:solidFill>
            <a:srgbClr val="467A78"/>
          </a:solidFill>
        </a:ln>
      </dgm:spPr>
    </dgm:pt>
  </dgm:ptLst>
  <dgm:cxnLst>
    <dgm:cxn modelId="{F0D5C522-DF45-5F43-A5E7-5F6F6157654D}" srcId="{2FF9C8C7-F07E-C744-8C6F-9B7194EF2F98}" destId="{C17B1F6D-2C90-9640-9E16-C124D861E78D}" srcOrd="1" destOrd="0" parTransId="{E7D27060-2D77-8F49-B1FA-F6802ABD93A8}" sibTransId="{FEDA59C2-FD88-7F4D-8B26-DAAB11687D7E}"/>
    <dgm:cxn modelId="{31706549-42A4-6040-A40B-E043A42926D8}" type="presOf" srcId="{2FF9C8C7-F07E-C744-8C6F-9B7194EF2F98}" destId="{6D7A4155-1E03-174A-BFD6-8CFBC0F6DA41}" srcOrd="0" destOrd="0" presId="urn:microsoft.com/office/officeart/2008/layout/VerticalCurvedList"/>
    <dgm:cxn modelId="{66F30A5A-96AB-0241-A4A5-6AEE6B39AFD7}" type="presOf" srcId="{FDDD6914-1A25-344F-ABD4-2375EA8E478B}" destId="{16FBC536-F710-CB4C-9589-9B3408895722}" srcOrd="0" destOrd="0" presId="urn:microsoft.com/office/officeart/2008/layout/VerticalCurvedList"/>
    <dgm:cxn modelId="{6062988B-6284-6B41-B7A2-C1BA03253C2F}" type="presOf" srcId="{22D27151-A620-6740-9532-EFD9BE942B3B}" destId="{0EDD4FB7-4E29-D343-BEAB-0708B932C111}" srcOrd="0" destOrd="0" presId="urn:microsoft.com/office/officeart/2008/layout/VerticalCurvedList"/>
    <dgm:cxn modelId="{EA2CBD90-54C1-804F-AFF8-12FBBBC58B8B}" srcId="{2FF9C8C7-F07E-C744-8C6F-9B7194EF2F98}" destId="{D20459F7-8EDB-1546-8AD9-1511FA559B18}" srcOrd="0" destOrd="0" parTransId="{6AD4DE15-39B7-694A-9785-3984DED4E9B3}" sibTransId="{22D27151-A620-6740-9532-EFD9BE942B3B}"/>
    <dgm:cxn modelId="{4C02A7A5-8E08-E94D-A0FB-3176BE4EE45D}" srcId="{2FF9C8C7-F07E-C744-8C6F-9B7194EF2F98}" destId="{FDDD6914-1A25-344F-ABD4-2375EA8E478B}" srcOrd="2" destOrd="0" parTransId="{1AA2831D-F70C-0146-ABD7-1BC108215044}" sibTransId="{9A1ACA25-B64B-8B43-833E-B5DAFEF6293B}"/>
    <dgm:cxn modelId="{C8AA20C7-41FD-3242-9965-B2FFB2511547}" type="presOf" srcId="{D20459F7-8EDB-1546-8AD9-1511FA559B18}" destId="{2828C524-579B-4446-8EFB-3EAC54AB018D}" srcOrd="0" destOrd="0" presId="urn:microsoft.com/office/officeart/2008/layout/VerticalCurvedList"/>
    <dgm:cxn modelId="{FE556FD7-C050-0F42-B375-F0C8EC1EE9BC}" type="presOf" srcId="{C17B1F6D-2C90-9640-9E16-C124D861E78D}" destId="{434B212F-2D07-1446-93B5-B136573474F6}" srcOrd="0" destOrd="0" presId="urn:microsoft.com/office/officeart/2008/layout/VerticalCurvedList"/>
    <dgm:cxn modelId="{BAE0DAFF-EE82-DB4B-930B-A3C8D2F44799}" type="presParOf" srcId="{6D7A4155-1E03-174A-BFD6-8CFBC0F6DA41}" destId="{E139D40D-8DA1-E041-8900-3208B94FE078}" srcOrd="0" destOrd="0" presId="urn:microsoft.com/office/officeart/2008/layout/VerticalCurvedList"/>
    <dgm:cxn modelId="{1AF79B4F-9E88-9540-825B-15E4E2C269C3}" type="presParOf" srcId="{E139D40D-8DA1-E041-8900-3208B94FE078}" destId="{95077D82-7CEA-0A4B-BC97-B80103F2B779}" srcOrd="0" destOrd="0" presId="urn:microsoft.com/office/officeart/2008/layout/VerticalCurvedList"/>
    <dgm:cxn modelId="{A157E8DD-731F-7F40-A0BB-2BE6EBE5DA42}" type="presParOf" srcId="{95077D82-7CEA-0A4B-BC97-B80103F2B779}" destId="{71213309-973F-B54E-8D4E-DEC9F1A7E6CA}" srcOrd="0" destOrd="0" presId="urn:microsoft.com/office/officeart/2008/layout/VerticalCurvedList"/>
    <dgm:cxn modelId="{80336EBA-8D0C-AC46-911F-1EF1DFC61989}" type="presParOf" srcId="{95077D82-7CEA-0A4B-BC97-B80103F2B779}" destId="{0EDD4FB7-4E29-D343-BEAB-0708B932C111}" srcOrd="1" destOrd="0" presId="urn:microsoft.com/office/officeart/2008/layout/VerticalCurvedList"/>
    <dgm:cxn modelId="{B527E33E-0AE8-F643-98E1-AB66DBD194D1}" type="presParOf" srcId="{95077D82-7CEA-0A4B-BC97-B80103F2B779}" destId="{A0BB414E-75D0-504D-8852-0AD47326FA05}" srcOrd="2" destOrd="0" presId="urn:microsoft.com/office/officeart/2008/layout/VerticalCurvedList"/>
    <dgm:cxn modelId="{82140820-53BA-304C-8C07-FB43725EA927}" type="presParOf" srcId="{95077D82-7CEA-0A4B-BC97-B80103F2B779}" destId="{606F4420-4EFC-4C49-AC46-5DAE3000550E}" srcOrd="3" destOrd="0" presId="urn:microsoft.com/office/officeart/2008/layout/VerticalCurvedList"/>
    <dgm:cxn modelId="{80CE4AE2-9224-C840-8E44-7CD3814DC08A}" type="presParOf" srcId="{E139D40D-8DA1-E041-8900-3208B94FE078}" destId="{2828C524-579B-4446-8EFB-3EAC54AB018D}" srcOrd="1" destOrd="0" presId="urn:microsoft.com/office/officeart/2008/layout/VerticalCurvedList"/>
    <dgm:cxn modelId="{E87FE0C4-9C08-594E-A2CB-579A42586DCC}" type="presParOf" srcId="{E139D40D-8DA1-E041-8900-3208B94FE078}" destId="{3446FC35-B238-1749-B8D1-084A7DCC0492}" srcOrd="2" destOrd="0" presId="urn:microsoft.com/office/officeart/2008/layout/VerticalCurvedList"/>
    <dgm:cxn modelId="{186F1741-1F5D-7945-957C-7FCC1EA97578}" type="presParOf" srcId="{3446FC35-B238-1749-B8D1-084A7DCC0492}" destId="{0DC60721-3F12-A642-80A9-2F994F023232}" srcOrd="0" destOrd="0" presId="urn:microsoft.com/office/officeart/2008/layout/VerticalCurvedList"/>
    <dgm:cxn modelId="{849217ED-F9D4-F24B-800E-4E81FD039B3B}" type="presParOf" srcId="{E139D40D-8DA1-E041-8900-3208B94FE078}" destId="{434B212F-2D07-1446-93B5-B136573474F6}" srcOrd="3" destOrd="0" presId="urn:microsoft.com/office/officeart/2008/layout/VerticalCurvedList"/>
    <dgm:cxn modelId="{A212EE39-F352-E94F-B840-0706EDE09C18}" type="presParOf" srcId="{E139D40D-8DA1-E041-8900-3208B94FE078}" destId="{2D2DC425-6B87-9A4E-894F-24D31223A870}" srcOrd="4" destOrd="0" presId="urn:microsoft.com/office/officeart/2008/layout/VerticalCurvedList"/>
    <dgm:cxn modelId="{8BB3DD6D-E28D-3E41-B20C-140BAE58A8B9}" type="presParOf" srcId="{2D2DC425-6B87-9A4E-894F-24D31223A870}" destId="{4158D907-41A1-0E40-BB77-3146176A25DA}" srcOrd="0" destOrd="0" presId="urn:microsoft.com/office/officeart/2008/layout/VerticalCurvedList"/>
    <dgm:cxn modelId="{C9F494FA-E283-F841-A8DC-4C4B829CA4E6}" type="presParOf" srcId="{E139D40D-8DA1-E041-8900-3208B94FE078}" destId="{16FBC536-F710-CB4C-9589-9B3408895722}" srcOrd="5" destOrd="0" presId="urn:microsoft.com/office/officeart/2008/layout/VerticalCurvedList"/>
    <dgm:cxn modelId="{C74C2FDE-A305-BE49-981D-C575FBFEC599}" type="presParOf" srcId="{E139D40D-8DA1-E041-8900-3208B94FE078}" destId="{DABC475D-1F78-3F42-9D89-D77878E4ACE9}" srcOrd="6" destOrd="0" presId="urn:microsoft.com/office/officeart/2008/layout/VerticalCurvedList"/>
    <dgm:cxn modelId="{E7DB4C95-E697-0B47-B202-3551EC3B859A}" type="presParOf" srcId="{DABC475D-1F78-3F42-9D89-D77878E4ACE9}" destId="{758349A3-BCA3-6748-B3FC-75A9A805E79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C6FAD5-F6D0-4344-995D-AD7234E43760}" type="doc">
      <dgm:prSet loTypeId="urn:microsoft.com/office/officeart/2005/8/layout/cycle6" loCatId="" qsTypeId="urn:microsoft.com/office/officeart/2005/8/quickstyle/simple1" qsCatId="simple" csTypeId="urn:microsoft.com/office/officeart/2005/8/colors/colorful4" csCatId="colorful" phldr="1"/>
      <dgm:spPr/>
    </dgm:pt>
    <dgm:pt modelId="{3EBB1775-3D6E-A94A-A88F-45A132819957}">
      <dgm:prSet phldrT="[Text]"/>
      <dgm:spPr/>
      <dgm:t>
        <a:bodyPr/>
        <a:lstStyle/>
        <a:p>
          <a:pPr rtl="0"/>
          <a:r>
            <a:rPr lang="en-US" dirty="0"/>
            <a:t>Velocity</a:t>
          </a:r>
        </a:p>
      </dgm:t>
    </dgm:pt>
    <dgm:pt modelId="{C4661FD2-D9F4-B042-BC22-77C253791061}" type="parTrans" cxnId="{93FF7431-ED41-2047-B263-4C92FB56DB6E}">
      <dgm:prSet/>
      <dgm:spPr/>
      <dgm:t>
        <a:bodyPr/>
        <a:lstStyle/>
        <a:p>
          <a:endParaRPr lang="en-US"/>
        </a:p>
      </dgm:t>
    </dgm:pt>
    <dgm:pt modelId="{CD5BF61C-4042-F64D-B490-2A8BB3A1DAAE}" type="sibTrans" cxnId="{93FF7431-ED41-2047-B263-4C92FB56DB6E}">
      <dgm:prSet/>
      <dgm:spPr/>
      <dgm:t>
        <a:bodyPr/>
        <a:lstStyle/>
        <a:p>
          <a:endParaRPr lang="en-US"/>
        </a:p>
      </dgm:t>
    </dgm:pt>
    <dgm:pt modelId="{C7D921B8-F71E-DE43-A0E3-A67355B13EED}">
      <dgm:prSet phldrT="[Text]"/>
      <dgm:spPr/>
      <dgm:t>
        <a:bodyPr/>
        <a:lstStyle/>
        <a:p>
          <a:pPr rtl="0"/>
          <a:r>
            <a:rPr lang="en-US" dirty="0">
              <a:latin typeface="Calibri Light" panose="020F0302020204030204"/>
            </a:rPr>
            <a:t>Variety</a:t>
          </a:r>
          <a:endParaRPr lang="en-US" dirty="0"/>
        </a:p>
      </dgm:t>
    </dgm:pt>
    <dgm:pt modelId="{BF1ED570-8765-8A46-844E-F3603EB27C8E}" type="parTrans" cxnId="{79275748-0811-6848-9E45-515632BEA5A5}">
      <dgm:prSet/>
      <dgm:spPr/>
      <dgm:t>
        <a:bodyPr/>
        <a:lstStyle/>
        <a:p>
          <a:endParaRPr lang="en-US"/>
        </a:p>
      </dgm:t>
    </dgm:pt>
    <dgm:pt modelId="{95CD1F90-5CE1-C041-A214-FD8152CB6BF9}" type="sibTrans" cxnId="{79275748-0811-6848-9E45-515632BEA5A5}">
      <dgm:prSet/>
      <dgm:spPr/>
      <dgm:t>
        <a:bodyPr/>
        <a:lstStyle/>
        <a:p>
          <a:endParaRPr lang="en-US"/>
        </a:p>
      </dgm:t>
    </dgm:pt>
    <dgm:pt modelId="{A44BEF70-9F86-2B4E-B215-B7E6F43CE363}">
      <dgm:prSet phldrT="[Text]"/>
      <dgm:spPr/>
      <dgm:t>
        <a:bodyPr/>
        <a:lstStyle/>
        <a:p>
          <a:pPr rtl="0"/>
          <a:r>
            <a:rPr lang="en-US" dirty="0">
              <a:latin typeface="Calibri Light" panose="020F0302020204030204"/>
            </a:rPr>
            <a:t>Volume</a:t>
          </a:r>
          <a:endParaRPr lang="en-US" dirty="0"/>
        </a:p>
      </dgm:t>
    </dgm:pt>
    <dgm:pt modelId="{F4387206-0B19-F845-9540-14156ED4AAFE}" type="parTrans" cxnId="{FAF9D882-2FEC-484C-B376-9A7905F51DFA}">
      <dgm:prSet/>
      <dgm:spPr/>
      <dgm:t>
        <a:bodyPr/>
        <a:lstStyle/>
        <a:p>
          <a:endParaRPr lang="en-US"/>
        </a:p>
      </dgm:t>
    </dgm:pt>
    <dgm:pt modelId="{EE85230C-ED10-AE47-8936-41D052049274}" type="sibTrans" cxnId="{FAF9D882-2FEC-484C-B376-9A7905F51DFA}">
      <dgm:prSet/>
      <dgm:spPr/>
      <dgm:t>
        <a:bodyPr/>
        <a:lstStyle/>
        <a:p>
          <a:endParaRPr lang="en-US"/>
        </a:p>
      </dgm:t>
    </dgm:pt>
    <dgm:pt modelId="{042295C4-E658-CA46-AAD3-0A3A3911A6C8}" type="pres">
      <dgm:prSet presAssocID="{78C6FAD5-F6D0-4344-995D-AD7234E43760}" presName="cycle" presStyleCnt="0">
        <dgm:presLayoutVars>
          <dgm:dir/>
          <dgm:resizeHandles val="exact"/>
        </dgm:presLayoutVars>
      </dgm:prSet>
      <dgm:spPr/>
    </dgm:pt>
    <dgm:pt modelId="{CB365F38-6E72-854E-AB36-FFF9D1781B57}" type="pres">
      <dgm:prSet presAssocID="{3EBB1775-3D6E-A94A-A88F-45A132819957}" presName="node" presStyleLbl="node1" presStyleIdx="0" presStyleCnt="3">
        <dgm:presLayoutVars>
          <dgm:bulletEnabled val="1"/>
        </dgm:presLayoutVars>
      </dgm:prSet>
      <dgm:spPr/>
    </dgm:pt>
    <dgm:pt modelId="{6ADBDC20-213F-6844-B47E-B94DE8D6C216}" type="pres">
      <dgm:prSet presAssocID="{3EBB1775-3D6E-A94A-A88F-45A132819957}" presName="spNode" presStyleCnt="0"/>
      <dgm:spPr/>
    </dgm:pt>
    <dgm:pt modelId="{242D49C8-7123-F949-85DA-42B76ACE6F2B}" type="pres">
      <dgm:prSet presAssocID="{CD5BF61C-4042-F64D-B490-2A8BB3A1DAAE}" presName="sibTrans" presStyleLbl="sibTrans1D1" presStyleIdx="0" presStyleCnt="3"/>
      <dgm:spPr/>
    </dgm:pt>
    <dgm:pt modelId="{438D9623-9486-A84E-A56A-307DF0A0169C}" type="pres">
      <dgm:prSet presAssocID="{C7D921B8-F71E-DE43-A0E3-A67355B13EED}" presName="node" presStyleLbl="node1" presStyleIdx="1" presStyleCnt="3">
        <dgm:presLayoutVars>
          <dgm:bulletEnabled val="1"/>
        </dgm:presLayoutVars>
      </dgm:prSet>
      <dgm:spPr/>
    </dgm:pt>
    <dgm:pt modelId="{17607BD4-EFF3-844D-8765-A9F0C113A2B7}" type="pres">
      <dgm:prSet presAssocID="{C7D921B8-F71E-DE43-A0E3-A67355B13EED}" presName="spNode" presStyleCnt="0"/>
      <dgm:spPr/>
    </dgm:pt>
    <dgm:pt modelId="{CF5DF228-DB7B-824A-89FD-7AB56472C920}" type="pres">
      <dgm:prSet presAssocID="{95CD1F90-5CE1-C041-A214-FD8152CB6BF9}" presName="sibTrans" presStyleLbl="sibTrans1D1" presStyleIdx="1" presStyleCnt="3"/>
      <dgm:spPr/>
    </dgm:pt>
    <dgm:pt modelId="{B1CC8F16-7B65-6D47-9F0D-D5AC74180080}" type="pres">
      <dgm:prSet presAssocID="{A44BEF70-9F86-2B4E-B215-B7E6F43CE363}" presName="node" presStyleLbl="node1" presStyleIdx="2" presStyleCnt="3">
        <dgm:presLayoutVars>
          <dgm:bulletEnabled val="1"/>
        </dgm:presLayoutVars>
      </dgm:prSet>
      <dgm:spPr/>
    </dgm:pt>
    <dgm:pt modelId="{C8F8346B-EE48-8D4C-8C15-732C2AD5C5ED}" type="pres">
      <dgm:prSet presAssocID="{A44BEF70-9F86-2B4E-B215-B7E6F43CE363}" presName="spNode" presStyleCnt="0"/>
      <dgm:spPr/>
    </dgm:pt>
    <dgm:pt modelId="{88F589E5-15C5-4043-9B96-844598B2268D}" type="pres">
      <dgm:prSet presAssocID="{EE85230C-ED10-AE47-8936-41D052049274}" presName="sibTrans" presStyleLbl="sibTrans1D1" presStyleIdx="2" presStyleCnt="3"/>
      <dgm:spPr/>
    </dgm:pt>
  </dgm:ptLst>
  <dgm:cxnLst>
    <dgm:cxn modelId="{FB7CC110-23F0-6344-A5B8-32FFC30A5C51}" type="presOf" srcId="{A44BEF70-9F86-2B4E-B215-B7E6F43CE363}" destId="{B1CC8F16-7B65-6D47-9F0D-D5AC74180080}" srcOrd="0" destOrd="0" presId="urn:microsoft.com/office/officeart/2005/8/layout/cycle6"/>
    <dgm:cxn modelId="{93FF7431-ED41-2047-B263-4C92FB56DB6E}" srcId="{78C6FAD5-F6D0-4344-995D-AD7234E43760}" destId="{3EBB1775-3D6E-A94A-A88F-45A132819957}" srcOrd="0" destOrd="0" parTransId="{C4661FD2-D9F4-B042-BC22-77C253791061}" sibTransId="{CD5BF61C-4042-F64D-B490-2A8BB3A1DAAE}"/>
    <dgm:cxn modelId="{8F0FE966-05DF-3041-AF6F-5A6A4D30AA5D}" type="presOf" srcId="{95CD1F90-5CE1-C041-A214-FD8152CB6BF9}" destId="{CF5DF228-DB7B-824A-89FD-7AB56472C920}" srcOrd="0" destOrd="0" presId="urn:microsoft.com/office/officeart/2005/8/layout/cycle6"/>
    <dgm:cxn modelId="{79275748-0811-6848-9E45-515632BEA5A5}" srcId="{78C6FAD5-F6D0-4344-995D-AD7234E43760}" destId="{C7D921B8-F71E-DE43-A0E3-A67355B13EED}" srcOrd="1" destOrd="0" parTransId="{BF1ED570-8765-8A46-844E-F3603EB27C8E}" sibTransId="{95CD1F90-5CE1-C041-A214-FD8152CB6BF9}"/>
    <dgm:cxn modelId="{AA37C74F-0C66-2C43-8EE7-6E8BFC3CEB8D}" type="presOf" srcId="{EE85230C-ED10-AE47-8936-41D052049274}" destId="{88F589E5-15C5-4043-9B96-844598B2268D}" srcOrd="0" destOrd="0" presId="urn:microsoft.com/office/officeart/2005/8/layout/cycle6"/>
    <dgm:cxn modelId="{FAF9D882-2FEC-484C-B376-9A7905F51DFA}" srcId="{78C6FAD5-F6D0-4344-995D-AD7234E43760}" destId="{A44BEF70-9F86-2B4E-B215-B7E6F43CE363}" srcOrd="2" destOrd="0" parTransId="{F4387206-0B19-F845-9540-14156ED4AAFE}" sibTransId="{EE85230C-ED10-AE47-8936-41D052049274}"/>
    <dgm:cxn modelId="{879D8E8D-6B9F-AC48-ACAD-2DE4096A4F6B}" type="presOf" srcId="{3EBB1775-3D6E-A94A-A88F-45A132819957}" destId="{CB365F38-6E72-854E-AB36-FFF9D1781B57}" srcOrd="0" destOrd="0" presId="urn:microsoft.com/office/officeart/2005/8/layout/cycle6"/>
    <dgm:cxn modelId="{4F1670D2-7563-2F4F-B17D-F0F2D1299462}" type="presOf" srcId="{78C6FAD5-F6D0-4344-995D-AD7234E43760}" destId="{042295C4-E658-CA46-AAD3-0A3A3911A6C8}" srcOrd="0" destOrd="0" presId="urn:microsoft.com/office/officeart/2005/8/layout/cycle6"/>
    <dgm:cxn modelId="{3DDFD5DC-3197-C84E-9745-DAF755A58A14}" type="presOf" srcId="{CD5BF61C-4042-F64D-B490-2A8BB3A1DAAE}" destId="{242D49C8-7123-F949-85DA-42B76ACE6F2B}" srcOrd="0" destOrd="0" presId="urn:microsoft.com/office/officeart/2005/8/layout/cycle6"/>
    <dgm:cxn modelId="{DBF00AED-BAA7-FA4C-A6CD-D13355CC2B11}" type="presOf" srcId="{C7D921B8-F71E-DE43-A0E3-A67355B13EED}" destId="{438D9623-9486-A84E-A56A-307DF0A0169C}" srcOrd="0" destOrd="0" presId="urn:microsoft.com/office/officeart/2005/8/layout/cycle6"/>
    <dgm:cxn modelId="{68DF12EB-12DF-E84B-8C00-D8BE9BA57AD3}" type="presParOf" srcId="{042295C4-E658-CA46-AAD3-0A3A3911A6C8}" destId="{CB365F38-6E72-854E-AB36-FFF9D1781B57}" srcOrd="0" destOrd="0" presId="urn:microsoft.com/office/officeart/2005/8/layout/cycle6"/>
    <dgm:cxn modelId="{CC989F2E-D395-CE49-844A-F3FED80AD295}" type="presParOf" srcId="{042295C4-E658-CA46-AAD3-0A3A3911A6C8}" destId="{6ADBDC20-213F-6844-B47E-B94DE8D6C216}" srcOrd="1" destOrd="0" presId="urn:microsoft.com/office/officeart/2005/8/layout/cycle6"/>
    <dgm:cxn modelId="{2C99B0E6-62D4-0045-91A2-FED2260FC31A}" type="presParOf" srcId="{042295C4-E658-CA46-AAD3-0A3A3911A6C8}" destId="{242D49C8-7123-F949-85DA-42B76ACE6F2B}" srcOrd="2" destOrd="0" presId="urn:microsoft.com/office/officeart/2005/8/layout/cycle6"/>
    <dgm:cxn modelId="{7B072D11-143E-1B41-8DA2-18C9D40715D0}" type="presParOf" srcId="{042295C4-E658-CA46-AAD3-0A3A3911A6C8}" destId="{438D9623-9486-A84E-A56A-307DF0A0169C}" srcOrd="3" destOrd="0" presId="urn:microsoft.com/office/officeart/2005/8/layout/cycle6"/>
    <dgm:cxn modelId="{FBAAA42E-B220-7847-9ADC-DEB950FBC7A8}" type="presParOf" srcId="{042295C4-E658-CA46-AAD3-0A3A3911A6C8}" destId="{17607BD4-EFF3-844D-8765-A9F0C113A2B7}" srcOrd="4" destOrd="0" presId="urn:microsoft.com/office/officeart/2005/8/layout/cycle6"/>
    <dgm:cxn modelId="{9A5BAE22-470E-AE42-8CEA-A62FFEB42635}" type="presParOf" srcId="{042295C4-E658-CA46-AAD3-0A3A3911A6C8}" destId="{CF5DF228-DB7B-824A-89FD-7AB56472C920}" srcOrd="5" destOrd="0" presId="urn:microsoft.com/office/officeart/2005/8/layout/cycle6"/>
    <dgm:cxn modelId="{E9FF3257-044F-BB42-89C3-493862D84E96}" type="presParOf" srcId="{042295C4-E658-CA46-AAD3-0A3A3911A6C8}" destId="{B1CC8F16-7B65-6D47-9F0D-D5AC74180080}" srcOrd="6" destOrd="0" presId="urn:microsoft.com/office/officeart/2005/8/layout/cycle6"/>
    <dgm:cxn modelId="{37D36CA2-92E1-684B-BE64-40A0C5220975}" type="presParOf" srcId="{042295C4-E658-CA46-AAD3-0A3A3911A6C8}" destId="{C8F8346B-EE48-8D4C-8C15-732C2AD5C5ED}" srcOrd="7" destOrd="0" presId="urn:microsoft.com/office/officeart/2005/8/layout/cycle6"/>
    <dgm:cxn modelId="{045F0138-5EC2-9B48-9BAF-A679165DC019}" type="presParOf" srcId="{042295C4-E658-CA46-AAD3-0A3A3911A6C8}" destId="{88F589E5-15C5-4043-9B96-844598B2268D}"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F9C8C7-F07E-C744-8C6F-9B7194EF2F98}"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D20459F7-8EDB-1546-8AD9-1511FA559B18}">
      <dgm:prSet phldrT="[Text]" custT="1"/>
      <dgm:spPr>
        <a:solidFill>
          <a:schemeClr val="bg2"/>
        </a:solidFill>
        <a:ln>
          <a:solidFill>
            <a:srgbClr val="467A78"/>
          </a:solidFill>
        </a:ln>
      </dgm:spPr>
      <dgm:t>
        <a:bodyPr/>
        <a:lstStyle/>
        <a:p>
          <a:r>
            <a:rPr lang="en-GB" sz="3200" b="1" i="0" dirty="0">
              <a:solidFill>
                <a:srgbClr val="467A78"/>
              </a:solidFill>
              <a:latin typeface="Source Sans Pro" panose="020B0503030403020204" pitchFamily="34" charset="0"/>
              <a:ea typeface="Source Sans Pro" panose="020B0503030403020204" pitchFamily="34" charset="0"/>
            </a:rPr>
            <a:t>Personalisation and mass customisation</a:t>
          </a:r>
        </a:p>
      </dgm:t>
    </dgm:pt>
    <dgm:pt modelId="{6AD4DE15-39B7-694A-9785-3984DED4E9B3}" type="parTrans" cxnId="{EA2CBD90-54C1-804F-AFF8-12FBBBC58B8B}">
      <dgm:prSet/>
      <dgm:spPr/>
      <dgm:t>
        <a:bodyPr/>
        <a:lstStyle/>
        <a:p>
          <a:endParaRPr lang="en-GB"/>
        </a:p>
      </dgm:t>
    </dgm:pt>
    <dgm:pt modelId="{22D27151-A620-6740-9532-EFD9BE942B3B}" type="sibTrans" cxnId="{EA2CBD90-54C1-804F-AFF8-12FBBBC58B8B}">
      <dgm:prSet/>
      <dgm:spPr>
        <a:ln>
          <a:solidFill>
            <a:srgbClr val="467A78"/>
          </a:solidFill>
        </a:ln>
      </dgm:spPr>
      <dgm:t>
        <a:bodyPr/>
        <a:lstStyle/>
        <a:p>
          <a:endParaRPr lang="en-GB"/>
        </a:p>
      </dgm:t>
    </dgm:pt>
    <dgm:pt modelId="{C17B1F6D-2C90-9640-9E16-C124D861E78D}">
      <dgm:prSet phldrT="[Text]" custT="1"/>
      <dgm:spPr>
        <a:solidFill>
          <a:schemeClr val="bg2"/>
        </a:solidFill>
        <a:ln>
          <a:solidFill>
            <a:srgbClr val="467A78"/>
          </a:solidFill>
        </a:ln>
      </dgm:spPr>
      <dgm:t>
        <a:bodyPr/>
        <a:lstStyle/>
        <a:p>
          <a:r>
            <a:rPr lang="en-GB" sz="3200" b="1" i="0" dirty="0">
              <a:solidFill>
                <a:srgbClr val="467A78"/>
              </a:solidFill>
            </a:rPr>
            <a:t>Application of AI and Big Data</a:t>
          </a:r>
        </a:p>
      </dgm:t>
    </dgm:pt>
    <dgm:pt modelId="{E7D27060-2D77-8F49-B1FA-F6802ABD93A8}" type="parTrans" cxnId="{F0D5C522-DF45-5F43-A5E7-5F6F6157654D}">
      <dgm:prSet/>
      <dgm:spPr/>
      <dgm:t>
        <a:bodyPr/>
        <a:lstStyle/>
        <a:p>
          <a:endParaRPr lang="en-GB"/>
        </a:p>
      </dgm:t>
    </dgm:pt>
    <dgm:pt modelId="{FEDA59C2-FD88-7F4D-8B26-DAAB11687D7E}" type="sibTrans" cxnId="{F0D5C522-DF45-5F43-A5E7-5F6F6157654D}">
      <dgm:prSet/>
      <dgm:spPr/>
      <dgm:t>
        <a:bodyPr/>
        <a:lstStyle/>
        <a:p>
          <a:endParaRPr lang="en-GB"/>
        </a:p>
      </dgm:t>
    </dgm:pt>
    <dgm:pt modelId="{FDDD6914-1A25-344F-ABD4-2375EA8E478B}">
      <dgm:prSet phldrT="[Text]" custT="1"/>
      <dgm:spPr>
        <a:solidFill>
          <a:schemeClr val="bg2"/>
        </a:solidFill>
        <a:ln>
          <a:solidFill>
            <a:srgbClr val="467A78"/>
          </a:solidFill>
        </a:ln>
      </dgm:spPr>
      <dgm:t>
        <a:bodyPr/>
        <a:lstStyle/>
        <a:p>
          <a:r>
            <a:rPr lang="en-GB" sz="3200" b="1" i="0" dirty="0">
              <a:solidFill>
                <a:srgbClr val="467A78"/>
              </a:solidFill>
            </a:rPr>
            <a:t>Segmentation of customers and customer relation</a:t>
          </a:r>
        </a:p>
      </dgm:t>
    </dgm:pt>
    <dgm:pt modelId="{1AA2831D-F70C-0146-ABD7-1BC108215044}" type="parTrans" cxnId="{4C02A7A5-8E08-E94D-A0FB-3176BE4EE45D}">
      <dgm:prSet/>
      <dgm:spPr/>
      <dgm:t>
        <a:bodyPr/>
        <a:lstStyle/>
        <a:p>
          <a:endParaRPr lang="en-GB"/>
        </a:p>
      </dgm:t>
    </dgm:pt>
    <dgm:pt modelId="{9A1ACA25-B64B-8B43-833E-B5DAFEF6293B}" type="sibTrans" cxnId="{4C02A7A5-8E08-E94D-A0FB-3176BE4EE45D}">
      <dgm:prSet/>
      <dgm:spPr/>
      <dgm:t>
        <a:bodyPr/>
        <a:lstStyle/>
        <a:p>
          <a:endParaRPr lang="en-GB"/>
        </a:p>
      </dgm:t>
    </dgm:pt>
    <dgm:pt modelId="{6D7A4155-1E03-174A-BFD6-8CFBC0F6DA41}" type="pres">
      <dgm:prSet presAssocID="{2FF9C8C7-F07E-C744-8C6F-9B7194EF2F98}" presName="Name0" presStyleCnt="0">
        <dgm:presLayoutVars>
          <dgm:chMax val="7"/>
          <dgm:chPref val="7"/>
          <dgm:dir/>
        </dgm:presLayoutVars>
      </dgm:prSet>
      <dgm:spPr/>
    </dgm:pt>
    <dgm:pt modelId="{E139D40D-8DA1-E041-8900-3208B94FE078}" type="pres">
      <dgm:prSet presAssocID="{2FF9C8C7-F07E-C744-8C6F-9B7194EF2F98}" presName="Name1" presStyleCnt="0"/>
      <dgm:spPr/>
    </dgm:pt>
    <dgm:pt modelId="{95077D82-7CEA-0A4B-BC97-B80103F2B779}" type="pres">
      <dgm:prSet presAssocID="{2FF9C8C7-F07E-C744-8C6F-9B7194EF2F98}" presName="cycle" presStyleCnt="0"/>
      <dgm:spPr/>
    </dgm:pt>
    <dgm:pt modelId="{71213309-973F-B54E-8D4E-DEC9F1A7E6CA}" type="pres">
      <dgm:prSet presAssocID="{2FF9C8C7-F07E-C744-8C6F-9B7194EF2F98}" presName="srcNode" presStyleLbl="node1" presStyleIdx="0" presStyleCnt="3"/>
      <dgm:spPr/>
    </dgm:pt>
    <dgm:pt modelId="{0EDD4FB7-4E29-D343-BEAB-0708B932C111}" type="pres">
      <dgm:prSet presAssocID="{2FF9C8C7-F07E-C744-8C6F-9B7194EF2F98}" presName="conn" presStyleLbl="parChTrans1D2" presStyleIdx="0" presStyleCnt="1"/>
      <dgm:spPr/>
    </dgm:pt>
    <dgm:pt modelId="{A0BB414E-75D0-504D-8852-0AD47326FA05}" type="pres">
      <dgm:prSet presAssocID="{2FF9C8C7-F07E-C744-8C6F-9B7194EF2F98}" presName="extraNode" presStyleLbl="node1" presStyleIdx="0" presStyleCnt="3"/>
      <dgm:spPr/>
    </dgm:pt>
    <dgm:pt modelId="{606F4420-4EFC-4C49-AC46-5DAE3000550E}" type="pres">
      <dgm:prSet presAssocID="{2FF9C8C7-F07E-C744-8C6F-9B7194EF2F98}" presName="dstNode" presStyleLbl="node1" presStyleIdx="0" presStyleCnt="3"/>
      <dgm:spPr/>
    </dgm:pt>
    <dgm:pt modelId="{2828C524-579B-4446-8EFB-3EAC54AB018D}" type="pres">
      <dgm:prSet presAssocID="{D20459F7-8EDB-1546-8AD9-1511FA559B18}" presName="text_1" presStyleLbl="node1" presStyleIdx="0" presStyleCnt="3">
        <dgm:presLayoutVars>
          <dgm:bulletEnabled val="1"/>
        </dgm:presLayoutVars>
      </dgm:prSet>
      <dgm:spPr/>
    </dgm:pt>
    <dgm:pt modelId="{3446FC35-B238-1749-B8D1-084A7DCC0492}" type="pres">
      <dgm:prSet presAssocID="{D20459F7-8EDB-1546-8AD9-1511FA559B18}" presName="accent_1" presStyleCnt="0"/>
      <dgm:spPr/>
    </dgm:pt>
    <dgm:pt modelId="{0DC60721-3F12-A642-80A9-2F994F023232}" type="pres">
      <dgm:prSet presAssocID="{D20459F7-8EDB-1546-8AD9-1511FA559B18}" presName="accentRepeatNode" presStyleLbl="solidFgAcc1" presStyleIdx="0" presStyleCnt="3"/>
      <dgm:spPr>
        <a:ln>
          <a:solidFill>
            <a:srgbClr val="467A78"/>
          </a:solidFill>
        </a:ln>
      </dgm:spPr>
    </dgm:pt>
    <dgm:pt modelId="{434B212F-2D07-1446-93B5-B136573474F6}" type="pres">
      <dgm:prSet presAssocID="{C17B1F6D-2C90-9640-9E16-C124D861E78D}" presName="text_2" presStyleLbl="node1" presStyleIdx="1" presStyleCnt="3" custLinFactNeighborX="699" custLinFactNeighborY="2346">
        <dgm:presLayoutVars>
          <dgm:bulletEnabled val="1"/>
        </dgm:presLayoutVars>
      </dgm:prSet>
      <dgm:spPr/>
    </dgm:pt>
    <dgm:pt modelId="{2D2DC425-6B87-9A4E-894F-24D31223A870}" type="pres">
      <dgm:prSet presAssocID="{C17B1F6D-2C90-9640-9E16-C124D861E78D}" presName="accent_2" presStyleCnt="0"/>
      <dgm:spPr/>
    </dgm:pt>
    <dgm:pt modelId="{4158D907-41A1-0E40-BB77-3146176A25DA}" type="pres">
      <dgm:prSet presAssocID="{C17B1F6D-2C90-9640-9E16-C124D861E78D}" presName="accentRepeatNode" presStyleLbl="solidFgAcc1" presStyleIdx="1" presStyleCnt="3"/>
      <dgm:spPr>
        <a:ln>
          <a:solidFill>
            <a:srgbClr val="467A78"/>
          </a:solidFill>
        </a:ln>
      </dgm:spPr>
    </dgm:pt>
    <dgm:pt modelId="{16FBC536-F710-CB4C-9589-9B3408895722}" type="pres">
      <dgm:prSet presAssocID="{FDDD6914-1A25-344F-ABD4-2375EA8E478B}" presName="text_3" presStyleLbl="node1" presStyleIdx="2" presStyleCnt="3">
        <dgm:presLayoutVars>
          <dgm:bulletEnabled val="1"/>
        </dgm:presLayoutVars>
      </dgm:prSet>
      <dgm:spPr/>
    </dgm:pt>
    <dgm:pt modelId="{DABC475D-1F78-3F42-9D89-D77878E4ACE9}" type="pres">
      <dgm:prSet presAssocID="{FDDD6914-1A25-344F-ABD4-2375EA8E478B}" presName="accent_3" presStyleCnt="0"/>
      <dgm:spPr/>
    </dgm:pt>
    <dgm:pt modelId="{758349A3-BCA3-6748-B3FC-75A9A805E797}" type="pres">
      <dgm:prSet presAssocID="{FDDD6914-1A25-344F-ABD4-2375EA8E478B}" presName="accentRepeatNode" presStyleLbl="solidFgAcc1" presStyleIdx="2" presStyleCnt="3"/>
      <dgm:spPr>
        <a:ln>
          <a:solidFill>
            <a:srgbClr val="467A78"/>
          </a:solidFill>
        </a:ln>
      </dgm:spPr>
    </dgm:pt>
  </dgm:ptLst>
  <dgm:cxnLst>
    <dgm:cxn modelId="{F0D5C522-DF45-5F43-A5E7-5F6F6157654D}" srcId="{2FF9C8C7-F07E-C744-8C6F-9B7194EF2F98}" destId="{C17B1F6D-2C90-9640-9E16-C124D861E78D}" srcOrd="1" destOrd="0" parTransId="{E7D27060-2D77-8F49-B1FA-F6802ABD93A8}" sibTransId="{FEDA59C2-FD88-7F4D-8B26-DAAB11687D7E}"/>
    <dgm:cxn modelId="{31706549-42A4-6040-A40B-E043A42926D8}" type="presOf" srcId="{2FF9C8C7-F07E-C744-8C6F-9B7194EF2F98}" destId="{6D7A4155-1E03-174A-BFD6-8CFBC0F6DA41}" srcOrd="0" destOrd="0" presId="urn:microsoft.com/office/officeart/2008/layout/VerticalCurvedList"/>
    <dgm:cxn modelId="{66F30A5A-96AB-0241-A4A5-6AEE6B39AFD7}" type="presOf" srcId="{FDDD6914-1A25-344F-ABD4-2375EA8E478B}" destId="{16FBC536-F710-CB4C-9589-9B3408895722}" srcOrd="0" destOrd="0" presId="urn:microsoft.com/office/officeart/2008/layout/VerticalCurvedList"/>
    <dgm:cxn modelId="{6062988B-6284-6B41-B7A2-C1BA03253C2F}" type="presOf" srcId="{22D27151-A620-6740-9532-EFD9BE942B3B}" destId="{0EDD4FB7-4E29-D343-BEAB-0708B932C111}" srcOrd="0" destOrd="0" presId="urn:microsoft.com/office/officeart/2008/layout/VerticalCurvedList"/>
    <dgm:cxn modelId="{EA2CBD90-54C1-804F-AFF8-12FBBBC58B8B}" srcId="{2FF9C8C7-F07E-C744-8C6F-9B7194EF2F98}" destId="{D20459F7-8EDB-1546-8AD9-1511FA559B18}" srcOrd="0" destOrd="0" parTransId="{6AD4DE15-39B7-694A-9785-3984DED4E9B3}" sibTransId="{22D27151-A620-6740-9532-EFD9BE942B3B}"/>
    <dgm:cxn modelId="{4C02A7A5-8E08-E94D-A0FB-3176BE4EE45D}" srcId="{2FF9C8C7-F07E-C744-8C6F-9B7194EF2F98}" destId="{FDDD6914-1A25-344F-ABD4-2375EA8E478B}" srcOrd="2" destOrd="0" parTransId="{1AA2831D-F70C-0146-ABD7-1BC108215044}" sibTransId="{9A1ACA25-B64B-8B43-833E-B5DAFEF6293B}"/>
    <dgm:cxn modelId="{C8AA20C7-41FD-3242-9965-B2FFB2511547}" type="presOf" srcId="{D20459F7-8EDB-1546-8AD9-1511FA559B18}" destId="{2828C524-579B-4446-8EFB-3EAC54AB018D}" srcOrd="0" destOrd="0" presId="urn:microsoft.com/office/officeart/2008/layout/VerticalCurvedList"/>
    <dgm:cxn modelId="{FE556FD7-C050-0F42-B375-F0C8EC1EE9BC}" type="presOf" srcId="{C17B1F6D-2C90-9640-9E16-C124D861E78D}" destId="{434B212F-2D07-1446-93B5-B136573474F6}" srcOrd="0" destOrd="0" presId="urn:microsoft.com/office/officeart/2008/layout/VerticalCurvedList"/>
    <dgm:cxn modelId="{BAE0DAFF-EE82-DB4B-930B-A3C8D2F44799}" type="presParOf" srcId="{6D7A4155-1E03-174A-BFD6-8CFBC0F6DA41}" destId="{E139D40D-8DA1-E041-8900-3208B94FE078}" srcOrd="0" destOrd="0" presId="urn:microsoft.com/office/officeart/2008/layout/VerticalCurvedList"/>
    <dgm:cxn modelId="{1AF79B4F-9E88-9540-825B-15E4E2C269C3}" type="presParOf" srcId="{E139D40D-8DA1-E041-8900-3208B94FE078}" destId="{95077D82-7CEA-0A4B-BC97-B80103F2B779}" srcOrd="0" destOrd="0" presId="urn:microsoft.com/office/officeart/2008/layout/VerticalCurvedList"/>
    <dgm:cxn modelId="{A157E8DD-731F-7F40-A0BB-2BE6EBE5DA42}" type="presParOf" srcId="{95077D82-7CEA-0A4B-BC97-B80103F2B779}" destId="{71213309-973F-B54E-8D4E-DEC9F1A7E6CA}" srcOrd="0" destOrd="0" presId="urn:microsoft.com/office/officeart/2008/layout/VerticalCurvedList"/>
    <dgm:cxn modelId="{80336EBA-8D0C-AC46-911F-1EF1DFC61989}" type="presParOf" srcId="{95077D82-7CEA-0A4B-BC97-B80103F2B779}" destId="{0EDD4FB7-4E29-D343-BEAB-0708B932C111}" srcOrd="1" destOrd="0" presId="urn:microsoft.com/office/officeart/2008/layout/VerticalCurvedList"/>
    <dgm:cxn modelId="{B527E33E-0AE8-F643-98E1-AB66DBD194D1}" type="presParOf" srcId="{95077D82-7CEA-0A4B-BC97-B80103F2B779}" destId="{A0BB414E-75D0-504D-8852-0AD47326FA05}" srcOrd="2" destOrd="0" presId="urn:microsoft.com/office/officeart/2008/layout/VerticalCurvedList"/>
    <dgm:cxn modelId="{82140820-53BA-304C-8C07-FB43725EA927}" type="presParOf" srcId="{95077D82-7CEA-0A4B-BC97-B80103F2B779}" destId="{606F4420-4EFC-4C49-AC46-5DAE3000550E}" srcOrd="3" destOrd="0" presId="urn:microsoft.com/office/officeart/2008/layout/VerticalCurvedList"/>
    <dgm:cxn modelId="{80CE4AE2-9224-C840-8E44-7CD3814DC08A}" type="presParOf" srcId="{E139D40D-8DA1-E041-8900-3208B94FE078}" destId="{2828C524-579B-4446-8EFB-3EAC54AB018D}" srcOrd="1" destOrd="0" presId="urn:microsoft.com/office/officeart/2008/layout/VerticalCurvedList"/>
    <dgm:cxn modelId="{E87FE0C4-9C08-594E-A2CB-579A42586DCC}" type="presParOf" srcId="{E139D40D-8DA1-E041-8900-3208B94FE078}" destId="{3446FC35-B238-1749-B8D1-084A7DCC0492}" srcOrd="2" destOrd="0" presId="urn:microsoft.com/office/officeart/2008/layout/VerticalCurvedList"/>
    <dgm:cxn modelId="{186F1741-1F5D-7945-957C-7FCC1EA97578}" type="presParOf" srcId="{3446FC35-B238-1749-B8D1-084A7DCC0492}" destId="{0DC60721-3F12-A642-80A9-2F994F023232}" srcOrd="0" destOrd="0" presId="urn:microsoft.com/office/officeart/2008/layout/VerticalCurvedList"/>
    <dgm:cxn modelId="{849217ED-F9D4-F24B-800E-4E81FD039B3B}" type="presParOf" srcId="{E139D40D-8DA1-E041-8900-3208B94FE078}" destId="{434B212F-2D07-1446-93B5-B136573474F6}" srcOrd="3" destOrd="0" presId="urn:microsoft.com/office/officeart/2008/layout/VerticalCurvedList"/>
    <dgm:cxn modelId="{A212EE39-F352-E94F-B840-0706EDE09C18}" type="presParOf" srcId="{E139D40D-8DA1-E041-8900-3208B94FE078}" destId="{2D2DC425-6B87-9A4E-894F-24D31223A870}" srcOrd="4" destOrd="0" presId="urn:microsoft.com/office/officeart/2008/layout/VerticalCurvedList"/>
    <dgm:cxn modelId="{8BB3DD6D-E28D-3E41-B20C-140BAE58A8B9}" type="presParOf" srcId="{2D2DC425-6B87-9A4E-894F-24D31223A870}" destId="{4158D907-41A1-0E40-BB77-3146176A25DA}" srcOrd="0" destOrd="0" presId="urn:microsoft.com/office/officeart/2008/layout/VerticalCurvedList"/>
    <dgm:cxn modelId="{C9F494FA-E283-F841-A8DC-4C4B829CA4E6}" type="presParOf" srcId="{E139D40D-8DA1-E041-8900-3208B94FE078}" destId="{16FBC536-F710-CB4C-9589-9B3408895722}" srcOrd="5" destOrd="0" presId="urn:microsoft.com/office/officeart/2008/layout/VerticalCurvedList"/>
    <dgm:cxn modelId="{C74C2FDE-A305-BE49-981D-C575FBFEC599}" type="presParOf" srcId="{E139D40D-8DA1-E041-8900-3208B94FE078}" destId="{DABC475D-1F78-3F42-9D89-D77878E4ACE9}" srcOrd="6" destOrd="0" presId="urn:microsoft.com/office/officeart/2008/layout/VerticalCurvedList"/>
    <dgm:cxn modelId="{E7DB4C95-E697-0B47-B202-3551EC3B859A}" type="presParOf" srcId="{DABC475D-1F78-3F42-9D89-D77878E4ACE9}" destId="{758349A3-BCA3-6748-B3FC-75A9A805E79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D4FB7-4E29-D343-BEAB-0708B932C111}">
      <dsp:nvSpPr>
        <dsp:cNvPr id="0" name=""/>
        <dsp:cNvSpPr/>
      </dsp:nvSpPr>
      <dsp:spPr>
        <a:xfrm>
          <a:off x="-5372465" y="-822704"/>
          <a:ext cx="6397177" cy="6397177"/>
        </a:xfrm>
        <a:prstGeom prst="blockArc">
          <a:avLst>
            <a:gd name="adj1" fmla="val 18900000"/>
            <a:gd name="adj2" fmla="val 2700000"/>
            <a:gd name="adj3" fmla="val 338"/>
          </a:avLst>
        </a:prstGeom>
        <a:noFill/>
        <a:ln w="12700" cap="flat" cmpd="sng" algn="ctr">
          <a:solidFill>
            <a:srgbClr val="467A78"/>
          </a:solidFill>
          <a:prstDash val="solid"/>
          <a:miter lim="800000"/>
        </a:ln>
        <a:effectLst/>
      </dsp:spPr>
      <dsp:style>
        <a:lnRef idx="2">
          <a:scrgbClr r="0" g="0" b="0"/>
        </a:lnRef>
        <a:fillRef idx="0">
          <a:scrgbClr r="0" g="0" b="0"/>
        </a:fillRef>
        <a:effectRef idx="0">
          <a:scrgbClr r="0" g="0" b="0"/>
        </a:effectRef>
        <a:fontRef idx="minor"/>
      </dsp:style>
    </dsp:sp>
    <dsp:sp modelId="{2828C524-579B-4446-8EFB-3EAC54AB018D}">
      <dsp:nvSpPr>
        <dsp:cNvPr id="0" name=""/>
        <dsp:cNvSpPr/>
      </dsp:nvSpPr>
      <dsp:spPr>
        <a:xfrm>
          <a:off x="536475" y="365316"/>
          <a:ext cx="9913075"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latin typeface="Source Sans Pro" panose="020B0503030403020204" pitchFamily="34" charset="0"/>
            <a:ea typeface="Source Sans Pro" panose="020B0503030403020204" pitchFamily="34" charset="0"/>
          </a:endParaRPr>
        </a:p>
      </dsp:txBody>
      <dsp:txXfrm>
        <a:off x="536475" y="365316"/>
        <a:ext cx="9913075" cy="731012"/>
      </dsp:txXfrm>
    </dsp:sp>
    <dsp:sp modelId="{0DC60721-3F12-A642-80A9-2F994F023232}">
      <dsp:nvSpPr>
        <dsp:cNvPr id="0" name=""/>
        <dsp:cNvSpPr/>
      </dsp:nvSpPr>
      <dsp:spPr>
        <a:xfrm>
          <a:off x="79592" y="273939"/>
          <a:ext cx="913765" cy="913765"/>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434B212F-2D07-1446-93B5-B136573474F6}">
      <dsp:nvSpPr>
        <dsp:cNvPr id="0" name=""/>
        <dsp:cNvSpPr/>
      </dsp:nvSpPr>
      <dsp:spPr>
        <a:xfrm>
          <a:off x="955581" y="1462024"/>
          <a:ext cx="9493969"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endParaRPr>
        </a:p>
      </dsp:txBody>
      <dsp:txXfrm>
        <a:off x="955581" y="1462024"/>
        <a:ext cx="9493969" cy="731012"/>
      </dsp:txXfrm>
    </dsp:sp>
    <dsp:sp modelId="{4158D907-41A1-0E40-BB77-3146176A25DA}">
      <dsp:nvSpPr>
        <dsp:cNvPr id="0" name=""/>
        <dsp:cNvSpPr/>
      </dsp:nvSpPr>
      <dsp:spPr>
        <a:xfrm>
          <a:off x="498698" y="1370647"/>
          <a:ext cx="913765" cy="913765"/>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16FBC536-F710-CB4C-9589-9B3408895722}">
      <dsp:nvSpPr>
        <dsp:cNvPr id="0" name=""/>
        <dsp:cNvSpPr/>
      </dsp:nvSpPr>
      <dsp:spPr>
        <a:xfrm>
          <a:off x="955581" y="2558732"/>
          <a:ext cx="9493969"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endParaRPr>
        </a:p>
      </dsp:txBody>
      <dsp:txXfrm>
        <a:off x="955581" y="2558732"/>
        <a:ext cx="9493969" cy="731012"/>
      </dsp:txXfrm>
    </dsp:sp>
    <dsp:sp modelId="{758349A3-BCA3-6748-B3FC-75A9A805E797}">
      <dsp:nvSpPr>
        <dsp:cNvPr id="0" name=""/>
        <dsp:cNvSpPr/>
      </dsp:nvSpPr>
      <dsp:spPr>
        <a:xfrm>
          <a:off x="498698" y="2467356"/>
          <a:ext cx="913765" cy="913765"/>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88519641-7E92-D646-9DB6-1EA574EDB9ED}">
      <dsp:nvSpPr>
        <dsp:cNvPr id="0" name=""/>
        <dsp:cNvSpPr/>
      </dsp:nvSpPr>
      <dsp:spPr>
        <a:xfrm>
          <a:off x="536475" y="3655440"/>
          <a:ext cx="9913075"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endParaRPr>
        </a:p>
      </dsp:txBody>
      <dsp:txXfrm>
        <a:off x="536475" y="3655440"/>
        <a:ext cx="9913075" cy="731012"/>
      </dsp:txXfrm>
    </dsp:sp>
    <dsp:sp modelId="{63DA9246-F746-2441-9298-2B85141C1187}">
      <dsp:nvSpPr>
        <dsp:cNvPr id="0" name=""/>
        <dsp:cNvSpPr/>
      </dsp:nvSpPr>
      <dsp:spPr>
        <a:xfrm>
          <a:off x="79592" y="3564064"/>
          <a:ext cx="913765" cy="91376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D4FB7-4E29-D343-BEAB-0708B932C111}">
      <dsp:nvSpPr>
        <dsp:cNvPr id="0" name=""/>
        <dsp:cNvSpPr/>
      </dsp:nvSpPr>
      <dsp:spPr>
        <a:xfrm>
          <a:off x="-5371990" y="-822704"/>
          <a:ext cx="6397177" cy="6397177"/>
        </a:xfrm>
        <a:prstGeom prst="blockArc">
          <a:avLst>
            <a:gd name="adj1" fmla="val 18900000"/>
            <a:gd name="adj2" fmla="val 2700000"/>
            <a:gd name="adj3" fmla="val 338"/>
          </a:avLst>
        </a:prstGeom>
        <a:noFill/>
        <a:ln w="12700" cap="flat" cmpd="sng" algn="ctr">
          <a:solidFill>
            <a:srgbClr val="467A78"/>
          </a:solidFill>
          <a:prstDash val="solid"/>
          <a:miter lim="800000"/>
        </a:ln>
        <a:effectLst/>
      </dsp:spPr>
      <dsp:style>
        <a:lnRef idx="2">
          <a:scrgbClr r="0" g="0" b="0"/>
        </a:lnRef>
        <a:fillRef idx="0">
          <a:scrgbClr r="0" g="0" b="0"/>
        </a:fillRef>
        <a:effectRef idx="0">
          <a:scrgbClr r="0" g="0" b="0"/>
        </a:effectRef>
        <a:fontRef idx="minor"/>
      </dsp:style>
    </dsp:sp>
    <dsp:sp modelId="{2828C524-579B-4446-8EFB-3EAC54AB018D}">
      <dsp:nvSpPr>
        <dsp:cNvPr id="0" name=""/>
        <dsp:cNvSpPr/>
      </dsp:nvSpPr>
      <dsp:spPr>
        <a:xfrm>
          <a:off x="659545" y="475176"/>
          <a:ext cx="9790480" cy="950353"/>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343"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1" i="0" kern="1200" dirty="0">
              <a:solidFill>
                <a:srgbClr val="467A78"/>
              </a:solidFill>
              <a:latin typeface="Source Sans Pro" panose="020B0503030403020204" pitchFamily="34" charset="0"/>
              <a:ea typeface="Source Sans Pro" panose="020B0503030403020204" pitchFamily="34" charset="0"/>
            </a:rPr>
            <a:t>Devices and digital data</a:t>
          </a:r>
        </a:p>
      </dsp:txBody>
      <dsp:txXfrm>
        <a:off x="659545" y="475176"/>
        <a:ext cx="9790480" cy="950353"/>
      </dsp:txXfrm>
    </dsp:sp>
    <dsp:sp modelId="{0DC60721-3F12-A642-80A9-2F994F023232}">
      <dsp:nvSpPr>
        <dsp:cNvPr id="0" name=""/>
        <dsp:cNvSpPr/>
      </dsp:nvSpPr>
      <dsp:spPr>
        <a:xfrm>
          <a:off x="65574" y="356382"/>
          <a:ext cx="1187942" cy="1187942"/>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434B212F-2D07-1446-93B5-B136573474F6}">
      <dsp:nvSpPr>
        <dsp:cNvPr id="0" name=""/>
        <dsp:cNvSpPr/>
      </dsp:nvSpPr>
      <dsp:spPr>
        <a:xfrm>
          <a:off x="1070573" y="1923002"/>
          <a:ext cx="9445026" cy="950353"/>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343"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1" i="0" kern="1200" dirty="0">
              <a:solidFill>
                <a:srgbClr val="467A78"/>
              </a:solidFill>
            </a:rPr>
            <a:t>Data sources and Data collection</a:t>
          </a:r>
        </a:p>
      </dsp:txBody>
      <dsp:txXfrm>
        <a:off x="1070573" y="1923002"/>
        <a:ext cx="9445026" cy="950353"/>
      </dsp:txXfrm>
    </dsp:sp>
    <dsp:sp modelId="{4158D907-41A1-0E40-BB77-3146176A25DA}">
      <dsp:nvSpPr>
        <dsp:cNvPr id="0" name=""/>
        <dsp:cNvSpPr/>
      </dsp:nvSpPr>
      <dsp:spPr>
        <a:xfrm>
          <a:off x="411028" y="1781913"/>
          <a:ext cx="1187942" cy="1187942"/>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16FBC536-F710-CB4C-9589-9B3408895722}">
      <dsp:nvSpPr>
        <dsp:cNvPr id="0" name=""/>
        <dsp:cNvSpPr/>
      </dsp:nvSpPr>
      <dsp:spPr>
        <a:xfrm>
          <a:off x="659545" y="3326238"/>
          <a:ext cx="9790480" cy="950353"/>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343"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1" i="0" kern="1200" dirty="0">
              <a:solidFill>
                <a:srgbClr val="467A78"/>
              </a:solidFill>
            </a:rPr>
            <a:t>Marketing automation</a:t>
          </a:r>
        </a:p>
      </dsp:txBody>
      <dsp:txXfrm>
        <a:off x="659545" y="3326238"/>
        <a:ext cx="9790480" cy="950353"/>
      </dsp:txXfrm>
    </dsp:sp>
    <dsp:sp modelId="{758349A3-BCA3-6748-B3FC-75A9A805E797}">
      <dsp:nvSpPr>
        <dsp:cNvPr id="0" name=""/>
        <dsp:cNvSpPr/>
      </dsp:nvSpPr>
      <dsp:spPr>
        <a:xfrm>
          <a:off x="65574" y="3207444"/>
          <a:ext cx="1187942" cy="1187942"/>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65F38-6E72-854E-AB36-FFF9D1781B57}">
      <dsp:nvSpPr>
        <dsp:cNvPr id="0" name=""/>
        <dsp:cNvSpPr/>
      </dsp:nvSpPr>
      <dsp:spPr>
        <a:xfrm>
          <a:off x="1592684" y="2104"/>
          <a:ext cx="1996231" cy="12975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US" sz="3800" kern="1200" dirty="0"/>
            <a:t>Velocity</a:t>
          </a:r>
        </a:p>
      </dsp:txBody>
      <dsp:txXfrm>
        <a:off x="1656025" y="65445"/>
        <a:ext cx="1869549" cy="1170868"/>
      </dsp:txXfrm>
    </dsp:sp>
    <dsp:sp modelId="{242D49C8-7123-F949-85DA-42B76ACE6F2B}">
      <dsp:nvSpPr>
        <dsp:cNvPr id="0" name=""/>
        <dsp:cNvSpPr/>
      </dsp:nvSpPr>
      <dsp:spPr>
        <a:xfrm>
          <a:off x="861397" y="650879"/>
          <a:ext cx="3458805" cy="3458805"/>
        </a:xfrm>
        <a:custGeom>
          <a:avLst/>
          <a:gdLst/>
          <a:ahLst/>
          <a:cxnLst/>
          <a:rect l="0" t="0" r="0" b="0"/>
          <a:pathLst>
            <a:path>
              <a:moveTo>
                <a:pt x="2741997" y="327444"/>
              </a:moveTo>
              <a:arcTo wR="1729402" hR="1729402" stAng="18350370" swAng="364460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38D9623-9486-A84E-A56A-307DF0A0169C}">
      <dsp:nvSpPr>
        <dsp:cNvPr id="0" name=""/>
        <dsp:cNvSpPr/>
      </dsp:nvSpPr>
      <dsp:spPr>
        <a:xfrm>
          <a:off x="3090391" y="2596208"/>
          <a:ext cx="1996231" cy="1297550"/>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US" sz="3800" kern="1200" dirty="0">
              <a:latin typeface="Calibri Light" panose="020F0302020204030204"/>
            </a:rPr>
            <a:t>Variety</a:t>
          </a:r>
          <a:endParaRPr lang="en-US" sz="3800" kern="1200" dirty="0"/>
        </a:p>
      </dsp:txBody>
      <dsp:txXfrm>
        <a:off x="3153732" y="2659549"/>
        <a:ext cx="1869549" cy="1170868"/>
      </dsp:txXfrm>
    </dsp:sp>
    <dsp:sp modelId="{CF5DF228-DB7B-824A-89FD-7AB56472C920}">
      <dsp:nvSpPr>
        <dsp:cNvPr id="0" name=""/>
        <dsp:cNvSpPr/>
      </dsp:nvSpPr>
      <dsp:spPr>
        <a:xfrm>
          <a:off x="861397" y="650879"/>
          <a:ext cx="3458805" cy="3458805"/>
        </a:xfrm>
        <a:custGeom>
          <a:avLst/>
          <a:gdLst/>
          <a:ahLst/>
          <a:cxnLst/>
          <a:rect l="0" t="0" r="0" b="0"/>
          <a:pathLst>
            <a:path>
              <a:moveTo>
                <a:pt x="2551510" y="3250906"/>
              </a:moveTo>
              <a:arcTo wR="1729402" hR="1729402" stAng="3696990" swAng="3406020"/>
            </a:path>
          </a:pathLst>
        </a:custGeom>
        <a:noFill/>
        <a:ln w="6350" cap="flat" cmpd="sng" algn="ctr">
          <a:solidFill>
            <a:schemeClr val="accent4">
              <a:hueOff val="4900445"/>
              <a:satOff val="-20388"/>
              <a:lumOff val="4804"/>
              <a:alphaOff val="0"/>
            </a:schemeClr>
          </a:solidFill>
          <a:prstDash val="solid"/>
          <a:miter lim="800000"/>
        </a:ln>
        <a:effectLst/>
      </dsp:spPr>
      <dsp:style>
        <a:lnRef idx="1">
          <a:scrgbClr r="0" g="0" b="0"/>
        </a:lnRef>
        <a:fillRef idx="0">
          <a:scrgbClr r="0" g="0" b="0"/>
        </a:fillRef>
        <a:effectRef idx="0">
          <a:scrgbClr r="0" g="0" b="0"/>
        </a:effectRef>
        <a:fontRef idx="minor"/>
      </dsp:style>
    </dsp:sp>
    <dsp:sp modelId="{B1CC8F16-7B65-6D47-9F0D-D5AC74180080}">
      <dsp:nvSpPr>
        <dsp:cNvPr id="0" name=""/>
        <dsp:cNvSpPr/>
      </dsp:nvSpPr>
      <dsp:spPr>
        <a:xfrm>
          <a:off x="94977" y="2596208"/>
          <a:ext cx="1996231" cy="129755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US" sz="3800" kern="1200" dirty="0">
              <a:latin typeface="Calibri Light" panose="020F0302020204030204"/>
            </a:rPr>
            <a:t>Volume</a:t>
          </a:r>
          <a:endParaRPr lang="en-US" sz="3800" kern="1200" dirty="0"/>
        </a:p>
      </dsp:txBody>
      <dsp:txXfrm>
        <a:off x="158318" y="2659549"/>
        <a:ext cx="1869549" cy="1170868"/>
      </dsp:txXfrm>
    </dsp:sp>
    <dsp:sp modelId="{88F589E5-15C5-4043-9B96-844598B2268D}">
      <dsp:nvSpPr>
        <dsp:cNvPr id="0" name=""/>
        <dsp:cNvSpPr/>
      </dsp:nvSpPr>
      <dsp:spPr>
        <a:xfrm>
          <a:off x="861397" y="650879"/>
          <a:ext cx="3458805" cy="3458805"/>
        </a:xfrm>
        <a:custGeom>
          <a:avLst/>
          <a:gdLst/>
          <a:ahLst/>
          <a:cxnLst/>
          <a:rect l="0" t="0" r="0" b="0"/>
          <a:pathLst>
            <a:path>
              <a:moveTo>
                <a:pt x="11401" y="1927663"/>
              </a:moveTo>
              <a:arcTo wR="1729402" hR="1729402" stAng="10405025" swAng="3644605"/>
            </a:path>
          </a:pathLst>
        </a:custGeom>
        <a:noFill/>
        <a:ln w="6350" cap="flat" cmpd="sng" algn="ctr">
          <a:solidFill>
            <a:schemeClr val="accent4">
              <a:hueOff val="9800891"/>
              <a:satOff val="-40777"/>
              <a:lumOff val="9608"/>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D4FB7-4E29-D343-BEAB-0708B932C111}">
      <dsp:nvSpPr>
        <dsp:cNvPr id="0" name=""/>
        <dsp:cNvSpPr/>
      </dsp:nvSpPr>
      <dsp:spPr>
        <a:xfrm>
          <a:off x="-5371990" y="-822704"/>
          <a:ext cx="6397177" cy="6397177"/>
        </a:xfrm>
        <a:prstGeom prst="blockArc">
          <a:avLst>
            <a:gd name="adj1" fmla="val 18900000"/>
            <a:gd name="adj2" fmla="val 2700000"/>
            <a:gd name="adj3" fmla="val 338"/>
          </a:avLst>
        </a:prstGeom>
        <a:noFill/>
        <a:ln w="12700" cap="flat" cmpd="sng" algn="ctr">
          <a:solidFill>
            <a:srgbClr val="467A78"/>
          </a:solidFill>
          <a:prstDash val="solid"/>
          <a:miter lim="800000"/>
        </a:ln>
        <a:effectLst/>
      </dsp:spPr>
      <dsp:style>
        <a:lnRef idx="2">
          <a:scrgbClr r="0" g="0" b="0"/>
        </a:lnRef>
        <a:fillRef idx="0">
          <a:scrgbClr r="0" g="0" b="0"/>
        </a:fillRef>
        <a:effectRef idx="0">
          <a:scrgbClr r="0" g="0" b="0"/>
        </a:effectRef>
        <a:fontRef idx="minor"/>
      </dsp:style>
    </dsp:sp>
    <dsp:sp modelId="{2828C524-579B-4446-8EFB-3EAC54AB018D}">
      <dsp:nvSpPr>
        <dsp:cNvPr id="0" name=""/>
        <dsp:cNvSpPr/>
      </dsp:nvSpPr>
      <dsp:spPr>
        <a:xfrm>
          <a:off x="659545" y="475176"/>
          <a:ext cx="9790480" cy="950353"/>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343"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1" i="0" kern="1200" dirty="0">
              <a:solidFill>
                <a:srgbClr val="467A78"/>
              </a:solidFill>
              <a:latin typeface="Source Sans Pro" panose="020B0503030403020204" pitchFamily="34" charset="0"/>
              <a:ea typeface="Source Sans Pro" panose="020B0503030403020204" pitchFamily="34" charset="0"/>
            </a:rPr>
            <a:t>Personalisation and mass customisation</a:t>
          </a:r>
        </a:p>
      </dsp:txBody>
      <dsp:txXfrm>
        <a:off x="659545" y="475176"/>
        <a:ext cx="9790480" cy="950353"/>
      </dsp:txXfrm>
    </dsp:sp>
    <dsp:sp modelId="{0DC60721-3F12-A642-80A9-2F994F023232}">
      <dsp:nvSpPr>
        <dsp:cNvPr id="0" name=""/>
        <dsp:cNvSpPr/>
      </dsp:nvSpPr>
      <dsp:spPr>
        <a:xfrm>
          <a:off x="65574" y="356382"/>
          <a:ext cx="1187942" cy="1187942"/>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434B212F-2D07-1446-93B5-B136573474F6}">
      <dsp:nvSpPr>
        <dsp:cNvPr id="0" name=""/>
        <dsp:cNvSpPr/>
      </dsp:nvSpPr>
      <dsp:spPr>
        <a:xfrm>
          <a:off x="1070573" y="1923002"/>
          <a:ext cx="9445026" cy="950353"/>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343"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1" i="0" kern="1200" dirty="0">
              <a:solidFill>
                <a:srgbClr val="467A78"/>
              </a:solidFill>
            </a:rPr>
            <a:t>Application of AI and Big Data</a:t>
          </a:r>
        </a:p>
      </dsp:txBody>
      <dsp:txXfrm>
        <a:off x="1070573" y="1923002"/>
        <a:ext cx="9445026" cy="950353"/>
      </dsp:txXfrm>
    </dsp:sp>
    <dsp:sp modelId="{4158D907-41A1-0E40-BB77-3146176A25DA}">
      <dsp:nvSpPr>
        <dsp:cNvPr id="0" name=""/>
        <dsp:cNvSpPr/>
      </dsp:nvSpPr>
      <dsp:spPr>
        <a:xfrm>
          <a:off x="411028" y="1781913"/>
          <a:ext cx="1187942" cy="1187942"/>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16FBC536-F710-CB4C-9589-9B3408895722}">
      <dsp:nvSpPr>
        <dsp:cNvPr id="0" name=""/>
        <dsp:cNvSpPr/>
      </dsp:nvSpPr>
      <dsp:spPr>
        <a:xfrm>
          <a:off x="659545" y="3326238"/>
          <a:ext cx="9790480" cy="950353"/>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4343"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1" i="0" kern="1200" dirty="0">
              <a:solidFill>
                <a:srgbClr val="467A78"/>
              </a:solidFill>
            </a:rPr>
            <a:t>Segmentation of customers and customer relation</a:t>
          </a:r>
        </a:p>
      </dsp:txBody>
      <dsp:txXfrm>
        <a:off x="659545" y="3326238"/>
        <a:ext cx="9790480" cy="950353"/>
      </dsp:txXfrm>
    </dsp:sp>
    <dsp:sp modelId="{758349A3-BCA3-6748-B3FC-75A9A805E797}">
      <dsp:nvSpPr>
        <dsp:cNvPr id="0" name=""/>
        <dsp:cNvSpPr/>
      </dsp:nvSpPr>
      <dsp:spPr>
        <a:xfrm>
          <a:off x="65574" y="3207444"/>
          <a:ext cx="1187942" cy="1187942"/>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C969E-91C9-6045-AA42-68E75CE229B5}" type="datetimeFigureOut">
              <a:rPr lang="en-VN" smtClean="0"/>
              <a:t>12/24/2024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699F7-BA63-0944-B111-609A8BFBC622}" type="slidenum">
              <a:rPr lang="en-VN" smtClean="0"/>
              <a:t>‹N°›</a:t>
            </a:fld>
            <a:endParaRPr lang="en-VN"/>
          </a:p>
        </p:txBody>
      </p:sp>
    </p:spTree>
    <p:extLst>
      <p:ext uri="{BB962C8B-B14F-4D97-AF65-F5344CB8AC3E}">
        <p14:creationId xmlns:p14="http://schemas.microsoft.com/office/powerpoint/2010/main" val="4090986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 Facebok, Whatsapp, Wechat có hơn 1 tỉ người dùng tích cực, QQ, Telegram, và Snapchat có khoảng 500 triệu</a:t>
            </a:r>
          </a:p>
        </p:txBody>
      </p:sp>
      <p:sp>
        <p:nvSpPr>
          <p:cNvPr id="4" name="Slide Number Placeholder 3"/>
          <p:cNvSpPr>
            <a:spLocks noGrp="1"/>
          </p:cNvSpPr>
          <p:nvPr>
            <p:ph type="sldNum" sz="quarter" idx="5"/>
          </p:nvPr>
        </p:nvSpPr>
        <p:spPr/>
        <p:txBody>
          <a:bodyPr/>
          <a:lstStyle/>
          <a:p>
            <a:fld id="{C6E699F7-BA63-0944-B111-609A8BFBC622}" type="slidenum">
              <a:rPr lang="en-VN" smtClean="0"/>
              <a:t>5</a:t>
            </a:fld>
            <a:endParaRPr lang="en-VN"/>
          </a:p>
        </p:txBody>
      </p:sp>
    </p:spTree>
    <p:extLst>
      <p:ext uri="{BB962C8B-B14F-4D97-AF65-F5344CB8AC3E}">
        <p14:creationId xmlns:p14="http://schemas.microsoft.com/office/powerpoint/2010/main" val="3516871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VN" dirty="0"/>
              <a:t>he data show % view on each combination of channel</a:t>
            </a:r>
          </a:p>
          <a:p>
            <a:r>
              <a:rPr lang="en-US" dirty="0"/>
              <a:t>H</a:t>
            </a:r>
            <a:r>
              <a:rPr lang="en-VN" dirty="0"/>
              <a:t>ere each offer get sent through a set of channels, in group (color coded)</a:t>
            </a:r>
          </a:p>
          <a:p>
            <a:r>
              <a:rPr lang="en-US" dirty="0"/>
              <a:t>F</a:t>
            </a:r>
            <a:r>
              <a:rPr lang="en-VN" dirty="0"/>
              <a:t>or example, group 1 (purple) has offer F D E B sent through email, mobile, social, web, together. </a:t>
            </a:r>
          </a:p>
          <a:p>
            <a:r>
              <a:rPr lang="en-US" dirty="0"/>
              <a:t>T</a:t>
            </a:r>
            <a:r>
              <a:rPr lang="en-VN" dirty="0"/>
              <a:t>his group has the highest % view, </a:t>
            </a:r>
          </a:p>
          <a:p>
            <a:r>
              <a:rPr lang="en-US" dirty="0"/>
              <a:t>W</a:t>
            </a:r>
            <a:r>
              <a:rPr lang="en-VN" dirty="0"/>
              <a:t>hile group H, has the lowest % view</a:t>
            </a:r>
          </a:p>
          <a:p>
            <a:endParaRPr lang="en-VN" dirty="0"/>
          </a:p>
        </p:txBody>
      </p:sp>
      <p:sp>
        <p:nvSpPr>
          <p:cNvPr id="4" name="Slide Number Placeholder 3"/>
          <p:cNvSpPr>
            <a:spLocks noGrp="1"/>
          </p:cNvSpPr>
          <p:nvPr>
            <p:ph type="sldNum" sz="quarter" idx="5"/>
          </p:nvPr>
        </p:nvSpPr>
        <p:spPr/>
        <p:txBody>
          <a:bodyPr/>
          <a:lstStyle/>
          <a:p>
            <a:fld id="{C6E699F7-BA63-0944-B111-609A8BFBC622}" type="slidenum">
              <a:rPr lang="en-VN" smtClean="0"/>
              <a:t>18</a:t>
            </a:fld>
            <a:endParaRPr lang="en-VN"/>
          </a:p>
        </p:txBody>
      </p:sp>
    </p:spTree>
    <p:extLst>
      <p:ext uri="{BB962C8B-B14F-4D97-AF65-F5344CB8AC3E}">
        <p14:creationId xmlns:p14="http://schemas.microsoft.com/office/powerpoint/2010/main" val="2780650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
            </a:r>
            <a:r>
              <a:rPr lang="en-VN" dirty="0"/>
              <a:t>ore example, </a:t>
            </a:r>
          </a:p>
          <a:p>
            <a:r>
              <a:rPr lang="en-US" dirty="0"/>
              <a:t>H</a:t>
            </a:r>
            <a:r>
              <a:rPr lang="en-VN" dirty="0"/>
              <a:t>ere are the correlation matrix between differnt variables in the dataset</a:t>
            </a:r>
          </a:p>
          <a:p>
            <a:r>
              <a:rPr lang="en-US" dirty="0"/>
              <a:t>T</a:t>
            </a:r>
            <a:r>
              <a:rPr lang="en-VN" dirty="0"/>
              <a:t>he red indicate strong correlation, aside from the 1 diagonal, we can see there are strong correlations between:</a:t>
            </a:r>
          </a:p>
          <a:p>
            <a:r>
              <a:rPr lang="en-VN" dirty="0"/>
              <a:t>- duration &amp; difficulty</a:t>
            </a:r>
          </a:p>
          <a:p>
            <a:r>
              <a:rPr lang="en-VN" dirty="0"/>
              <a:t>- duration &amp; completion rate</a:t>
            </a:r>
          </a:p>
          <a:p>
            <a:endParaRPr lang="en-VN" dirty="0"/>
          </a:p>
          <a:p>
            <a:r>
              <a:rPr lang="en-US" dirty="0"/>
              <a:t>B</a:t>
            </a:r>
            <a:r>
              <a:rPr lang="en-VN" dirty="0"/>
              <a:t>ut low correlations between:</a:t>
            </a:r>
          </a:p>
          <a:p>
            <a:r>
              <a:rPr lang="en-VN" dirty="0"/>
              <a:t>- duration and view-rate</a:t>
            </a:r>
          </a:p>
          <a:p>
            <a:r>
              <a:rPr lang="en-VN" dirty="0"/>
              <a:t>- view rate &amp; difficulty </a:t>
            </a:r>
          </a:p>
          <a:p>
            <a:r>
              <a:rPr lang="en-US" dirty="0"/>
              <a:t>C</a:t>
            </a:r>
            <a:r>
              <a:rPr lang="en-VN" dirty="0"/>
              <a:t>an you explain the data? </a:t>
            </a:r>
          </a:p>
          <a:p>
            <a:endParaRPr lang="en-VN" dirty="0"/>
          </a:p>
        </p:txBody>
      </p:sp>
      <p:sp>
        <p:nvSpPr>
          <p:cNvPr id="4" name="Slide Number Placeholder 3"/>
          <p:cNvSpPr>
            <a:spLocks noGrp="1"/>
          </p:cNvSpPr>
          <p:nvPr>
            <p:ph type="sldNum" sz="quarter" idx="5"/>
          </p:nvPr>
        </p:nvSpPr>
        <p:spPr/>
        <p:txBody>
          <a:bodyPr/>
          <a:lstStyle/>
          <a:p>
            <a:fld id="{C6E699F7-BA63-0944-B111-609A8BFBC622}" type="slidenum">
              <a:rPr lang="en-VN" smtClean="0"/>
              <a:t>19</a:t>
            </a:fld>
            <a:endParaRPr lang="en-VN"/>
          </a:p>
        </p:txBody>
      </p:sp>
    </p:spTree>
    <p:extLst>
      <p:ext uri="{BB962C8B-B14F-4D97-AF65-F5344CB8AC3E}">
        <p14:creationId xmlns:p14="http://schemas.microsoft.com/office/powerpoint/2010/main" val="2881415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6E699F7-BA63-0944-B111-609A8BFBC622}" type="slidenum">
              <a:rPr lang="en-VN" smtClean="0"/>
              <a:t>24</a:t>
            </a:fld>
            <a:endParaRPr lang="en-VN"/>
          </a:p>
        </p:txBody>
      </p:sp>
    </p:spTree>
    <p:extLst>
      <p:ext uri="{BB962C8B-B14F-4D97-AF65-F5344CB8AC3E}">
        <p14:creationId xmlns:p14="http://schemas.microsoft.com/office/powerpoint/2010/main" val="2323501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6E699F7-BA63-0944-B111-609A8BFBC622}" type="slidenum">
              <a:rPr lang="en-VN" smtClean="0"/>
              <a:t>26</a:t>
            </a:fld>
            <a:endParaRPr lang="en-VN"/>
          </a:p>
        </p:txBody>
      </p:sp>
    </p:spTree>
    <p:extLst>
      <p:ext uri="{BB962C8B-B14F-4D97-AF65-F5344CB8AC3E}">
        <p14:creationId xmlns:p14="http://schemas.microsoft.com/office/powerpoint/2010/main" val="248231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Nguyên tắc tập trung nguồn lực có hạn vào khách hàng giá trị cao</a:t>
            </a:r>
          </a:p>
          <a:p>
            <a:r>
              <a:rPr lang="en-VN"/>
              <a:t>Sử dụng dữ liệu có sẵn để xác định các khách hàng chưa gắn kết và khuyến khích hành vi có lợi</a:t>
            </a:r>
          </a:p>
          <a:p>
            <a:r>
              <a:rPr lang="en-VN"/>
              <a:t>Tiêu chí đo lường tuỳ thuộc vào ngành hàng</a:t>
            </a:r>
          </a:p>
          <a:p>
            <a:endParaRPr lang="en-VN"/>
          </a:p>
        </p:txBody>
      </p:sp>
      <p:sp>
        <p:nvSpPr>
          <p:cNvPr id="4" name="Slide Number Placeholder 3"/>
          <p:cNvSpPr>
            <a:spLocks noGrp="1"/>
          </p:cNvSpPr>
          <p:nvPr>
            <p:ph type="sldNum" sz="quarter" idx="5"/>
          </p:nvPr>
        </p:nvSpPr>
        <p:spPr/>
        <p:txBody>
          <a:bodyPr/>
          <a:lstStyle/>
          <a:p>
            <a:fld id="{C6E699F7-BA63-0944-B111-609A8BFBC622}" type="slidenum">
              <a:rPr lang="en-VN" smtClean="0"/>
              <a:t>36</a:t>
            </a:fld>
            <a:endParaRPr lang="en-VN"/>
          </a:p>
        </p:txBody>
      </p:sp>
    </p:spTree>
    <p:extLst>
      <p:ext uri="{BB962C8B-B14F-4D97-AF65-F5344CB8AC3E}">
        <p14:creationId xmlns:p14="http://schemas.microsoft.com/office/powerpoint/2010/main" val="74931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 Creating value using big data – p.15</a:t>
            </a:r>
          </a:p>
        </p:txBody>
      </p:sp>
      <p:sp>
        <p:nvSpPr>
          <p:cNvPr id="4" name="Slide Number Placeholder 3"/>
          <p:cNvSpPr>
            <a:spLocks noGrp="1"/>
          </p:cNvSpPr>
          <p:nvPr>
            <p:ph type="sldNum" sz="quarter" idx="5"/>
          </p:nvPr>
        </p:nvSpPr>
        <p:spPr/>
        <p:txBody>
          <a:bodyPr/>
          <a:lstStyle/>
          <a:p>
            <a:fld id="{C6E699F7-BA63-0944-B111-609A8BFBC622}" type="slidenum">
              <a:rPr lang="en-VN" smtClean="0"/>
              <a:t>6</a:t>
            </a:fld>
            <a:endParaRPr lang="en-VN"/>
          </a:p>
        </p:txBody>
      </p:sp>
    </p:spTree>
    <p:extLst>
      <p:ext uri="{BB962C8B-B14F-4D97-AF65-F5344CB8AC3E}">
        <p14:creationId xmlns:p14="http://schemas.microsoft.com/office/powerpoint/2010/main" val="142385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Creating value using big data analytics – chap 3 – p77</a:t>
            </a:r>
          </a:p>
        </p:txBody>
      </p:sp>
      <p:sp>
        <p:nvSpPr>
          <p:cNvPr id="4" name="Slide Number Placeholder 3"/>
          <p:cNvSpPr>
            <a:spLocks noGrp="1"/>
          </p:cNvSpPr>
          <p:nvPr>
            <p:ph type="sldNum" sz="quarter" idx="5"/>
          </p:nvPr>
        </p:nvSpPr>
        <p:spPr/>
        <p:txBody>
          <a:bodyPr/>
          <a:lstStyle/>
          <a:p>
            <a:fld id="{C6E699F7-BA63-0944-B111-609A8BFBC622}" type="slidenum">
              <a:rPr lang="en-VN" smtClean="0"/>
              <a:t>7</a:t>
            </a:fld>
            <a:endParaRPr lang="en-VN"/>
          </a:p>
        </p:txBody>
      </p:sp>
    </p:spTree>
    <p:extLst>
      <p:ext uri="{BB962C8B-B14F-4D97-AF65-F5344CB8AC3E}">
        <p14:creationId xmlns:p14="http://schemas.microsoft.com/office/powerpoint/2010/main" val="366081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Creating value using big data analytics – chap 3 – p77</a:t>
            </a:r>
          </a:p>
        </p:txBody>
      </p:sp>
      <p:sp>
        <p:nvSpPr>
          <p:cNvPr id="4" name="Slide Number Placeholder 3"/>
          <p:cNvSpPr>
            <a:spLocks noGrp="1"/>
          </p:cNvSpPr>
          <p:nvPr>
            <p:ph type="sldNum" sz="quarter" idx="5"/>
          </p:nvPr>
        </p:nvSpPr>
        <p:spPr/>
        <p:txBody>
          <a:bodyPr/>
          <a:lstStyle/>
          <a:p>
            <a:fld id="{C6E699F7-BA63-0944-B111-609A8BFBC622}" type="slidenum">
              <a:rPr lang="en-VN" smtClean="0"/>
              <a:t>8</a:t>
            </a:fld>
            <a:endParaRPr lang="en-VN"/>
          </a:p>
        </p:txBody>
      </p:sp>
    </p:spTree>
    <p:extLst>
      <p:ext uri="{BB962C8B-B14F-4D97-AF65-F5344CB8AC3E}">
        <p14:creationId xmlns:p14="http://schemas.microsoft.com/office/powerpoint/2010/main" val="232631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Creating value using big data analytics – chap 3 – p77</a:t>
            </a:r>
          </a:p>
        </p:txBody>
      </p:sp>
      <p:sp>
        <p:nvSpPr>
          <p:cNvPr id="4" name="Slide Number Placeholder 3"/>
          <p:cNvSpPr>
            <a:spLocks noGrp="1"/>
          </p:cNvSpPr>
          <p:nvPr>
            <p:ph type="sldNum" sz="quarter" idx="5"/>
          </p:nvPr>
        </p:nvSpPr>
        <p:spPr/>
        <p:txBody>
          <a:bodyPr/>
          <a:lstStyle/>
          <a:p>
            <a:fld id="{C6E699F7-BA63-0944-B111-609A8BFBC622}" type="slidenum">
              <a:rPr lang="en-VN" smtClean="0"/>
              <a:t>9</a:t>
            </a:fld>
            <a:endParaRPr lang="en-VN"/>
          </a:p>
        </p:txBody>
      </p:sp>
    </p:spTree>
    <p:extLst>
      <p:ext uri="{BB962C8B-B14F-4D97-AF65-F5344CB8AC3E}">
        <p14:creationId xmlns:p14="http://schemas.microsoft.com/office/powerpoint/2010/main" val="2018658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Creating value using big data analytics – chap 3 – p77</a:t>
            </a:r>
          </a:p>
        </p:txBody>
      </p:sp>
      <p:sp>
        <p:nvSpPr>
          <p:cNvPr id="4" name="Slide Number Placeholder 3"/>
          <p:cNvSpPr>
            <a:spLocks noGrp="1"/>
          </p:cNvSpPr>
          <p:nvPr>
            <p:ph type="sldNum" sz="quarter" idx="5"/>
          </p:nvPr>
        </p:nvSpPr>
        <p:spPr/>
        <p:txBody>
          <a:bodyPr/>
          <a:lstStyle/>
          <a:p>
            <a:fld id="{C6E699F7-BA63-0944-B111-609A8BFBC622}" type="slidenum">
              <a:rPr lang="en-VN" smtClean="0"/>
              <a:t>10</a:t>
            </a:fld>
            <a:endParaRPr lang="en-VN"/>
          </a:p>
        </p:txBody>
      </p:sp>
    </p:spTree>
    <p:extLst>
      <p:ext uri="{BB962C8B-B14F-4D97-AF65-F5344CB8AC3E}">
        <p14:creationId xmlns:p14="http://schemas.microsoft.com/office/powerpoint/2010/main" val="2107085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Creating value using big data analytics – chap 3 – p77</a:t>
            </a:r>
          </a:p>
        </p:txBody>
      </p:sp>
      <p:sp>
        <p:nvSpPr>
          <p:cNvPr id="4" name="Slide Number Placeholder 3"/>
          <p:cNvSpPr>
            <a:spLocks noGrp="1"/>
          </p:cNvSpPr>
          <p:nvPr>
            <p:ph type="sldNum" sz="quarter" idx="5"/>
          </p:nvPr>
        </p:nvSpPr>
        <p:spPr/>
        <p:txBody>
          <a:bodyPr/>
          <a:lstStyle/>
          <a:p>
            <a:fld id="{C6E699F7-BA63-0944-B111-609A8BFBC622}" type="slidenum">
              <a:rPr lang="en-VN" smtClean="0"/>
              <a:t>11</a:t>
            </a:fld>
            <a:endParaRPr lang="en-VN"/>
          </a:p>
        </p:txBody>
      </p:sp>
    </p:spTree>
    <p:extLst>
      <p:ext uri="{BB962C8B-B14F-4D97-AF65-F5344CB8AC3E}">
        <p14:creationId xmlns:p14="http://schemas.microsoft.com/office/powerpoint/2010/main" val="385792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*FRAC = Frequency, Recency, Amount, and Category of purchase - Digital marketing excellence - what is stored in the database - p.461 (what should be captured)</a:t>
            </a:r>
          </a:p>
          <a:p>
            <a:endParaRPr lang="en-US">
              <a:ea typeface="Calibri"/>
              <a:cs typeface="Calibri"/>
            </a:endParaRPr>
          </a:p>
          <a:p>
            <a:r>
              <a:rPr lang="en-US" err="1"/>
              <a:t>Tổng</a:t>
            </a:r>
            <a:r>
              <a:rPr lang="en-US"/>
              <a:t> </a:t>
            </a:r>
            <a:r>
              <a:rPr lang="en-US" err="1"/>
              <a:t>hợp</a:t>
            </a:r>
            <a:r>
              <a:rPr lang="en-US"/>
              <a:t> </a:t>
            </a:r>
            <a:r>
              <a:rPr lang="en-US" err="1"/>
              <a:t>từ</a:t>
            </a:r>
            <a:endParaRPr lang="en-US" err="1">
              <a:cs typeface="Calibri"/>
            </a:endParaRPr>
          </a:p>
          <a:p>
            <a:r>
              <a:rPr lang="en-US"/>
              <a:t>Digital marketing excellence - what is stored in the database - p.461 </a:t>
            </a:r>
          </a:p>
          <a:p>
            <a:r>
              <a:rPr lang="en-US" err="1">
                <a:ea typeface="Calibri"/>
                <a:cs typeface="Calibri"/>
              </a:rPr>
              <a:t>Henmann</a:t>
            </a:r>
            <a:r>
              <a:rPr lang="en-US">
                <a:ea typeface="Calibri"/>
                <a:cs typeface="Calibri"/>
              </a:rPr>
              <a:t> &amp; </a:t>
            </a:r>
            <a:r>
              <a:rPr lang="en-US" err="1">
                <a:ea typeface="Calibri"/>
                <a:cs typeface="Calibri"/>
              </a:rPr>
              <a:t>Burbary</a:t>
            </a:r>
            <a:r>
              <a:rPr lang="en-US">
                <a:ea typeface="Calibri"/>
                <a:cs typeface="Calibri"/>
              </a:rPr>
              <a:t>, 2013, P. 235</a:t>
            </a:r>
            <a:endParaRPr lang="en-US">
              <a:cs typeface="Calibri"/>
            </a:endParaRPr>
          </a:p>
        </p:txBody>
      </p:sp>
      <p:sp>
        <p:nvSpPr>
          <p:cNvPr id="4" name="Slide Number Placeholder 3"/>
          <p:cNvSpPr>
            <a:spLocks noGrp="1"/>
          </p:cNvSpPr>
          <p:nvPr>
            <p:ph type="sldNum" sz="quarter" idx="5"/>
          </p:nvPr>
        </p:nvSpPr>
        <p:spPr/>
        <p:txBody>
          <a:bodyPr/>
          <a:lstStyle/>
          <a:p>
            <a:fld id="{C6E699F7-BA63-0944-B111-609A8BFBC622}" type="slidenum">
              <a:rPr lang="en-VN" smtClean="0"/>
              <a:t>12</a:t>
            </a:fld>
            <a:endParaRPr lang="en-VN"/>
          </a:p>
        </p:txBody>
      </p:sp>
    </p:spTree>
    <p:extLst>
      <p:ext uri="{BB962C8B-B14F-4D97-AF65-F5344CB8AC3E}">
        <p14:creationId xmlns:p14="http://schemas.microsoft.com/office/powerpoint/2010/main" val="297943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VN" dirty="0"/>
              <a:t>he data itself does not have anything to say about the strategy or the state of the company</a:t>
            </a:r>
          </a:p>
          <a:p>
            <a:r>
              <a:rPr lang="en-US" dirty="0"/>
              <a:t>T</a:t>
            </a:r>
            <a:r>
              <a:rPr lang="en-VN" dirty="0"/>
              <a:t>he story is for the marketer to tell</a:t>
            </a:r>
          </a:p>
          <a:p>
            <a:r>
              <a:rPr lang="en-US" dirty="0"/>
              <a:t>F</a:t>
            </a:r>
            <a:r>
              <a:rPr lang="en-VN" dirty="0"/>
              <a:t>or example, look at the event counts.  </a:t>
            </a:r>
            <a:r>
              <a:rPr lang="en-US" dirty="0"/>
              <a:t>W</a:t>
            </a:r>
            <a:r>
              <a:rPr lang="en-VN" dirty="0"/>
              <a:t>hat can you say about the effectiveness of Starbucks promotional campaign?</a:t>
            </a:r>
          </a:p>
          <a:p>
            <a:r>
              <a:rPr lang="en-US" dirty="0"/>
              <a:t>O</a:t>
            </a:r>
            <a:r>
              <a:rPr lang="en-VN" dirty="0"/>
              <a:t>ffer = ad /message.... </a:t>
            </a:r>
            <a:r>
              <a:rPr lang="en-US" dirty="0"/>
              <a:t>S</a:t>
            </a:r>
            <a:r>
              <a:rPr lang="en-VN" dirty="0"/>
              <a:t>ent to consumers’ phone, PC, mail....</a:t>
            </a:r>
          </a:p>
          <a:p>
            <a:r>
              <a:rPr lang="en-US" dirty="0"/>
              <a:t>W</a:t>
            </a:r>
            <a:r>
              <a:rPr lang="en-VN" dirty="0"/>
              <a:t>e record 140k transaction (purchase), 80k offer received, of which 60k get viewed, and around 30k make a transaction out of it. </a:t>
            </a:r>
          </a:p>
        </p:txBody>
      </p:sp>
      <p:sp>
        <p:nvSpPr>
          <p:cNvPr id="4" name="Slide Number Placeholder 3"/>
          <p:cNvSpPr>
            <a:spLocks noGrp="1"/>
          </p:cNvSpPr>
          <p:nvPr>
            <p:ph type="sldNum" sz="quarter" idx="5"/>
          </p:nvPr>
        </p:nvSpPr>
        <p:spPr/>
        <p:txBody>
          <a:bodyPr/>
          <a:lstStyle/>
          <a:p>
            <a:fld id="{C6E699F7-BA63-0944-B111-609A8BFBC622}" type="slidenum">
              <a:rPr lang="en-VN" smtClean="0"/>
              <a:t>17</a:t>
            </a:fld>
            <a:endParaRPr lang="en-VN"/>
          </a:p>
        </p:txBody>
      </p:sp>
    </p:spTree>
    <p:extLst>
      <p:ext uri="{BB962C8B-B14F-4D97-AF65-F5344CB8AC3E}">
        <p14:creationId xmlns:p14="http://schemas.microsoft.com/office/powerpoint/2010/main" val="145405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lstStyle>
            <a:lvl1pPr>
              <a:defRPr>
                <a:latin typeface="Source Sans Pro" panose="020B0503030403020204" pitchFamily="34" charset="0"/>
                <a:ea typeface="Source Sans Pro" panose="020B0503030403020204" pitchFamily="34" charset="0"/>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a:xfrm>
            <a:off x="1341755" y="1584960"/>
            <a:ext cx="10515599" cy="4933705"/>
          </a:xfrm>
        </p:spPr>
        <p:txBody>
          <a:bodyPr>
            <a:normAutofit/>
          </a:bodyPr>
          <a:lstStyle>
            <a:lvl1pPr marL="180000" indent="-457200">
              <a:lnSpc>
                <a:spcPct val="120000"/>
              </a:lnSpc>
              <a:spcBef>
                <a:spcPts val="600"/>
              </a:spcBef>
              <a:spcAft>
                <a:spcPts val="600"/>
              </a:spcAft>
              <a:buSzPct val="70000"/>
              <a:buFont typeface="Wingdings" pitchFamily="2" charset="2"/>
              <a:buChar char="v"/>
              <a:defRPr sz="2200" b="0" i="0">
                <a:latin typeface="Source Sans Pro" panose="020B0503030403020204" pitchFamily="34" charset="0"/>
                <a:ea typeface="Source Sans Pro" panose="020B0503030403020204" pitchFamily="34" charset="0"/>
                <a:cs typeface="Arial" panose="020B0604020202020204" pitchFamily="34" charset="0"/>
              </a:defRPr>
            </a:lvl1pPr>
            <a:lvl2pPr marL="685800" indent="-372600">
              <a:lnSpc>
                <a:spcPct val="125000"/>
              </a:lnSpc>
              <a:spcBef>
                <a:spcPts val="600"/>
              </a:spcBef>
              <a:spcAft>
                <a:spcPts val="600"/>
              </a:spcAft>
              <a:buSzPct val="82000"/>
              <a:buFont typeface="Wingdings" pitchFamily="2" charset="2"/>
              <a:buChar char="Ø"/>
              <a:defRPr sz="1800" b="0" i="0">
                <a:latin typeface="Source Sans Pro" panose="020B0503030403020204" pitchFamily="34" charset="0"/>
                <a:ea typeface="Source Sans Pro" panose="020B0503030403020204" pitchFamily="34" charset="0"/>
                <a:cs typeface="Arial" panose="020B0604020202020204" pitchFamily="34" charset="0"/>
              </a:defRPr>
            </a:lvl2pPr>
            <a:lvl3pPr marL="1143000" indent="-228600">
              <a:lnSpc>
                <a:spcPct val="125000"/>
              </a:lnSpc>
              <a:spcBef>
                <a:spcPts val="600"/>
              </a:spcBef>
              <a:spcAft>
                <a:spcPts val="600"/>
              </a:spcAft>
              <a:buFont typeface="Wingdings" pitchFamily="2" charset="2"/>
              <a:buChar char="§"/>
              <a:defRPr sz="1600" b="0" i="0">
                <a:latin typeface="Source Sans Pro" panose="020B0503030403020204" pitchFamily="34" charset="0"/>
                <a:ea typeface="Source Sans Pro" panose="020B0503030403020204" pitchFamily="34" charset="0"/>
                <a:cs typeface="Arial" panose="020B0604020202020204" pitchFamily="34" charset="0"/>
              </a:defRPr>
            </a:lvl3pPr>
            <a:lvl4pPr>
              <a:lnSpc>
                <a:spcPct val="125000"/>
              </a:lnSpc>
              <a:spcBef>
                <a:spcPts val="600"/>
              </a:spcBef>
              <a:spcAft>
                <a:spcPts val="600"/>
              </a:spcAft>
              <a:defRPr sz="1400" b="0" i="0">
                <a:latin typeface="Source Sans Pro" panose="020B0503030403020204" pitchFamily="34" charset="0"/>
                <a:ea typeface="Source Sans Pro" panose="020B0503030403020204" pitchFamily="34" charset="0"/>
                <a:cs typeface="Arial" panose="020B0604020202020204" pitchFamily="34" charset="0"/>
              </a:defRPr>
            </a:lvl4pPr>
            <a:lvl5pPr marL="2057400" indent="-228600">
              <a:lnSpc>
                <a:spcPct val="125000"/>
              </a:lnSpc>
              <a:spcBef>
                <a:spcPts val="600"/>
              </a:spcBef>
              <a:spcAft>
                <a:spcPts val="600"/>
              </a:spcAft>
              <a:buFont typeface="Wingdings" pitchFamily="2" charset="2"/>
              <a:buChar char="ü"/>
              <a:defRPr sz="1400" b="0" i="0">
                <a:latin typeface="Source Sans Pro" panose="020B0503030403020204" pitchFamily="34" charset="0"/>
                <a:ea typeface="Source Sans Pro" panose="020B0503030403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7" name="Straight Connector 6">
            <a:extLst>
              <a:ext uri="{FF2B5EF4-FFF2-40B4-BE49-F238E27FC236}">
                <a16:creationId xmlns:a16="http://schemas.microsoft.com/office/drawing/2014/main" id="{4409B23A-C6E2-AFAD-F549-92C5A0F22DC0}"/>
              </a:ext>
            </a:extLst>
          </p:cNvPr>
          <p:cNvCxnSpPr/>
          <p:nvPr/>
        </p:nvCxnSpPr>
        <p:spPr>
          <a:xfrm>
            <a:off x="1341753" y="1180945"/>
            <a:ext cx="10515601" cy="0"/>
          </a:xfrm>
          <a:prstGeom prst="line">
            <a:avLst/>
          </a:prstGeom>
          <a:ln w="28575">
            <a:solidFill>
              <a:srgbClr val="467A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27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0875-BF5F-B670-4703-8B4AC52037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521578-C7BF-3D5A-7B8D-7F757669D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454060-581A-D656-12A2-D5D878881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C5DD24-B50B-02AA-3A23-2BD3B9D7F880}"/>
              </a:ext>
            </a:extLst>
          </p:cNvPr>
          <p:cNvSpPr>
            <a:spLocks noGrp="1"/>
          </p:cNvSpPr>
          <p:nvPr>
            <p:ph type="dt" sz="half" idx="10"/>
          </p:nvPr>
        </p:nvSpPr>
        <p:spPr>
          <a:xfrm>
            <a:off x="838200" y="6356350"/>
            <a:ext cx="2743200" cy="365125"/>
          </a:xfrm>
          <a:prstGeom prst="rect">
            <a:avLst/>
          </a:prstGeom>
        </p:spPr>
        <p:txBody>
          <a:bodyPr/>
          <a:lstStyle/>
          <a:p>
            <a:fld id="{3D78F71D-BF45-C24B-BE01-EDA3786F728A}" type="datetimeFigureOut">
              <a:rPr lang="en-VN" smtClean="0"/>
              <a:t>12/24/2024</a:t>
            </a:fld>
            <a:endParaRPr lang="en-VN"/>
          </a:p>
        </p:txBody>
      </p:sp>
      <p:sp>
        <p:nvSpPr>
          <p:cNvPr id="6" name="Footer Placeholder 5">
            <a:extLst>
              <a:ext uri="{FF2B5EF4-FFF2-40B4-BE49-F238E27FC236}">
                <a16:creationId xmlns:a16="http://schemas.microsoft.com/office/drawing/2014/main" id="{071F5648-86C5-5D1D-6D01-6260775E7656}"/>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7" name="Slide Number Placeholder 6">
            <a:extLst>
              <a:ext uri="{FF2B5EF4-FFF2-40B4-BE49-F238E27FC236}">
                <a16:creationId xmlns:a16="http://schemas.microsoft.com/office/drawing/2014/main" id="{7CD67ACE-D9E4-66AE-2A32-FC178CBE6F4D}"/>
              </a:ext>
            </a:extLst>
          </p:cNvPr>
          <p:cNvSpPr>
            <a:spLocks noGrp="1"/>
          </p:cNvSpPr>
          <p:nvPr>
            <p:ph type="sldNum" sz="quarter" idx="12"/>
          </p:nvPr>
        </p:nvSpPr>
        <p:spPr>
          <a:xfrm>
            <a:off x="8610600" y="6356350"/>
            <a:ext cx="2743200" cy="365125"/>
          </a:xfrm>
          <a:prstGeom prst="rect">
            <a:avLst/>
          </a:prstGeom>
        </p:spPr>
        <p:txBody>
          <a:bodyPr/>
          <a:lstStyle/>
          <a:p>
            <a:fld id="{CAB18488-B10F-0F41-8954-59E8F191B830}" type="slidenum">
              <a:rPr lang="en-VN" smtClean="0"/>
              <a:t>‹N°›</a:t>
            </a:fld>
            <a:endParaRPr lang="en-VN"/>
          </a:p>
        </p:txBody>
      </p:sp>
    </p:spTree>
    <p:extLst>
      <p:ext uri="{BB962C8B-B14F-4D97-AF65-F5344CB8AC3E}">
        <p14:creationId xmlns:p14="http://schemas.microsoft.com/office/powerpoint/2010/main" val="368626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0A16-D859-416C-8D37-04EAD365F6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654A95-17DB-5A99-A0B2-6CF0B7A99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8B2130BC-3982-E683-1E42-59B4985FD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8454CC-7C7A-7B80-FEF9-CAC41DCEE176}"/>
              </a:ext>
            </a:extLst>
          </p:cNvPr>
          <p:cNvSpPr>
            <a:spLocks noGrp="1"/>
          </p:cNvSpPr>
          <p:nvPr>
            <p:ph type="dt" sz="half" idx="10"/>
          </p:nvPr>
        </p:nvSpPr>
        <p:spPr>
          <a:xfrm>
            <a:off x="838200" y="6356350"/>
            <a:ext cx="2743200" cy="365125"/>
          </a:xfrm>
          <a:prstGeom prst="rect">
            <a:avLst/>
          </a:prstGeom>
        </p:spPr>
        <p:txBody>
          <a:bodyPr/>
          <a:lstStyle/>
          <a:p>
            <a:fld id="{3D78F71D-BF45-C24B-BE01-EDA3786F728A}" type="datetimeFigureOut">
              <a:rPr lang="en-VN" smtClean="0"/>
              <a:t>12/24/2024</a:t>
            </a:fld>
            <a:endParaRPr lang="en-VN"/>
          </a:p>
        </p:txBody>
      </p:sp>
      <p:sp>
        <p:nvSpPr>
          <p:cNvPr id="6" name="Footer Placeholder 5">
            <a:extLst>
              <a:ext uri="{FF2B5EF4-FFF2-40B4-BE49-F238E27FC236}">
                <a16:creationId xmlns:a16="http://schemas.microsoft.com/office/drawing/2014/main" id="{7E48CDEC-3C2D-4E72-1EFB-93C16D295BE0}"/>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7" name="Slide Number Placeholder 6">
            <a:extLst>
              <a:ext uri="{FF2B5EF4-FFF2-40B4-BE49-F238E27FC236}">
                <a16:creationId xmlns:a16="http://schemas.microsoft.com/office/drawing/2014/main" id="{3AEC6640-052A-FC20-33C5-6ABCF3A9E6F4}"/>
              </a:ext>
            </a:extLst>
          </p:cNvPr>
          <p:cNvSpPr>
            <a:spLocks noGrp="1"/>
          </p:cNvSpPr>
          <p:nvPr>
            <p:ph type="sldNum" sz="quarter" idx="12"/>
          </p:nvPr>
        </p:nvSpPr>
        <p:spPr>
          <a:xfrm>
            <a:off x="8610600" y="6356350"/>
            <a:ext cx="2743200" cy="365125"/>
          </a:xfrm>
          <a:prstGeom prst="rect">
            <a:avLst/>
          </a:prstGeom>
        </p:spPr>
        <p:txBody>
          <a:bodyPr/>
          <a:lstStyle/>
          <a:p>
            <a:fld id="{CAB18488-B10F-0F41-8954-59E8F191B830}" type="slidenum">
              <a:rPr lang="en-VN" smtClean="0"/>
              <a:t>‹N°›</a:t>
            </a:fld>
            <a:endParaRPr lang="en-VN"/>
          </a:p>
        </p:txBody>
      </p:sp>
    </p:spTree>
    <p:extLst>
      <p:ext uri="{BB962C8B-B14F-4D97-AF65-F5344CB8AC3E}">
        <p14:creationId xmlns:p14="http://schemas.microsoft.com/office/powerpoint/2010/main" val="1105229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581-4478-316C-E017-3644A95049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AA1AA1-E0BF-7BA6-9579-F12AA0EE9F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BCB3CD-A6CC-7B9F-A324-48D30EE9429B}"/>
              </a:ext>
            </a:extLst>
          </p:cNvPr>
          <p:cNvSpPr>
            <a:spLocks noGrp="1"/>
          </p:cNvSpPr>
          <p:nvPr>
            <p:ph type="dt" sz="half" idx="10"/>
          </p:nvPr>
        </p:nvSpPr>
        <p:spPr>
          <a:xfrm>
            <a:off x="838200" y="6356350"/>
            <a:ext cx="2743200" cy="365125"/>
          </a:xfrm>
          <a:prstGeom prst="rect">
            <a:avLst/>
          </a:prstGeom>
        </p:spPr>
        <p:txBody>
          <a:bodyPr/>
          <a:lstStyle/>
          <a:p>
            <a:fld id="{3D78F71D-BF45-C24B-BE01-EDA3786F728A}" type="datetimeFigureOut">
              <a:rPr lang="en-VN" smtClean="0"/>
              <a:t>12/24/2024</a:t>
            </a:fld>
            <a:endParaRPr lang="en-VN"/>
          </a:p>
        </p:txBody>
      </p:sp>
      <p:sp>
        <p:nvSpPr>
          <p:cNvPr id="5" name="Footer Placeholder 4">
            <a:extLst>
              <a:ext uri="{FF2B5EF4-FFF2-40B4-BE49-F238E27FC236}">
                <a16:creationId xmlns:a16="http://schemas.microsoft.com/office/drawing/2014/main" id="{6C8DB536-CC0F-3FD6-5005-EA78F47BE210}"/>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6" name="Slide Number Placeholder 5">
            <a:extLst>
              <a:ext uri="{FF2B5EF4-FFF2-40B4-BE49-F238E27FC236}">
                <a16:creationId xmlns:a16="http://schemas.microsoft.com/office/drawing/2014/main" id="{D65D10C5-5053-998E-08E9-E24331FC16B9}"/>
              </a:ext>
            </a:extLst>
          </p:cNvPr>
          <p:cNvSpPr>
            <a:spLocks noGrp="1"/>
          </p:cNvSpPr>
          <p:nvPr>
            <p:ph type="sldNum" sz="quarter" idx="12"/>
          </p:nvPr>
        </p:nvSpPr>
        <p:spPr>
          <a:xfrm>
            <a:off x="8610600" y="6356350"/>
            <a:ext cx="2743200" cy="365125"/>
          </a:xfrm>
          <a:prstGeom prst="rect">
            <a:avLst/>
          </a:prstGeom>
        </p:spPr>
        <p:txBody>
          <a:bodyPr/>
          <a:lstStyle/>
          <a:p>
            <a:fld id="{CAB18488-B10F-0F41-8954-59E8F191B830}" type="slidenum">
              <a:rPr lang="en-VN" smtClean="0"/>
              <a:t>‹N°›</a:t>
            </a:fld>
            <a:endParaRPr lang="en-VN"/>
          </a:p>
        </p:txBody>
      </p:sp>
    </p:spTree>
    <p:extLst>
      <p:ext uri="{BB962C8B-B14F-4D97-AF65-F5344CB8AC3E}">
        <p14:creationId xmlns:p14="http://schemas.microsoft.com/office/powerpoint/2010/main" val="68196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E246E-8C75-DCA3-DB7F-6EA2FEE99F2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1A9E7-BB09-BB63-A116-F16AE1BD4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56E4E0-368F-A032-B110-84FBBFDC645F}"/>
              </a:ext>
            </a:extLst>
          </p:cNvPr>
          <p:cNvSpPr>
            <a:spLocks noGrp="1"/>
          </p:cNvSpPr>
          <p:nvPr>
            <p:ph type="dt" sz="half" idx="10"/>
          </p:nvPr>
        </p:nvSpPr>
        <p:spPr>
          <a:xfrm>
            <a:off x="838200" y="6356350"/>
            <a:ext cx="2743200" cy="365125"/>
          </a:xfrm>
          <a:prstGeom prst="rect">
            <a:avLst/>
          </a:prstGeom>
        </p:spPr>
        <p:txBody>
          <a:bodyPr/>
          <a:lstStyle/>
          <a:p>
            <a:fld id="{3D78F71D-BF45-C24B-BE01-EDA3786F728A}" type="datetimeFigureOut">
              <a:rPr lang="en-VN" smtClean="0"/>
              <a:t>12/24/2024</a:t>
            </a:fld>
            <a:endParaRPr lang="en-VN"/>
          </a:p>
        </p:txBody>
      </p:sp>
      <p:sp>
        <p:nvSpPr>
          <p:cNvPr id="5" name="Footer Placeholder 4">
            <a:extLst>
              <a:ext uri="{FF2B5EF4-FFF2-40B4-BE49-F238E27FC236}">
                <a16:creationId xmlns:a16="http://schemas.microsoft.com/office/drawing/2014/main" id="{ACAD2E2B-2A88-3153-08D6-F4DE86BC43BC}"/>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6" name="Slide Number Placeholder 5">
            <a:extLst>
              <a:ext uri="{FF2B5EF4-FFF2-40B4-BE49-F238E27FC236}">
                <a16:creationId xmlns:a16="http://schemas.microsoft.com/office/drawing/2014/main" id="{4D52D9CE-AE03-F0C2-36D6-266388D7CCBB}"/>
              </a:ext>
            </a:extLst>
          </p:cNvPr>
          <p:cNvSpPr>
            <a:spLocks noGrp="1"/>
          </p:cNvSpPr>
          <p:nvPr>
            <p:ph type="sldNum" sz="quarter" idx="12"/>
          </p:nvPr>
        </p:nvSpPr>
        <p:spPr>
          <a:xfrm>
            <a:off x="8610600" y="6356350"/>
            <a:ext cx="2743200" cy="365125"/>
          </a:xfrm>
          <a:prstGeom prst="rect">
            <a:avLst/>
          </a:prstGeom>
        </p:spPr>
        <p:txBody>
          <a:bodyPr/>
          <a:lstStyle/>
          <a:p>
            <a:fld id="{CAB18488-B10F-0F41-8954-59E8F191B830}" type="slidenum">
              <a:rPr lang="en-VN" smtClean="0"/>
              <a:t>‹N°›</a:t>
            </a:fld>
            <a:endParaRPr lang="en-VN"/>
          </a:p>
        </p:txBody>
      </p:sp>
    </p:spTree>
    <p:extLst>
      <p:ext uri="{BB962C8B-B14F-4D97-AF65-F5344CB8AC3E}">
        <p14:creationId xmlns:p14="http://schemas.microsoft.com/office/powerpoint/2010/main" val="1919217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534C-3992-E80C-5D7C-419F82FC14E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A06FAA3-F771-ABAA-DD2A-1F34B7C38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680C5C5-EC81-CCE8-5170-2881B95CE65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C9A2EF-B406-8151-D889-9DA93BD51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BFB7D-E2EB-227D-B8ED-96EA345D96F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873859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DC4C-B624-391A-143A-451BD1FB1C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0BD753-5362-CD2A-A769-9546A96A710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75458C-2D6B-EB12-3408-C773EC6D56A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F6FCA1D-07F0-6011-B749-279EB7F56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4D798-BAB7-2370-3B3E-87D5A6771D5B}"/>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405317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9271-F442-9A7B-CACD-D3977D5E6D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9C32C37-BDF4-565F-8796-F9062BEBBF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9BF340F-97FE-B974-D94B-9F29BE5CD4A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9E830F4-3E3D-0807-24A2-4CA3742E7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00500-C1D7-3BE8-C6D2-798705DAB9E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982557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EE26-C17A-32B6-EB73-571CB5A7A4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83113D-4C17-313D-CA84-716888FDEA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5FACCC2-4FB6-63F9-CE59-7AD67697BA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C6F2DF7-3F8B-26D2-C22F-228650BBBCF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9C74A87-239D-868F-8B6B-8AD3258D1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24066-5AF2-2DC6-0A10-235BF54E9771}"/>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533186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E842-5B76-7574-4635-A14B65F26EC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87BBA04-1A24-D0F6-4A63-BD4C67904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E86196-7EBA-56D1-CD1F-FC3048B0D21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68BB8C5-82AA-BBBF-6828-96746F55DA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9797DE-1169-CA2A-8674-A9466AFADA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282C47-2483-1D4D-A2FD-FF8D68BEE22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21A759C0-86B4-45D1-F8F9-96C3014D5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80121-345A-F1DD-79C3-4737110604E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725620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4EE1-3DE4-9CBD-1B8B-B095FFE2867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6A10E23-4BFB-88C2-97AD-B8DFB980542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0122DD0-C62D-32E1-FAD2-D921E6631B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25F397-8022-149F-C474-68634279741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84847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339B-C5DF-8184-1D1E-651CF1092DE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1AFE25-D642-889E-C4F3-EB4670CE5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211373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AA3013-B9C8-30E1-3B81-A63D52AD738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89510C8-A77B-6CB5-80CB-EFF4102E8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1522CF-EB15-8742-7DBE-40459E2B8E9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2228714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88DE-BB01-3201-6AE6-FE3396593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BDEBE45-40F6-BCD0-FB08-3374B7246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5FB1E89-23BB-88D8-F5FC-DF745AB04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87D407-45B2-655F-1EE5-DADA24BC1E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750F3F6-F3F3-F9BC-D530-28D9EB704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261D6-2D65-4F90-255B-873FB958C051}"/>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039859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F5E5-BADB-04BD-1768-D8EE2C8DAD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EC6AD5-47C5-7AE8-A03B-7D82F1E67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D51C59C-D79A-A47C-3396-88694A3C8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22797D-6CAF-1E67-18F8-C42C8AC7ACB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8C93FBE-5C2E-D66B-8CE9-3949C62AC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38ADA-78F9-D97B-A5C9-2179D7A7715E}"/>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535120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D797-2CF1-C516-D383-BDFDD21B930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60AC56-BEBD-1B97-EAE6-6F7BA56493D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0CB02-DD6B-2BD0-F84C-D72D7CD2191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174A222-A706-43D0-BA66-281511C7A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656B9-88C1-8142-D963-DD24366AB97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2201578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EDAFF-D413-99F1-E7C6-9F22F2E48F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0FA566-B369-A468-2CF4-3D99CF5AF8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57350F-59BF-02EC-1CE7-5D2C4F73A83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370362-1707-C4FD-DBA4-9C9C63783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87BFB-5393-705E-BCBB-0B97865F524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581719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4BDF-131F-4ECF-8FA0-431CFC1208E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7DA5685-FB8A-4E40-9FC3-BB8D7441C7E0}"/>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A51AD5-E3F5-427E-B53A-A7572BE9B4F5}"/>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43CE9D1-8ECE-454F-BBD1-3F6368A5361E}"/>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B1B2E9F-237B-46DE-80B0-2B5FD536D48C}"/>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208396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F5FA-ADE2-424E-A228-6AACCD3F99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81751F-2813-47FB-964F-9940AA56ED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A441C6-A297-4926-BF59-714FC328C598}"/>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8276B24-D577-479B-851F-621C7C563965}"/>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249F878-8028-44C2-B863-AA585E56F32E}"/>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34072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FBCE-4AE9-41E0-85B8-335E5BE828C0}"/>
              </a:ext>
            </a:extLst>
          </p:cNvPr>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563AEE1-FE23-406C-AD6B-48D4A8757A4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009E8A-8475-44A8-9A9D-244C0C0FFF1A}"/>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8F12861B-79F0-4256-8734-63509318E73C}"/>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3C04923-7305-486C-BDBF-5D9E3A4AFE84}"/>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345930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5918-F109-450A-BF3F-DA67C7F504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654D5D-CFDA-4183-B38B-8C265329A60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AA3638-7D4C-46D7-9D83-A8E3D40A1C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CC864F-F5E3-40CB-B2D4-CD849B40E1F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670DCE9-5306-4100-B02C-085B0FF00FF4}"/>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216682-46ED-4884-B914-49E0B80099FA}"/>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870404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B9C9-6867-4A52-9913-C088B97C21E5}"/>
              </a:ext>
            </a:extLst>
          </p:cNvPr>
          <p:cNvSpPr>
            <a:spLocks noGrp="1"/>
          </p:cNvSpPr>
          <p:nvPr>
            <p:ph type="title"/>
          </p:nvPr>
        </p:nvSpPr>
        <p:spPr>
          <a:xfrm>
            <a:off x="839788" y="365127"/>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2500CF-A10E-497E-9963-EC46A812B5AB}"/>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9104F5-E5BF-4D8D-A0D9-B4DBC573E061}"/>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2CEA1F-4FF4-4C69-838B-E76E5B15CDD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17C3D13-A864-4391-BD27-34F2E7603272}"/>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FC7EE65-B2C5-46FE-A607-3692A50E6B8B}"/>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F51F1303-4C14-447E-B304-90931473086A}"/>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230E0E5-1948-4D80-8BA9-04551D7AB9F8}"/>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72664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4AC03-B066-DF9E-E499-D16CB3DE3613}"/>
              </a:ext>
            </a:extLst>
          </p:cNvPr>
          <p:cNvSpPr/>
          <p:nvPr/>
        </p:nvSpPr>
        <p:spPr>
          <a:xfrm>
            <a:off x="1199513" y="339334"/>
            <a:ext cx="10657841" cy="617933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chemeClr val="bg1">
                  <a:lumMod val="95000"/>
                </a:schemeClr>
              </a:solidFill>
            </a:endParaRPr>
          </a:p>
        </p:txBody>
      </p:sp>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lstStyle>
            <a:lvl1pPr>
              <a:defRPr>
                <a:latin typeface="Source Sans Pro" panose="020B0503030403020204" pitchFamily="34" charset="0"/>
                <a:ea typeface="Source Sans Pro" panose="020B0503030403020204" pitchFamily="34" charset="0"/>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a:xfrm>
            <a:off x="1341755" y="1584960"/>
            <a:ext cx="10515599" cy="4933705"/>
          </a:xfrm>
        </p:spPr>
        <p:txBody>
          <a:bodyPr>
            <a:normAutofit/>
          </a:bodyPr>
          <a:lstStyle>
            <a:lvl1pPr marL="180000" indent="-457200">
              <a:lnSpc>
                <a:spcPct val="120000"/>
              </a:lnSpc>
              <a:spcBef>
                <a:spcPts val="600"/>
              </a:spcBef>
              <a:spcAft>
                <a:spcPts val="600"/>
              </a:spcAft>
              <a:buSzPct val="70000"/>
              <a:buFont typeface="Wingdings" pitchFamily="2" charset="2"/>
              <a:buChar char="v"/>
              <a:defRPr sz="2200" b="0" i="0">
                <a:latin typeface="Source Sans Pro" panose="020B0503030403020204" pitchFamily="34" charset="0"/>
                <a:ea typeface="Source Sans Pro" panose="020B0503030403020204" pitchFamily="34" charset="0"/>
                <a:cs typeface="Arial" panose="020B0604020202020204" pitchFamily="34" charset="0"/>
              </a:defRPr>
            </a:lvl1pPr>
            <a:lvl2pPr marL="685800" indent="-372600">
              <a:lnSpc>
                <a:spcPct val="125000"/>
              </a:lnSpc>
              <a:spcBef>
                <a:spcPts val="600"/>
              </a:spcBef>
              <a:spcAft>
                <a:spcPts val="600"/>
              </a:spcAft>
              <a:buSzPct val="82000"/>
              <a:buFont typeface="Wingdings" pitchFamily="2" charset="2"/>
              <a:buChar char="Ø"/>
              <a:defRPr sz="1800" b="0" i="0">
                <a:latin typeface="Source Sans Pro" panose="020B0503030403020204" pitchFamily="34" charset="0"/>
                <a:ea typeface="Source Sans Pro" panose="020B0503030403020204" pitchFamily="34" charset="0"/>
                <a:cs typeface="Arial" panose="020B0604020202020204" pitchFamily="34" charset="0"/>
              </a:defRPr>
            </a:lvl2pPr>
            <a:lvl3pPr marL="1143000" indent="-228600">
              <a:lnSpc>
                <a:spcPct val="125000"/>
              </a:lnSpc>
              <a:spcBef>
                <a:spcPts val="600"/>
              </a:spcBef>
              <a:spcAft>
                <a:spcPts val="600"/>
              </a:spcAft>
              <a:buFont typeface="Wingdings" pitchFamily="2" charset="2"/>
              <a:buChar char="§"/>
              <a:defRPr sz="1600" b="0" i="0">
                <a:latin typeface="Source Sans Pro" panose="020B0503030403020204" pitchFamily="34" charset="0"/>
                <a:ea typeface="Source Sans Pro" panose="020B0503030403020204" pitchFamily="34" charset="0"/>
                <a:cs typeface="Arial" panose="020B0604020202020204" pitchFamily="34" charset="0"/>
              </a:defRPr>
            </a:lvl3pPr>
            <a:lvl4pPr>
              <a:lnSpc>
                <a:spcPct val="125000"/>
              </a:lnSpc>
              <a:spcBef>
                <a:spcPts val="600"/>
              </a:spcBef>
              <a:spcAft>
                <a:spcPts val="600"/>
              </a:spcAft>
              <a:defRPr sz="1400" b="0" i="0">
                <a:latin typeface="Source Sans Pro" panose="020B0503030403020204" pitchFamily="34" charset="0"/>
                <a:ea typeface="Source Sans Pro" panose="020B0503030403020204" pitchFamily="34" charset="0"/>
                <a:cs typeface="Arial" panose="020B0604020202020204" pitchFamily="34" charset="0"/>
              </a:defRPr>
            </a:lvl4pPr>
            <a:lvl5pPr marL="2057400" indent="-228600">
              <a:lnSpc>
                <a:spcPct val="125000"/>
              </a:lnSpc>
              <a:spcBef>
                <a:spcPts val="600"/>
              </a:spcBef>
              <a:spcAft>
                <a:spcPts val="600"/>
              </a:spcAft>
              <a:buFont typeface="Wingdings" pitchFamily="2" charset="2"/>
              <a:buChar char="ü"/>
              <a:defRPr sz="1400" b="0" i="0">
                <a:latin typeface="Source Sans Pro" panose="020B0503030403020204" pitchFamily="34" charset="0"/>
                <a:ea typeface="Source Sans Pro" panose="020B0503030403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7" name="Straight Connector 6">
            <a:extLst>
              <a:ext uri="{FF2B5EF4-FFF2-40B4-BE49-F238E27FC236}">
                <a16:creationId xmlns:a16="http://schemas.microsoft.com/office/drawing/2014/main" id="{4409B23A-C6E2-AFAD-F549-92C5A0F22DC0}"/>
              </a:ext>
            </a:extLst>
          </p:cNvPr>
          <p:cNvCxnSpPr/>
          <p:nvPr/>
        </p:nvCxnSpPr>
        <p:spPr>
          <a:xfrm>
            <a:off x="1341753" y="1180945"/>
            <a:ext cx="10515601" cy="0"/>
          </a:xfrm>
          <a:prstGeom prst="line">
            <a:avLst/>
          </a:prstGeom>
          <a:ln w="28575">
            <a:solidFill>
              <a:srgbClr val="467A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77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A94F-028D-4F24-A118-445F67C2B7A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15626A-05DB-48DD-953A-E856D8F1692C}"/>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D16B7F81-9724-4D43-9A94-00E33DDCFF73}"/>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E59305A-6316-4A2B-A967-F34B37FC4502}"/>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962796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61636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63EB-3B37-4401-8CB4-E9708528FC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44373C6-8E06-4B1B-99A9-DE5D0023E1D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5F5E98-6443-4594-A74C-78E2285322DA}"/>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2F4B0F-AF26-40BF-8447-586A456F6619}"/>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8738CA1-F8D6-4B47-947D-810AEF3F12A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1C4FDC0-121E-4DBE-8C7F-B9FDFE876BA4}"/>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056005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8C04-068B-40BA-9427-B24984A41C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76F0AE0-3F41-4716-A8A2-CE16925D2331}"/>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692E1BD1-4246-4C28-80E0-95001E16C78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604FDF-45FB-47DD-826C-D9558DD7BF2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E1C2F13-3E38-423D-9615-2AC41881DF81}"/>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669C229-0ADD-4923-BC88-C6957302410F}"/>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076244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3F64-4671-461A-9E7D-D85657F3C4E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D9B530-A9FF-40EA-8316-20C40413A0B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80A229-68D9-402D-AB9E-C6264435B71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29E2B44-64FC-4DD7-9518-8574764E44A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636CBB2-E014-4512-B44D-D358DAE5113A}"/>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0693455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9288-FFEC-411B-B1C4-F6C42DA8A92A}"/>
              </a:ext>
            </a:extLst>
          </p:cNvPr>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ABF9253-7648-4981-96A7-C9363371D59F}"/>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CCCF1A-1915-489F-861A-6D45530BF228}"/>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64C5A81-D5A5-419E-8B12-0EC36759F6B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1B9FB95-FDB4-408E-959C-42C1B1D1873C}"/>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52786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B8B3-696C-CDAE-8010-8F448A606C1A}"/>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3404085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B8B3-696C-CDAE-8010-8F448A606C1A}"/>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945504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339B-C5DF-8184-1D1E-651CF1092DE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1AFE25-D642-889E-C4F3-EB4670CE5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DA39F0-8E64-DF4C-FA57-8889026DAC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0178783-8AC0-DF7D-B186-F2116E920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BBD39-5B3E-C2DF-06D7-99435440C875}"/>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2109661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F8FA91-5AF3-9583-73BD-38F46F3118E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FF35449-1DAF-2479-D489-499544891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739A5-89C8-DA9B-12DC-E8DF90D0D190}"/>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273183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lstStyle>
            <a:lvl1pPr>
              <a:defRPr>
                <a:latin typeface="Source Sans Pro" panose="020B0503030403020204" pitchFamily="34" charset="0"/>
                <a:ea typeface="Source Sans Pro" panose="020B0503030403020204" pitchFamily="34" charset="0"/>
              </a:defRPr>
            </a:lvl1pPr>
          </a:lstStyle>
          <a:p>
            <a:r>
              <a:rPr lang="en-GB"/>
              <a:t>Click to edit Master title style</a:t>
            </a:r>
            <a:endParaRPr lang="en-US"/>
          </a:p>
        </p:txBody>
      </p:sp>
      <p:cxnSp>
        <p:nvCxnSpPr>
          <p:cNvPr id="7" name="Straight Connector 6">
            <a:extLst>
              <a:ext uri="{FF2B5EF4-FFF2-40B4-BE49-F238E27FC236}">
                <a16:creationId xmlns:a16="http://schemas.microsoft.com/office/drawing/2014/main" id="{4409B23A-C6E2-AFAD-F549-92C5A0F22DC0}"/>
              </a:ext>
            </a:extLst>
          </p:cNvPr>
          <p:cNvCxnSpPr/>
          <p:nvPr/>
        </p:nvCxnSpPr>
        <p:spPr>
          <a:xfrm>
            <a:off x="1341753" y="1180945"/>
            <a:ext cx="10515601" cy="0"/>
          </a:xfrm>
          <a:prstGeom prst="line">
            <a:avLst/>
          </a:prstGeom>
          <a:ln w="28575">
            <a:solidFill>
              <a:srgbClr val="467A78"/>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124E1441-9AFB-0AD3-04A8-BD324E4F21D0}"/>
              </a:ext>
            </a:extLst>
          </p:cNvPr>
          <p:cNvGraphicFramePr>
            <a:graphicFrameLocks/>
          </p:cNvGraphicFramePr>
          <p:nvPr>
            <p:extLst>
              <p:ext uri="{D42A27DB-BD31-4B8C-83A1-F6EECF244321}">
                <p14:modId xmlns:p14="http://schemas.microsoft.com/office/powerpoint/2010/main" val="105850996"/>
              </p:ext>
            </p:extLst>
          </p:nvPr>
        </p:nvGraphicFramePr>
        <p:xfrm>
          <a:off x="1341438" y="1584324"/>
          <a:ext cx="10515600" cy="4751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19112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CE4-AD3F-9BC9-1A87-AF91C7B5D8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73257ED-8654-4A4D-7E95-AF72CFB02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A37731-0932-B5E5-D0EC-CBC44D0F9D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4E1FA61-4D77-9939-C20E-D6916DF7C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9D389-3E56-0B2E-8BED-5B8FAFFFA391}"/>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2103294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4CFB-9E6D-26E9-6CE8-62BB6688CD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1C8EA0-100B-9E18-1854-308B9CC95C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3897D0-F17C-62AD-4A14-554C5BF627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AA97E1A-ECFE-9B87-93B9-5ABF136D21C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9BA72FB-0509-D5A6-A428-C04D61940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1AA42-3BC3-3AD2-2ABB-08BBCBE285E6}"/>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27406247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FC33-B5E7-5DF6-ADCE-A761CEA738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9BA230-E04A-73B0-7F62-8F5F99226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BAB055-3B10-6F28-A02E-D98B70DDED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F30A07-EA40-410E-6709-F2573705A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C3F6D6-E78B-E627-5908-5D28838330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CC660D-E21E-2830-759A-74E2C243EDC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B84A6BB5-FAC6-4272-CEE6-CA31EF6056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E85E2-6240-231D-3A9B-5C16DAD6A197}"/>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15707783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5A4-CDAF-6988-F5D7-78FCA379493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C75B368-EE44-2802-497E-FA525E486EA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CE55E8D-A25F-59F3-6A7A-0473137FC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A35CAB-E2A5-DE7B-FDC3-F5EDCB159AFA}"/>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31788059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AAED0-06F6-1E33-4D8E-89FDB7146B2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39A37CC8-DDC9-5424-3DDF-75D087AA03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1E9E1E-052E-3796-3CAA-C9F89F9F3DE8}"/>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7698380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0875-BF5F-B670-4703-8B4AC52037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521578-C7BF-3D5A-7B8D-7F757669D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454060-581A-D656-12A2-D5D878881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C5DD24-B50B-02AA-3A23-2BD3B9D7F88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71F5648-86C5-5D1D-6D01-6260775E7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67ACE-D9E4-66AE-2A32-FC178CBE6F4D}"/>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2644925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0A16-D859-416C-8D37-04EAD365F6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654A95-17DB-5A99-A0B2-6CF0B7A99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8B2130BC-3982-E683-1E42-59B4985FD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8454CC-7C7A-7B80-FEF9-CAC41DCEE17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E48CDEC-3C2D-4E72-1EFB-93C16D295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EC6640-052A-FC20-33C5-6ABCF3A9E6F4}"/>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30748894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581-4478-316C-E017-3644A95049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AA1AA1-E0BF-7BA6-9579-F12AA0EE9F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BCB3CD-A6CC-7B9F-A324-48D30EE9429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8DB536-CC0F-3FD6-5005-EA78F47BE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D10C5-5053-998E-08E9-E24331FC16B9}"/>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1106622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E246E-8C75-DCA3-DB7F-6EA2FEE99F2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1A9E7-BB09-BB63-A116-F16AE1BD4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56E4E0-368F-A032-B110-84FBBFDC645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CAD2E2B-2A88-3153-08D6-F4DE86BC4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2D9CE-AE03-F0C2-36D6-266388D7CCBB}"/>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702928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339B-C5DF-8184-1D1E-651CF1092DE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1AFE25-D642-889E-C4F3-EB4670CE5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DA39F0-8E64-DF4C-FA57-8889026DAC2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30178783-8AC0-DF7D-B186-F2116E920A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1CBBD39-5B3E-C2DF-06D7-99435440C875}"/>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84443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41550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F8FA91-5AF3-9583-73BD-38F46F3118E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FF35449-1DAF-2479-D489-4995448919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5739A5-89C8-DA9B-12DC-E8DF90D0D190}"/>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8693217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CE4-AD3F-9BC9-1A87-AF91C7B5D8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73257ED-8654-4A4D-7E95-AF72CFB02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A37731-0932-B5E5-D0EC-CBC44D0F9D0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4E1FA61-4D77-9939-C20E-D6916DF7C6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D09D389-3E56-0B2E-8BED-5B8FAFFFA391}"/>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8742155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4CFB-9E6D-26E9-6CE8-62BB6688CD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1C8EA0-100B-9E18-1854-308B9CC95C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3897D0-F17C-62AD-4A14-554C5BF627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AA97E1A-ECFE-9B87-93B9-5ABF136D21C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29BA72FB-0509-D5A6-A428-C04D61940F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A41AA42-3BC3-3AD2-2ABB-08BBCBE285E6}"/>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0279822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FC33-B5E7-5DF6-ADCE-A761CEA738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9BA230-E04A-73B0-7F62-8F5F99226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BAB055-3B10-6F28-A02E-D98B70DDED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F30A07-EA40-410E-6709-F2573705A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C3F6D6-E78B-E627-5908-5D28838330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CC660D-E21E-2830-759A-74E2C243EDC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B84A6BB5-FAC6-4272-CEE6-CA31EF6056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F6E85E2-6240-231D-3A9B-5C16DAD6A197}"/>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0028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5A4-CDAF-6988-F5D7-78FCA379493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C75B368-EE44-2802-497E-FA525E486EA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ACE55E8D-A25F-59F3-6A7A-0473137FCE3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9A35CAB-E2A5-DE7B-FDC3-F5EDCB159AFA}"/>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509678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AAED0-06F6-1E33-4D8E-89FDB7146B2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39A37CC8-DDC9-5424-3DDF-75D087AA03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D1E9E1E-052E-3796-3CAA-C9F89F9F3DE8}"/>
              </a:ext>
            </a:extLst>
          </p:cNvPr>
          <p:cNvSpPr>
            <a:spLocks noGrp="1"/>
          </p:cNvSpPr>
          <p:nvPr>
            <p:ph type="sldNum" sz="quarter" idx="12"/>
          </p:nvPr>
        </p:nvSpPr>
        <p:spPr>
          <a:xfrm>
            <a:off x="8610600" y="6356350"/>
            <a:ext cx="2743200" cy="365125"/>
          </a:xfrm>
          <a:prstGeom prst="rect">
            <a:avLst/>
          </a:prstGeom>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1001180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0875-BF5F-B670-4703-8B4AC52037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521578-C7BF-3D5A-7B8D-7F757669D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454060-581A-D656-12A2-D5D878881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C5DD24-B50B-02AA-3A23-2BD3B9D7F88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071F5648-86C5-5D1D-6D01-6260775E765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CD67ACE-D9E4-66AE-2A32-FC178CBE6F4D}"/>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5288437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0A16-D859-416C-8D37-04EAD365F6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654A95-17DB-5A99-A0B2-6CF0B7A99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8B2130BC-3982-E683-1E42-59B4985FD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8454CC-7C7A-7B80-FEF9-CAC41DCEE17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7E48CDEC-3C2D-4E72-1EFB-93C16D295B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AEC6640-052A-FC20-33C5-6ABCF3A9E6F4}"/>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7608246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581-4478-316C-E017-3644A95049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AA1AA1-E0BF-7BA6-9579-F12AA0EE9F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BCB3CD-A6CC-7B9F-A324-48D30EE9429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C8DB536-CC0F-3FD6-5005-EA78F47BE2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5D10C5-5053-998E-08E9-E24331FC16B9}"/>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0977580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E246E-8C75-DCA3-DB7F-6EA2FEE99F2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1A9E7-BB09-BB63-A116-F16AE1BD4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56E4E0-368F-A032-B110-84FBBFDC645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CAD2E2B-2A88-3153-08D6-F4DE86BC43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D52D9CE-AE03-F0C2-36D6-266388D7CCBB}"/>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76459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5A4-CDAF-6988-F5D7-78FCA379493D}"/>
              </a:ext>
            </a:extLst>
          </p:cNvPr>
          <p:cNvSpPr>
            <a:spLocks noGrp="1"/>
          </p:cNvSpPr>
          <p:nvPr>
            <p:ph type="title" hasCustomPrompt="1"/>
          </p:nvPr>
        </p:nvSpPr>
        <p:spPr>
          <a:xfrm>
            <a:off x="1240155" y="1477254"/>
            <a:ext cx="10515600" cy="1054972"/>
          </a:xfrm>
          <a:solidFill>
            <a:schemeClr val="bg2"/>
          </a:solidFill>
        </p:spPr>
        <p:txBody>
          <a:bodyPr>
            <a:normAutofit/>
          </a:bodyPr>
          <a:lstStyle>
            <a:lvl1pPr>
              <a:defRPr sz="4000" i="1" u="none">
                <a:latin typeface="Palatino Linotype" panose="02040502050505030304" pitchFamily="18" charset="0"/>
              </a:defRPr>
            </a:lvl1pPr>
          </a:lstStyle>
          <a:p>
            <a:r>
              <a:rPr lang="en-US"/>
              <a:t>Bài tập</a:t>
            </a:r>
          </a:p>
        </p:txBody>
      </p:sp>
      <p:sp>
        <p:nvSpPr>
          <p:cNvPr id="6" name="Content Placeholder 2">
            <a:extLst>
              <a:ext uri="{FF2B5EF4-FFF2-40B4-BE49-F238E27FC236}">
                <a16:creationId xmlns:a16="http://schemas.microsoft.com/office/drawing/2014/main" id="{C3DE4B15-7A4F-1D9B-BD43-498C1A7F43B2}"/>
              </a:ext>
            </a:extLst>
          </p:cNvPr>
          <p:cNvSpPr>
            <a:spLocks noGrp="1"/>
          </p:cNvSpPr>
          <p:nvPr>
            <p:ph idx="1"/>
          </p:nvPr>
        </p:nvSpPr>
        <p:spPr>
          <a:xfrm>
            <a:off x="1240156" y="2600961"/>
            <a:ext cx="10515599" cy="2641599"/>
          </a:xfrm>
          <a:solidFill>
            <a:schemeClr val="bg2"/>
          </a:solidFill>
        </p:spPr>
        <p:txBody>
          <a:bodyPr>
            <a:normAutofit/>
          </a:bodyPr>
          <a:lstStyle>
            <a:lvl1pPr marL="180000" indent="-457200">
              <a:lnSpc>
                <a:spcPct val="120000"/>
              </a:lnSpc>
              <a:spcBef>
                <a:spcPts val="600"/>
              </a:spcBef>
              <a:spcAft>
                <a:spcPts val="600"/>
              </a:spcAft>
              <a:buSzPct val="70000"/>
              <a:buFont typeface="Wingdings" pitchFamily="2" charset="2"/>
              <a:buChar char="v"/>
              <a:defRPr sz="2200" b="0" i="1">
                <a:latin typeface="Palatino Linotype" panose="02040502050505030304" pitchFamily="18" charset="0"/>
                <a:ea typeface="Source Sans Pro" panose="020B0503030403020204" pitchFamily="34" charset="0"/>
                <a:cs typeface="Arial" panose="020B0604020202020204" pitchFamily="34" charset="0"/>
              </a:defRPr>
            </a:lvl1pPr>
            <a:lvl2pPr marL="685800" indent="-372600">
              <a:lnSpc>
                <a:spcPct val="125000"/>
              </a:lnSpc>
              <a:spcBef>
                <a:spcPts val="600"/>
              </a:spcBef>
              <a:spcAft>
                <a:spcPts val="600"/>
              </a:spcAft>
              <a:buSzPct val="82000"/>
              <a:buFont typeface="Wingdings" pitchFamily="2" charset="2"/>
              <a:buChar char="Ø"/>
              <a:defRPr sz="1800" b="0" i="0">
                <a:latin typeface="Source Sans Pro" panose="020B0503030403020204" pitchFamily="34" charset="0"/>
                <a:ea typeface="Source Sans Pro" panose="020B0503030403020204" pitchFamily="34" charset="0"/>
                <a:cs typeface="Arial" panose="020B0604020202020204" pitchFamily="34" charset="0"/>
              </a:defRPr>
            </a:lvl2pPr>
            <a:lvl3pPr marL="1143000" indent="-228600">
              <a:lnSpc>
                <a:spcPct val="125000"/>
              </a:lnSpc>
              <a:spcBef>
                <a:spcPts val="600"/>
              </a:spcBef>
              <a:spcAft>
                <a:spcPts val="600"/>
              </a:spcAft>
              <a:buFont typeface="Wingdings" pitchFamily="2" charset="2"/>
              <a:buChar char="§"/>
              <a:defRPr sz="1600" b="0" i="0">
                <a:latin typeface="Source Sans Pro" panose="020B0503030403020204" pitchFamily="34" charset="0"/>
                <a:ea typeface="Source Sans Pro" panose="020B0503030403020204" pitchFamily="34" charset="0"/>
                <a:cs typeface="Arial" panose="020B0604020202020204" pitchFamily="34" charset="0"/>
              </a:defRPr>
            </a:lvl3pPr>
            <a:lvl4pPr>
              <a:lnSpc>
                <a:spcPct val="125000"/>
              </a:lnSpc>
              <a:spcBef>
                <a:spcPts val="600"/>
              </a:spcBef>
              <a:spcAft>
                <a:spcPts val="600"/>
              </a:spcAft>
              <a:defRPr sz="1400" b="0" i="0">
                <a:latin typeface="Source Sans Pro" panose="020B0503030403020204" pitchFamily="34" charset="0"/>
                <a:ea typeface="Source Sans Pro" panose="020B0503030403020204" pitchFamily="34" charset="0"/>
                <a:cs typeface="Arial" panose="020B0604020202020204" pitchFamily="34" charset="0"/>
              </a:defRPr>
            </a:lvl4pPr>
            <a:lvl5pPr marL="2057400" indent="-228600">
              <a:lnSpc>
                <a:spcPct val="125000"/>
              </a:lnSpc>
              <a:spcBef>
                <a:spcPts val="600"/>
              </a:spcBef>
              <a:spcAft>
                <a:spcPts val="600"/>
              </a:spcAft>
              <a:buFont typeface="Wingdings" pitchFamily="2" charset="2"/>
              <a:buChar char="ü"/>
              <a:defRPr sz="1400" b="0" i="0">
                <a:latin typeface="Source Sans Pro" panose="020B0503030403020204" pitchFamily="34" charset="0"/>
                <a:ea typeface="Source Sans Pro" panose="020B0503030403020204" pitchFamily="34" charset="0"/>
                <a:cs typeface="Arial" panose="020B0604020202020204" pitchFamily="34" charset="0"/>
              </a:defRPr>
            </a:lvl5pPr>
          </a:lstStyle>
          <a:p>
            <a:pPr lvl="0"/>
            <a:r>
              <a:rPr lang="en-GB"/>
              <a:t>Click to edit Master text styles</a:t>
            </a:r>
          </a:p>
        </p:txBody>
      </p:sp>
      <p:sp>
        <p:nvSpPr>
          <p:cNvPr id="7" name="Slide Number Placeholder 5">
            <a:extLst>
              <a:ext uri="{FF2B5EF4-FFF2-40B4-BE49-F238E27FC236}">
                <a16:creationId xmlns:a16="http://schemas.microsoft.com/office/drawing/2014/main" id="{61252704-DDE2-183B-464E-639BF103E94B}"/>
              </a:ext>
            </a:extLst>
          </p:cNvPr>
          <p:cNvSpPr>
            <a:spLocks noGrp="1"/>
          </p:cNvSpPr>
          <p:nvPr>
            <p:ph type="sldNum" sz="quarter" idx="12"/>
          </p:nvPr>
        </p:nvSpPr>
        <p:spPr>
          <a:xfrm>
            <a:off x="1067433" y="6454298"/>
            <a:ext cx="1452248" cy="331932"/>
          </a:xfrm>
          <a:prstGeom prst="rect">
            <a:avLst/>
          </a:prstGeom>
        </p:spPr>
        <p:txBody>
          <a:bodyPr/>
          <a:lstStyle/>
          <a:p>
            <a:fld id="{CAB18488-B10F-0F41-8954-59E8F191B830}" type="slidenum">
              <a:rPr lang="en-VN" smtClean="0"/>
              <a:t>‹N°›</a:t>
            </a:fld>
            <a:endParaRPr lang="en-VN"/>
          </a:p>
        </p:txBody>
      </p:sp>
    </p:spTree>
    <p:extLst>
      <p:ext uri="{BB962C8B-B14F-4D97-AF65-F5344CB8AC3E}">
        <p14:creationId xmlns:p14="http://schemas.microsoft.com/office/powerpoint/2010/main" val="26039971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534C-3992-E80C-5D7C-419F82FC14E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A06FAA3-F771-ABAA-DD2A-1F34B7C38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680C5C5-EC81-CCE8-5170-2881B95CE65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C9A2EF-B406-8151-D889-9DA93BD51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BFB7D-E2EB-227D-B8ED-96EA345D96F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24656368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DC4C-B624-391A-143A-451BD1FB1C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0BD753-5362-CD2A-A769-9546A96A710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75458C-2D6B-EB12-3408-C773EC6D56A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F6FCA1D-07F0-6011-B749-279EB7F56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4D798-BAB7-2370-3B3E-87D5A6771D5B}"/>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36254336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9271-F442-9A7B-CACD-D3977D5E6D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9C32C37-BDF4-565F-8796-F9062BEBBF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9BF340F-97FE-B974-D94B-9F29BE5CD4A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9E830F4-3E3D-0807-24A2-4CA3742E7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00500-C1D7-3BE8-C6D2-798705DAB9E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1689893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EE26-C17A-32B6-EB73-571CB5A7A4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83113D-4C17-313D-CA84-716888FDEA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5FACCC2-4FB6-63F9-CE59-7AD67697BA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C6F2DF7-3F8B-26D2-C22F-228650BBBCF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9C74A87-239D-868F-8B6B-8AD3258D1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24066-5AF2-2DC6-0A10-235BF54E9771}"/>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9195266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E842-5B76-7574-4635-A14B65F26EC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87BBA04-1A24-D0F6-4A63-BD4C67904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E86196-7EBA-56D1-CD1F-FC3048B0D21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68BB8C5-82AA-BBBF-6828-96746F55DA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9797DE-1169-CA2A-8674-A9466AFADA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282C47-2483-1D4D-A2FD-FF8D68BEE22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21A759C0-86B4-45D1-F8F9-96C3014D5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80121-345A-F1DD-79C3-4737110604E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2216940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4EE1-3DE4-9CBD-1B8B-B095FFE2867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6A10E23-4BFB-88C2-97AD-B8DFB980542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0122DD0-C62D-32E1-FAD2-D921E6631B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25F397-8022-149F-C474-68634279741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40191662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AA3013-B9C8-30E1-3B81-A63D52AD738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89510C8-A77B-6CB5-80CB-EFF4102E8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1522CF-EB15-8742-7DBE-40459E2B8E9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2964440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88DE-BB01-3201-6AE6-FE3396593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BDEBE45-40F6-BCD0-FB08-3374B7246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5FB1E89-23BB-88D8-F5FC-DF745AB04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87D407-45B2-655F-1EE5-DADA24BC1E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750F3F6-F3F3-F9BC-D530-28D9EB704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261D6-2D65-4F90-255B-873FB958C051}"/>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121851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F5E5-BADB-04BD-1768-D8EE2C8DAD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EC6AD5-47C5-7AE8-A03B-7D82F1E67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D51C59C-D79A-A47C-3396-88694A3C8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22797D-6CAF-1E67-18F8-C42C8AC7ACB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8C93FBE-5C2E-D66B-8CE9-3949C62AC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38ADA-78F9-D97B-A5C9-2179D7A7715E}"/>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40027891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D797-2CF1-C516-D383-BDFDD21B930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60AC56-BEBD-1B97-EAE6-6F7BA56493D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0CB02-DD6B-2BD0-F84C-D72D7CD2191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174A222-A706-43D0-BA66-281511C7A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656B9-88C1-8142-D963-DD24366AB97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297908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CE4-AD3F-9BC9-1A87-AF91C7B5D884}"/>
              </a:ext>
            </a:extLst>
          </p:cNvPr>
          <p:cNvSpPr>
            <a:spLocks noGrp="1"/>
          </p:cNvSpPr>
          <p:nvPr>
            <p:ph type="title"/>
          </p:nvPr>
        </p:nvSpPr>
        <p:spPr>
          <a:xfrm>
            <a:off x="1219200" y="1709738"/>
            <a:ext cx="10128250" cy="2852737"/>
          </a:xfrm>
        </p:spPr>
        <p:txBody>
          <a:bodyPr anchor="b"/>
          <a:lstStyle>
            <a:lvl1pPr>
              <a:defRPr sz="48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73257ED-8654-4A4D-7E95-AF72CFB02EE1}"/>
              </a:ext>
            </a:extLst>
          </p:cNvPr>
          <p:cNvSpPr>
            <a:spLocks noGrp="1"/>
          </p:cNvSpPr>
          <p:nvPr>
            <p:ph type="body" idx="1"/>
          </p:nvPr>
        </p:nvSpPr>
        <p:spPr>
          <a:xfrm>
            <a:off x="1219200" y="4589463"/>
            <a:ext cx="101282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4704534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EDAFF-D413-99F1-E7C6-9F22F2E48F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0FA566-B369-A468-2CF4-3D99CF5AF8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57350F-59BF-02EC-1CE7-5D2C4F73A83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370362-1707-C4FD-DBA4-9C9C63783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87BFB-5393-705E-BCBB-0B97865F524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1190080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4BDF-131F-4ECF-8FA0-431CFC1208E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7DA5685-FB8A-4E40-9FC3-BB8D7441C7E0}"/>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A51AD5-E3F5-427E-B53A-A7572BE9B4F5}"/>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43CE9D1-8ECE-454F-BBD1-3F6368A5361E}"/>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B1B2E9F-237B-46DE-80B0-2B5FD536D48C}"/>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06236872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F5FA-ADE2-424E-A228-6AACCD3F99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81751F-2813-47FB-964F-9940AA56ED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A441C6-A297-4926-BF59-714FC328C598}"/>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8276B24-D577-479B-851F-621C7C563965}"/>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249F878-8028-44C2-B863-AA585E56F32E}"/>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9084192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FBCE-4AE9-41E0-85B8-335E5BE828C0}"/>
              </a:ext>
            </a:extLst>
          </p:cNvPr>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563AEE1-FE23-406C-AD6B-48D4A8757A4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009E8A-8475-44A8-9A9D-244C0C0FFF1A}"/>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8F12861B-79F0-4256-8734-63509318E73C}"/>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3C04923-7305-486C-BDBF-5D9E3A4AFE84}"/>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5815437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5918-F109-450A-BF3F-DA67C7F504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654D5D-CFDA-4183-B38B-8C265329A60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AA3638-7D4C-46D7-9D83-A8E3D40A1C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CC864F-F5E3-40CB-B2D4-CD849B40E1F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670DCE9-5306-4100-B02C-085B0FF00FF4}"/>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216682-46ED-4884-B914-49E0B80099FA}"/>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378462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B9C9-6867-4A52-9913-C088B97C21E5}"/>
              </a:ext>
            </a:extLst>
          </p:cNvPr>
          <p:cNvSpPr>
            <a:spLocks noGrp="1"/>
          </p:cNvSpPr>
          <p:nvPr>
            <p:ph type="title"/>
          </p:nvPr>
        </p:nvSpPr>
        <p:spPr>
          <a:xfrm>
            <a:off x="839788" y="365127"/>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2500CF-A10E-497E-9963-EC46A812B5AB}"/>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9104F5-E5BF-4D8D-A0D9-B4DBC573E061}"/>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2CEA1F-4FF4-4C69-838B-E76E5B15CDD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17C3D13-A864-4391-BD27-34F2E7603272}"/>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FC7EE65-B2C5-46FE-A607-3692A50E6B8B}"/>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F51F1303-4C14-447E-B304-90931473086A}"/>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230E0E5-1948-4D80-8BA9-04551D7AB9F8}"/>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3728410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A94F-028D-4F24-A118-445F67C2B7A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15626A-05DB-48DD-953A-E856D8F1692C}"/>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D16B7F81-9724-4D43-9A94-00E33DDCFF73}"/>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E59305A-6316-4A2B-A967-F34B37FC4502}"/>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80330622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7498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63EB-3B37-4401-8CB4-E9708528FC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44373C6-8E06-4B1B-99A9-DE5D0023E1D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5F5E98-6443-4594-A74C-78E2285322DA}"/>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2F4B0F-AF26-40BF-8447-586A456F6619}"/>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8738CA1-F8D6-4B47-947D-810AEF3F12A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1C4FDC0-121E-4DBE-8C7F-B9FDFE876BA4}"/>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14172596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8C04-068B-40BA-9427-B24984A41C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76F0AE0-3F41-4716-A8A2-CE16925D2331}"/>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692E1BD1-4246-4C28-80E0-95001E16C78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604FDF-45FB-47DD-826C-D9558DD7BF2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E1C2F13-3E38-423D-9615-2AC41881DF81}"/>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669C229-0ADD-4923-BC88-C6957302410F}"/>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03139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4CFB-9E6D-26E9-6CE8-62BB6688CD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1C8EA0-100B-9E18-1854-308B9CC95C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3897D0-F17C-62AD-4A14-554C5BF627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AA97E1A-ECFE-9B87-93B9-5ABF136D21C5}"/>
              </a:ext>
            </a:extLst>
          </p:cNvPr>
          <p:cNvSpPr>
            <a:spLocks noGrp="1"/>
          </p:cNvSpPr>
          <p:nvPr>
            <p:ph type="dt" sz="half" idx="10"/>
          </p:nvPr>
        </p:nvSpPr>
        <p:spPr>
          <a:xfrm>
            <a:off x="838200" y="6356350"/>
            <a:ext cx="2743200" cy="365125"/>
          </a:xfrm>
          <a:prstGeom prst="rect">
            <a:avLst/>
          </a:prstGeom>
        </p:spPr>
        <p:txBody>
          <a:bodyPr/>
          <a:lstStyle/>
          <a:p>
            <a:fld id="{3D78F71D-BF45-C24B-BE01-EDA3786F728A}" type="datetimeFigureOut">
              <a:rPr lang="en-VN" smtClean="0"/>
              <a:t>12/24/2024</a:t>
            </a:fld>
            <a:endParaRPr lang="en-VN"/>
          </a:p>
        </p:txBody>
      </p:sp>
      <p:sp>
        <p:nvSpPr>
          <p:cNvPr id="6" name="Footer Placeholder 5">
            <a:extLst>
              <a:ext uri="{FF2B5EF4-FFF2-40B4-BE49-F238E27FC236}">
                <a16:creationId xmlns:a16="http://schemas.microsoft.com/office/drawing/2014/main" id="{29BA72FB-0509-D5A6-A428-C04D61940FDF}"/>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7" name="Slide Number Placeholder 6">
            <a:extLst>
              <a:ext uri="{FF2B5EF4-FFF2-40B4-BE49-F238E27FC236}">
                <a16:creationId xmlns:a16="http://schemas.microsoft.com/office/drawing/2014/main" id="{7A41AA42-3BC3-3AD2-2ABB-08BBCBE285E6}"/>
              </a:ext>
            </a:extLst>
          </p:cNvPr>
          <p:cNvSpPr>
            <a:spLocks noGrp="1"/>
          </p:cNvSpPr>
          <p:nvPr>
            <p:ph type="sldNum" sz="quarter" idx="12"/>
          </p:nvPr>
        </p:nvSpPr>
        <p:spPr>
          <a:xfrm>
            <a:off x="8610600" y="6356350"/>
            <a:ext cx="2743200" cy="365125"/>
          </a:xfrm>
          <a:prstGeom prst="rect">
            <a:avLst/>
          </a:prstGeom>
        </p:spPr>
        <p:txBody>
          <a:bodyPr/>
          <a:lstStyle/>
          <a:p>
            <a:fld id="{CAB18488-B10F-0F41-8954-59E8F191B830}" type="slidenum">
              <a:rPr lang="en-VN" smtClean="0"/>
              <a:t>‹N°›</a:t>
            </a:fld>
            <a:endParaRPr lang="en-VN"/>
          </a:p>
        </p:txBody>
      </p:sp>
    </p:spTree>
    <p:extLst>
      <p:ext uri="{BB962C8B-B14F-4D97-AF65-F5344CB8AC3E}">
        <p14:creationId xmlns:p14="http://schemas.microsoft.com/office/powerpoint/2010/main" val="37099651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3F64-4671-461A-9E7D-D85657F3C4E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D9B530-A9FF-40EA-8316-20C40413A0B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80A229-68D9-402D-AB9E-C6264435B71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29E2B44-64FC-4DD7-9518-8574764E44A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636CBB2-E014-4512-B44D-D358DAE5113A}"/>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9073615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9288-FFEC-411B-B1C4-F6C42DA8A92A}"/>
              </a:ext>
            </a:extLst>
          </p:cNvPr>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ABF9253-7648-4981-96A7-C9363371D59F}"/>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CCCF1A-1915-489F-861A-6D45530BF228}"/>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64C5A81-D5A5-419E-8B12-0EC36759F6B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1B9FB95-FDB4-408E-959C-42C1B1D1873C}"/>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7304791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B8B3-696C-CDAE-8010-8F448A606C1A}"/>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3959217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B8B3-696C-CDAE-8010-8F448A606C1A}"/>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2568382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339B-C5DF-8184-1D1E-651CF1092DE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1AFE25-D642-889E-C4F3-EB4670CE5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DA39F0-8E64-DF4C-FA57-8889026DAC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0178783-8AC0-DF7D-B186-F2116E920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BBD39-5B3E-C2DF-06D7-99435440C875}"/>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395197236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F8FA91-5AF3-9583-73BD-38F46F3118E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FF35449-1DAF-2479-D489-499544891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739A5-89C8-DA9B-12DC-E8DF90D0D190}"/>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59172656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CE4-AD3F-9BC9-1A87-AF91C7B5D8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73257ED-8654-4A4D-7E95-AF72CFB02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A37731-0932-B5E5-D0EC-CBC44D0F9D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4E1FA61-4D77-9939-C20E-D6916DF7C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9D389-3E56-0B2E-8BED-5B8FAFFFA391}"/>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394911334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4CFB-9E6D-26E9-6CE8-62BB6688CD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1C8EA0-100B-9E18-1854-308B9CC95C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3897D0-F17C-62AD-4A14-554C5BF627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AA97E1A-ECFE-9B87-93B9-5ABF136D21C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9BA72FB-0509-D5A6-A428-C04D61940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1AA42-3BC3-3AD2-2ABB-08BBCBE285E6}"/>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27417208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FC33-B5E7-5DF6-ADCE-A761CEA738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9BA230-E04A-73B0-7F62-8F5F99226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BAB055-3B10-6F28-A02E-D98B70DDED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F30A07-EA40-410E-6709-F2573705A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C3F6D6-E78B-E627-5908-5D28838330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CC660D-E21E-2830-759A-74E2C243EDC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B84A6BB5-FAC6-4272-CEE6-CA31EF6056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E85E2-6240-231D-3A9B-5C16DAD6A197}"/>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23666200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5A4-CDAF-6988-F5D7-78FCA379493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C75B368-EE44-2802-497E-FA525E486EA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CE55E8D-A25F-59F3-6A7A-0473137FC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A35CAB-E2A5-DE7B-FDC3-F5EDCB159AFA}"/>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162410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FC33-B5E7-5DF6-ADCE-A761CEA738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9BA230-E04A-73B0-7F62-8F5F99226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BAB055-3B10-6F28-A02E-D98B70DDED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F30A07-EA40-410E-6709-F2573705A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C3F6D6-E78B-E627-5908-5D28838330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CC660D-E21E-2830-759A-74E2C243EDC0}"/>
              </a:ext>
            </a:extLst>
          </p:cNvPr>
          <p:cNvSpPr>
            <a:spLocks noGrp="1"/>
          </p:cNvSpPr>
          <p:nvPr>
            <p:ph type="dt" sz="half" idx="10"/>
          </p:nvPr>
        </p:nvSpPr>
        <p:spPr>
          <a:xfrm>
            <a:off x="838200" y="6356350"/>
            <a:ext cx="2743200" cy="365125"/>
          </a:xfrm>
          <a:prstGeom prst="rect">
            <a:avLst/>
          </a:prstGeom>
        </p:spPr>
        <p:txBody>
          <a:bodyPr/>
          <a:lstStyle/>
          <a:p>
            <a:fld id="{3D78F71D-BF45-C24B-BE01-EDA3786F728A}" type="datetimeFigureOut">
              <a:rPr lang="en-VN" smtClean="0"/>
              <a:t>12/24/2024</a:t>
            </a:fld>
            <a:endParaRPr lang="en-VN"/>
          </a:p>
        </p:txBody>
      </p:sp>
      <p:sp>
        <p:nvSpPr>
          <p:cNvPr id="8" name="Footer Placeholder 7">
            <a:extLst>
              <a:ext uri="{FF2B5EF4-FFF2-40B4-BE49-F238E27FC236}">
                <a16:creationId xmlns:a16="http://schemas.microsoft.com/office/drawing/2014/main" id="{B84A6BB5-FAC6-4272-CEE6-CA31EF60561F}"/>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9" name="Slide Number Placeholder 8">
            <a:extLst>
              <a:ext uri="{FF2B5EF4-FFF2-40B4-BE49-F238E27FC236}">
                <a16:creationId xmlns:a16="http://schemas.microsoft.com/office/drawing/2014/main" id="{3F6E85E2-6240-231D-3A9B-5C16DAD6A197}"/>
              </a:ext>
            </a:extLst>
          </p:cNvPr>
          <p:cNvSpPr>
            <a:spLocks noGrp="1"/>
          </p:cNvSpPr>
          <p:nvPr>
            <p:ph type="sldNum" sz="quarter" idx="12"/>
          </p:nvPr>
        </p:nvSpPr>
        <p:spPr>
          <a:xfrm>
            <a:off x="8610600" y="6356350"/>
            <a:ext cx="2743200" cy="365125"/>
          </a:xfrm>
          <a:prstGeom prst="rect">
            <a:avLst/>
          </a:prstGeom>
        </p:spPr>
        <p:txBody>
          <a:bodyPr/>
          <a:lstStyle/>
          <a:p>
            <a:fld id="{CAB18488-B10F-0F41-8954-59E8F191B830}" type="slidenum">
              <a:rPr lang="en-VN" smtClean="0"/>
              <a:t>‹N°›</a:t>
            </a:fld>
            <a:endParaRPr lang="en-VN"/>
          </a:p>
        </p:txBody>
      </p:sp>
    </p:spTree>
    <p:extLst>
      <p:ext uri="{BB962C8B-B14F-4D97-AF65-F5344CB8AC3E}">
        <p14:creationId xmlns:p14="http://schemas.microsoft.com/office/powerpoint/2010/main" val="15398198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AAED0-06F6-1E33-4D8E-89FDB7146B2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39A37CC8-DDC9-5424-3DDF-75D087AA03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1E9E1E-052E-3796-3CAA-C9F89F9F3DE8}"/>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11877380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0875-BF5F-B670-4703-8B4AC52037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521578-C7BF-3D5A-7B8D-7F757669D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454060-581A-D656-12A2-D5D878881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C5DD24-B50B-02AA-3A23-2BD3B9D7F88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71F5648-86C5-5D1D-6D01-6260775E7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67ACE-D9E4-66AE-2A32-FC178CBE6F4D}"/>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30085597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0A16-D859-416C-8D37-04EAD365F6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654A95-17DB-5A99-A0B2-6CF0B7A99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8B2130BC-3982-E683-1E42-59B4985FD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8454CC-7C7A-7B80-FEF9-CAC41DCEE17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E48CDEC-3C2D-4E72-1EFB-93C16D295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EC6640-052A-FC20-33C5-6ABCF3A9E6F4}"/>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355374932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581-4478-316C-E017-3644A95049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AA1AA1-E0BF-7BA6-9579-F12AA0EE9F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BCB3CD-A6CC-7B9F-A324-48D30EE9429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8DB536-CC0F-3FD6-5005-EA78F47BE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D10C5-5053-998E-08E9-E24331FC16B9}"/>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242930660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E246E-8C75-DCA3-DB7F-6EA2FEE99F2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1A9E7-BB09-BB63-A116-F16AE1BD4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56E4E0-368F-A032-B110-84FBBFDC645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CAD2E2B-2A88-3153-08D6-F4DE86BC4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2D9CE-AE03-F0C2-36D6-266388D7CCBB}"/>
              </a:ext>
            </a:extLst>
          </p:cNvPr>
          <p:cNvSpPr>
            <a:spLocks noGrp="1"/>
          </p:cNvSpPr>
          <p:nvPr>
            <p:ph type="sldNum" sz="quarter" idx="12"/>
          </p:nvPr>
        </p:nvSpPr>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2803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66B8C-5FA1-9315-6AEB-2FD3980D9476}"/>
              </a:ext>
            </a:extLst>
          </p:cNvPr>
          <p:cNvSpPr>
            <a:spLocks noGrp="1"/>
          </p:cNvSpPr>
          <p:nvPr>
            <p:ph type="title"/>
          </p:nvPr>
        </p:nvSpPr>
        <p:spPr>
          <a:xfrm>
            <a:off x="1341755" y="339334"/>
            <a:ext cx="10515600" cy="10549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B951E1-166E-98A2-4318-E0C01E97DF5E}"/>
              </a:ext>
            </a:extLst>
          </p:cNvPr>
          <p:cNvSpPr>
            <a:spLocks noGrp="1"/>
          </p:cNvSpPr>
          <p:nvPr>
            <p:ph type="body" idx="1"/>
          </p:nvPr>
        </p:nvSpPr>
        <p:spPr>
          <a:xfrm>
            <a:off x="1341755" y="1591396"/>
            <a:ext cx="10515599" cy="492726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a:extLst>
              <a:ext uri="{FF2B5EF4-FFF2-40B4-BE49-F238E27FC236}">
                <a16:creationId xmlns:a16="http://schemas.microsoft.com/office/drawing/2014/main" id="{B68D291E-81C2-013E-D1D4-B6407434E054}"/>
              </a:ext>
            </a:extLst>
          </p:cNvPr>
          <p:cNvSpPr/>
          <p:nvPr/>
        </p:nvSpPr>
        <p:spPr>
          <a:xfrm>
            <a:off x="182880" y="142242"/>
            <a:ext cx="792480" cy="6575904"/>
          </a:xfrm>
          <a:prstGeom prst="rect">
            <a:avLst/>
          </a:prstGeom>
          <a:solidFill>
            <a:srgbClr val="508784"/>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spcBef>
                <a:spcPts val="600"/>
              </a:spcBef>
              <a:spcAft>
                <a:spcPts val="0"/>
              </a:spcAft>
            </a:pPr>
            <a:r>
              <a:rPr lang="en-VN" sz="1800" b="1" dirty="0">
                <a:solidFill>
                  <a:schemeClr val="accent3">
                    <a:lumMod val="60000"/>
                    <a:lumOff val="40000"/>
                  </a:schemeClr>
                </a:solidFill>
              </a:rPr>
              <a:t>Introduction to DIGITAL MARKETING </a:t>
            </a:r>
            <a:r>
              <a:rPr lang="en-VN" sz="1600" b="1" i="1" dirty="0">
                <a:solidFill>
                  <a:schemeClr val="accent3">
                    <a:lumMod val="60000"/>
                    <a:lumOff val="40000"/>
                  </a:schemeClr>
                </a:solidFill>
              </a:rPr>
              <a:t>(Jan-2024)</a:t>
            </a:r>
          </a:p>
          <a:p>
            <a:pPr algn="ctr">
              <a:spcBef>
                <a:spcPts val="600"/>
              </a:spcBef>
              <a:spcAft>
                <a:spcPts val="0"/>
              </a:spcAft>
            </a:pPr>
            <a:r>
              <a:rPr lang="en-VN" sz="1400" b="1" i="1" dirty="0">
                <a:solidFill>
                  <a:schemeClr val="accent3">
                    <a:lumMod val="60000"/>
                    <a:lumOff val="40000"/>
                  </a:schemeClr>
                </a:solidFill>
                <a:latin typeface="Palatino Linotype" panose="02040502050505030304" pitchFamily="18" charset="0"/>
              </a:rPr>
              <a:t>Sales Management &amp; Digital Marketing Dept. –Marketing Faculty – NEU</a:t>
            </a:r>
          </a:p>
        </p:txBody>
      </p:sp>
      <p:sp>
        <p:nvSpPr>
          <p:cNvPr id="6" name="Half Frame 6">
            <a:extLst>
              <a:ext uri="{FF2B5EF4-FFF2-40B4-BE49-F238E27FC236}">
                <a16:creationId xmlns:a16="http://schemas.microsoft.com/office/drawing/2014/main" id="{2FF3837A-D30E-C86A-F5BA-27F2DD3425FE}"/>
              </a:ext>
            </a:extLst>
          </p:cNvPr>
          <p:cNvSpPr/>
          <p:nvPr/>
        </p:nvSpPr>
        <p:spPr>
          <a:xfrm rot="10800000">
            <a:off x="10327623" y="6014718"/>
            <a:ext cx="1712610" cy="703425"/>
          </a:xfrm>
          <a:prstGeom prst="halfFrame">
            <a:avLst>
              <a:gd name="adj1" fmla="val 9018"/>
              <a:gd name="adj2" fmla="val 9298"/>
            </a:avLst>
          </a:prstGeom>
          <a:solidFill>
            <a:srgbClr val="508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2" name="Half Frame 6">
            <a:extLst>
              <a:ext uri="{FF2B5EF4-FFF2-40B4-BE49-F238E27FC236}">
                <a16:creationId xmlns:a16="http://schemas.microsoft.com/office/drawing/2014/main" id="{ED048576-5088-DA1B-DD0A-7ABF10A157D3}"/>
              </a:ext>
            </a:extLst>
          </p:cNvPr>
          <p:cNvSpPr/>
          <p:nvPr/>
        </p:nvSpPr>
        <p:spPr>
          <a:xfrm flipH="1">
            <a:off x="10327625" y="139854"/>
            <a:ext cx="1712609" cy="703425"/>
          </a:xfrm>
          <a:prstGeom prst="halfFrame">
            <a:avLst>
              <a:gd name="adj1" fmla="val 9018"/>
              <a:gd name="adj2" fmla="val 9298"/>
            </a:avLst>
          </a:prstGeom>
          <a:solidFill>
            <a:srgbClr val="508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3110712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b="1" kern="1200">
          <a:solidFill>
            <a:srgbClr val="467A78"/>
          </a:solidFill>
          <a:latin typeface="Montserrat" pitchFamily="2" charset="77"/>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chemeClr val="tx1"/>
          </a:solidFill>
          <a:latin typeface="Montserrat" pitchFamily="2" charset="77"/>
          <a:ea typeface="+mn-ea"/>
          <a:cs typeface="Times New Roman" panose="02020603050405020304" pitchFamily="18" charset="0"/>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ontserrat" pitchFamily="2" charset="77"/>
          <a:ea typeface="+mn-ea"/>
          <a:cs typeface="Times New Roman" panose="02020603050405020304" pitchFamily="18" charset="0"/>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ontserrat" pitchFamily="2" charset="77"/>
          <a:ea typeface="+mn-ea"/>
          <a:cs typeface="Times New Roman" panose="02020603050405020304" pitchFamily="18" charset="0"/>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600" kern="1200">
          <a:solidFill>
            <a:schemeClr val="tx1"/>
          </a:solidFill>
          <a:latin typeface="Montserrat" pitchFamily="2" charset="77"/>
          <a:ea typeface="+mn-ea"/>
          <a:cs typeface="Times New Roman" panose="02020603050405020304" pitchFamily="18" charset="0"/>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600" kern="1200">
          <a:solidFill>
            <a:schemeClr val="tx1"/>
          </a:solidFill>
          <a:latin typeface="Montserrat" pitchFamily="2" charset="77"/>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46E4B-CC6D-0F3B-7BD3-C29585CFD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26A705-AA2D-B76F-D2E3-B6B6583C4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C4A62F-D157-7BDC-1610-AED08B56DA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E597E81-C4D5-DFE2-929A-597E03740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D3E070-8E1B-03B0-7295-E8EF5229B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52B48-F65B-47E3-B9A5-62DAC12CAD07}" type="slidenum">
              <a:rPr lang="en-US" smtClean="0"/>
              <a:t>‹N°›</a:t>
            </a:fld>
            <a:endParaRPr lang="en-US"/>
          </a:p>
        </p:txBody>
      </p:sp>
    </p:spTree>
    <p:extLst>
      <p:ext uri="{BB962C8B-B14F-4D97-AF65-F5344CB8AC3E}">
        <p14:creationId xmlns:p14="http://schemas.microsoft.com/office/powerpoint/2010/main" val="279368228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EF1DF-3B96-4E1F-923A-D9F48E557F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B5742F-8A2F-448D-8912-94C79221B005}"/>
              </a:ext>
            </a:extLst>
          </p:cNvPr>
          <p:cNvSpPr>
            <a:spLocks noGrp="1"/>
          </p:cNvSpPr>
          <p:nvPr>
            <p:ph type="body" idx="1"/>
          </p:nvPr>
        </p:nvSpPr>
        <p:spPr>
          <a:xfrm>
            <a:off x="838200" y="1825625"/>
            <a:ext cx="10515600" cy="48704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83969479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594" indent="-228594" algn="l" defTabSz="914377" rtl="0" eaLnBrk="1" latinLnBrk="0" hangingPunct="1">
        <a:lnSpc>
          <a:spcPct val="90000"/>
        </a:lnSpc>
        <a:spcBef>
          <a:spcPts val="1000"/>
        </a:spcBef>
        <a:buFont typeface="Wingdings" panose="05000000000000000000" pitchFamily="2" charset="2"/>
        <a:buChar char="v"/>
        <a:defRPr sz="1800" kern="1200">
          <a:solidFill>
            <a:schemeClr val="tx1"/>
          </a:solidFill>
          <a:latin typeface="Times New Roman" panose="02020603050405020304" pitchFamily="18" charset="0"/>
          <a:ea typeface="+mn-ea"/>
          <a:cs typeface="Times New Roman" panose="02020603050405020304" pitchFamily="18" charset="0"/>
        </a:defRPr>
      </a:lvl1pPr>
      <a:lvl2pPr marL="68578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66B8C-5FA1-9315-6AEB-2FD3980D9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B951E1-166E-98A2-4318-E0C01E97D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2F88D5-F2B8-BA8C-B148-D522E0C0F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9A8C74B-61D4-29AF-DE04-9824465DA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078A0-AC6B-3920-A33D-7D6450623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B966B-61C1-4D35-A6DB-517C1428DB9D}" type="slidenum">
              <a:rPr lang="en-US" smtClean="0"/>
              <a:t>‹N°›</a:t>
            </a:fld>
            <a:endParaRPr lang="en-US"/>
          </a:p>
        </p:txBody>
      </p:sp>
    </p:spTree>
    <p:extLst>
      <p:ext uri="{BB962C8B-B14F-4D97-AF65-F5344CB8AC3E}">
        <p14:creationId xmlns:p14="http://schemas.microsoft.com/office/powerpoint/2010/main" val="388495910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tint val="95000"/>
              <a:satMod val="17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66B8C-5FA1-9315-6AEB-2FD3980D9476}"/>
              </a:ext>
            </a:extLst>
          </p:cNvPr>
          <p:cNvSpPr>
            <a:spLocks noGrp="1"/>
          </p:cNvSpPr>
          <p:nvPr>
            <p:ph type="title"/>
          </p:nvPr>
        </p:nvSpPr>
        <p:spPr>
          <a:xfrm>
            <a:off x="1514475" y="410368"/>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B951E1-166E-98A2-4318-E0C01E97DF5E}"/>
              </a:ext>
            </a:extLst>
          </p:cNvPr>
          <p:cNvSpPr>
            <a:spLocks noGrp="1"/>
          </p:cNvSpPr>
          <p:nvPr>
            <p:ph type="body" idx="1"/>
          </p:nvPr>
        </p:nvSpPr>
        <p:spPr>
          <a:xfrm>
            <a:off x="1514474" y="1825625"/>
            <a:ext cx="9839325"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99636216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46E4B-CC6D-0F3B-7BD3-C29585CFD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26A705-AA2D-B76F-D2E3-B6B6583C4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C4A62F-D157-7BDC-1610-AED08B56DA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E597E81-C4D5-DFE2-929A-597E03740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D3E070-8E1B-03B0-7295-E8EF5229B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52B48-F65B-47E3-B9A5-62DAC12CAD07}" type="slidenum">
              <a:rPr lang="en-US" smtClean="0"/>
              <a:t>‹N°›</a:t>
            </a:fld>
            <a:endParaRPr lang="en-US"/>
          </a:p>
        </p:txBody>
      </p:sp>
    </p:spTree>
    <p:extLst>
      <p:ext uri="{BB962C8B-B14F-4D97-AF65-F5344CB8AC3E}">
        <p14:creationId xmlns:p14="http://schemas.microsoft.com/office/powerpoint/2010/main" val="245272481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EF1DF-3B96-4E1F-923A-D9F48E557F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B5742F-8A2F-448D-8912-94C79221B005}"/>
              </a:ext>
            </a:extLst>
          </p:cNvPr>
          <p:cNvSpPr>
            <a:spLocks noGrp="1"/>
          </p:cNvSpPr>
          <p:nvPr>
            <p:ph type="body" idx="1"/>
          </p:nvPr>
        </p:nvSpPr>
        <p:spPr>
          <a:xfrm>
            <a:off x="838200" y="1825625"/>
            <a:ext cx="10515600" cy="48704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29318032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594" indent="-228594" algn="l" defTabSz="914377" rtl="0" eaLnBrk="1" latinLnBrk="0" hangingPunct="1">
        <a:lnSpc>
          <a:spcPct val="90000"/>
        </a:lnSpc>
        <a:spcBef>
          <a:spcPts val="1000"/>
        </a:spcBef>
        <a:buFont typeface="Wingdings" panose="05000000000000000000" pitchFamily="2" charset="2"/>
        <a:buChar char="v"/>
        <a:defRPr sz="1800" kern="1200">
          <a:solidFill>
            <a:schemeClr val="tx1"/>
          </a:solidFill>
          <a:latin typeface="Times New Roman" panose="02020603050405020304" pitchFamily="18" charset="0"/>
          <a:ea typeface="+mn-ea"/>
          <a:cs typeface="Times New Roman" panose="02020603050405020304" pitchFamily="18" charset="0"/>
        </a:defRPr>
      </a:lvl1pPr>
      <a:lvl2pPr marL="68578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66B8C-5FA1-9315-6AEB-2FD3980D9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B951E1-166E-98A2-4318-E0C01E97D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2F88D5-F2B8-BA8C-B148-D522E0C0F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9A8C74B-61D4-29AF-DE04-9824465DA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078A0-AC6B-3920-A33D-7D6450623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B966B-61C1-4D35-A6DB-517C1428DB9D}" type="slidenum">
              <a:rPr lang="en-US" smtClean="0"/>
              <a:t>‹N°›</a:t>
            </a:fld>
            <a:endParaRPr lang="en-US"/>
          </a:p>
        </p:txBody>
      </p:sp>
    </p:spTree>
    <p:extLst>
      <p:ext uri="{BB962C8B-B14F-4D97-AF65-F5344CB8AC3E}">
        <p14:creationId xmlns:p14="http://schemas.microsoft.com/office/powerpoint/2010/main" val="357734222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45E1-7C13-A049-AB50-00F720DD14D2}"/>
              </a:ext>
            </a:extLst>
          </p:cNvPr>
          <p:cNvSpPr>
            <a:spLocks noGrp="1"/>
          </p:cNvSpPr>
          <p:nvPr>
            <p:ph type="ctrTitle"/>
          </p:nvPr>
        </p:nvSpPr>
        <p:spPr>
          <a:xfrm>
            <a:off x="1796142" y="1840820"/>
            <a:ext cx="9144000" cy="2387600"/>
          </a:xfrm>
        </p:spPr>
        <p:txBody>
          <a:bodyPr>
            <a:noAutofit/>
          </a:bodyPr>
          <a:lstStyle/>
          <a:p>
            <a:pPr>
              <a:lnSpc>
                <a:spcPct val="130000"/>
              </a:lnSpc>
            </a:pPr>
            <a:r>
              <a:rPr lang="en-US" sz="4400" dirty="0"/>
              <a:t>Chapter 2: Digital Data and Data-driven marketing</a:t>
            </a:r>
            <a:endParaRPr lang="en-VN" sz="4400" dirty="0"/>
          </a:p>
        </p:txBody>
      </p:sp>
      <p:sp>
        <p:nvSpPr>
          <p:cNvPr id="5" name="Subtitle 4">
            <a:extLst>
              <a:ext uri="{FF2B5EF4-FFF2-40B4-BE49-F238E27FC236}">
                <a16:creationId xmlns:a16="http://schemas.microsoft.com/office/drawing/2014/main" id="{D5892730-849C-FF4F-583E-227FF430074C}"/>
              </a:ext>
            </a:extLst>
          </p:cNvPr>
          <p:cNvSpPr>
            <a:spLocks noGrp="1"/>
          </p:cNvSpPr>
          <p:nvPr>
            <p:ph type="subTitle" idx="1"/>
          </p:nvPr>
        </p:nvSpPr>
        <p:spPr>
          <a:xfrm>
            <a:off x="1796142" y="4625295"/>
            <a:ext cx="9144000" cy="1655762"/>
          </a:xfrm>
        </p:spPr>
        <p:txBody>
          <a:bodyPr/>
          <a:lstStyle/>
          <a:p>
            <a:r>
              <a:rPr lang="en-US" dirty="0"/>
              <a:t>Introduction to Digital Marketing</a:t>
            </a:r>
          </a:p>
          <a:p>
            <a:endParaRPr lang="en-US" dirty="0"/>
          </a:p>
          <a:p>
            <a:endParaRPr lang="en-VN" dirty="0"/>
          </a:p>
        </p:txBody>
      </p:sp>
    </p:spTree>
    <p:extLst>
      <p:ext uri="{BB962C8B-B14F-4D97-AF65-F5344CB8AC3E}">
        <p14:creationId xmlns:p14="http://schemas.microsoft.com/office/powerpoint/2010/main" val="57831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EC1D-C550-9746-8063-CC2B51BF74AC}"/>
              </a:ext>
            </a:extLst>
          </p:cNvPr>
          <p:cNvSpPr>
            <a:spLocks noGrp="1"/>
          </p:cNvSpPr>
          <p:nvPr>
            <p:ph type="title"/>
          </p:nvPr>
        </p:nvSpPr>
        <p:spPr/>
        <p:txBody>
          <a:bodyPr/>
          <a:lstStyle/>
          <a:p>
            <a:r>
              <a:rPr lang="en-VN" b="1" dirty="0">
                <a:latin typeface="+mn-lt"/>
              </a:rPr>
              <a:t>Structured vs. Unstructured Data</a:t>
            </a:r>
            <a:endParaRPr lang="en-VN" dirty="0"/>
          </a:p>
        </p:txBody>
      </p:sp>
      <p:sp>
        <p:nvSpPr>
          <p:cNvPr id="6" name="Content Placeholder 5">
            <a:extLst>
              <a:ext uri="{FF2B5EF4-FFF2-40B4-BE49-F238E27FC236}">
                <a16:creationId xmlns:a16="http://schemas.microsoft.com/office/drawing/2014/main" id="{4A935FA6-FD17-53CB-5B0D-AF200230526F}"/>
              </a:ext>
            </a:extLst>
          </p:cNvPr>
          <p:cNvSpPr>
            <a:spLocks noGrp="1"/>
          </p:cNvSpPr>
          <p:nvPr>
            <p:ph idx="1"/>
          </p:nvPr>
        </p:nvSpPr>
        <p:spPr>
          <a:xfrm>
            <a:off x="1341756" y="1763486"/>
            <a:ext cx="4928416" cy="4755179"/>
          </a:xfrm>
        </p:spPr>
        <p:txBody>
          <a:bodyPr/>
          <a:lstStyle/>
          <a:p>
            <a:r>
              <a:rPr lang="en-VN" dirty="0"/>
              <a:t>Structured Data</a:t>
            </a:r>
          </a:p>
          <a:p>
            <a:pPr lvl="1"/>
            <a:r>
              <a:rPr lang="en-VN" dirty="0"/>
              <a:t>formated</a:t>
            </a:r>
          </a:p>
          <a:p>
            <a:pPr lvl="1"/>
            <a:r>
              <a:rPr lang="fr-FR" dirty="0" err="1"/>
              <a:t>Labelled</a:t>
            </a:r>
            <a:r>
              <a:rPr lang="fr-FR" dirty="0"/>
              <a:t> and </a:t>
            </a:r>
            <a:r>
              <a:rPr lang="fr-FR" dirty="0" err="1"/>
              <a:t>categorised</a:t>
            </a:r>
            <a:r>
              <a:rPr lang="fr-FR" dirty="0"/>
              <a:t> </a:t>
            </a:r>
            <a:r>
              <a:rPr lang="fr-FR" dirty="0" err="1"/>
              <a:t>into</a:t>
            </a:r>
            <a:r>
              <a:rPr lang="fr-FR" dirty="0"/>
              <a:t> variables</a:t>
            </a:r>
            <a:endParaRPr lang="en-VN" dirty="0"/>
          </a:p>
          <a:p>
            <a:pPr lvl="1"/>
            <a:r>
              <a:rPr lang="en-VN" dirty="0"/>
              <a:t>High quality data</a:t>
            </a:r>
          </a:p>
          <a:p>
            <a:endParaRPr lang="en-VN" dirty="0"/>
          </a:p>
        </p:txBody>
      </p:sp>
      <p:sp>
        <p:nvSpPr>
          <p:cNvPr id="4" name="Content Placeholder 5">
            <a:extLst>
              <a:ext uri="{FF2B5EF4-FFF2-40B4-BE49-F238E27FC236}">
                <a16:creationId xmlns:a16="http://schemas.microsoft.com/office/drawing/2014/main" id="{B6F58863-2FAE-3511-C3DB-6114EDB0A2F8}"/>
              </a:ext>
            </a:extLst>
          </p:cNvPr>
          <p:cNvSpPr txBox="1">
            <a:spLocks/>
          </p:cNvSpPr>
          <p:nvPr/>
        </p:nvSpPr>
        <p:spPr>
          <a:xfrm>
            <a:off x="6599555" y="1663473"/>
            <a:ext cx="4928416" cy="4755179"/>
          </a:xfrm>
          <a:prstGeom prst="rect">
            <a:avLst/>
          </a:prstGeom>
        </p:spPr>
        <p:txBody>
          <a:bodyPr vert="horz" lIns="91440" tIns="45720" rIns="91440" bIns="45720" rtlCol="0">
            <a:normAutofit/>
          </a:bodyPr>
          <a:lstStyle>
            <a:lvl1pPr marL="180000" indent="-457200" algn="l" defTabSz="914400" rtl="0" eaLnBrk="1" latinLnBrk="0" hangingPunct="1">
              <a:lnSpc>
                <a:spcPct val="120000"/>
              </a:lnSpc>
              <a:spcBef>
                <a:spcPts val="600"/>
              </a:spcBef>
              <a:spcAft>
                <a:spcPts val="600"/>
              </a:spcAft>
              <a:buSzPct val="70000"/>
              <a:buFont typeface="Wingdings" pitchFamily="2" charset="2"/>
              <a:buChar char="v"/>
              <a:defRPr sz="2200" b="0" i="0" kern="1200">
                <a:solidFill>
                  <a:schemeClr val="tx1"/>
                </a:solidFill>
                <a:latin typeface="Source Sans Pro" panose="020B0503030403020204" pitchFamily="34" charset="0"/>
                <a:ea typeface="Source Sans Pro" panose="020B0503030403020204" pitchFamily="34" charset="0"/>
                <a:cs typeface="Arial" panose="020B0604020202020204" pitchFamily="34" charset="0"/>
              </a:defRPr>
            </a:lvl1pPr>
            <a:lvl2pPr marL="685800" indent="-372600" algn="l" defTabSz="914400" rtl="0" eaLnBrk="1" latinLnBrk="0" hangingPunct="1">
              <a:lnSpc>
                <a:spcPct val="125000"/>
              </a:lnSpc>
              <a:spcBef>
                <a:spcPts val="600"/>
              </a:spcBef>
              <a:spcAft>
                <a:spcPts val="600"/>
              </a:spcAft>
              <a:buSzPct val="82000"/>
              <a:buFont typeface="Wingdings" pitchFamily="2" charset="2"/>
              <a:buChar char="Ø"/>
              <a:defRPr sz="1800" b="0" i="0" kern="1200">
                <a:solidFill>
                  <a:schemeClr val="tx1"/>
                </a:solidFill>
                <a:latin typeface="Source Sans Pro" panose="020B0503030403020204" pitchFamily="34" charset="0"/>
                <a:ea typeface="Source Sans Pro" panose="020B0503030403020204" pitchFamily="34" charset="0"/>
                <a:cs typeface="Arial" panose="020B0604020202020204" pitchFamily="34" charset="0"/>
              </a:defRPr>
            </a:lvl2pPr>
            <a:lvl3pPr marL="1143000" indent="-228600" algn="l" defTabSz="914400" rtl="0" eaLnBrk="1" latinLnBrk="0" hangingPunct="1">
              <a:lnSpc>
                <a:spcPct val="125000"/>
              </a:lnSpc>
              <a:spcBef>
                <a:spcPts val="600"/>
              </a:spcBef>
              <a:spcAft>
                <a:spcPts val="600"/>
              </a:spcAft>
              <a:buFont typeface="Wingdings" pitchFamily="2" charset="2"/>
              <a:buChar char="§"/>
              <a:defRPr sz="1600" b="0" i="0" kern="1200">
                <a:solidFill>
                  <a:schemeClr val="tx1"/>
                </a:solidFill>
                <a:latin typeface="Source Sans Pro" panose="020B0503030403020204" pitchFamily="34" charset="0"/>
                <a:ea typeface="Source Sans Pro" panose="020B0503030403020204" pitchFamily="34" charset="0"/>
                <a:cs typeface="Arial" panose="020B0604020202020204" pitchFamily="34" charset="0"/>
              </a:defRPr>
            </a:lvl3pPr>
            <a:lvl4pPr marL="1600200" indent="-228600" algn="l" defTabSz="914400" rtl="0" eaLnBrk="1" latinLnBrk="0" hangingPunct="1">
              <a:lnSpc>
                <a:spcPct val="125000"/>
              </a:lnSpc>
              <a:spcBef>
                <a:spcPts val="600"/>
              </a:spcBef>
              <a:spcAft>
                <a:spcPts val="600"/>
              </a:spcAft>
              <a:buFont typeface="Arial" panose="020B0604020202020204" pitchFamily="34" charset="0"/>
              <a:buChar char="•"/>
              <a:defRPr sz="1400" b="0" i="0" kern="1200">
                <a:solidFill>
                  <a:schemeClr val="tx1"/>
                </a:solidFill>
                <a:latin typeface="Source Sans Pro" panose="020B0503030403020204" pitchFamily="34" charset="0"/>
                <a:ea typeface="Source Sans Pro" panose="020B0503030403020204" pitchFamily="34" charset="0"/>
                <a:cs typeface="Arial" panose="020B0604020202020204" pitchFamily="34" charset="0"/>
              </a:defRPr>
            </a:lvl4pPr>
            <a:lvl5pPr marL="2057400" indent="-228600" algn="l" defTabSz="914400" rtl="0" eaLnBrk="1" latinLnBrk="0" hangingPunct="1">
              <a:lnSpc>
                <a:spcPct val="125000"/>
              </a:lnSpc>
              <a:spcBef>
                <a:spcPts val="600"/>
              </a:spcBef>
              <a:spcAft>
                <a:spcPts val="600"/>
              </a:spcAft>
              <a:buFont typeface="Wingdings" pitchFamily="2" charset="2"/>
              <a:buChar char="ü"/>
              <a:defRPr sz="1400" b="0" i="0" kern="1200">
                <a:solidFill>
                  <a:schemeClr val="tx1"/>
                </a:solidFill>
                <a:latin typeface="Source Sans Pro" panose="020B0503030403020204" pitchFamily="34" charset="0"/>
                <a:ea typeface="Source Sans Pro" panose="020B0503030403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VN" dirty="0"/>
              <a:t>Unstructured Data</a:t>
            </a:r>
          </a:p>
          <a:p>
            <a:pPr lvl="1"/>
            <a:r>
              <a:rPr lang="en-VN" dirty="0"/>
              <a:t>Not formated</a:t>
            </a:r>
          </a:p>
          <a:p>
            <a:pPr lvl="1"/>
            <a:r>
              <a:rPr lang="en-VN" dirty="0"/>
              <a:t>Various categorisation or no categorisation at all</a:t>
            </a:r>
          </a:p>
          <a:p>
            <a:pPr lvl="1"/>
            <a:r>
              <a:rPr lang="en-US" dirty="0"/>
              <a:t>N</a:t>
            </a:r>
            <a:r>
              <a:rPr lang="en-VN" dirty="0"/>
              <a:t>eed to be treated and simplified before analysis</a:t>
            </a:r>
          </a:p>
        </p:txBody>
      </p:sp>
    </p:spTree>
    <p:extLst>
      <p:ext uri="{BB962C8B-B14F-4D97-AF65-F5344CB8AC3E}">
        <p14:creationId xmlns:p14="http://schemas.microsoft.com/office/powerpoint/2010/main" val="246501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EC1D-C550-9746-8063-CC2B51BF74AC}"/>
              </a:ext>
            </a:extLst>
          </p:cNvPr>
          <p:cNvSpPr>
            <a:spLocks noGrp="1"/>
          </p:cNvSpPr>
          <p:nvPr>
            <p:ph type="title"/>
          </p:nvPr>
        </p:nvSpPr>
        <p:spPr/>
        <p:txBody>
          <a:bodyPr/>
          <a:lstStyle/>
          <a:p>
            <a:r>
              <a:rPr lang="en-VN" b="1" dirty="0">
                <a:latin typeface="+mn-lt"/>
              </a:rPr>
              <a:t>Structured vs. Unstructured Data</a:t>
            </a:r>
            <a:endParaRPr lang="en-VN" dirty="0"/>
          </a:p>
        </p:txBody>
      </p:sp>
      <p:pic>
        <p:nvPicPr>
          <p:cNvPr id="12" name="Picture 11" descr="A diagram of a business&#10;&#10;Description automatically generated with medium confidence">
            <a:extLst>
              <a:ext uri="{FF2B5EF4-FFF2-40B4-BE49-F238E27FC236}">
                <a16:creationId xmlns:a16="http://schemas.microsoft.com/office/drawing/2014/main" id="{1ADBC5D1-9BF8-8D43-D362-F8C582CB1FC6}"/>
              </a:ext>
            </a:extLst>
          </p:cNvPr>
          <p:cNvPicPr>
            <a:picLocks noChangeAspect="1"/>
          </p:cNvPicPr>
          <p:nvPr/>
        </p:nvPicPr>
        <p:blipFill>
          <a:blip r:embed="rId3"/>
          <a:stretch>
            <a:fillRect/>
          </a:stretch>
        </p:blipFill>
        <p:spPr>
          <a:xfrm>
            <a:off x="2430966" y="1491343"/>
            <a:ext cx="8229600" cy="5000400"/>
          </a:xfrm>
          <a:prstGeom prst="rect">
            <a:avLst/>
          </a:prstGeom>
        </p:spPr>
      </p:pic>
    </p:spTree>
    <p:extLst>
      <p:ext uri="{BB962C8B-B14F-4D97-AF65-F5344CB8AC3E}">
        <p14:creationId xmlns:p14="http://schemas.microsoft.com/office/powerpoint/2010/main" val="305826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9CFE-AB70-2702-2080-D78ACA28BBD7}"/>
              </a:ext>
            </a:extLst>
          </p:cNvPr>
          <p:cNvSpPr>
            <a:spLocks noGrp="1"/>
          </p:cNvSpPr>
          <p:nvPr>
            <p:ph type="title"/>
          </p:nvPr>
        </p:nvSpPr>
        <p:spPr/>
        <p:txBody>
          <a:bodyPr/>
          <a:lstStyle/>
          <a:p>
            <a:r>
              <a:rPr lang="en-US" b="1" dirty="0">
                <a:latin typeface="+mn-lt"/>
                <a:ea typeface="Calibri Light"/>
                <a:cs typeface="Calibri Light"/>
              </a:rPr>
              <a:t>Data Source and Data collection</a:t>
            </a: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758AEAA2-FC44-1A03-3439-20525E40A4CA}"/>
              </a:ext>
            </a:extLst>
          </p:cNvPr>
          <p:cNvSpPr>
            <a:spLocks noGrp="1"/>
          </p:cNvSpPr>
          <p:nvPr>
            <p:ph idx="1"/>
          </p:nvPr>
        </p:nvSpPr>
        <p:spPr>
          <a:xfrm>
            <a:off x="1341756" y="1584960"/>
            <a:ext cx="4939301" cy="4933705"/>
          </a:xfrm>
        </p:spPr>
        <p:txBody>
          <a:bodyPr vert="horz" lIns="91440" tIns="45720" rIns="91440" bIns="45720" rtlCol="0" anchor="t">
            <a:normAutofit fontScale="92500" lnSpcReduction="10000"/>
          </a:bodyPr>
          <a:lstStyle/>
          <a:p>
            <a:pPr marL="0" indent="0">
              <a:buNone/>
            </a:pPr>
            <a:r>
              <a:rPr lang="en-US" b="1" dirty="0">
                <a:ea typeface="Calibri"/>
                <a:cs typeface="Calibri"/>
              </a:rPr>
              <a:t>From inside the </a:t>
            </a:r>
            <a:r>
              <a:rPr lang="en-US" b="1" dirty="0" err="1">
                <a:ea typeface="Calibri"/>
                <a:cs typeface="Calibri"/>
              </a:rPr>
              <a:t>organisation</a:t>
            </a:r>
            <a:endParaRPr lang="en-US" b="1" dirty="0">
              <a:ea typeface="Calibri"/>
              <a:cs typeface="Calibri"/>
            </a:endParaRPr>
          </a:p>
          <a:p>
            <a:r>
              <a:rPr lang="en-US" dirty="0">
                <a:ea typeface="Calibri"/>
                <a:cs typeface="Calibri"/>
              </a:rPr>
              <a:t>Social network insights</a:t>
            </a:r>
          </a:p>
          <a:p>
            <a:pPr lvl="1"/>
            <a:r>
              <a:rPr lang="en-US" dirty="0">
                <a:ea typeface="Calibri"/>
                <a:cs typeface="Calibri"/>
              </a:rPr>
              <a:t>Indicators from Google analytics</a:t>
            </a:r>
          </a:p>
          <a:p>
            <a:r>
              <a:rPr lang="en-US" dirty="0">
                <a:ea typeface="Calibri"/>
                <a:cs typeface="Calibri"/>
              </a:rPr>
              <a:t>Business activities</a:t>
            </a:r>
          </a:p>
          <a:p>
            <a:pPr lvl="1"/>
            <a:r>
              <a:rPr lang="en-US" dirty="0">
                <a:ea typeface="Calibri"/>
                <a:cs typeface="Calibri"/>
              </a:rPr>
              <a:t>Operating reports</a:t>
            </a:r>
          </a:p>
          <a:p>
            <a:pPr lvl="1"/>
            <a:r>
              <a:rPr lang="en-US" dirty="0">
                <a:ea typeface="Calibri"/>
                <a:cs typeface="Calibri"/>
              </a:rPr>
              <a:t>FRAC*</a:t>
            </a:r>
          </a:p>
          <a:p>
            <a:r>
              <a:rPr lang="en-US" dirty="0">
                <a:ea typeface="Calibri"/>
                <a:cs typeface="Calibri"/>
              </a:rPr>
              <a:t>Data from internal research activities</a:t>
            </a:r>
          </a:p>
          <a:p>
            <a:pPr lvl="1"/>
            <a:r>
              <a:rPr lang="en-US" dirty="0">
                <a:ea typeface="Calibri"/>
                <a:cs typeface="Calibri"/>
              </a:rPr>
              <a:t>Survey</a:t>
            </a:r>
          </a:p>
          <a:p>
            <a:pPr lvl="1"/>
            <a:r>
              <a:rPr lang="en-US" dirty="0">
                <a:ea typeface="Calibri"/>
                <a:cs typeface="Calibri"/>
              </a:rPr>
              <a:t>Interview</a:t>
            </a:r>
          </a:p>
          <a:p>
            <a:pPr lvl="1"/>
            <a:r>
              <a:rPr lang="en-US" dirty="0">
                <a:ea typeface="Calibri"/>
                <a:cs typeface="Calibri"/>
              </a:rPr>
              <a:t>Data Mining</a:t>
            </a:r>
          </a:p>
          <a:p>
            <a:pPr lvl="1">
              <a:buFont typeface="Courier New" panose="020B0604020202020204" pitchFamily="34" charset="0"/>
              <a:buChar char="o"/>
            </a:pPr>
            <a:endParaRPr lang="en-US" dirty="0">
              <a:ea typeface="Calibri"/>
              <a:cs typeface="Calibri"/>
            </a:endParaRPr>
          </a:p>
          <a:p>
            <a:endParaRPr lang="en-US" dirty="0">
              <a:ea typeface="Calibri"/>
              <a:cs typeface="Calibri"/>
            </a:endParaRPr>
          </a:p>
        </p:txBody>
      </p:sp>
      <p:sp>
        <p:nvSpPr>
          <p:cNvPr id="4" name="Content Placeholder 3">
            <a:extLst>
              <a:ext uri="{FF2B5EF4-FFF2-40B4-BE49-F238E27FC236}">
                <a16:creationId xmlns:a16="http://schemas.microsoft.com/office/drawing/2014/main" id="{2BF56297-E5E0-3068-ECBA-E753EAA4169F}"/>
              </a:ext>
            </a:extLst>
          </p:cNvPr>
          <p:cNvSpPr>
            <a:spLocks noGrp="1"/>
          </p:cNvSpPr>
          <p:nvPr>
            <p:ph sz="half" idx="4294967295"/>
          </p:nvPr>
        </p:nvSpPr>
        <p:spPr>
          <a:xfrm>
            <a:off x="7075714" y="1584960"/>
            <a:ext cx="4781641" cy="4351338"/>
          </a:xfrm>
        </p:spPr>
        <p:txBody>
          <a:bodyPr vert="horz" lIns="91440" tIns="45720" rIns="91440" bIns="45720" rtlCol="0" anchor="t">
            <a:normAutofit/>
          </a:bodyPr>
          <a:lstStyle/>
          <a:p>
            <a:pPr>
              <a:buNone/>
            </a:pPr>
            <a:r>
              <a:rPr lang="en-US" b="1" dirty="0"/>
              <a:t>From outside the </a:t>
            </a:r>
            <a:r>
              <a:rPr lang="en-US" b="1" dirty="0" err="1"/>
              <a:t>organisation</a:t>
            </a:r>
            <a:endParaRPr lang="en-US" b="1" dirty="0"/>
          </a:p>
          <a:p>
            <a:pPr marL="180000" indent="-457200">
              <a:lnSpc>
                <a:spcPct val="110000"/>
              </a:lnSpc>
              <a:buSzPct val="70000"/>
              <a:buFont typeface="Wingdings" pitchFamily="2" charset="2"/>
              <a:buChar char="v"/>
            </a:pPr>
            <a:r>
              <a:rPr lang="en-US" dirty="0">
                <a:latin typeface="Source Sans Pro" panose="020B0503030403020204" pitchFamily="34" charset="0"/>
                <a:cs typeface="Calibri"/>
              </a:rPr>
              <a:t>Social media listening tools</a:t>
            </a:r>
          </a:p>
          <a:p>
            <a:pPr marL="180000" indent="-457200">
              <a:lnSpc>
                <a:spcPct val="110000"/>
              </a:lnSpc>
              <a:buSzPct val="70000"/>
              <a:buFont typeface="Wingdings" pitchFamily="2" charset="2"/>
              <a:buChar char="v"/>
            </a:pPr>
            <a:r>
              <a:rPr lang="en-US" dirty="0">
                <a:latin typeface="Source Sans Pro" panose="020B0503030403020204" pitchFamily="34" charset="0"/>
                <a:cs typeface="Calibri"/>
              </a:rPr>
              <a:t>Purchased from 3rd party </a:t>
            </a:r>
            <a:r>
              <a:rPr lang="en-US" dirty="0" err="1">
                <a:latin typeface="Source Sans Pro" panose="020B0503030403020204" pitchFamily="34" charset="0"/>
                <a:cs typeface="Calibri"/>
              </a:rPr>
              <a:t>organisation</a:t>
            </a:r>
            <a:endParaRPr lang="en-US" dirty="0">
              <a:latin typeface="Source Sans Pro" panose="020B0503030403020204" pitchFamily="34" charset="0"/>
              <a:cs typeface="Calibri"/>
            </a:endParaRPr>
          </a:p>
          <a:p>
            <a:pPr marL="637200" lvl="1" indent="-457200">
              <a:lnSpc>
                <a:spcPct val="110000"/>
              </a:lnSpc>
              <a:buSzPct val="70000"/>
              <a:buFont typeface="Wingdings" pitchFamily="2" charset="2"/>
              <a:buChar char="v"/>
            </a:pPr>
            <a:r>
              <a:rPr lang="en-US" dirty="0" err="1">
                <a:latin typeface="Source Sans Pro" panose="020B0503030403020204" pitchFamily="34" charset="0"/>
                <a:cs typeface="Calibri"/>
              </a:rPr>
              <a:t>Euromonitors</a:t>
            </a:r>
            <a:r>
              <a:rPr lang="en-US" dirty="0">
                <a:latin typeface="Source Sans Pro" panose="020B0503030403020204" pitchFamily="34" charset="0"/>
                <a:cs typeface="Calibri"/>
              </a:rPr>
              <a:t> market report</a:t>
            </a:r>
          </a:p>
          <a:p>
            <a:pPr marL="637200" lvl="1" indent="-457200">
              <a:lnSpc>
                <a:spcPct val="110000"/>
              </a:lnSpc>
              <a:buSzPct val="70000"/>
              <a:buFont typeface="Wingdings" pitchFamily="2" charset="2"/>
              <a:buChar char="v"/>
            </a:pPr>
            <a:r>
              <a:rPr lang="en-US" dirty="0">
                <a:latin typeface="Source Sans Pro" panose="020B0503030403020204" pitchFamily="34" charset="0"/>
                <a:cs typeface="Calibri"/>
              </a:rPr>
              <a:t>Data Mining service</a:t>
            </a:r>
            <a:endParaRPr lang="en-US" sz="1500" dirty="0">
              <a:latin typeface="Source Sans Pro" panose="020B0503030403020204" pitchFamily="34" charset="0"/>
              <a:cs typeface="Calibri"/>
            </a:endParaRPr>
          </a:p>
        </p:txBody>
      </p:sp>
    </p:spTree>
    <p:extLst>
      <p:ext uri="{BB962C8B-B14F-4D97-AF65-F5344CB8AC3E}">
        <p14:creationId xmlns:p14="http://schemas.microsoft.com/office/powerpoint/2010/main" val="2398913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70D6C6-FE5E-5622-5021-2EDFA4BBC670}"/>
              </a:ext>
            </a:extLst>
          </p:cNvPr>
          <p:cNvSpPr>
            <a:spLocks noGrp="1"/>
          </p:cNvSpPr>
          <p:nvPr>
            <p:ph type="title"/>
          </p:nvPr>
        </p:nvSpPr>
        <p:spPr/>
        <p:txBody>
          <a:bodyPr>
            <a:noAutofit/>
          </a:bodyPr>
          <a:lstStyle/>
          <a:p>
            <a:r>
              <a:rPr lang="en-VN" sz="3200" dirty="0"/>
              <a:t>Listen to the customer via digital listening</a:t>
            </a:r>
          </a:p>
        </p:txBody>
      </p:sp>
      <p:sp>
        <p:nvSpPr>
          <p:cNvPr id="5" name="Content Placeholder 4">
            <a:extLst>
              <a:ext uri="{FF2B5EF4-FFF2-40B4-BE49-F238E27FC236}">
                <a16:creationId xmlns:a16="http://schemas.microsoft.com/office/drawing/2014/main" id="{B84D8C8E-CDC2-9001-1C0E-6C5C25C15496}"/>
              </a:ext>
            </a:extLst>
          </p:cNvPr>
          <p:cNvSpPr>
            <a:spLocks noGrp="1"/>
          </p:cNvSpPr>
          <p:nvPr>
            <p:ph idx="1"/>
          </p:nvPr>
        </p:nvSpPr>
        <p:spPr/>
        <p:txBody>
          <a:bodyPr/>
          <a:lstStyle/>
          <a:p>
            <a:pPr marL="342900" indent="-342900"/>
            <a:r>
              <a:rPr lang="en-VN" dirty="0"/>
              <a:t>VoC (Online voice of customer): feedback about customers’ experience </a:t>
            </a:r>
          </a:p>
          <a:p>
            <a:pPr lvl="1"/>
            <a:r>
              <a:rPr lang="en-US" dirty="0"/>
              <a:t>Many techniques</a:t>
            </a:r>
            <a:r>
              <a:rPr lang="en-VN" dirty="0"/>
              <a:t>: text analytics, sentiment analytics, ….</a:t>
            </a:r>
          </a:p>
          <a:p>
            <a:pPr lvl="1"/>
            <a:r>
              <a:rPr lang="en-VN" dirty="0"/>
              <a:t>Find meaning in the feedback data from customer</a:t>
            </a:r>
          </a:p>
          <a:p>
            <a:r>
              <a:rPr lang="en-VN" dirty="0"/>
              <a:t>NPS (Net promoter score): </a:t>
            </a:r>
          </a:p>
          <a:p>
            <a:pPr lvl="1"/>
            <a:r>
              <a:rPr lang="en-VN" dirty="0"/>
              <a:t>0)10 scale</a:t>
            </a:r>
          </a:p>
          <a:p>
            <a:pPr lvl="1"/>
            <a:r>
              <a:rPr lang="en-VN" dirty="0"/>
              <a:t>3 main groups: promoter (9-10), passive (7-8), and detractor (0-6)</a:t>
            </a:r>
          </a:p>
          <a:p>
            <a:pPr lvl="1"/>
            <a:r>
              <a:rPr lang="en-VN" dirty="0"/>
              <a:t>Determine the antecedents of promoter for development</a:t>
            </a:r>
          </a:p>
          <a:p>
            <a:pPr marL="0" indent="0">
              <a:buNone/>
            </a:pPr>
            <a:endParaRPr lang="en-VN" dirty="0"/>
          </a:p>
          <a:p>
            <a:endParaRPr lang="en-VN" dirty="0"/>
          </a:p>
        </p:txBody>
      </p:sp>
      <p:pic>
        <p:nvPicPr>
          <p:cNvPr id="7" name="Picture 2" descr="NPS Survey Questions | 9 Brilliant Example NPS Questions">
            <a:extLst>
              <a:ext uri="{FF2B5EF4-FFF2-40B4-BE49-F238E27FC236}">
                <a16:creationId xmlns:a16="http://schemas.microsoft.com/office/drawing/2014/main" id="{FD4F5498-89C5-A19C-582B-60D4C51AC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88" t="15353" r="6244" b="16840"/>
          <a:stretch/>
        </p:blipFill>
        <p:spPr bwMode="auto">
          <a:xfrm>
            <a:off x="6331197" y="5105400"/>
            <a:ext cx="5526157" cy="141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17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083B-B492-214F-B6C1-AD5A7D70F602}"/>
              </a:ext>
            </a:extLst>
          </p:cNvPr>
          <p:cNvSpPr>
            <a:spLocks noGrp="1"/>
          </p:cNvSpPr>
          <p:nvPr>
            <p:ph type="title"/>
          </p:nvPr>
        </p:nvSpPr>
        <p:spPr>
          <a:xfrm>
            <a:off x="1240155" y="1477254"/>
            <a:ext cx="7751445" cy="1054972"/>
          </a:xfrm>
        </p:spPr>
        <p:txBody>
          <a:bodyPr>
            <a:normAutofit/>
          </a:bodyPr>
          <a:lstStyle/>
          <a:p>
            <a:r>
              <a:rPr lang="en-VN" dirty="0"/>
              <a:t>Demo – Real world Dataset</a:t>
            </a:r>
          </a:p>
        </p:txBody>
      </p:sp>
      <p:sp>
        <p:nvSpPr>
          <p:cNvPr id="3" name="Content Placeholder 2">
            <a:extLst>
              <a:ext uri="{FF2B5EF4-FFF2-40B4-BE49-F238E27FC236}">
                <a16:creationId xmlns:a16="http://schemas.microsoft.com/office/drawing/2014/main" id="{5FE53CEC-6FF3-454B-9E4B-C7EE73C96BB5}"/>
              </a:ext>
            </a:extLst>
          </p:cNvPr>
          <p:cNvSpPr>
            <a:spLocks noGrp="1"/>
          </p:cNvSpPr>
          <p:nvPr>
            <p:ph idx="1"/>
          </p:nvPr>
        </p:nvSpPr>
        <p:spPr>
          <a:xfrm>
            <a:off x="1240156" y="2600961"/>
            <a:ext cx="7882073" cy="2641599"/>
          </a:xfrm>
        </p:spPr>
        <p:txBody>
          <a:bodyPr/>
          <a:lstStyle/>
          <a:p>
            <a:pPr marL="0" indent="0">
              <a:buNone/>
            </a:pPr>
            <a:r>
              <a:rPr lang="en-VN" dirty="0"/>
              <a:t>Structured dataset from Kraggle</a:t>
            </a:r>
          </a:p>
          <a:p>
            <a:pPr marL="0" indent="0">
              <a:buNone/>
            </a:pPr>
            <a:r>
              <a:rPr lang="en-VN" dirty="0"/>
              <a:t>Starbucks promotional campaign</a:t>
            </a:r>
          </a:p>
          <a:p>
            <a:pPr marL="0" indent="0">
              <a:buNone/>
            </a:pPr>
            <a:endParaRPr lang="en-VN" dirty="0"/>
          </a:p>
          <a:p>
            <a:pPr marL="0" indent="0">
              <a:buNone/>
            </a:pPr>
            <a:r>
              <a:rPr lang="en-VN" dirty="0"/>
              <a:t>Analysis example</a:t>
            </a:r>
          </a:p>
        </p:txBody>
      </p:sp>
      <p:pic>
        <p:nvPicPr>
          <p:cNvPr id="9" name="Content Placeholder 8">
            <a:extLst>
              <a:ext uri="{FF2B5EF4-FFF2-40B4-BE49-F238E27FC236}">
                <a16:creationId xmlns:a16="http://schemas.microsoft.com/office/drawing/2014/main" id="{F1ACD30C-7921-804B-8AE8-C6EEA9BEF535}"/>
              </a:ext>
            </a:extLst>
          </p:cNvPr>
          <p:cNvPicPr>
            <a:picLocks noGrp="1" noChangeAspect="1"/>
          </p:cNvPicPr>
          <p:nvPr>
            <p:ph sz="half" idx="4294967295"/>
          </p:nvPr>
        </p:nvPicPr>
        <p:blipFill>
          <a:blip r:embed="rId2"/>
          <a:stretch>
            <a:fillRect/>
          </a:stretch>
        </p:blipFill>
        <p:spPr>
          <a:xfrm>
            <a:off x="8991600" y="1432560"/>
            <a:ext cx="2699657" cy="3810000"/>
          </a:xfrm>
        </p:spPr>
      </p:pic>
    </p:spTree>
    <p:extLst>
      <p:ext uri="{BB962C8B-B14F-4D97-AF65-F5344CB8AC3E}">
        <p14:creationId xmlns:p14="http://schemas.microsoft.com/office/powerpoint/2010/main" val="127551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100F-95F9-B7A7-A1F2-F55A97AFD5F2}"/>
              </a:ext>
            </a:extLst>
          </p:cNvPr>
          <p:cNvSpPr>
            <a:spLocks noGrp="1"/>
          </p:cNvSpPr>
          <p:nvPr>
            <p:ph type="title"/>
          </p:nvPr>
        </p:nvSpPr>
        <p:spPr/>
        <p:txBody>
          <a:bodyPr/>
          <a:lstStyle/>
          <a:p>
            <a:r>
              <a:rPr lang="en-VN" dirty="0"/>
              <a:t>Starbucks dataset</a:t>
            </a:r>
          </a:p>
        </p:txBody>
      </p:sp>
      <p:sp>
        <p:nvSpPr>
          <p:cNvPr id="3" name="Content Placeholder 2">
            <a:extLst>
              <a:ext uri="{FF2B5EF4-FFF2-40B4-BE49-F238E27FC236}">
                <a16:creationId xmlns:a16="http://schemas.microsoft.com/office/drawing/2014/main" id="{939B27E4-D9D5-E865-41C2-EFD56EBF9E8C}"/>
              </a:ext>
            </a:extLst>
          </p:cNvPr>
          <p:cNvSpPr>
            <a:spLocks noGrp="1"/>
          </p:cNvSpPr>
          <p:nvPr>
            <p:ph idx="1"/>
          </p:nvPr>
        </p:nvSpPr>
        <p:spPr/>
        <p:txBody>
          <a:bodyPr>
            <a:normAutofit/>
          </a:bodyPr>
          <a:lstStyle/>
          <a:p>
            <a:r>
              <a:rPr lang="en-VN" dirty="0"/>
              <a:t>Nature of dataset: Promotional offers &amp; Multichannels</a:t>
            </a:r>
          </a:p>
          <a:p>
            <a:r>
              <a:rPr lang="en-VN" dirty="0"/>
              <a:t>Available observations: </a:t>
            </a:r>
          </a:p>
          <a:p>
            <a:pPr lvl="1"/>
            <a:r>
              <a:rPr lang="en-VN" dirty="0"/>
              <a:t>Transaction (view rate &amp; completion rate)</a:t>
            </a:r>
          </a:p>
          <a:p>
            <a:pPr lvl="1"/>
            <a:r>
              <a:rPr lang="en-US" dirty="0"/>
              <a:t>C</a:t>
            </a:r>
            <a:r>
              <a:rPr lang="en-VN" dirty="0"/>
              <a:t>ustomer profile</a:t>
            </a:r>
          </a:p>
          <a:p>
            <a:pPr lvl="1"/>
            <a:r>
              <a:rPr lang="en-VN" dirty="0"/>
              <a:t>Offer detail</a:t>
            </a:r>
          </a:p>
        </p:txBody>
      </p:sp>
    </p:spTree>
    <p:extLst>
      <p:ext uri="{BB962C8B-B14F-4D97-AF65-F5344CB8AC3E}">
        <p14:creationId xmlns:p14="http://schemas.microsoft.com/office/powerpoint/2010/main" val="133703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100F-95F9-B7A7-A1F2-F55A97AFD5F2}"/>
              </a:ext>
            </a:extLst>
          </p:cNvPr>
          <p:cNvSpPr>
            <a:spLocks noGrp="1"/>
          </p:cNvSpPr>
          <p:nvPr>
            <p:ph type="title"/>
          </p:nvPr>
        </p:nvSpPr>
        <p:spPr/>
        <p:txBody>
          <a:bodyPr/>
          <a:lstStyle/>
          <a:p>
            <a:r>
              <a:rPr lang="en-VN" dirty="0"/>
              <a:t>Starbucks dataset</a:t>
            </a:r>
          </a:p>
        </p:txBody>
      </p:sp>
      <p:sp>
        <p:nvSpPr>
          <p:cNvPr id="3" name="Content Placeholder 2">
            <a:extLst>
              <a:ext uri="{FF2B5EF4-FFF2-40B4-BE49-F238E27FC236}">
                <a16:creationId xmlns:a16="http://schemas.microsoft.com/office/drawing/2014/main" id="{939B27E4-D9D5-E865-41C2-EFD56EBF9E8C}"/>
              </a:ext>
            </a:extLst>
          </p:cNvPr>
          <p:cNvSpPr>
            <a:spLocks noGrp="1"/>
          </p:cNvSpPr>
          <p:nvPr>
            <p:ph idx="1"/>
          </p:nvPr>
        </p:nvSpPr>
        <p:spPr>
          <a:xfrm>
            <a:off x="1240156" y="2600961"/>
            <a:ext cx="10515599" cy="3616959"/>
          </a:xfrm>
        </p:spPr>
        <p:txBody>
          <a:bodyPr>
            <a:normAutofit/>
          </a:bodyPr>
          <a:lstStyle/>
          <a:p>
            <a:r>
              <a:rPr lang="fr-FR" dirty="0" err="1"/>
              <a:t>Analysis</a:t>
            </a:r>
            <a:r>
              <a:rPr lang="fr-FR" dirty="0"/>
              <a:t> </a:t>
            </a:r>
            <a:r>
              <a:rPr lang="fr-FR" dirty="0" err="1"/>
              <a:t>done</a:t>
            </a:r>
            <a:r>
              <a:rPr lang="fr-FR" dirty="0"/>
              <a:t> on Python</a:t>
            </a:r>
          </a:p>
          <a:p>
            <a:r>
              <a:rPr lang="fr-FR" dirty="0" err="1"/>
              <a:t>Available</a:t>
            </a:r>
            <a:r>
              <a:rPr lang="fr-FR" dirty="0"/>
              <a:t> code for </a:t>
            </a:r>
            <a:r>
              <a:rPr lang="fr-FR" dirty="0" err="1"/>
              <a:t>replication</a:t>
            </a:r>
            <a:endParaRPr lang="fr-FR" dirty="0"/>
          </a:p>
          <a:p>
            <a:r>
              <a:rPr lang="fr-FR" dirty="0" err="1"/>
              <a:t>However</a:t>
            </a:r>
            <a:r>
              <a:rPr lang="fr-FR" dirty="0"/>
              <a:t>, </a:t>
            </a:r>
            <a:r>
              <a:rPr lang="fr-FR" dirty="0" err="1"/>
              <a:t>nothing</a:t>
            </a:r>
            <a:r>
              <a:rPr lang="fr-FR" dirty="0"/>
              <a:t> </a:t>
            </a:r>
            <a:r>
              <a:rPr lang="fr-FR" dirty="0" err="1"/>
              <a:t>fancy</a:t>
            </a:r>
            <a:r>
              <a:rPr lang="fr-FR" dirty="0"/>
              <a:t> or new: </a:t>
            </a:r>
          </a:p>
          <a:p>
            <a:pPr lvl="1"/>
            <a:r>
              <a:rPr lang="fr-FR" dirty="0" err="1"/>
              <a:t>univariate</a:t>
            </a:r>
            <a:r>
              <a:rPr lang="fr-FR" dirty="0"/>
              <a:t> </a:t>
            </a:r>
            <a:r>
              <a:rPr lang="fr-FR" dirty="0" err="1"/>
              <a:t>analysis</a:t>
            </a:r>
            <a:endParaRPr lang="fr-FR" dirty="0"/>
          </a:p>
          <a:p>
            <a:pPr lvl="1"/>
            <a:r>
              <a:rPr lang="fr-FR" dirty="0" err="1"/>
              <a:t>plotting</a:t>
            </a:r>
            <a:r>
              <a:rPr lang="fr-FR" dirty="0"/>
              <a:t> variables </a:t>
            </a:r>
            <a:r>
              <a:rPr lang="fr-FR" dirty="0" err="1"/>
              <a:t>against</a:t>
            </a:r>
            <a:r>
              <a:rPr lang="fr-FR" dirty="0"/>
              <a:t> </a:t>
            </a:r>
            <a:r>
              <a:rPr lang="fr-FR" dirty="0" err="1"/>
              <a:t>each</a:t>
            </a:r>
            <a:r>
              <a:rPr lang="fr-FR" dirty="0"/>
              <a:t> </a:t>
            </a:r>
            <a:r>
              <a:rPr lang="fr-FR" dirty="0" err="1"/>
              <a:t>other</a:t>
            </a:r>
            <a:endParaRPr lang="fr-FR" dirty="0"/>
          </a:p>
          <a:p>
            <a:pPr lvl="1"/>
            <a:r>
              <a:rPr lang="fr-FR" dirty="0"/>
              <a:t>visualisation</a:t>
            </a:r>
            <a:endParaRPr lang="en-VN" dirty="0"/>
          </a:p>
        </p:txBody>
      </p:sp>
    </p:spTree>
    <p:extLst>
      <p:ext uri="{BB962C8B-B14F-4D97-AF65-F5344CB8AC3E}">
        <p14:creationId xmlns:p14="http://schemas.microsoft.com/office/powerpoint/2010/main" val="83246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100F-95F9-B7A7-A1F2-F55A97AFD5F2}"/>
              </a:ext>
            </a:extLst>
          </p:cNvPr>
          <p:cNvSpPr>
            <a:spLocks noGrp="1"/>
          </p:cNvSpPr>
          <p:nvPr>
            <p:ph type="title"/>
          </p:nvPr>
        </p:nvSpPr>
        <p:spPr/>
        <p:txBody>
          <a:bodyPr/>
          <a:lstStyle/>
          <a:p>
            <a:r>
              <a:rPr lang="en-VN" dirty="0"/>
              <a:t>Starbucks dataset</a:t>
            </a:r>
          </a:p>
        </p:txBody>
      </p:sp>
      <p:sp>
        <p:nvSpPr>
          <p:cNvPr id="3" name="Content Placeholder 2">
            <a:extLst>
              <a:ext uri="{FF2B5EF4-FFF2-40B4-BE49-F238E27FC236}">
                <a16:creationId xmlns:a16="http://schemas.microsoft.com/office/drawing/2014/main" id="{939B27E4-D9D5-E865-41C2-EFD56EBF9E8C}"/>
              </a:ext>
            </a:extLst>
          </p:cNvPr>
          <p:cNvSpPr>
            <a:spLocks noGrp="1"/>
          </p:cNvSpPr>
          <p:nvPr>
            <p:ph idx="1"/>
          </p:nvPr>
        </p:nvSpPr>
        <p:spPr>
          <a:xfrm>
            <a:off x="1240157" y="2600961"/>
            <a:ext cx="4855844" cy="2641599"/>
          </a:xfrm>
        </p:spPr>
        <p:txBody>
          <a:bodyPr>
            <a:normAutofit/>
          </a:bodyPr>
          <a:lstStyle/>
          <a:p>
            <a:r>
              <a:rPr lang="fr-FR" dirty="0"/>
              <a:t>The data </a:t>
            </a:r>
            <a:r>
              <a:rPr lang="fr-FR" dirty="0" err="1"/>
              <a:t>itself</a:t>
            </a:r>
            <a:r>
              <a:rPr lang="fr-FR" dirty="0"/>
              <a:t> </a:t>
            </a:r>
            <a:r>
              <a:rPr lang="fr-FR" dirty="0" err="1"/>
              <a:t>is</a:t>
            </a:r>
            <a:r>
              <a:rPr lang="fr-FR" dirty="0"/>
              <a:t> </a:t>
            </a:r>
            <a:r>
              <a:rPr lang="fr-FR" dirty="0" err="1"/>
              <a:t>meaningless</a:t>
            </a:r>
            <a:endParaRPr lang="fr-FR" dirty="0"/>
          </a:p>
          <a:p>
            <a:r>
              <a:rPr lang="fr-FR" dirty="0"/>
              <a:t>The </a:t>
            </a:r>
            <a:r>
              <a:rPr lang="fr-FR" dirty="0" err="1"/>
              <a:t>analyst</a:t>
            </a:r>
            <a:r>
              <a:rPr lang="fr-FR" dirty="0"/>
              <a:t>/marketer has to tell a story </a:t>
            </a:r>
            <a:r>
              <a:rPr lang="fr-FR" dirty="0" err="1"/>
              <a:t>from</a:t>
            </a:r>
            <a:r>
              <a:rPr lang="fr-FR" dirty="0"/>
              <a:t> the data</a:t>
            </a:r>
          </a:p>
          <a:p>
            <a:r>
              <a:rPr lang="fr-FR" dirty="0"/>
              <a:t>How </a:t>
            </a:r>
            <a:r>
              <a:rPr lang="fr-FR" dirty="0" err="1"/>
              <a:t>would</a:t>
            </a:r>
            <a:r>
              <a:rPr lang="fr-FR" dirty="0"/>
              <a:t> </a:t>
            </a:r>
            <a:r>
              <a:rPr lang="fr-FR" dirty="0" err="1"/>
              <a:t>you</a:t>
            </a:r>
            <a:r>
              <a:rPr lang="fr-FR" dirty="0"/>
              <a:t> </a:t>
            </a:r>
            <a:r>
              <a:rPr lang="fr-FR" dirty="0" err="1"/>
              <a:t>interpret</a:t>
            </a:r>
            <a:r>
              <a:rPr lang="fr-FR" dirty="0"/>
              <a:t> the data?</a:t>
            </a:r>
          </a:p>
          <a:p>
            <a:endParaRPr lang="en-VN" dirty="0"/>
          </a:p>
        </p:txBody>
      </p:sp>
      <p:pic>
        <p:nvPicPr>
          <p:cNvPr id="5" name="Picture 4">
            <a:extLst>
              <a:ext uri="{FF2B5EF4-FFF2-40B4-BE49-F238E27FC236}">
                <a16:creationId xmlns:a16="http://schemas.microsoft.com/office/drawing/2014/main" id="{2627748E-B2C9-30B9-2D36-EA1B33597546}"/>
              </a:ext>
            </a:extLst>
          </p:cNvPr>
          <p:cNvPicPr>
            <a:picLocks noChangeAspect="1"/>
          </p:cNvPicPr>
          <p:nvPr/>
        </p:nvPicPr>
        <p:blipFill>
          <a:blip r:embed="rId3"/>
          <a:stretch>
            <a:fillRect/>
          </a:stretch>
        </p:blipFill>
        <p:spPr>
          <a:xfrm>
            <a:off x="6096000" y="1297268"/>
            <a:ext cx="5879678" cy="4263463"/>
          </a:xfrm>
          <a:prstGeom prst="rect">
            <a:avLst/>
          </a:prstGeom>
        </p:spPr>
      </p:pic>
    </p:spTree>
    <p:extLst>
      <p:ext uri="{BB962C8B-B14F-4D97-AF65-F5344CB8AC3E}">
        <p14:creationId xmlns:p14="http://schemas.microsoft.com/office/powerpoint/2010/main" val="3212824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100F-95F9-B7A7-A1F2-F55A97AFD5F2}"/>
              </a:ext>
            </a:extLst>
          </p:cNvPr>
          <p:cNvSpPr>
            <a:spLocks noGrp="1"/>
          </p:cNvSpPr>
          <p:nvPr>
            <p:ph type="title"/>
          </p:nvPr>
        </p:nvSpPr>
        <p:spPr/>
        <p:txBody>
          <a:bodyPr/>
          <a:lstStyle/>
          <a:p>
            <a:r>
              <a:rPr lang="en-VN" dirty="0"/>
              <a:t>Starbucks dataset</a:t>
            </a:r>
          </a:p>
        </p:txBody>
      </p:sp>
      <p:sp>
        <p:nvSpPr>
          <p:cNvPr id="3" name="Content Placeholder 2">
            <a:extLst>
              <a:ext uri="{FF2B5EF4-FFF2-40B4-BE49-F238E27FC236}">
                <a16:creationId xmlns:a16="http://schemas.microsoft.com/office/drawing/2014/main" id="{939B27E4-D9D5-E865-41C2-EFD56EBF9E8C}"/>
              </a:ext>
            </a:extLst>
          </p:cNvPr>
          <p:cNvSpPr>
            <a:spLocks noGrp="1"/>
          </p:cNvSpPr>
          <p:nvPr>
            <p:ph idx="1"/>
          </p:nvPr>
        </p:nvSpPr>
        <p:spPr>
          <a:xfrm>
            <a:off x="1240157" y="2600961"/>
            <a:ext cx="4470400" cy="2641599"/>
          </a:xfrm>
        </p:spPr>
        <p:txBody>
          <a:bodyPr>
            <a:normAutofit/>
          </a:bodyPr>
          <a:lstStyle/>
          <a:p>
            <a:r>
              <a:rPr lang="fr-FR" dirty="0"/>
              <a:t>More </a:t>
            </a:r>
            <a:r>
              <a:rPr lang="fr-FR" dirty="0" err="1"/>
              <a:t>example</a:t>
            </a:r>
            <a:endParaRPr lang="fr-FR" dirty="0"/>
          </a:p>
          <a:p>
            <a:r>
              <a:rPr lang="fr-FR" dirty="0"/>
              <a:t>How </a:t>
            </a:r>
            <a:r>
              <a:rPr lang="fr-FR" dirty="0" err="1"/>
              <a:t>would</a:t>
            </a:r>
            <a:r>
              <a:rPr lang="fr-FR" dirty="0"/>
              <a:t> </a:t>
            </a:r>
            <a:r>
              <a:rPr lang="fr-FR" dirty="0" err="1"/>
              <a:t>you</a:t>
            </a:r>
            <a:r>
              <a:rPr lang="fr-FR" dirty="0"/>
              <a:t> </a:t>
            </a:r>
            <a:r>
              <a:rPr lang="fr-FR" dirty="0" err="1"/>
              <a:t>interpret</a:t>
            </a:r>
            <a:r>
              <a:rPr lang="fr-FR" dirty="0"/>
              <a:t> the data?</a:t>
            </a:r>
          </a:p>
          <a:p>
            <a:endParaRPr lang="en-VN" dirty="0"/>
          </a:p>
        </p:txBody>
      </p:sp>
      <p:pic>
        <p:nvPicPr>
          <p:cNvPr id="6" name="Picture 5">
            <a:extLst>
              <a:ext uri="{FF2B5EF4-FFF2-40B4-BE49-F238E27FC236}">
                <a16:creationId xmlns:a16="http://schemas.microsoft.com/office/drawing/2014/main" id="{C9B53C36-ACA6-7B7C-E3C9-8A05C25204F1}"/>
              </a:ext>
            </a:extLst>
          </p:cNvPr>
          <p:cNvPicPr>
            <a:picLocks noChangeAspect="1"/>
          </p:cNvPicPr>
          <p:nvPr/>
        </p:nvPicPr>
        <p:blipFill>
          <a:blip r:embed="rId3"/>
          <a:stretch>
            <a:fillRect/>
          </a:stretch>
        </p:blipFill>
        <p:spPr>
          <a:xfrm>
            <a:off x="5710557" y="391840"/>
            <a:ext cx="6045198" cy="4362160"/>
          </a:xfrm>
          <a:prstGeom prst="rect">
            <a:avLst/>
          </a:prstGeom>
        </p:spPr>
      </p:pic>
      <p:pic>
        <p:nvPicPr>
          <p:cNvPr id="12" name="Picture 11">
            <a:extLst>
              <a:ext uri="{FF2B5EF4-FFF2-40B4-BE49-F238E27FC236}">
                <a16:creationId xmlns:a16="http://schemas.microsoft.com/office/drawing/2014/main" id="{DCBE8270-CA32-D7B7-BC82-35C1B8533EEF}"/>
              </a:ext>
            </a:extLst>
          </p:cNvPr>
          <p:cNvPicPr>
            <a:picLocks noChangeAspect="1"/>
          </p:cNvPicPr>
          <p:nvPr/>
        </p:nvPicPr>
        <p:blipFill>
          <a:blip r:embed="rId4"/>
          <a:stretch>
            <a:fillRect/>
          </a:stretch>
        </p:blipFill>
        <p:spPr>
          <a:xfrm>
            <a:off x="7227752" y="4754000"/>
            <a:ext cx="3276600" cy="1549400"/>
          </a:xfrm>
          <a:prstGeom prst="rect">
            <a:avLst/>
          </a:prstGeom>
        </p:spPr>
      </p:pic>
    </p:spTree>
    <p:extLst>
      <p:ext uri="{BB962C8B-B14F-4D97-AF65-F5344CB8AC3E}">
        <p14:creationId xmlns:p14="http://schemas.microsoft.com/office/powerpoint/2010/main" val="218986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100F-95F9-B7A7-A1F2-F55A97AFD5F2}"/>
              </a:ext>
            </a:extLst>
          </p:cNvPr>
          <p:cNvSpPr>
            <a:spLocks noGrp="1"/>
          </p:cNvSpPr>
          <p:nvPr>
            <p:ph type="title"/>
          </p:nvPr>
        </p:nvSpPr>
        <p:spPr/>
        <p:txBody>
          <a:bodyPr/>
          <a:lstStyle/>
          <a:p>
            <a:r>
              <a:rPr lang="en-VN" dirty="0"/>
              <a:t>Starbucks dataset</a:t>
            </a:r>
          </a:p>
        </p:txBody>
      </p:sp>
      <p:sp>
        <p:nvSpPr>
          <p:cNvPr id="3" name="Content Placeholder 2">
            <a:extLst>
              <a:ext uri="{FF2B5EF4-FFF2-40B4-BE49-F238E27FC236}">
                <a16:creationId xmlns:a16="http://schemas.microsoft.com/office/drawing/2014/main" id="{939B27E4-D9D5-E865-41C2-EFD56EBF9E8C}"/>
              </a:ext>
            </a:extLst>
          </p:cNvPr>
          <p:cNvSpPr>
            <a:spLocks noGrp="1"/>
          </p:cNvSpPr>
          <p:nvPr>
            <p:ph idx="1"/>
          </p:nvPr>
        </p:nvSpPr>
        <p:spPr>
          <a:xfrm>
            <a:off x="1240157" y="2600961"/>
            <a:ext cx="4470400" cy="2641599"/>
          </a:xfrm>
        </p:spPr>
        <p:txBody>
          <a:bodyPr>
            <a:normAutofit fontScale="92500" lnSpcReduction="20000"/>
          </a:bodyPr>
          <a:lstStyle/>
          <a:p>
            <a:r>
              <a:rPr lang="fr-FR" dirty="0"/>
              <a:t>More </a:t>
            </a:r>
            <a:r>
              <a:rPr lang="fr-FR" dirty="0" err="1"/>
              <a:t>example</a:t>
            </a:r>
            <a:endParaRPr lang="fr-FR" dirty="0"/>
          </a:p>
          <a:p>
            <a:r>
              <a:rPr lang="fr-FR" dirty="0"/>
              <a:t>How </a:t>
            </a:r>
            <a:r>
              <a:rPr lang="fr-FR" dirty="0" err="1"/>
              <a:t>would</a:t>
            </a:r>
            <a:r>
              <a:rPr lang="fr-FR" dirty="0"/>
              <a:t> </a:t>
            </a:r>
            <a:r>
              <a:rPr lang="fr-FR" dirty="0" err="1"/>
              <a:t>you</a:t>
            </a:r>
            <a:r>
              <a:rPr lang="fr-FR" dirty="0"/>
              <a:t> </a:t>
            </a:r>
            <a:r>
              <a:rPr lang="fr-FR" dirty="0" err="1"/>
              <a:t>interpret</a:t>
            </a:r>
            <a:r>
              <a:rPr lang="fr-FR" dirty="0"/>
              <a:t> the data?</a:t>
            </a:r>
          </a:p>
          <a:p>
            <a:r>
              <a:rPr lang="en-VN" dirty="0"/>
              <a:t>What should starbucks do?</a:t>
            </a:r>
          </a:p>
          <a:p>
            <a:r>
              <a:rPr lang="fr-FR" dirty="0"/>
              <a:t>How </a:t>
            </a:r>
            <a:r>
              <a:rPr lang="fr-FR" dirty="0" err="1"/>
              <a:t>many</a:t>
            </a:r>
            <a:r>
              <a:rPr lang="fr-FR" dirty="0"/>
              <a:t> </a:t>
            </a:r>
            <a:r>
              <a:rPr lang="fr-FR" dirty="0" err="1"/>
              <a:t>customer</a:t>
            </a:r>
            <a:r>
              <a:rPr lang="fr-FR" dirty="0"/>
              <a:t> </a:t>
            </a:r>
            <a:r>
              <a:rPr lang="fr-FR" dirty="0" err="1"/>
              <a:t>category</a:t>
            </a:r>
            <a:r>
              <a:rPr lang="fr-FR" dirty="0"/>
              <a:t> can </a:t>
            </a:r>
            <a:r>
              <a:rPr lang="fr-FR" dirty="0" err="1"/>
              <a:t>we</a:t>
            </a:r>
            <a:r>
              <a:rPr lang="fr-FR" dirty="0"/>
              <a:t> </a:t>
            </a:r>
            <a:r>
              <a:rPr lang="fr-FR" dirty="0" err="1"/>
              <a:t>infer</a:t>
            </a:r>
            <a:r>
              <a:rPr lang="fr-FR" dirty="0"/>
              <a:t> </a:t>
            </a:r>
            <a:r>
              <a:rPr lang="fr-FR" dirty="0" err="1"/>
              <a:t>here</a:t>
            </a:r>
            <a:r>
              <a:rPr lang="fr-FR" dirty="0"/>
              <a:t>? </a:t>
            </a:r>
          </a:p>
          <a:p>
            <a:r>
              <a:rPr lang="fr-FR" dirty="0" err="1"/>
              <a:t>What</a:t>
            </a:r>
            <a:r>
              <a:rPr lang="fr-FR" dirty="0"/>
              <a:t> </a:t>
            </a:r>
            <a:r>
              <a:rPr lang="fr-FR" dirty="0" err="1"/>
              <a:t>should</a:t>
            </a:r>
            <a:r>
              <a:rPr lang="fr-FR" dirty="0"/>
              <a:t> Starbucks do?</a:t>
            </a:r>
            <a:endParaRPr lang="en-VN" dirty="0"/>
          </a:p>
        </p:txBody>
      </p:sp>
      <p:pic>
        <p:nvPicPr>
          <p:cNvPr id="10" name="Picture 9">
            <a:extLst>
              <a:ext uri="{FF2B5EF4-FFF2-40B4-BE49-F238E27FC236}">
                <a16:creationId xmlns:a16="http://schemas.microsoft.com/office/drawing/2014/main" id="{CF9A77DD-5214-6116-CFE6-DEAF908E2217}"/>
              </a:ext>
            </a:extLst>
          </p:cNvPr>
          <p:cNvPicPr>
            <a:picLocks noChangeAspect="1"/>
          </p:cNvPicPr>
          <p:nvPr/>
        </p:nvPicPr>
        <p:blipFill>
          <a:blip r:embed="rId3"/>
          <a:stretch>
            <a:fillRect/>
          </a:stretch>
        </p:blipFill>
        <p:spPr>
          <a:xfrm>
            <a:off x="6891655" y="3313413"/>
            <a:ext cx="4256896" cy="3544587"/>
          </a:xfrm>
          <a:prstGeom prst="rect">
            <a:avLst/>
          </a:prstGeom>
        </p:spPr>
      </p:pic>
      <p:pic>
        <p:nvPicPr>
          <p:cNvPr id="13" name="Picture 12">
            <a:extLst>
              <a:ext uri="{FF2B5EF4-FFF2-40B4-BE49-F238E27FC236}">
                <a16:creationId xmlns:a16="http://schemas.microsoft.com/office/drawing/2014/main" id="{84A5D8C7-F38F-850B-4681-72E61E9E0031}"/>
              </a:ext>
            </a:extLst>
          </p:cNvPr>
          <p:cNvPicPr>
            <a:picLocks noChangeAspect="1"/>
          </p:cNvPicPr>
          <p:nvPr/>
        </p:nvPicPr>
        <p:blipFill>
          <a:blip r:embed="rId4"/>
          <a:stretch>
            <a:fillRect/>
          </a:stretch>
        </p:blipFill>
        <p:spPr>
          <a:xfrm>
            <a:off x="6891655" y="0"/>
            <a:ext cx="4312227" cy="3429000"/>
          </a:xfrm>
          <a:prstGeom prst="rect">
            <a:avLst/>
          </a:prstGeom>
        </p:spPr>
      </p:pic>
    </p:spTree>
    <p:extLst>
      <p:ext uri="{BB962C8B-B14F-4D97-AF65-F5344CB8AC3E}">
        <p14:creationId xmlns:p14="http://schemas.microsoft.com/office/powerpoint/2010/main" val="415414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59C1-38FA-2341-B917-18A63D6CE209}"/>
              </a:ext>
            </a:extLst>
          </p:cNvPr>
          <p:cNvSpPr>
            <a:spLocks noGrp="1"/>
          </p:cNvSpPr>
          <p:nvPr>
            <p:ph type="title"/>
          </p:nvPr>
        </p:nvSpPr>
        <p:spPr/>
        <p:txBody>
          <a:bodyPr/>
          <a:lstStyle/>
          <a:p>
            <a:r>
              <a:rPr lang="en-US" dirty="0"/>
              <a:t>Learning objectives</a:t>
            </a:r>
            <a:endParaRPr lang="en-VN" dirty="0"/>
          </a:p>
        </p:txBody>
      </p:sp>
      <p:sp>
        <p:nvSpPr>
          <p:cNvPr id="3" name="Content Placeholder 2">
            <a:extLst>
              <a:ext uri="{FF2B5EF4-FFF2-40B4-BE49-F238E27FC236}">
                <a16:creationId xmlns:a16="http://schemas.microsoft.com/office/drawing/2014/main" id="{EE665524-786F-E14B-8EEB-9E083CAC05CB}"/>
              </a:ext>
            </a:extLst>
          </p:cNvPr>
          <p:cNvSpPr>
            <a:spLocks noGrp="1"/>
          </p:cNvSpPr>
          <p:nvPr>
            <p:ph idx="1"/>
          </p:nvPr>
        </p:nvSpPr>
        <p:spPr/>
        <p:txBody>
          <a:bodyPr/>
          <a:lstStyle/>
          <a:p>
            <a:r>
              <a:rPr lang="en-US" dirty="0"/>
              <a:t>Understand and distinguish different data sources and types</a:t>
            </a:r>
          </a:p>
          <a:p>
            <a:r>
              <a:rPr lang="en-US" dirty="0"/>
              <a:t>Comprehend the potential of data-driven marketing, AI, Big Data</a:t>
            </a:r>
          </a:p>
          <a:p>
            <a:r>
              <a:rPr lang="en-US" dirty="0"/>
              <a:t>Understand the basis of several marketing data analysis techniques</a:t>
            </a:r>
          </a:p>
          <a:p>
            <a:endParaRPr lang="en-US" dirty="0"/>
          </a:p>
        </p:txBody>
      </p:sp>
    </p:spTree>
    <p:extLst>
      <p:ext uri="{BB962C8B-B14F-4D97-AF65-F5344CB8AC3E}">
        <p14:creationId xmlns:p14="http://schemas.microsoft.com/office/powerpoint/2010/main" val="1241750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FB35-758E-C796-2F9C-BAB092569616}"/>
              </a:ext>
            </a:extLst>
          </p:cNvPr>
          <p:cNvSpPr>
            <a:spLocks noGrp="1"/>
          </p:cNvSpPr>
          <p:nvPr>
            <p:ph type="title"/>
          </p:nvPr>
        </p:nvSpPr>
        <p:spPr>
          <a:xfrm>
            <a:off x="1240155" y="1477254"/>
            <a:ext cx="6935016" cy="1054972"/>
          </a:xfrm>
        </p:spPr>
        <p:txBody>
          <a:bodyPr/>
          <a:lstStyle/>
          <a:p>
            <a:r>
              <a:rPr lang="en-VN" dirty="0"/>
              <a:t>Demo – Real world dataset</a:t>
            </a:r>
          </a:p>
        </p:txBody>
      </p:sp>
      <p:sp>
        <p:nvSpPr>
          <p:cNvPr id="3" name="Content Placeholder 2">
            <a:extLst>
              <a:ext uri="{FF2B5EF4-FFF2-40B4-BE49-F238E27FC236}">
                <a16:creationId xmlns:a16="http://schemas.microsoft.com/office/drawing/2014/main" id="{8262A5E9-36DC-BEDC-4522-CA177CD4FF72}"/>
              </a:ext>
            </a:extLst>
          </p:cNvPr>
          <p:cNvSpPr>
            <a:spLocks noGrp="1"/>
          </p:cNvSpPr>
          <p:nvPr>
            <p:ph idx="1"/>
          </p:nvPr>
        </p:nvSpPr>
        <p:spPr>
          <a:xfrm>
            <a:off x="1240156" y="2600961"/>
            <a:ext cx="6935015" cy="2641599"/>
          </a:xfrm>
        </p:spPr>
        <p:txBody>
          <a:bodyPr/>
          <a:lstStyle/>
          <a:p>
            <a:r>
              <a:rPr lang="en-US" dirty="0"/>
              <a:t>U</a:t>
            </a:r>
            <a:r>
              <a:rPr lang="en-VN" dirty="0"/>
              <a:t>nstructurerd dataset: Product reviews from Amazon</a:t>
            </a:r>
          </a:p>
          <a:p>
            <a:endParaRPr lang="en-VN" dirty="0"/>
          </a:p>
          <a:p>
            <a:pPr marL="0" indent="0">
              <a:buNone/>
            </a:pPr>
            <a:r>
              <a:rPr lang="en-VN" dirty="0"/>
              <a:t>No analysis example</a:t>
            </a:r>
          </a:p>
        </p:txBody>
      </p:sp>
      <p:pic>
        <p:nvPicPr>
          <p:cNvPr id="4" name="Content Placeholder 9">
            <a:extLst>
              <a:ext uri="{FF2B5EF4-FFF2-40B4-BE49-F238E27FC236}">
                <a16:creationId xmlns:a16="http://schemas.microsoft.com/office/drawing/2014/main" id="{AE860254-D598-A7F6-7D94-BE4918261DF5}"/>
              </a:ext>
            </a:extLst>
          </p:cNvPr>
          <p:cNvPicPr>
            <a:picLocks noChangeAspect="1"/>
          </p:cNvPicPr>
          <p:nvPr/>
        </p:nvPicPr>
        <p:blipFill>
          <a:blip r:embed="rId2"/>
          <a:stretch>
            <a:fillRect/>
          </a:stretch>
        </p:blipFill>
        <p:spPr>
          <a:xfrm>
            <a:off x="8316685" y="1421909"/>
            <a:ext cx="3428184" cy="3820651"/>
          </a:xfrm>
          <a:prstGeom prst="rect">
            <a:avLst/>
          </a:prstGeom>
          <a:solidFill>
            <a:schemeClr val="bg2"/>
          </a:solidFill>
        </p:spPr>
      </p:pic>
    </p:spTree>
    <p:extLst>
      <p:ext uri="{BB962C8B-B14F-4D97-AF65-F5344CB8AC3E}">
        <p14:creationId xmlns:p14="http://schemas.microsoft.com/office/powerpoint/2010/main" val="257088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6BC4D4-72D9-5B26-A776-F62ED87225BB}"/>
              </a:ext>
            </a:extLst>
          </p:cNvPr>
          <p:cNvSpPr>
            <a:spLocks noGrp="1"/>
          </p:cNvSpPr>
          <p:nvPr>
            <p:ph type="title"/>
          </p:nvPr>
        </p:nvSpPr>
        <p:spPr/>
        <p:txBody>
          <a:bodyPr>
            <a:normAutofit fontScale="90000"/>
          </a:bodyPr>
          <a:lstStyle/>
          <a:p>
            <a:r>
              <a:rPr lang="en-VN" dirty="0"/>
              <a:t>Application of data in marketing activities</a:t>
            </a:r>
          </a:p>
        </p:txBody>
      </p:sp>
      <p:graphicFrame>
        <p:nvGraphicFramePr>
          <p:cNvPr id="7" name="Content Placeholder 3">
            <a:extLst>
              <a:ext uri="{FF2B5EF4-FFF2-40B4-BE49-F238E27FC236}">
                <a16:creationId xmlns:a16="http://schemas.microsoft.com/office/drawing/2014/main" id="{4E0B4CF6-6749-59A4-5B6C-BC1CBE68DA7B}"/>
              </a:ext>
            </a:extLst>
          </p:cNvPr>
          <p:cNvGraphicFramePr>
            <a:graphicFrameLocks/>
          </p:cNvGraphicFramePr>
          <p:nvPr>
            <p:extLst>
              <p:ext uri="{D42A27DB-BD31-4B8C-83A1-F6EECF244321}">
                <p14:modId xmlns:p14="http://schemas.microsoft.com/office/powerpoint/2010/main" val="368244856"/>
              </p:ext>
            </p:extLst>
          </p:nvPr>
        </p:nvGraphicFramePr>
        <p:xfrm>
          <a:off x="1341438" y="1584324"/>
          <a:ext cx="10515600" cy="4751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3079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DA2F-1ADA-AF21-A460-090706D4D11A}"/>
              </a:ext>
            </a:extLst>
          </p:cNvPr>
          <p:cNvSpPr>
            <a:spLocks noGrp="1"/>
          </p:cNvSpPr>
          <p:nvPr>
            <p:ph type="title"/>
          </p:nvPr>
        </p:nvSpPr>
        <p:spPr/>
        <p:txBody>
          <a:bodyPr>
            <a:normAutofit/>
          </a:bodyPr>
          <a:lstStyle/>
          <a:p>
            <a:r>
              <a:rPr lang="en-VN" sz="4000" b="1" dirty="0">
                <a:latin typeface="+mn-lt"/>
              </a:rPr>
              <a:t>A</a:t>
            </a:r>
            <a:r>
              <a:rPr lang="en-US" sz="4000" b="1" dirty="0">
                <a:latin typeface="+mn-lt"/>
              </a:rPr>
              <a:t>p</a:t>
            </a:r>
            <a:r>
              <a:rPr lang="en-VN" sz="4000" b="1" dirty="0">
                <a:latin typeface="+mn-lt"/>
              </a:rPr>
              <a:t>plication of data in marketing activities </a:t>
            </a:r>
            <a:endParaRPr lang="en-VN" sz="4000" dirty="0"/>
          </a:p>
        </p:txBody>
      </p:sp>
      <p:sp>
        <p:nvSpPr>
          <p:cNvPr id="3" name="Content Placeholder 2">
            <a:extLst>
              <a:ext uri="{FF2B5EF4-FFF2-40B4-BE49-F238E27FC236}">
                <a16:creationId xmlns:a16="http://schemas.microsoft.com/office/drawing/2014/main" id="{7146A797-E141-68EE-DBC3-C2FD69C9E871}"/>
              </a:ext>
            </a:extLst>
          </p:cNvPr>
          <p:cNvSpPr>
            <a:spLocks noGrp="1"/>
          </p:cNvSpPr>
          <p:nvPr>
            <p:ph idx="1"/>
          </p:nvPr>
        </p:nvSpPr>
        <p:spPr/>
        <p:txBody>
          <a:bodyPr/>
          <a:lstStyle/>
          <a:p>
            <a:r>
              <a:rPr lang="en-VN" sz="2400" dirty="0"/>
              <a:t>Focus on owned media</a:t>
            </a:r>
          </a:p>
          <a:p>
            <a:r>
              <a:rPr lang="en-VN" sz="2400" dirty="0"/>
              <a:t>Data-driven marketing</a:t>
            </a:r>
          </a:p>
          <a:p>
            <a:pPr lvl="1"/>
            <a:r>
              <a:rPr lang="en-US" dirty="0"/>
              <a:t>Use customer information to improve effectiveness via research, analysis, and customize message</a:t>
            </a:r>
          </a:p>
          <a:p>
            <a:r>
              <a:rPr lang="en-VN" sz="2400" dirty="0"/>
              <a:t>Marketing automation</a:t>
            </a:r>
          </a:p>
          <a:p>
            <a:pPr lvl="1"/>
            <a:r>
              <a:rPr lang="en-US" dirty="0" err="1"/>
              <a:t>Automatise</a:t>
            </a:r>
            <a:r>
              <a:rPr lang="en-US" dirty="0"/>
              <a:t> marketing activities and sales process to achieve more efficient message delivery, often with </a:t>
            </a:r>
            <a:r>
              <a:rPr lang="en-US" dirty="0" err="1"/>
              <a:t>personalised</a:t>
            </a:r>
            <a:r>
              <a:rPr lang="en-US" dirty="0"/>
              <a:t> email or web-based communication</a:t>
            </a:r>
          </a:p>
        </p:txBody>
      </p:sp>
    </p:spTree>
    <p:extLst>
      <p:ext uri="{BB962C8B-B14F-4D97-AF65-F5344CB8AC3E}">
        <p14:creationId xmlns:p14="http://schemas.microsoft.com/office/powerpoint/2010/main" val="54684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DA2F-1ADA-AF21-A460-090706D4D11A}"/>
              </a:ext>
            </a:extLst>
          </p:cNvPr>
          <p:cNvSpPr>
            <a:spLocks noGrp="1"/>
          </p:cNvSpPr>
          <p:nvPr>
            <p:ph type="title"/>
          </p:nvPr>
        </p:nvSpPr>
        <p:spPr/>
        <p:txBody>
          <a:bodyPr>
            <a:normAutofit/>
          </a:bodyPr>
          <a:lstStyle/>
          <a:p>
            <a:r>
              <a:rPr lang="en-US" sz="4000" dirty="0">
                <a:cs typeface="Calibri Light"/>
              </a:rPr>
              <a:t>Marketing automation in email marketing</a:t>
            </a:r>
          </a:p>
        </p:txBody>
      </p:sp>
      <p:pic>
        <p:nvPicPr>
          <p:cNvPr id="7" name="Content Placeholder 6" descr="A diagram of a customer lifecycle marketing&#10;&#10;Description automatically generated">
            <a:extLst>
              <a:ext uri="{FF2B5EF4-FFF2-40B4-BE49-F238E27FC236}">
                <a16:creationId xmlns:a16="http://schemas.microsoft.com/office/drawing/2014/main" id="{02AC05AA-FFE2-8D6D-C948-9437B3D6A773}"/>
              </a:ext>
            </a:extLst>
          </p:cNvPr>
          <p:cNvPicPr>
            <a:picLocks noGrp="1" noChangeAspect="1"/>
          </p:cNvPicPr>
          <p:nvPr>
            <p:ph idx="1"/>
          </p:nvPr>
        </p:nvPicPr>
        <p:blipFill>
          <a:blip r:embed="rId2"/>
          <a:stretch>
            <a:fillRect/>
          </a:stretch>
        </p:blipFill>
        <p:spPr>
          <a:xfrm>
            <a:off x="1478166" y="1394306"/>
            <a:ext cx="8536692" cy="4603070"/>
          </a:xfrm>
        </p:spPr>
      </p:pic>
      <p:sp>
        <p:nvSpPr>
          <p:cNvPr id="5" name="Content Placeholder 4">
            <a:extLst>
              <a:ext uri="{FF2B5EF4-FFF2-40B4-BE49-F238E27FC236}">
                <a16:creationId xmlns:a16="http://schemas.microsoft.com/office/drawing/2014/main" id="{0A548F3F-058C-3481-F4BB-F45797745A27}"/>
              </a:ext>
            </a:extLst>
          </p:cNvPr>
          <p:cNvSpPr>
            <a:spLocks noGrp="1"/>
          </p:cNvSpPr>
          <p:nvPr>
            <p:ph sz="half" idx="4294967295"/>
          </p:nvPr>
        </p:nvSpPr>
        <p:spPr>
          <a:xfrm>
            <a:off x="10151270" y="2832667"/>
            <a:ext cx="1706086" cy="2296894"/>
          </a:xfrm>
        </p:spPr>
        <p:txBody>
          <a:bodyPr>
            <a:normAutofit fontScale="92500" lnSpcReduction="20000"/>
          </a:bodyPr>
          <a:lstStyle/>
          <a:p>
            <a:pPr marL="0" indent="0">
              <a:buSzPct val="70000"/>
              <a:buNone/>
            </a:pPr>
            <a:r>
              <a:rPr lang="en-US" dirty="0">
                <a:latin typeface="Source Sans Pro" panose="020B0503030403020204" pitchFamily="34" charset="0"/>
                <a:ea typeface="Source Sans Pro" panose="020B0503030403020204" pitchFamily="34" charset="0"/>
                <a:cs typeface="Arial" panose="020B0604020202020204" pitchFamily="34" charset="0"/>
              </a:rPr>
              <a:t>E</a:t>
            </a:r>
            <a:r>
              <a:rPr lang="en-VN" dirty="0">
                <a:latin typeface="Source Sans Pro" panose="020B0503030403020204" pitchFamily="34" charset="0"/>
                <a:ea typeface="Source Sans Pro" panose="020B0503030403020204" pitchFamily="34" charset="0"/>
                <a:cs typeface="Arial" panose="020B0604020202020204" pitchFamily="34" charset="0"/>
              </a:rPr>
              <a:t>xample of automatic emailing to engage consumers throughout their life cycle</a:t>
            </a:r>
          </a:p>
          <a:p>
            <a:pPr marL="0" indent="0">
              <a:buNone/>
            </a:pPr>
            <a:endParaRPr lang="en-VN" sz="1800" dirty="0"/>
          </a:p>
        </p:txBody>
      </p:sp>
    </p:spTree>
    <p:extLst>
      <p:ext uri="{BB962C8B-B14F-4D97-AF65-F5344CB8AC3E}">
        <p14:creationId xmlns:p14="http://schemas.microsoft.com/office/powerpoint/2010/main" val="297302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1779-4C88-A9DE-305E-65258839D5BB}"/>
              </a:ext>
            </a:extLst>
          </p:cNvPr>
          <p:cNvSpPr>
            <a:spLocks noGrp="1"/>
          </p:cNvSpPr>
          <p:nvPr>
            <p:ph type="title"/>
          </p:nvPr>
        </p:nvSpPr>
        <p:spPr/>
        <p:txBody>
          <a:bodyPr/>
          <a:lstStyle/>
          <a:p>
            <a:r>
              <a:rPr lang="vi-VN" b="1" dirty="0">
                <a:latin typeface="Calibri" panose="020F0502020204030204" pitchFamily="34" charset="0"/>
                <a:cs typeface="Calibri" panose="020F0502020204030204" pitchFamily="34" charset="0"/>
              </a:rPr>
              <a:t>Data-drive marketing techniques</a:t>
            </a:r>
            <a:endParaRPr lang="en-VN" dirty="0"/>
          </a:p>
        </p:txBody>
      </p:sp>
      <p:sp>
        <p:nvSpPr>
          <p:cNvPr id="3" name="Content Placeholder 2">
            <a:extLst>
              <a:ext uri="{FF2B5EF4-FFF2-40B4-BE49-F238E27FC236}">
                <a16:creationId xmlns:a16="http://schemas.microsoft.com/office/drawing/2014/main" id="{C5896D54-1434-00CF-2ECE-EFB6F02CBEC6}"/>
              </a:ext>
            </a:extLst>
          </p:cNvPr>
          <p:cNvSpPr>
            <a:spLocks noGrp="1"/>
          </p:cNvSpPr>
          <p:nvPr>
            <p:ph idx="1"/>
          </p:nvPr>
        </p:nvSpPr>
        <p:spPr/>
        <p:txBody>
          <a:bodyPr>
            <a:normAutofit/>
          </a:bodyPr>
          <a:lstStyle/>
          <a:p>
            <a:pPr marL="342900" indent="-342900"/>
            <a:r>
              <a:rPr lang="en-VN" dirty="0"/>
              <a:t>Traditional techniques still in use</a:t>
            </a:r>
          </a:p>
          <a:p>
            <a:pPr lvl="1"/>
            <a:r>
              <a:rPr lang="en-VN" dirty="0"/>
              <a:t>Split-test</a:t>
            </a:r>
          </a:p>
          <a:p>
            <a:pPr lvl="1"/>
            <a:r>
              <a:rPr lang="en-VN" dirty="0"/>
              <a:t>Hold-out testing</a:t>
            </a:r>
          </a:p>
          <a:p>
            <a:pPr marL="342900" indent="-342900"/>
            <a:r>
              <a:rPr lang="en-US" dirty="0"/>
              <a:t>Technology-enabled more complex techniques based on digital dataset to take advantages of the “big” dataset available on online consumer engagement. </a:t>
            </a:r>
          </a:p>
          <a:p>
            <a:pPr lvl="1"/>
            <a:r>
              <a:rPr lang="en-VN" dirty="0"/>
              <a:t>Personalisation</a:t>
            </a:r>
          </a:p>
          <a:p>
            <a:pPr lvl="1"/>
            <a:r>
              <a:rPr lang="en-US" dirty="0"/>
              <a:t>P</a:t>
            </a:r>
            <a:r>
              <a:rPr lang="en-VN" dirty="0"/>
              <a:t>redictive analytics</a:t>
            </a:r>
          </a:p>
          <a:p>
            <a:pPr lvl="1"/>
            <a:r>
              <a:rPr lang="en-VN" dirty="0"/>
              <a:t>AI, Big Data</a:t>
            </a:r>
          </a:p>
          <a:p>
            <a:pPr lvl="1"/>
            <a:r>
              <a:rPr lang="en-VN" dirty="0"/>
              <a:t>Digital media listening</a:t>
            </a:r>
          </a:p>
        </p:txBody>
      </p:sp>
    </p:spTree>
    <p:extLst>
      <p:ext uri="{BB962C8B-B14F-4D97-AF65-F5344CB8AC3E}">
        <p14:creationId xmlns:p14="http://schemas.microsoft.com/office/powerpoint/2010/main" val="134037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546E-9A4E-7ED7-1CAF-D767CBF36816}"/>
              </a:ext>
            </a:extLst>
          </p:cNvPr>
          <p:cNvSpPr>
            <a:spLocks noGrp="1"/>
          </p:cNvSpPr>
          <p:nvPr>
            <p:ph type="title"/>
          </p:nvPr>
        </p:nvSpPr>
        <p:spPr/>
        <p:txBody>
          <a:bodyPr vert="horz" lIns="91440" tIns="45720" rIns="91440" bIns="45720" rtlCol="0" anchor="ctr">
            <a:normAutofit/>
          </a:bodyPr>
          <a:lstStyle/>
          <a:p>
            <a:r>
              <a:rPr lang="en-US" sz="2700" b="1" dirty="0"/>
              <a:t>Example 1</a:t>
            </a:r>
            <a:r>
              <a:rPr lang="en-US" sz="2700" b="1" kern="1200" dirty="0">
                <a:latin typeface="+mj-lt"/>
                <a:ea typeface="+mj-ea"/>
                <a:cs typeface="+mj-cs"/>
              </a:rPr>
              <a:t>: </a:t>
            </a:r>
            <a:r>
              <a:rPr lang="en-US" sz="2700" dirty="0">
                <a:latin typeface="+mj-lt"/>
                <a:ea typeface="+mj-ea"/>
                <a:cs typeface="+mj-cs"/>
              </a:rPr>
              <a:t>Apply data analytics to improve customer loyalty and value</a:t>
            </a:r>
            <a:endParaRPr lang="en-US" sz="2700" b="1" kern="1200" dirty="0">
              <a:latin typeface="+mj-lt"/>
              <a:cs typeface="Calibri Light" panose="020F0302020204030204"/>
            </a:endParaRPr>
          </a:p>
        </p:txBody>
      </p:sp>
      <p:sp>
        <p:nvSpPr>
          <p:cNvPr id="5" name="Content Placeholder 4">
            <a:extLst>
              <a:ext uri="{FF2B5EF4-FFF2-40B4-BE49-F238E27FC236}">
                <a16:creationId xmlns:a16="http://schemas.microsoft.com/office/drawing/2014/main" id="{F7A612C7-BDF0-9CF5-A9F1-5FF224051EEC}"/>
              </a:ext>
            </a:extLst>
          </p:cNvPr>
          <p:cNvSpPr>
            <a:spLocks noGrp="1"/>
          </p:cNvSpPr>
          <p:nvPr>
            <p:ph idx="1"/>
          </p:nvPr>
        </p:nvSpPr>
        <p:spPr/>
        <p:txBody>
          <a:bodyPr>
            <a:normAutofit/>
          </a:bodyPr>
          <a:lstStyle/>
          <a:p>
            <a:pPr marL="0" indent="0">
              <a:buNone/>
            </a:pPr>
            <a:r>
              <a:rPr lang="fr-FR" dirty="0" err="1"/>
              <a:t>Listen</a:t>
            </a:r>
            <a:r>
              <a:rPr lang="fr-FR" dirty="0"/>
              <a:t> to </a:t>
            </a:r>
            <a:r>
              <a:rPr lang="fr-FR" dirty="0" err="1"/>
              <a:t>consumers</a:t>
            </a:r>
            <a:r>
              <a:rPr lang="fr-FR" dirty="0"/>
              <a:t> via digital media</a:t>
            </a:r>
            <a:endParaRPr lang="en-VN" dirty="0"/>
          </a:p>
          <a:p>
            <a:r>
              <a:rPr lang="en-VN" dirty="0"/>
              <a:t>VoC (Online voice of customer): feedback of customers about their experience</a:t>
            </a:r>
          </a:p>
          <a:p>
            <a:pPr lvl="1"/>
            <a:r>
              <a:rPr lang="en-US" dirty="0"/>
              <a:t>Many techniques</a:t>
            </a:r>
            <a:endParaRPr lang="en-VN" dirty="0"/>
          </a:p>
          <a:p>
            <a:pPr lvl="1"/>
            <a:r>
              <a:rPr lang="en-VN" dirty="0"/>
              <a:t>Find meaning in their feedbacks</a:t>
            </a:r>
          </a:p>
          <a:p>
            <a:pPr lvl="1"/>
            <a:r>
              <a:rPr lang="en-VN" dirty="0"/>
              <a:t>Example: text analytics, sentiment analytics, ….</a:t>
            </a:r>
          </a:p>
          <a:p>
            <a:r>
              <a:rPr lang="en-VN" dirty="0"/>
              <a:t>NPS (Net promoter score):  to measure VoC</a:t>
            </a:r>
          </a:p>
          <a:p>
            <a:pPr lvl="1"/>
            <a:r>
              <a:rPr lang="en-VN" dirty="0"/>
              <a:t>0-10 scale</a:t>
            </a:r>
          </a:p>
          <a:p>
            <a:pPr lvl="1"/>
            <a:r>
              <a:rPr lang="en-VN" dirty="0"/>
              <a:t>Divide customers into 3 groups: promoter (9-10), passive (7-8), and detractor (0-6)</a:t>
            </a:r>
          </a:p>
          <a:p>
            <a:pPr lvl="1"/>
            <a:r>
              <a:rPr lang="en-US" dirty="0"/>
              <a:t>D</a:t>
            </a:r>
            <a:r>
              <a:rPr lang="en-VN" dirty="0"/>
              <a:t>etermine the antecedent and develop the promoter</a:t>
            </a:r>
          </a:p>
          <a:p>
            <a:endParaRPr lang="en-VN" dirty="0"/>
          </a:p>
          <a:p>
            <a:pPr marL="0" indent="0">
              <a:buNone/>
            </a:pPr>
            <a:endParaRPr lang="en-VN" dirty="0"/>
          </a:p>
          <a:p>
            <a:pPr marL="0" indent="0">
              <a:buNone/>
            </a:pPr>
            <a:endParaRPr lang="en-VN" dirty="0"/>
          </a:p>
          <a:p>
            <a:endParaRPr lang="en-VN" dirty="0"/>
          </a:p>
        </p:txBody>
      </p:sp>
    </p:spTree>
    <p:extLst>
      <p:ext uri="{BB962C8B-B14F-4D97-AF65-F5344CB8AC3E}">
        <p14:creationId xmlns:p14="http://schemas.microsoft.com/office/powerpoint/2010/main" val="18149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6DCB-6ECE-79BD-7135-86E0D863A13C}"/>
              </a:ext>
            </a:extLst>
          </p:cNvPr>
          <p:cNvSpPr>
            <a:spLocks noGrp="1"/>
          </p:cNvSpPr>
          <p:nvPr>
            <p:ph type="title"/>
          </p:nvPr>
        </p:nvSpPr>
        <p:spPr/>
        <p:txBody>
          <a:bodyPr/>
          <a:lstStyle/>
          <a:p>
            <a:r>
              <a:rPr lang="en-VN" b="1" dirty="0">
                <a:latin typeface="+mn-lt"/>
              </a:rPr>
              <a:t>Personalisation and Mass customisation</a:t>
            </a:r>
            <a:endParaRPr lang="en-VN" dirty="0"/>
          </a:p>
        </p:txBody>
      </p:sp>
      <p:sp>
        <p:nvSpPr>
          <p:cNvPr id="3" name="Content Placeholder 2">
            <a:extLst>
              <a:ext uri="{FF2B5EF4-FFF2-40B4-BE49-F238E27FC236}">
                <a16:creationId xmlns:a16="http://schemas.microsoft.com/office/drawing/2014/main" id="{D6B8AAEE-B5FA-9052-2F77-1FB3F640E8D4}"/>
              </a:ext>
            </a:extLst>
          </p:cNvPr>
          <p:cNvSpPr>
            <a:spLocks noGrp="1"/>
          </p:cNvSpPr>
          <p:nvPr>
            <p:ph idx="1"/>
          </p:nvPr>
        </p:nvSpPr>
        <p:spPr/>
        <p:txBody>
          <a:bodyPr vert="horz" lIns="91440" tIns="45720" rIns="91440" bIns="45720" rtlCol="0" anchor="t">
            <a:normAutofit/>
          </a:bodyPr>
          <a:lstStyle/>
          <a:p>
            <a:pPr marL="342900" indent="-342900">
              <a:lnSpc>
                <a:spcPct val="110000"/>
              </a:lnSpc>
            </a:pPr>
            <a:r>
              <a:rPr lang="en-GB" dirty="0"/>
              <a:t>Suggestion based on characteristics, </a:t>
            </a:r>
            <a:r>
              <a:rPr lang="en-GB" dirty="0" err="1"/>
              <a:t>behaviors</a:t>
            </a:r>
            <a:r>
              <a:rPr lang="en-GB" dirty="0"/>
              <a:t>, or predictive analysis is often known as personalization or mass customisation</a:t>
            </a:r>
          </a:p>
          <a:p>
            <a:pPr marL="342900" indent="-342900">
              <a:lnSpc>
                <a:spcPct val="110000"/>
              </a:lnSpc>
            </a:pPr>
            <a:r>
              <a:rPr lang="en-GB" dirty="0"/>
              <a:t>Personalisation, or more correctly personalisation of digital experience is to deliver modified content, product suggestion, or service to website audience or app users based on their characteristics and behavioural intention with the target of conversion and long terms engagement.</a:t>
            </a:r>
          </a:p>
          <a:p>
            <a:pPr marL="342900" indent="-342900">
              <a:lnSpc>
                <a:spcPct val="110000"/>
              </a:lnSpc>
            </a:pPr>
            <a:r>
              <a:rPr lang="en-GB" dirty="0"/>
              <a:t>Mass customization is the creation of personalized marketing message for individual or organization customer via digital mass production</a:t>
            </a:r>
            <a:endParaRPr lang="en-GB" dirty="0">
              <a:cs typeface="Calibri" panose="020F0502020204030204"/>
            </a:endParaRPr>
          </a:p>
        </p:txBody>
      </p:sp>
    </p:spTree>
    <p:extLst>
      <p:ext uri="{BB962C8B-B14F-4D97-AF65-F5344CB8AC3E}">
        <p14:creationId xmlns:p14="http://schemas.microsoft.com/office/powerpoint/2010/main" val="201630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6DCB-6ECE-79BD-7135-86E0D863A13C}"/>
              </a:ext>
            </a:extLst>
          </p:cNvPr>
          <p:cNvSpPr>
            <a:spLocks noGrp="1"/>
          </p:cNvSpPr>
          <p:nvPr>
            <p:ph type="title"/>
          </p:nvPr>
        </p:nvSpPr>
        <p:spPr/>
        <p:txBody>
          <a:bodyPr/>
          <a:lstStyle/>
          <a:p>
            <a:r>
              <a:rPr lang="en-VN" b="1" dirty="0">
                <a:latin typeface="+mn-lt"/>
              </a:rPr>
              <a:t>Personalisation and Mass customisation</a:t>
            </a:r>
            <a:endParaRPr lang="en-VN" dirty="0"/>
          </a:p>
        </p:txBody>
      </p:sp>
      <p:sp>
        <p:nvSpPr>
          <p:cNvPr id="3" name="Content Placeholder 2">
            <a:extLst>
              <a:ext uri="{FF2B5EF4-FFF2-40B4-BE49-F238E27FC236}">
                <a16:creationId xmlns:a16="http://schemas.microsoft.com/office/drawing/2014/main" id="{D6B8AAEE-B5FA-9052-2F77-1FB3F640E8D4}"/>
              </a:ext>
            </a:extLst>
          </p:cNvPr>
          <p:cNvSpPr>
            <a:spLocks noGrp="1"/>
          </p:cNvSpPr>
          <p:nvPr>
            <p:ph idx="1"/>
          </p:nvPr>
        </p:nvSpPr>
        <p:spPr/>
        <p:txBody>
          <a:bodyPr vert="horz" lIns="91440" tIns="45720" rIns="91440" bIns="45720" rtlCol="0" anchor="t">
            <a:normAutofit/>
          </a:bodyPr>
          <a:lstStyle/>
          <a:p>
            <a:r>
              <a:rPr lang="en-VN" dirty="0"/>
              <a:t>Organisation collects a large amount of personal data via digital applications</a:t>
            </a:r>
          </a:p>
          <a:p>
            <a:r>
              <a:rPr lang="en-VN" dirty="0"/>
              <a:t>The outcome is personalised message</a:t>
            </a:r>
            <a:endParaRPr lang="en-VN" dirty="0">
              <a:cs typeface="Calibri"/>
            </a:endParaRPr>
          </a:p>
          <a:p>
            <a:r>
              <a:rPr lang="en-VN" dirty="0"/>
              <a:t>Targeting pyramid</a:t>
            </a:r>
          </a:p>
        </p:txBody>
      </p:sp>
      <p:pic>
        <p:nvPicPr>
          <p:cNvPr id="5" name="Picture 4" descr="A diagram of a pyramid&#10;&#10;Description automatically generated">
            <a:extLst>
              <a:ext uri="{FF2B5EF4-FFF2-40B4-BE49-F238E27FC236}">
                <a16:creationId xmlns:a16="http://schemas.microsoft.com/office/drawing/2014/main" id="{B6F85878-A63E-B2DD-87F6-44E89D58B7A0}"/>
              </a:ext>
            </a:extLst>
          </p:cNvPr>
          <p:cNvPicPr>
            <a:picLocks noChangeAspect="1"/>
          </p:cNvPicPr>
          <p:nvPr/>
        </p:nvPicPr>
        <p:blipFill>
          <a:blip r:embed="rId2"/>
          <a:stretch>
            <a:fillRect/>
          </a:stretch>
        </p:blipFill>
        <p:spPr>
          <a:xfrm>
            <a:off x="6641283" y="2924628"/>
            <a:ext cx="5216071" cy="3225800"/>
          </a:xfrm>
          <a:prstGeom prst="rect">
            <a:avLst/>
          </a:prstGeom>
        </p:spPr>
      </p:pic>
    </p:spTree>
    <p:extLst>
      <p:ext uri="{BB962C8B-B14F-4D97-AF65-F5344CB8AC3E}">
        <p14:creationId xmlns:p14="http://schemas.microsoft.com/office/powerpoint/2010/main" val="3463234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6DCB-6ECE-79BD-7135-86E0D863A13C}"/>
              </a:ext>
            </a:extLst>
          </p:cNvPr>
          <p:cNvSpPr>
            <a:spLocks noGrp="1"/>
          </p:cNvSpPr>
          <p:nvPr>
            <p:ph type="title"/>
          </p:nvPr>
        </p:nvSpPr>
        <p:spPr/>
        <p:txBody>
          <a:bodyPr/>
          <a:lstStyle/>
          <a:p>
            <a:r>
              <a:rPr lang="en-VN" b="1" dirty="0">
                <a:latin typeface="+mn-lt"/>
              </a:rPr>
              <a:t>Personalisation and Mass customisation</a:t>
            </a:r>
            <a:endParaRPr lang="en-VN" dirty="0"/>
          </a:p>
        </p:txBody>
      </p:sp>
      <p:sp>
        <p:nvSpPr>
          <p:cNvPr id="3" name="Content Placeholder 2">
            <a:extLst>
              <a:ext uri="{FF2B5EF4-FFF2-40B4-BE49-F238E27FC236}">
                <a16:creationId xmlns:a16="http://schemas.microsoft.com/office/drawing/2014/main" id="{D6B8AAEE-B5FA-9052-2F77-1FB3F640E8D4}"/>
              </a:ext>
            </a:extLst>
          </p:cNvPr>
          <p:cNvSpPr>
            <a:spLocks noGrp="1"/>
          </p:cNvSpPr>
          <p:nvPr>
            <p:ph idx="1"/>
          </p:nvPr>
        </p:nvSpPr>
        <p:spPr/>
        <p:txBody>
          <a:bodyPr/>
          <a:lstStyle/>
          <a:p>
            <a:pPr marL="342900" indent="-342900"/>
            <a:r>
              <a:rPr lang="en-VN" dirty="0"/>
              <a:t>Concerns regarding data privacy and manipulation (Tucker, 2014)</a:t>
            </a:r>
          </a:p>
          <a:p>
            <a:pPr marL="342900" indent="-342900"/>
            <a:r>
              <a:rPr lang="en-US" dirty="0"/>
              <a:t>Individuals having authority over their privacy settings would react more positively to personalized message</a:t>
            </a:r>
          </a:p>
          <a:p>
            <a:pPr marL="342900" indent="-342900"/>
            <a:r>
              <a:rPr lang="en-US" dirty="0"/>
              <a:t>Customer preference </a:t>
            </a:r>
            <a:r>
              <a:rPr lang="en-US" dirty="0" err="1"/>
              <a:t>centr</a:t>
            </a:r>
            <a:r>
              <a:rPr lang="en-VN" dirty="0"/>
              <a:t>e: an information portal allowing audience to adjust the type and frequency of messages</a:t>
            </a:r>
            <a:endParaRPr lang="en-US" dirty="0"/>
          </a:p>
        </p:txBody>
      </p:sp>
    </p:spTree>
    <p:extLst>
      <p:ext uri="{BB962C8B-B14F-4D97-AF65-F5344CB8AC3E}">
        <p14:creationId xmlns:p14="http://schemas.microsoft.com/office/powerpoint/2010/main" val="1443042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6472-D539-AC32-33DC-B63C50E6228D}"/>
              </a:ext>
            </a:extLst>
          </p:cNvPr>
          <p:cNvSpPr>
            <a:spLocks noGrp="1"/>
          </p:cNvSpPr>
          <p:nvPr>
            <p:ph type="title"/>
          </p:nvPr>
        </p:nvSpPr>
        <p:spPr/>
        <p:txBody>
          <a:bodyPr/>
          <a:lstStyle/>
          <a:p>
            <a:r>
              <a:rPr lang="en-VN" b="1" dirty="0">
                <a:latin typeface="+mn-lt"/>
              </a:rPr>
              <a:t>Role of AI and Big Data</a:t>
            </a:r>
            <a:endParaRPr lang="en-VN" dirty="0"/>
          </a:p>
        </p:txBody>
      </p:sp>
      <p:sp>
        <p:nvSpPr>
          <p:cNvPr id="7" name="Content Placeholder 6">
            <a:extLst>
              <a:ext uri="{FF2B5EF4-FFF2-40B4-BE49-F238E27FC236}">
                <a16:creationId xmlns:a16="http://schemas.microsoft.com/office/drawing/2014/main" id="{785DB392-F47B-7E11-28E0-0EA6CAE108D9}"/>
              </a:ext>
            </a:extLst>
          </p:cNvPr>
          <p:cNvSpPr>
            <a:spLocks noGrp="1"/>
          </p:cNvSpPr>
          <p:nvPr>
            <p:ph idx="1"/>
          </p:nvPr>
        </p:nvSpPr>
        <p:spPr/>
        <p:txBody>
          <a:bodyPr/>
          <a:lstStyle/>
          <a:p>
            <a:r>
              <a:rPr lang="en-VN" dirty="0"/>
              <a:t>Big Data:</a:t>
            </a:r>
          </a:p>
          <a:p>
            <a:pPr lvl="1"/>
            <a:r>
              <a:rPr lang="en-US" dirty="0" err="1"/>
              <a:t>Recognise</a:t>
            </a:r>
            <a:r>
              <a:rPr lang="en-US" dirty="0"/>
              <a:t> new trend via big, complex, and multi-dimensional datasets to develop tactics and strategy </a:t>
            </a:r>
          </a:p>
          <a:p>
            <a:pPr lvl="1"/>
            <a:r>
              <a:rPr lang="en-US" dirty="0"/>
              <a:t>Determine the success factors of communication activities, such as the best moment or the best suggestions</a:t>
            </a:r>
          </a:p>
          <a:p>
            <a:r>
              <a:rPr lang="en-VN" dirty="0"/>
              <a:t>AI (Artifical Intelligence):</a:t>
            </a:r>
          </a:p>
          <a:p>
            <a:pPr lvl="1"/>
            <a:r>
              <a:rPr lang="en-US" dirty="0"/>
              <a:t>Application or service fulfilling tasks originally required human intervention and analysis</a:t>
            </a:r>
          </a:p>
          <a:p>
            <a:pPr lvl="1"/>
            <a:r>
              <a:rPr lang="en-VN" dirty="0"/>
              <a:t>AI application in Marketing mostly focuses on improving B2C communication, including targeted communication, personalised message, or customer engagement</a:t>
            </a:r>
          </a:p>
        </p:txBody>
      </p:sp>
    </p:spTree>
    <p:extLst>
      <p:ext uri="{BB962C8B-B14F-4D97-AF65-F5344CB8AC3E}">
        <p14:creationId xmlns:p14="http://schemas.microsoft.com/office/powerpoint/2010/main" val="253331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6DF1-9C8B-4747-86CE-869ECED351C7}"/>
              </a:ext>
            </a:extLst>
          </p:cNvPr>
          <p:cNvSpPr>
            <a:spLocks noGrp="1"/>
          </p:cNvSpPr>
          <p:nvPr>
            <p:ph type="title"/>
          </p:nvPr>
        </p:nvSpPr>
        <p:spPr/>
        <p:txBody>
          <a:bodyPr/>
          <a:lstStyle/>
          <a:p>
            <a:r>
              <a:rPr lang="en-VN" dirty="0"/>
              <a:t>Outline</a:t>
            </a:r>
          </a:p>
        </p:txBody>
      </p:sp>
      <p:sp>
        <p:nvSpPr>
          <p:cNvPr id="3" name="Content Placeholder 2">
            <a:extLst>
              <a:ext uri="{FF2B5EF4-FFF2-40B4-BE49-F238E27FC236}">
                <a16:creationId xmlns:a16="http://schemas.microsoft.com/office/drawing/2014/main" id="{18A8D55A-5935-C14D-B78A-E6C70111096E}"/>
              </a:ext>
            </a:extLst>
          </p:cNvPr>
          <p:cNvSpPr>
            <a:spLocks noGrp="1"/>
          </p:cNvSpPr>
          <p:nvPr>
            <p:ph idx="1"/>
          </p:nvPr>
        </p:nvSpPr>
        <p:spPr/>
        <p:txBody>
          <a:bodyPr vert="horz" lIns="91440" tIns="45720" rIns="91440" bIns="45720" rtlCol="0" anchor="t">
            <a:normAutofit/>
          </a:bodyPr>
          <a:lstStyle/>
          <a:p>
            <a:pPr marL="342900" indent="-342900">
              <a:lnSpc>
                <a:spcPct val="100000"/>
              </a:lnSpc>
            </a:pPr>
            <a:r>
              <a:rPr lang="en-US" sz="2800" dirty="0"/>
              <a:t>Introduction to data-driven marketing</a:t>
            </a:r>
          </a:p>
          <a:p>
            <a:pPr marL="848700" lvl="1" indent="-342900">
              <a:lnSpc>
                <a:spcPct val="100000"/>
              </a:lnSpc>
            </a:pPr>
            <a:r>
              <a:rPr lang="en-US" sz="2400" dirty="0"/>
              <a:t>Digital devices and data  </a:t>
            </a:r>
          </a:p>
          <a:p>
            <a:pPr marL="848700" lvl="1" indent="-342900">
              <a:lnSpc>
                <a:spcPct val="100000"/>
              </a:lnSpc>
            </a:pPr>
            <a:r>
              <a:rPr lang="en-US" sz="2400" dirty="0"/>
              <a:t>Marketing automation</a:t>
            </a:r>
          </a:p>
          <a:p>
            <a:pPr marL="848700" lvl="1" indent="-342900">
              <a:lnSpc>
                <a:spcPct val="100000"/>
              </a:lnSpc>
            </a:pPr>
            <a:r>
              <a:rPr lang="en-US" sz="2400" dirty="0"/>
              <a:t>Data collection</a:t>
            </a:r>
          </a:p>
          <a:p>
            <a:pPr marL="342900" indent="-342900">
              <a:lnSpc>
                <a:spcPct val="100000"/>
              </a:lnSpc>
            </a:pPr>
            <a:r>
              <a:rPr lang="en-US" sz="2800" dirty="0" err="1"/>
              <a:t>Appication</a:t>
            </a:r>
            <a:r>
              <a:rPr lang="en-US" sz="2800" dirty="0"/>
              <a:t> of data in marketing </a:t>
            </a:r>
          </a:p>
          <a:p>
            <a:pPr marL="848700" lvl="1" indent="-342900">
              <a:lnSpc>
                <a:spcPct val="100000"/>
              </a:lnSpc>
            </a:pPr>
            <a:r>
              <a:rPr lang="en-US" sz="2400" dirty="0" err="1"/>
              <a:t>Personalisation</a:t>
            </a:r>
            <a:r>
              <a:rPr lang="en-US" sz="2400" dirty="0"/>
              <a:t> and mass </a:t>
            </a:r>
            <a:r>
              <a:rPr lang="en-US" sz="2400" dirty="0" err="1"/>
              <a:t>customisation</a:t>
            </a:r>
            <a:endParaRPr lang="en-US" sz="2400" dirty="0"/>
          </a:p>
          <a:p>
            <a:pPr marL="848700" lvl="1" indent="-342900">
              <a:lnSpc>
                <a:spcPct val="100000"/>
              </a:lnSpc>
            </a:pPr>
            <a:r>
              <a:rPr lang="en-US" sz="2400" dirty="0"/>
              <a:t>Application of AI and Big Data</a:t>
            </a:r>
          </a:p>
          <a:p>
            <a:pPr marL="848700" lvl="1" indent="-342900">
              <a:lnSpc>
                <a:spcPct val="100000"/>
              </a:lnSpc>
            </a:pPr>
            <a:r>
              <a:rPr lang="en-US" sz="2400" dirty="0"/>
              <a:t>Improve loyalty and customer value </a:t>
            </a:r>
          </a:p>
          <a:p>
            <a:pPr marL="848700" lvl="1" indent="-342900">
              <a:lnSpc>
                <a:spcPct val="100000"/>
              </a:lnSpc>
            </a:pPr>
            <a:r>
              <a:rPr lang="en-US" sz="2400" dirty="0"/>
              <a:t>Measure to differentiate customer based on value and engagement</a:t>
            </a:r>
            <a:endParaRPr lang="en-VN" sz="2400" dirty="0"/>
          </a:p>
        </p:txBody>
      </p:sp>
    </p:spTree>
    <p:extLst>
      <p:ext uri="{BB962C8B-B14F-4D97-AF65-F5344CB8AC3E}">
        <p14:creationId xmlns:p14="http://schemas.microsoft.com/office/powerpoint/2010/main" val="1692608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6472-D539-AC32-33DC-B63C50E6228D}"/>
              </a:ext>
            </a:extLst>
          </p:cNvPr>
          <p:cNvSpPr>
            <a:spLocks noGrp="1"/>
          </p:cNvSpPr>
          <p:nvPr>
            <p:ph type="title"/>
          </p:nvPr>
        </p:nvSpPr>
        <p:spPr/>
        <p:txBody>
          <a:bodyPr/>
          <a:lstStyle/>
          <a:p>
            <a:r>
              <a:rPr lang="en-VN" b="1" dirty="0">
                <a:latin typeface="+mn-lt"/>
              </a:rPr>
              <a:t>Role of AI and Big Data</a:t>
            </a:r>
            <a:endParaRPr lang="en-VN" dirty="0"/>
          </a:p>
        </p:txBody>
      </p:sp>
      <p:pic>
        <p:nvPicPr>
          <p:cNvPr id="8" name="Content Placeholder 7" descr="A diagram of a customer lifecycle&#10;&#10;Description automatically generated">
            <a:extLst>
              <a:ext uri="{FF2B5EF4-FFF2-40B4-BE49-F238E27FC236}">
                <a16:creationId xmlns:a16="http://schemas.microsoft.com/office/drawing/2014/main" id="{6815FD98-0063-9B5D-A70A-942ACBE6D113}"/>
              </a:ext>
            </a:extLst>
          </p:cNvPr>
          <p:cNvPicPr>
            <a:picLocks noGrp="1" noChangeAspect="1"/>
          </p:cNvPicPr>
          <p:nvPr>
            <p:ph idx="1"/>
          </p:nvPr>
        </p:nvPicPr>
        <p:blipFill>
          <a:blip r:embed="rId2"/>
          <a:stretch>
            <a:fillRect/>
          </a:stretch>
        </p:blipFill>
        <p:spPr>
          <a:xfrm>
            <a:off x="1341755" y="1613806"/>
            <a:ext cx="7290616" cy="4547507"/>
          </a:xfrm>
        </p:spPr>
      </p:pic>
      <p:sp>
        <p:nvSpPr>
          <p:cNvPr id="3" name="Content Placeholder 2">
            <a:extLst>
              <a:ext uri="{FF2B5EF4-FFF2-40B4-BE49-F238E27FC236}">
                <a16:creationId xmlns:a16="http://schemas.microsoft.com/office/drawing/2014/main" id="{5870E351-E079-DD70-BF92-9615A48EC102}"/>
              </a:ext>
            </a:extLst>
          </p:cNvPr>
          <p:cNvSpPr>
            <a:spLocks noGrp="1"/>
          </p:cNvSpPr>
          <p:nvPr>
            <p:ph sz="half" idx="4294967295"/>
          </p:nvPr>
        </p:nvSpPr>
        <p:spPr>
          <a:xfrm>
            <a:off x="8915399" y="2565853"/>
            <a:ext cx="2525485" cy="2841625"/>
          </a:xfrm>
        </p:spPr>
        <p:txBody>
          <a:bodyPr/>
          <a:lstStyle/>
          <a:p>
            <a:pPr marL="0" indent="0">
              <a:buNone/>
            </a:pPr>
            <a:r>
              <a:rPr lang="en-US" dirty="0">
                <a:latin typeface="Source Sans Pro" panose="020B0503030403020204" pitchFamily="34" charset="0"/>
                <a:ea typeface="Source Sans Pro" panose="020B0503030403020204" pitchFamily="34" charset="0"/>
              </a:rPr>
              <a:t>Example of using AI to engage customer throughout their lifecycle</a:t>
            </a:r>
          </a:p>
          <a:p>
            <a:pPr marL="0" indent="0">
              <a:buNone/>
            </a:pPr>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9814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B01619-A991-DAA5-B095-7D03D91B5BC3}"/>
              </a:ext>
            </a:extLst>
          </p:cNvPr>
          <p:cNvSpPr>
            <a:spLocks noGrp="1"/>
          </p:cNvSpPr>
          <p:nvPr>
            <p:ph type="title"/>
          </p:nvPr>
        </p:nvSpPr>
        <p:spPr/>
        <p:txBody>
          <a:bodyPr/>
          <a:lstStyle/>
          <a:p>
            <a:r>
              <a:rPr lang="en-VN" b="1" dirty="0">
                <a:latin typeface="+mn-lt"/>
              </a:rPr>
              <a:t>Some AI applications in marketing</a:t>
            </a:r>
            <a:endParaRPr lang="en-VN" dirty="0"/>
          </a:p>
        </p:txBody>
      </p:sp>
      <p:sp>
        <p:nvSpPr>
          <p:cNvPr id="6" name="Content Placeholder 5">
            <a:extLst>
              <a:ext uri="{FF2B5EF4-FFF2-40B4-BE49-F238E27FC236}">
                <a16:creationId xmlns:a16="http://schemas.microsoft.com/office/drawing/2014/main" id="{CAF71BAB-4574-259A-6B58-7C45C7EBEFE8}"/>
              </a:ext>
            </a:extLst>
          </p:cNvPr>
          <p:cNvSpPr>
            <a:spLocks noGrp="1"/>
          </p:cNvSpPr>
          <p:nvPr>
            <p:ph idx="1"/>
          </p:nvPr>
        </p:nvSpPr>
        <p:spPr/>
        <p:txBody>
          <a:bodyPr vert="horz" lIns="91440" tIns="45720" rIns="91440" bIns="45720" rtlCol="0" anchor="t">
            <a:normAutofit/>
          </a:bodyPr>
          <a:lstStyle/>
          <a:p>
            <a:r>
              <a:rPr lang="en-VN" dirty="0"/>
              <a:t>AI-generated content</a:t>
            </a:r>
          </a:p>
          <a:p>
            <a:r>
              <a:rPr lang="en-VN" dirty="0"/>
              <a:t>Smart content management</a:t>
            </a:r>
          </a:p>
          <a:p>
            <a:r>
              <a:rPr lang="en-VN" dirty="0"/>
              <a:t>Voice search and conversational interface</a:t>
            </a:r>
          </a:p>
          <a:p>
            <a:r>
              <a:rPr lang="en-VN" dirty="0"/>
              <a:t>C</a:t>
            </a:r>
            <a:r>
              <a:rPr lang="en-US" dirty="0"/>
              <a:t>o</a:t>
            </a:r>
            <a:r>
              <a:rPr lang="en-VN" dirty="0"/>
              <a:t>ntent auction</a:t>
            </a:r>
          </a:p>
          <a:p>
            <a:r>
              <a:rPr lang="en-VN" dirty="0"/>
              <a:t>Propensity modelling</a:t>
            </a:r>
            <a:endParaRPr lang="en-VN" dirty="0">
              <a:cs typeface="Calibri"/>
            </a:endParaRPr>
          </a:p>
          <a:p>
            <a:r>
              <a:rPr lang="en-VN" dirty="0"/>
              <a:t>Predictive analytics</a:t>
            </a:r>
          </a:p>
          <a:p>
            <a:r>
              <a:rPr lang="en-VN" dirty="0"/>
              <a:t>Lead scoring</a:t>
            </a:r>
          </a:p>
          <a:p>
            <a:r>
              <a:rPr lang="en-VN" dirty="0"/>
              <a:t>Ad targeting</a:t>
            </a:r>
          </a:p>
        </p:txBody>
      </p:sp>
    </p:spTree>
    <p:extLst>
      <p:ext uri="{BB962C8B-B14F-4D97-AF65-F5344CB8AC3E}">
        <p14:creationId xmlns:p14="http://schemas.microsoft.com/office/powerpoint/2010/main" val="2908402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B01619-A991-DAA5-B095-7D03D91B5BC3}"/>
              </a:ext>
            </a:extLst>
          </p:cNvPr>
          <p:cNvSpPr>
            <a:spLocks noGrp="1"/>
          </p:cNvSpPr>
          <p:nvPr>
            <p:ph type="title"/>
          </p:nvPr>
        </p:nvSpPr>
        <p:spPr/>
        <p:txBody>
          <a:bodyPr/>
          <a:lstStyle/>
          <a:p>
            <a:r>
              <a:rPr lang="en-VN" b="1" dirty="0">
                <a:latin typeface="+mn-lt"/>
              </a:rPr>
              <a:t>Some AI applications in marketing</a:t>
            </a:r>
            <a:endParaRPr lang="en-VN" dirty="0"/>
          </a:p>
        </p:txBody>
      </p:sp>
      <p:sp>
        <p:nvSpPr>
          <p:cNvPr id="6" name="Content Placeholder 5">
            <a:extLst>
              <a:ext uri="{FF2B5EF4-FFF2-40B4-BE49-F238E27FC236}">
                <a16:creationId xmlns:a16="http://schemas.microsoft.com/office/drawing/2014/main" id="{CAF71BAB-4574-259A-6B58-7C45C7EBEFE8}"/>
              </a:ext>
            </a:extLst>
          </p:cNvPr>
          <p:cNvSpPr>
            <a:spLocks noGrp="1"/>
          </p:cNvSpPr>
          <p:nvPr>
            <p:ph idx="1"/>
          </p:nvPr>
        </p:nvSpPr>
        <p:spPr/>
        <p:txBody>
          <a:bodyPr/>
          <a:lstStyle/>
          <a:p>
            <a:r>
              <a:rPr lang="vi-VN" dirty="0"/>
              <a:t>Dynamic pricing</a:t>
            </a:r>
          </a:p>
          <a:p>
            <a:r>
              <a:rPr lang="vi-VN" dirty="0"/>
              <a:t>Web and application customisation</a:t>
            </a:r>
          </a:p>
          <a:p>
            <a:r>
              <a:rPr lang="vi-VN" dirty="0"/>
              <a:t>Chatbots (e.g., BZ Chatbot AI)</a:t>
            </a:r>
          </a:p>
          <a:p>
            <a:r>
              <a:rPr lang="vi-VN" dirty="0"/>
              <a:t>Retargeting</a:t>
            </a:r>
          </a:p>
          <a:p>
            <a:r>
              <a:rPr lang="vi-VN" dirty="0"/>
              <a:t>Predictive customer service</a:t>
            </a:r>
          </a:p>
          <a:p>
            <a:r>
              <a:rPr lang="vi-VN" dirty="0"/>
              <a:t>Marketing automation</a:t>
            </a:r>
          </a:p>
          <a:p>
            <a:r>
              <a:rPr lang="vi-VN" dirty="0"/>
              <a:t>Dynamic email content</a:t>
            </a:r>
            <a:endParaRPr lang="en-VN" dirty="0"/>
          </a:p>
        </p:txBody>
      </p:sp>
    </p:spTree>
    <p:extLst>
      <p:ext uri="{BB962C8B-B14F-4D97-AF65-F5344CB8AC3E}">
        <p14:creationId xmlns:p14="http://schemas.microsoft.com/office/powerpoint/2010/main" val="1934801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D9362C-8262-3D99-1A6D-5095BA5AC558}"/>
              </a:ext>
            </a:extLst>
          </p:cNvPr>
          <p:cNvSpPr>
            <a:spLocks noGrp="1"/>
          </p:cNvSpPr>
          <p:nvPr>
            <p:ph type="title"/>
          </p:nvPr>
        </p:nvSpPr>
        <p:spPr/>
        <p:txBody>
          <a:bodyPr/>
          <a:lstStyle/>
          <a:p>
            <a:r>
              <a:rPr lang="en-VN" dirty="0"/>
              <a:t>Exercise 1</a:t>
            </a:r>
          </a:p>
        </p:txBody>
      </p:sp>
      <p:sp>
        <p:nvSpPr>
          <p:cNvPr id="5" name="Content Placeholder 4">
            <a:extLst>
              <a:ext uri="{FF2B5EF4-FFF2-40B4-BE49-F238E27FC236}">
                <a16:creationId xmlns:a16="http://schemas.microsoft.com/office/drawing/2014/main" id="{0530C79D-5D46-1803-CAC9-EB02E9EBD5D9}"/>
              </a:ext>
            </a:extLst>
          </p:cNvPr>
          <p:cNvSpPr>
            <a:spLocks noGrp="1"/>
          </p:cNvSpPr>
          <p:nvPr>
            <p:ph idx="1"/>
          </p:nvPr>
        </p:nvSpPr>
        <p:spPr/>
        <p:txBody>
          <a:bodyPr/>
          <a:lstStyle/>
          <a:p>
            <a:pPr marL="0" indent="0">
              <a:buNone/>
            </a:pPr>
            <a:r>
              <a:rPr lang="en-VN" dirty="0"/>
              <a:t>Discuss the application of data analytic to improve loyalty (both attitudinal and behavioural loyalty) and customer value</a:t>
            </a:r>
          </a:p>
        </p:txBody>
      </p:sp>
    </p:spTree>
    <p:extLst>
      <p:ext uri="{BB962C8B-B14F-4D97-AF65-F5344CB8AC3E}">
        <p14:creationId xmlns:p14="http://schemas.microsoft.com/office/powerpoint/2010/main" val="3859518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546E-9A4E-7ED7-1CAF-D767CBF36816}"/>
              </a:ext>
            </a:extLst>
          </p:cNvPr>
          <p:cNvSpPr>
            <a:spLocks noGrp="1"/>
          </p:cNvSpPr>
          <p:nvPr>
            <p:ph type="title"/>
          </p:nvPr>
        </p:nvSpPr>
        <p:spPr>
          <a:xfrm>
            <a:off x="1240156" y="560468"/>
            <a:ext cx="10515600" cy="1054972"/>
          </a:xfrm>
        </p:spPr>
        <p:txBody>
          <a:bodyPr>
            <a:normAutofit/>
          </a:bodyPr>
          <a:lstStyle/>
          <a:p>
            <a:r>
              <a:rPr lang="en-VN" sz="2800" b="1" dirty="0">
                <a:latin typeface="+mn-lt"/>
              </a:rPr>
              <a:t>Using data analysis to improve customer loyalty and value</a:t>
            </a:r>
            <a:endParaRPr lang="en-US" sz="2800" b="1" dirty="0">
              <a:cs typeface="Calibri Light"/>
            </a:endParaRPr>
          </a:p>
        </p:txBody>
      </p:sp>
      <p:sp>
        <p:nvSpPr>
          <p:cNvPr id="3" name="Content Placeholder 2">
            <a:extLst>
              <a:ext uri="{FF2B5EF4-FFF2-40B4-BE49-F238E27FC236}">
                <a16:creationId xmlns:a16="http://schemas.microsoft.com/office/drawing/2014/main" id="{C492A297-D711-4FB3-F1B0-50ED2DADA1DF}"/>
              </a:ext>
            </a:extLst>
          </p:cNvPr>
          <p:cNvSpPr>
            <a:spLocks noGrp="1"/>
          </p:cNvSpPr>
          <p:nvPr>
            <p:ph idx="1"/>
          </p:nvPr>
        </p:nvSpPr>
        <p:spPr>
          <a:xfrm>
            <a:off x="1240156" y="1709057"/>
            <a:ext cx="10515599" cy="4691743"/>
          </a:xfrm>
        </p:spPr>
        <p:txBody>
          <a:bodyPr>
            <a:normAutofit/>
          </a:bodyPr>
          <a:lstStyle/>
          <a:p>
            <a:r>
              <a:rPr lang="en-US" dirty="0"/>
              <a:t>Based on customer online engagement types to the brand</a:t>
            </a:r>
          </a:p>
          <a:p>
            <a:r>
              <a:rPr lang="fr-FR" dirty="0" err="1"/>
              <a:t>Two</a:t>
            </a:r>
            <a:r>
              <a:rPr lang="fr-FR" dirty="0"/>
              <a:t> types of </a:t>
            </a:r>
            <a:r>
              <a:rPr lang="fr-FR" dirty="0" err="1"/>
              <a:t>loyalty</a:t>
            </a:r>
            <a:r>
              <a:rPr lang="fr-FR" dirty="0"/>
              <a:t>: </a:t>
            </a:r>
            <a:r>
              <a:rPr lang="fr-FR" dirty="0" err="1"/>
              <a:t>emotional</a:t>
            </a:r>
            <a:r>
              <a:rPr lang="fr-FR" dirty="0"/>
              <a:t> </a:t>
            </a:r>
            <a:r>
              <a:rPr lang="fr-FR" dirty="0" err="1"/>
              <a:t>loyalty</a:t>
            </a:r>
            <a:r>
              <a:rPr lang="fr-FR" dirty="0"/>
              <a:t> and </a:t>
            </a:r>
            <a:r>
              <a:rPr lang="fr-FR" dirty="0" err="1"/>
              <a:t>behavioural</a:t>
            </a:r>
            <a:r>
              <a:rPr lang="fr-FR" dirty="0"/>
              <a:t> </a:t>
            </a:r>
            <a:r>
              <a:rPr lang="fr-FR" dirty="0" err="1"/>
              <a:t>loyalty</a:t>
            </a:r>
            <a:endParaRPr lang="en-VN" dirty="0"/>
          </a:p>
          <a:p>
            <a:pPr lvl="1"/>
            <a:r>
              <a:rPr lang="en-US" dirty="0"/>
              <a:t>E</a:t>
            </a:r>
            <a:r>
              <a:rPr lang="en-VN" dirty="0"/>
              <a:t>motional loyalty: manifested as opinion, comment, suggestion, sharing…</a:t>
            </a:r>
          </a:p>
          <a:p>
            <a:pPr lvl="1"/>
            <a:r>
              <a:rPr lang="en-VN" dirty="0"/>
              <a:t>Behavioural loyalty: manifested as repeated behaviors, such as purchase, visit, engage, or feedback to marketing activities</a:t>
            </a:r>
          </a:p>
          <a:p>
            <a:r>
              <a:rPr lang="en-VN" dirty="0"/>
              <a:t>Loyalty is closely related to satisfaction</a:t>
            </a:r>
          </a:p>
          <a:p>
            <a:pPr lvl="1"/>
            <a:r>
              <a:rPr lang="en-US" dirty="0"/>
              <a:t>Higher satisfaction indicates higher loyalty</a:t>
            </a:r>
          </a:p>
          <a:p>
            <a:pPr lvl="1"/>
            <a:r>
              <a:rPr lang="en-VN" dirty="0"/>
              <a:t>With some exceptions</a:t>
            </a:r>
          </a:p>
          <a:p>
            <a:r>
              <a:rPr lang="en-VN" dirty="0"/>
              <a:t>Need to measure both</a:t>
            </a:r>
          </a:p>
        </p:txBody>
      </p:sp>
    </p:spTree>
    <p:extLst>
      <p:ext uri="{BB962C8B-B14F-4D97-AF65-F5344CB8AC3E}">
        <p14:creationId xmlns:p14="http://schemas.microsoft.com/office/powerpoint/2010/main" val="4015408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diagram of customer satisfaction&#10;&#10;Description automatically generated">
            <a:extLst>
              <a:ext uri="{FF2B5EF4-FFF2-40B4-BE49-F238E27FC236}">
                <a16:creationId xmlns:a16="http://schemas.microsoft.com/office/drawing/2014/main" id="{6546D139-10A7-F9EB-3D6A-C846C108727E}"/>
              </a:ext>
            </a:extLst>
          </p:cNvPr>
          <p:cNvPicPr>
            <a:picLocks noGrp="1" noChangeAspect="1"/>
          </p:cNvPicPr>
          <p:nvPr>
            <p:ph idx="4294967295"/>
          </p:nvPr>
        </p:nvPicPr>
        <p:blipFill>
          <a:blip r:embed="rId2"/>
          <a:stretch>
            <a:fillRect/>
          </a:stretch>
        </p:blipFill>
        <p:spPr>
          <a:xfrm>
            <a:off x="2422525" y="452664"/>
            <a:ext cx="7346950" cy="5719535"/>
          </a:xfrm>
          <a:prstGeom prst="rect">
            <a:avLst/>
          </a:prstGeom>
        </p:spPr>
      </p:pic>
    </p:spTree>
    <p:extLst>
      <p:ext uri="{BB962C8B-B14F-4D97-AF65-F5344CB8AC3E}">
        <p14:creationId xmlns:p14="http://schemas.microsoft.com/office/powerpoint/2010/main" val="2067134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0DA4-6CBD-2BBB-A7C4-86BB9EBDC86A}"/>
              </a:ext>
            </a:extLst>
          </p:cNvPr>
          <p:cNvSpPr>
            <a:spLocks noGrp="1"/>
          </p:cNvSpPr>
          <p:nvPr>
            <p:ph type="title"/>
          </p:nvPr>
        </p:nvSpPr>
        <p:spPr>
          <a:xfrm>
            <a:off x="1131298" y="671712"/>
            <a:ext cx="6782616" cy="1054972"/>
          </a:xfrm>
        </p:spPr>
        <p:txBody>
          <a:bodyPr/>
          <a:lstStyle/>
          <a:p>
            <a:r>
              <a:rPr lang="en-VN" dirty="0"/>
              <a:t>Exercise 2</a:t>
            </a:r>
          </a:p>
        </p:txBody>
      </p:sp>
      <p:sp>
        <p:nvSpPr>
          <p:cNvPr id="3" name="Content Placeholder 2">
            <a:extLst>
              <a:ext uri="{FF2B5EF4-FFF2-40B4-BE49-F238E27FC236}">
                <a16:creationId xmlns:a16="http://schemas.microsoft.com/office/drawing/2014/main" id="{D8FD9FA0-3751-9C87-6809-7F15F0171482}"/>
              </a:ext>
            </a:extLst>
          </p:cNvPr>
          <p:cNvSpPr>
            <a:spLocks noGrp="1"/>
          </p:cNvSpPr>
          <p:nvPr>
            <p:ph idx="1"/>
          </p:nvPr>
        </p:nvSpPr>
        <p:spPr>
          <a:xfrm>
            <a:off x="1131299" y="1795419"/>
            <a:ext cx="6782615" cy="4638039"/>
          </a:xfrm>
        </p:spPr>
        <p:txBody>
          <a:bodyPr>
            <a:normAutofit/>
          </a:bodyPr>
          <a:lstStyle/>
          <a:p>
            <a:pPr marL="0" indent="0">
              <a:buNone/>
            </a:pPr>
            <a:r>
              <a:rPr lang="en-VN" sz="2000" dirty="0"/>
              <a:t>An organisation use their data (including visitor session / month) to determine the engagement nature of their customer base and divide them into 4 groups: </a:t>
            </a:r>
          </a:p>
          <a:p>
            <a:pPr lvl="1"/>
            <a:r>
              <a:rPr lang="en-US" sz="1600" i="1" dirty="0">
                <a:latin typeface="Palatino Linotype" panose="02040502050505030304" pitchFamily="18" charset="0"/>
              </a:rPr>
              <a:t>a. Newly registered users, low engagement rate</a:t>
            </a:r>
          </a:p>
          <a:p>
            <a:pPr lvl="1"/>
            <a:r>
              <a:rPr lang="en-US" sz="1600" i="1" dirty="0">
                <a:latin typeface="Palatino Linotype" panose="02040502050505030304" pitchFamily="18" charset="0"/>
              </a:rPr>
              <a:t>b. Active users</a:t>
            </a:r>
          </a:p>
          <a:p>
            <a:pPr lvl="1"/>
            <a:r>
              <a:rPr lang="en-US" sz="1600" i="1" dirty="0">
                <a:latin typeface="Palatino Linotype" panose="02040502050505030304" pitchFamily="18" charset="0"/>
              </a:rPr>
              <a:t>c.  Registered users but lost interest after a period of usage</a:t>
            </a:r>
          </a:p>
          <a:p>
            <a:pPr lvl="1"/>
            <a:r>
              <a:rPr lang="en-US" sz="1600" i="1" dirty="0">
                <a:latin typeface="Palatino Linotype" panose="02040502050505030304" pitchFamily="18" charset="0"/>
              </a:rPr>
              <a:t>d. Registered users but not using </a:t>
            </a:r>
            <a:r>
              <a:rPr lang="en-US" sz="1600" i="1" dirty="0" err="1">
                <a:latin typeface="Palatino Linotype" panose="02040502050505030304" pitchFamily="18" charset="0"/>
              </a:rPr>
              <a:t>sevice</a:t>
            </a:r>
            <a:r>
              <a:rPr lang="en-US" sz="1600" i="1" dirty="0">
                <a:latin typeface="Palatino Linotype" panose="02040502050505030304" pitchFamily="18" charset="0"/>
              </a:rPr>
              <a:t> (inactive user)</a:t>
            </a:r>
            <a:endParaRPr lang="en-VN" sz="1600" i="1" dirty="0">
              <a:latin typeface="Palatino Linotype" panose="02040502050505030304" pitchFamily="18" charset="0"/>
            </a:endParaRPr>
          </a:p>
          <a:p>
            <a:pPr marL="0" indent="0">
              <a:buNone/>
            </a:pPr>
            <a:r>
              <a:rPr lang="en-VN" sz="2000" dirty="0"/>
              <a:t>Discuss the strategy needed to address each group. If your resource is not sufficient so you have to prioritise only one category, which would you choose, why? </a:t>
            </a:r>
          </a:p>
        </p:txBody>
      </p:sp>
      <p:pic>
        <p:nvPicPr>
          <p:cNvPr id="4" name="Picture 3" descr="A screenshot of a graph&#10;&#10;Description automatically generated">
            <a:extLst>
              <a:ext uri="{FF2B5EF4-FFF2-40B4-BE49-F238E27FC236}">
                <a16:creationId xmlns:a16="http://schemas.microsoft.com/office/drawing/2014/main" id="{405BBFA8-B3FF-D5BA-8C48-B5B052AA5AFE}"/>
              </a:ext>
            </a:extLst>
          </p:cNvPr>
          <p:cNvPicPr>
            <a:picLocks noChangeAspect="1"/>
          </p:cNvPicPr>
          <p:nvPr/>
        </p:nvPicPr>
        <p:blipFill>
          <a:blip r:embed="rId3"/>
          <a:stretch>
            <a:fillRect/>
          </a:stretch>
        </p:blipFill>
        <p:spPr>
          <a:xfrm>
            <a:off x="8011885" y="671712"/>
            <a:ext cx="3831771" cy="5761745"/>
          </a:xfrm>
          <a:prstGeom prst="rect">
            <a:avLst/>
          </a:prstGeom>
          <a:ln>
            <a:solidFill>
              <a:schemeClr val="accent5">
                <a:lumMod val="50000"/>
              </a:schemeClr>
            </a:solidFill>
          </a:ln>
        </p:spPr>
      </p:pic>
    </p:spTree>
    <p:extLst>
      <p:ext uri="{BB962C8B-B14F-4D97-AF65-F5344CB8AC3E}">
        <p14:creationId xmlns:p14="http://schemas.microsoft.com/office/powerpoint/2010/main" val="34497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DBEC-DD60-D9C5-036F-F320A7FA5FBD}"/>
              </a:ext>
            </a:extLst>
          </p:cNvPr>
          <p:cNvSpPr>
            <a:spLocks noGrp="1"/>
          </p:cNvSpPr>
          <p:nvPr>
            <p:ph type="title"/>
          </p:nvPr>
        </p:nvSpPr>
        <p:spPr/>
        <p:txBody>
          <a:bodyPr/>
          <a:lstStyle/>
          <a:p>
            <a:r>
              <a:rPr lang="en-VN" dirty="0"/>
              <a:t>Summary</a:t>
            </a:r>
          </a:p>
        </p:txBody>
      </p:sp>
      <p:sp>
        <p:nvSpPr>
          <p:cNvPr id="3" name="Content Placeholder 2">
            <a:extLst>
              <a:ext uri="{FF2B5EF4-FFF2-40B4-BE49-F238E27FC236}">
                <a16:creationId xmlns:a16="http://schemas.microsoft.com/office/drawing/2014/main" id="{A464C74D-7B3E-BA45-4119-A30334742B96}"/>
              </a:ext>
            </a:extLst>
          </p:cNvPr>
          <p:cNvSpPr>
            <a:spLocks noGrp="1"/>
          </p:cNvSpPr>
          <p:nvPr>
            <p:ph idx="1"/>
          </p:nvPr>
        </p:nvSpPr>
        <p:spPr/>
        <p:txBody>
          <a:bodyPr/>
          <a:lstStyle/>
          <a:p>
            <a:r>
              <a:rPr lang="en-VN" dirty="0"/>
              <a:t>Data source and type</a:t>
            </a:r>
          </a:p>
          <a:p>
            <a:r>
              <a:rPr lang="en-VN" dirty="0"/>
              <a:t>Using dataset in marketing activities</a:t>
            </a:r>
          </a:p>
          <a:p>
            <a:r>
              <a:rPr lang="en-VN"/>
              <a:t>Some data-driven marketing analysis techniques</a:t>
            </a:r>
            <a:endParaRPr lang="en-VN" dirty="0"/>
          </a:p>
          <a:p>
            <a:endParaRPr lang="en-VN" dirty="0"/>
          </a:p>
        </p:txBody>
      </p:sp>
    </p:spTree>
    <p:extLst>
      <p:ext uri="{BB962C8B-B14F-4D97-AF65-F5344CB8AC3E}">
        <p14:creationId xmlns:p14="http://schemas.microsoft.com/office/powerpoint/2010/main" val="2196346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59C1-38FA-2341-B917-18A63D6CE209}"/>
              </a:ext>
            </a:extLst>
          </p:cNvPr>
          <p:cNvSpPr>
            <a:spLocks noGrp="1"/>
          </p:cNvSpPr>
          <p:nvPr>
            <p:ph type="title"/>
          </p:nvPr>
        </p:nvSpPr>
        <p:spPr/>
        <p:txBody>
          <a:bodyPr/>
          <a:lstStyle/>
          <a:p>
            <a:r>
              <a:rPr lang="en-VN" dirty="0"/>
              <a:t>References</a:t>
            </a:r>
          </a:p>
        </p:txBody>
      </p:sp>
      <p:sp>
        <p:nvSpPr>
          <p:cNvPr id="3" name="Content Placeholder 2">
            <a:extLst>
              <a:ext uri="{FF2B5EF4-FFF2-40B4-BE49-F238E27FC236}">
                <a16:creationId xmlns:a16="http://schemas.microsoft.com/office/drawing/2014/main" id="{EE665524-786F-E14B-8EEB-9E083CAC05CB}"/>
              </a:ext>
            </a:extLst>
          </p:cNvPr>
          <p:cNvSpPr>
            <a:spLocks noGrp="1"/>
          </p:cNvSpPr>
          <p:nvPr>
            <p:ph idx="1"/>
          </p:nvPr>
        </p:nvSpPr>
        <p:spPr/>
        <p:txBody>
          <a:bodyPr vert="horz" lIns="91440" tIns="45720" rIns="91440" bIns="45720" rtlCol="0" anchor="t">
            <a:normAutofit/>
          </a:bodyPr>
          <a:lstStyle/>
          <a:p>
            <a:pPr marL="342900" indent="-342900"/>
            <a:r>
              <a:rPr lang="en-VN"/>
              <a:t>Chaffey D. &amp; Ellis-Chadwick, F. (2022). D</a:t>
            </a:r>
            <a:r>
              <a:rPr lang="en-US"/>
              <a:t>i</a:t>
            </a:r>
            <a:r>
              <a:rPr lang="en-VN"/>
              <a:t>gital Marketing: Strategy, implementation, and practice, 8th edition. Pearson: UK.</a:t>
            </a:r>
            <a:endParaRPr lang="en-US">
              <a:ea typeface="Calibri"/>
              <a:cs typeface="Calibri"/>
            </a:endParaRPr>
          </a:p>
          <a:p>
            <a:pPr marL="342900" indent="-342900"/>
            <a:r>
              <a:rPr lang="en-VN">
                <a:ea typeface="Calibri"/>
                <a:cs typeface="Calibri"/>
              </a:rPr>
              <a:t>Hemann, C. &amp; </a:t>
            </a:r>
            <a:r>
              <a:rPr lang="en-VN" err="1">
                <a:ea typeface="Calibri"/>
                <a:cs typeface="Calibri"/>
              </a:rPr>
              <a:t>Burbary</a:t>
            </a:r>
            <a:r>
              <a:rPr lang="en-VN">
                <a:ea typeface="Calibri"/>
                <a:cs typeface="Calibri"/>
              </a:rPr>
              <a:t>, K. (2013). Digital marketing analytics: making sense of consumer data in a digital world. Que publishing.</a:t>
            </a:r>
          </a:p>
          <a:p>
            <a:pPr marL="342900" indent="-342900"/>
            <a:r>
              <a:rPr lang="en-VN"/>
              <a:t>Verhoef, P. C., </a:t>
            </a:r>
            <a:r>
              <a:rPr lang="en-VN" err="1"/>
              <a:t>Kooge</a:t>
            </a:r>
            <a:r>
              <a:rPr lang="en-VN"/>
              <a:t>, E., Walk, N. (2016). Creating Value with Big Data Analytics, making smarter marketing decisions. Routledge: Newyork.</a:t>
            </a:r>
            <a:endParaRPr lang="en-VN">
              <a:ea typeface="Calibri"/>
              <a:cs typeface="Calibri"/>
            </a:endParaRPr>
          </a:p>
          <a:p>
            <a:pPr marL="0" indent="0">
              <a:buNone/>
            </a:pPr>
            <a:endParaRPr lang="en-VN">
              <a:ea typeface="Calibri"/>
              <a:cs typeface="Calibri"/>
            </a:endParaRPr>
          </a:p>
        </p:txBody>
      </p:sp>
    </p:spTree>
    <p:extLst>
      <p:ext uri="{BB962C8B-B14F-4D97-AF65-F5344CB8AC3E}">
        <p14:creationId xmlns:p14="http://schemas.microsoft.com/office/powerpoint/2010/main" val="1692131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63,389 Stock Photos, Vectors, and Video | Adobe  Stock">
            <a:extLst>
              <a:ext uri="{FF2B5EF4-FFF2-40B4-BE49-F238E27FC236}">
                <a16:creationId xmlns:a16="http://schemas.microsoft.com/office/drawing/2014/main" id="{C6416DB0-6727-8B09-759D-CB72530F2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135" y="1309511"/>
            <a:ext cx="7569634" cy="427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28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6BC4D4-72D9-5B26-A776-F62ED87225BB}"/>
              </a:ext>
            </a:extLst>
          </p:cNvPr>
          <p:cNvSpPr>
            <a:spLocks noGrp="1"/>
          </p:cNvSpPr>
          <p:nvPr>
            <p:ph type="title"/>
          </p:nvPr>
        </p:nvSpPr>
        <p:spPr/>
        <p:txBody>
          <a:bodyPr/>
          <a:lstStyle/>
          <a:p>
            <a:r>
              <a:rPr lang="en-VN" dirty="0"/>
              <a:t>Introduction to data-driven marketing</a:t>
            </a:r>
          </a:p>
        </p:txBody>
      </p:sp>
      <p:graphicFrame>
        <p:nvGraphicFramePr>
          <p:cNvPr id="7" name="Content Placeholder 3">
            <a:extLst>
              <a:ext uri="{FF2B5EF4-FFF2-40B4-BE49-F238E27FC236}">
                <a16:creationId xmlns:a16="http://schemas.microsoft.com/office/drawing/2014/main" id="{4E0B4CF6-6749-59A4-5B6C-BC1CBE68DA7B}"/>
              </a:ext>
            </a:extLst>
          </p:cNvPr>
          <p:cNvGraphicFramePr>
            <a:graphicFrameLocks/>
          </p:cNvGraphicFramePr>
          <p:nvPr>
            <p:extLst>
              <p:ext uri="{D42A27DB-BD31-4B8C-83A1-F6EECF244321}">
                <p14:modId xmlns:p14="http://schemas.microsoft.com/office/powerpoint/2010/main" val="3892294215"/>
              </p:ext>
            </p:extLst>
          </p:nvPr>
        </p:nvGraphicFramePr>
        <p:xfrm>
          <a:off x="1341438" y="1584324"/>
          <a:ext cx="10515600" cy="4751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77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F257-5770-A548-B9F4-2407618FB30E}"/>
              </a:ext>
            </a:extLst>
          </p:cNvPr>
          <p:cNvSpPr>
            <a:spLocks noGrp="1"/>
          </p:cNvSpPr>
          <p:nvPr>
            <p:ph type="title"/>
          </p:nvPr>
        </p:nvSpPr>
        <p:spPr/>
        <p:txBody>
          <a:bodyPr/>
          <a:lstStyle/>
          <a:p>
            <a:r>
              <a:rPr lang="en-VN" dirty="0"/>
              <a:t>Digital Devices</a:t>
            </a:r>
          </a:p>
        </p:txBody>
      </p:sp>
      <p:pic>
        <p:nvPicPr>
          <p:cNvPr id="5" name="Content Placeholder 4">
            <a:extLst>
              <a:ext uri="{FF2B5EF4-FFF2-40B4-BE49-F238E27FC236}">
                <a16:creationId xmlns:a16="http://schemas.microsoft.com/office/drawing/2014/main" id="{EE3ADC3D-552D-5243-968F-6885CF59CBDF}"/>
              </a:ext>
            </a:extLst>
          </p:cNvPr>
          <p:cNvPicPr>
            <a:picLocks noGrp="1" noChangeAspect="1"/>
          </p:cNvPicPr>
          <p:nvPr>
            <p:ph idx="1"/>
          </p:nvPr>
        </p:nvPicPr>
        <p:blipFill>
          <a:blip r:embed="rId3"/>
          <a:stretch>
            <a:fillRect/>
          </a:stretch>
        </p:blipFill>
        <p:spPr>
          <a:xfrm>
            <a:off x="1341755" y="2119283"/>
            <a:ext cx="4982845" cy="3764021"/>
          </a:xfrm>
        </p:spPr>
      </p:pic>
      <p:sp>
        <p:nvSpPr>
          <p:cNvPr id="3" name="Content Placeholder 2">
            <a:extLst>
              <a:ext uri="{FF2B5EF4-FFF2-40B4-BE49-F238E27FC236}">
                <a16:creationId xmlns:a16="http://schemas.microsoft.com/office/drawing/2014/main" id="{19DC8E45-5B34-4272-9A93-3DFFE21C2101}"/>
              </a:ext>
            </a:extLst>
          </p:cNvPr>
          <p:cNvSpPr>
            <a:spLocks noGrp="1"/>
          </p:cNvSpPr>
          <p:nvPr>
            <p:ph sz="half" idx="4294967295"/>
          </p:nvPr>
        </p:nvSpPr>
        <p:spPr>
          <a:xfrm>
            <a:off x="6599555" y="1825625"/>
            <a:ext cx="5181600" cy="4351338"/>
          </a:xfrm>
        </p:spPr>
        <p:txBody>
          <a:bodyPr>
            <a:normAutofit/>
          </a:bodyPr>
          <a:lstStyle/>
          <a:p>
            <a:pPr marL="342900" indent="-342900">
              <a:buSzPct val="70000"/>
              <a:buFont typeface="Wingdings" pitchFamily="2" charset="2"/>
              <a:buChar char="v"/>
            </a:pPr>
            <a:r>
              <a:rPr lang="en-US" sz="2200" dirty="0">
                <a:latin typeface="Source Sans Pro" panose="020B0503030403020204" pitchFamily="34" charset="0"/>
                <a:ea typeface="Source Sans Pro" panose="020B0503030403020204" pitchFamily="34" charset="0"/>
                <a:cs typeface="Arial" panose="020B0604020202020204" pitchFamily="34" charset="0"/>
              </a:rPr>
              <a:t>Consumers receive an overwhelming amount of information via various digital devices</a:t>
            </a:r>
          </a:p>
          <a:p>
            <a:pPr marL="342900" indent="-342900">
              <a:buSzPct val="70000"/>
              <a:buFont typeface="Wingdings" pitchFamily="2" charset="2"/>
              <a:buChar char="v"/>
            </a:pPr>
            <a:r>
              <a:rPr lang="en-US" sz="2200" dirty="0">
                <a:latin typeface="Source Sans Pro" panose="020B0503030403020204" pitchFamily="34" charset="0"/>
                <a:ea typeface="Source Sans Pro" panose="020B0503030403020204" pitchFamily="34" charset="0"/>
                <a:cs typeface="Arial" panose="020B0604020202020204" pitchFamily="34" charset="0"/>
              </a:rPr>
              <a:t>361 billion email / day, globally</a:t>
            </a:r>
          </a:p>
          <a:p>
            <a:pPr marL="342900" indent="-342900">
              <a:buSzPct val="70000"/>
              <a:buFont typeface="Wingdings" pitchFamily="2" charset="2"/>
              <a:buChar char="v"/>
            </a:pPr>
            <a:r>
              <a:rPr lang="en-US" sz="2200" dirty="0">
                <a:latin typeface="Source Sans Pro" panose="020B0503030403020204" pitchFamily="34" charset="0"/>
                <a:ea typeface="Source Sans Pro" panose="020B0503030403020204" pitchFamily="34" charset="0"/>
                <a:cs typeface="Arial" panose="020B0604020202020204" pitchFamily="34" charset="0"/>
              </a:rPr>
              <a:t>75 emails / day for 01 consumer, on average </a:t>
            </a:r>
          </a:p>
          <a:p>
            <a:pPr marL="342900" indent="-342900">
              <a:buSzPct val="70000"/>
              <a:buFont typeface="Wingdings" pitchFamily="2" charset="2"/>
              <a:buChar char="v"/>
            </a:pPr>
            <a:r>
              <a:rPr lang="en-US" sz="2200" dirty="0">
                <a:latin typeface="Source Sans Pro" panose="020B0503030403020204" pitchFamily="34" charset="0"/>
                <a:ea typeface="Source Sans Pro" panose="020B0503030403020204" pitchFamily="34" charset="0"/>
                <a:cs typeface="Arial" panose="020B0604020202020204" pitchFamily="34" charset="0"/>
              </a:rPr>
              <a:t>Huge customer base in online message platform</a:t>
            </a:r>
          </a:p>
        </p:txBody>
      </p:sp>
    </p:spTree>
    <p:extLst>
      <p:ext uri="{BB962C8B-B14F-4D97-AF65-F5344CB8AC3E}">
        <p14:creationId xmlns:p14="http://schemas.microsoft.com/office/powerpoint/2010/main" val="158003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EC1D-C550-9746-8063-CC2B51BF74AC}"/>
              </a:ext>
            </a:extLst>
          </p:cNvPr>
          <p:cNvSpPr>
            <a:spLocks noGrp="1"/>
          </p:cNvSpPr>
          <p:nvPr>
            <p:ph type="title"/>
          </p:nvPr>
        </p:nvSpPr>
        <p:spPr/>
        <p:txBody>
          <a:bodyPr/>
          <a:lstStyle/>
          <a:p>
            <a:r>
              <a:rPr lang="en-VN"/>
              <a:t>Dữ liệu số - Dữ liệu lớn</a:t>
            </a:r>
          </a:p>
        </p:txBody>
      </p:sp>
      <p:sp>
        <p:nvSpPr>
          <p:cNvPr id="3" name="Content Placeholder 2">
            <a:extLst>
              <a:ext uri="{FF2B5EF4-FFF2-40B4-BE49-F238E27FC236}">
                <a16:creationId xmlns:a16="http://schemas.microsoft.com/office/drawing/2014/main" id="{154C7236-B65D-3440-BE54-D58069F29700}"/>
              </a:ext>
            </a:extLst>
          </p:cNvPr>
          <p:cNvSpPr>
            <a:spLocks noGrp="1"/>
          </p:cNvSpPr>
          <p:nvPr>
            <p:ph sz="half" idx="2"/>
          </p:nvPr>
        </p:nvSpPr>
        <p:spPr/>
        <p:txBody>
          <a:bodyPr>
            <a:normAutofit lnSpcReduction="10000"/>
          </a:bodyPr>
          <a:lstStyle/>
          <a:p>
            <a:pPr marL="342900" indent="-342900">
              <a:lnSpc>
                <a:spcPct val="100000"/>
              </a:lnSpc>
              <a:buSzPct val="70000"/>
              <a:buFont typeface="Wingdings" pitchFamily="2" charset="2"/>
              <a:buChar char="v"/>
            </a:pPr>
            <a:r>
              <a:rPr lang="en-US" sz="2400" dirty="0">
                <a:latin typeface="Source Sans Pro" panose="020B0503030403020204" pitchFamily="34" charset="0"/>
                <a:ea typeface="Source Sans Pro" panose="020B0503030403020204" pitchFamily="34" charset="0"/>
                <a:cs typeface="Arial" panose="020B0604020202020204" pitchFamily="34" charset="0"/>
              </a:rPr>
              <a:t>Data everywhere</a:t>
            </a:r>
          </a:p>
          <a:p>
            <a:pPr marL="342900" indent="-342900">
              <a:lnSpc>
                <a:spcPct val="100000"/>
              </a:lnSpc>
              <a:buSzPct val="70000"/>
              <a:buFont typeface="Wingdings" pitchFamily="2" charset="2"/>
              <a:buChar char="v"/>
            </a:pPr>
            <a:r>
              <a:rPr lang="en-US" sz="2400" dirty="0">
                <a:latin typeface="Source Sans Pro" panose="020B0503030403020204" pitchFamily="34" charset="0"/>
                <a:ea typeface="Source Sans Pro" panose="020B0503030403020204" pitchFamily="34" charset="0"/>
                <a:cs typeface="Arial" panose="020B0604020202020204" pitchFamily="34" charset="0"/>
              </a:rPr>
              <a:t>Big Data – 3V</a:t>
            </a:r>
          </a:p>
          <a:p>
            <a:pPr marL="800100" lvl="1" indent="-342900">
              <a:lnSpc>
                <a:spcPct val="100000"/>
              </a:lnSpc>
              <a:buSzPct val="70000"/>
              <a:buFont typeface="Wingdings" pitchFamily="2" charset="2"/>
              <a:buChar char="v"/>
            </a:pPr>
            <a:r>
              <a:rPr lang="en-US" sz="2000" dirty="0">
                <a:latin typeface="Source Sans Pro" panose="020B0503030403020204" pitchFamily="34" charset="0"/>
                <a:ea typeface="Source Sans Pro" panose="020B0503030403020204" pitchFamily="34" charset="0"/>
                <a:cs typeface="Arial" panose="020B0604020202020204" pitchFamily="34" charset="0"/>
              </a:rPr>
              <a:t>Volume</a:t>
            </a:r>
          </a:p>
          <a:p>
            <a:pPr marL="800100" lvl="1" indent="-342900">
              <a:lnSpc>
                <a:spcPct val="100000"/>
              </a:lnSpc>
              <a:buSzPct val="70000"/>
              <a:buFont typeface="Wingdings" pitchFamily="2" charset="2"/>
              <a:buChar char="v"/>
            </a:pPr>
            <a:r>
              <a:rPr lang="en-US" sz="2000" dirty="0">
                <a:latin typeface="Source Sans Pro" panose="020B0503030403020204" pitchFamily="34" charset="0"/>
                <a:ea typeface="Source Sans Pro" panose="020B0503030403020204" pitchFamily="34" charset="0"/>
                <a:cs typeface="Arial" panose="020B0604020202020204" pitchFamily="34" charset="0"/>
              </a:rPr>
              <a:t>Variety</a:t>
            </a:r>
          </a:p>
          <a:p>
            <a:pPr marL="800100" lvl="1" indent="-342900">
              <a:lnSpc>
                <a:spcPct val="100000"/>
              </a:lnSpc>
              <a:buSzPct val="70000"/>
              <a:buFont typeface="Wingdings" pitchFamily="2" charset="2"/>
              <a:buChar char="v"/>
            </a:pPr>
            <a:r>
              <a:rPr lang="en-US" sz="2000" dirty="0">
                <a:latin typeface="Source Sans Pro" panose="020B0503030403020204" pitchFamily="34" charset="0"/>
                <a:ea typeface="Source Sans Pro" panose="020B0503030403020204" pitchFamily="34" charset="0"/>
                <a:cs typeface="Arial" panose="020B0604020202020204" pitchFamily="34" charset="0"/>
              </a:rPr>
              <a:t>Velocity</a:t>
            </a:r>
          </a:p>
          <a:p>
            <a:pPr marL="342900" indent="-342900">
              <a:lnSpc>
                <a:spcPct val="100000"/>
              </a:lnSpc>
              <a:buSzPct val="70000"/>
              <a:buFont typeface="Wingdings" pitchFamily="2" charset="2"/>
              <a:buChar char="v"/>
            </a:pPr>
            <a:r>
              <a:rPr lang="en-US" sz="2400" dirty="0" err="1">
                <a:latin typeface="Source Sans Pro" panose="020B0503030403020204" pitchFamily="34" charset="0"/>
                <a:ea typeface="Source Sans Pro" panose="020B0503030403020204" pitchFamily="34" charset="0"/>
                <a:cs typeface="Arial" panose="020B0604020202020204" pitchFamily="34" charset="0"/>
              </a:rPr>
              <a:t>Analyse</a:t>
            </a:r>
            <a:r>
              <a:rPr lang="en-US" sz="2400" dirty="0">
                <a:latin typeface="Source Sans Pro" panose="020B0503030403020204" pitchFamily="34" charset="0"/>
                <a:ea typeface="Source Sans Pro" panose="020B0503030403020204" pitchFamily="34" charset="0"/>
                <a:cs typeface="Arial" panose="020B0604020202020204" pitchFamily="34" charset="0"/>
              </a:rPr>
              <a:t> and application of data creates value</a:t>
            </a:r>
          </a:p>
          <a:p>
            <a:pPr marL="342900" indent="-342900">
              <a:lnSpc>
                <a:spcPct val="100000"/>
              </a:lnSpc>
              <a:buSzPct val="70000"/>
              <a:buFont typeface="Wingdings" pitchFamily="2" charset="2"/>
              <a:buChar char="v"/>
            </a:pPr>
            <a:r>
              <a:rPr lang="en-US" sz="2400" dirty="0">
                <a:latin typeface="Source Sans Pro" panose="020B0503030403020204" pitchFamily="34" charset="0"/>
                <a:ea typeface="Source Sans Pro" panose="020B0503030403020204" pitchFamily="34" charset="0"/>
                <a:cs typeface="Arial" panose="020B0604020202020204" pitchFamily="34" charset="0"/>
              </a:rPr>
              <a:t>Big Data does not equal Big Value </a:t>
            </a:r>
          </a:p>
          <a:p>
            <a:pPr marL="342900" indent="-342900">
              <a:lnSpc>
                <a:spcPct val="100000"/>
              </a:lnSpc>
              <a:buSzPct val="70000"/>
              <a:buFont typeface="Wingdings" pitchFamily="2" charset="2"/>
              <a:buChar char="v"/>
            </a:pPr>
            <a:r>
              <a:rPr lang="en-US" sz="2400" dirty="0">
                <a:latin typeface="Source Sans Pro" panose="020B0503030403020204" pitchFamily="34" charset="0"/>
                <a:ea typeface="Source Sans Pro" panose="020B0503030403020204" pitchFamily="34" charset="0"/>
                <a:cs typeface="Arial" panose="020B0604020202020204" pitchFamily="34" charset="0"/>
              </a:rPr>
              <a:t>Start from the basics and avoid “big” method</a:t>
            </a:r>
          </a:p>
        </p:txBody>
      </p:sp>
      <p:graphicFrame>
        <p:nvGraphicFramePr>
          <p:cNvPr id="9" name="Content Placeholder 6">
            <a:extLst>
              <a:ext uri="{FF2B5EF4-FFF2-40B4-BE49-F238E27FC236}">
                <a16:creationId xmlns:a16="http://schemas.microsoft.com/office/drawing/2014/main" id="{3F422B4A-1526-22DD-5096-81271266861D}"/>
              </a:ext>
            </a:extLst>
          </p:cNvPr>
          <p:cNvGraphicFramePr>
            <a:graphicFrameLocks noGrp="1"/>
          </p:cNvGraphicFramePr>
          <p:nvPr>
            <p:ph sz="half" idx="1"/>
            <p:extLst>
              <p:ext uri="{D42A27DB-BD31-4B8C-83A1-F6EECF244321}">
                <p14:modId xmlns:p14="http://schemas.microsoft.com/office/powerpoint/2010/main" val="1659530856"/>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804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EC1D-C550-9746-8063-CC2B51BF74AC}"/>
              </a:ext>
            </a:extLst>
          </p:cNvPr>
          <p:cNvSpPr>
            <a:spLocks noGrp="1"/>
          </p:cNvSpPr>
          <p:nvPr>
            <p:ph type="title"/>
          </p:nvPr>
        </p:nvSpPr>
        <p:spPr/>
        <p:txBody>
          <a:bodyPr/>
          <a:lstStyle/>
          <a:p>
            <a:r>
              <a:rPr lang="en-VN" dirty="0"/>
              <a:t>Data</a:t>
            </a:r>
          </a:p>
        </p:txBody>
      </p:sp>
      <p:pic>
        <p:nvPicPr>
          <p:cNvPr id="5" name="Content Placeholder 4">
            <a:extLst>
              <a:ext uri="{FF2B5EF4-FFF2-40B4-BE49-F238E27FC236}">
                <a16:creationId xmlns:a16="http://schemas.microsoft.com/office/drawing/2014/main" id="{A283E5C2-B531-BC42-BE95-31051324CC97}"/>
              </a:ext>
            </a:extLst>
          </p:cNvPr>
          <p:cNvPicPr>
            <a:picLocks noGrp="1" noChangeAspect="1"/>
          </p:cNvPicPr>
          <p:nvPr>
            <p:ph idx="1"/>
          </p:nvPr>
        </p:nvPicPr>
        <p:blipFill>
          <a:blip r:embed="rId3"/>
          <a:stretch>
            <a:fillRect/>
          </a:stretch>
        </p:blipFill>
        <p:spPr>
          <a:xfrm>
            <a:off x="1173617" y="1693863"/>
            <a:ext cx="6119812" cy="4483100"/>
          </a:xfrm>
        </p:spPr>
      </p:pic>
      <p:sp>
        <p:nvSpPr>
          <p:cNvPr id="3" name="Content Placeholder 2">
            <a:extLst>
              <a:ext uri="{FF2B5EF4-FFF2-40B4-BE49-F238E27FC236}">
                <a16:creationId xmlns:a16="http://schemas.microsoft.com/office/drawing/2014/main" id="{154C7236-B65D-3440-BE54-D58069F29700}"/>
              </a:ext>
            </a:extLst>
          </p:cNvPr>
          <p:cNvSpPr>
            <a:spLocks noGrp="1"/>
          </p:cNvSpPr>
          <p:nvPr>
            <p:ph sz="half" idx="4294967295"/>
          </p:nvPr>
        </p:nvSpPr>
        <p:spPr>
          <a:xfrm>
            <a:off x="7685314" y="1825625"/>
            <a:ext cx="3712029" cy="4351338"/>
          </a:xfrm>
        </p:spPr>
        <p:txBody>
          <a:bodyPr vert="horz" lIns="91440" tIns="45720" rIns="91440" bIns="45720" rtlCol="0" anchor="t">
            <a:normAutofit/>
          </a:bodyPr>
          <a:lstStyle/>
          <a:p>
            <a:pPr marL="342900" indent="-342900">
              <a:buSzPct val="70000"/>
              <a:buFont typeface="Wingdings" pitchFamily="2" charset="2"/>
              <a:buChar char="v"/>
            </a:pPr>
            <a:r>
              <a:rPr lang="fr-FR" sz="2200" dirty="0">
                <a:latin typeface="Source Sans Pro" panose="020B0503030403020204" pitchFamily="34" charset="0"/>
                <a:ea typeface="Source Sans Pro" panose="020B0503030403020204" pitchFamily="34" charset="0"/>
                <a:cs typeface="Arial" panose="020B0604020202020204" pitchFamily="34" charset="0"/>
              </a:rPr>
              <a:t>Sources</a:t>
            </a:r>
            <a:endParaRPr lang="en-US" sz="2200" dirty="0">
              <a:latin typeface="Source Sans Pro" panose="020B0503030403020204" pitchFamily="34" charset="0"/>
              <a:ea typeface="Source Sans Pro" panose="020B0503030403020204" pitchFamily="34" charset="0"/>
              <a:cs typeface="Arial" panose="020B0604020202020204" pitchFamily="34" charset="0"/>
            </a:endParaRPr>
          </a:p>
          <a:p>
            <a:pPr lvl="1" indent="-372600">
              <a:lnSpc>
                <a:spcPct val="125000"/>
              </a:lnSpc>
              <a:buSzPct val="82000"/>
              <a:buFont typeface="Wingdings" pitchFamily="2" charset="2"/>
              <a:buChar char="Ø"/>
            </a:pPr>
            <a:r>
              <a:rPr lang="en-VN" dirty="0">
                <a:latin typeface="Source Sans Pro" panose="020B0503030403020204" pitchFamily="34" charset="0"/>
                <a:ea typeface="Source Sans Pro" panose="020B0503030403020204" pitchFamily="34" charset="0"/>
                <a:cs typeface="Arial" panose="020B0604020202020204" pitchFamily="34" charset="0"/>
              </a:rPr>
              <a:t>External</a:t>
            </a:r>
          </a:p>
          <a:p>
            <a:pPr lvl="1" indent="-372600">
              <a:lnSpc>
                <a:spcPct val="125000"/>
              </a:lnSpc>
              <a:buSzPct val="82000"/>
              <a:buFont typeface="Wingdings" pitchFamily="2" charset="2"/>
              <a:buChar char="Ø"/>
            </a:pPr>
            <a:r>
              <a:rPr lang="en-US" dirty="0">
                <a:latin typeface="Source Sans Pro" panose="020B0503030403020204" pitchFamily="34" charset="0"/>
                <a:ea typeface="Source Sans Pro" panose="020B0503030403020204" pitchFamily="34" charset="0"/>
                <a:cs typeface="Arial" panose="020B0604020202020204" pitchFamily="34" charset="0"/>
              </a:rPr>
              <a:t>Internal</a:t>
            </a:r>
          </a:p>
          <a:p>
            <a:pPr marL="342900" indent="-342900">
              <a:buSzPct val="70000"/>
              <a:buFont typeface="Wingdings" pitchFamily="2" charset="2"/>
              <a:buChar char="v"/>
            </a:pPr>
            <a:r>
              <a:rPr lang="en-VN" sz="2200" dirty="0">
                <a:latin typeface="Source Sans Pro" panose="020B0503030403020204" pitchFamily="34" charset="0"/>
                <a:ea typeface="Source Sans Pro" panose="020B0503030403020204" pitchFamily="34" charset="0"/>
                <a:cs typeface="Arial" panose="020B0604020202020204" pitchFamily="34" charset="0"/>
              </a:rPr>
              <a:t>Types</a:t>
            </a:r>
          </a:p>
          <a:p>
            <a:pPr lvl="1" indent="-372600">
              <a:lnSpc>
                <a:spcPct val="125000"/>
              </a:lnSpc>
              <a:buSzPct val="82000"/>
              <a:buFont typeface="Wingdings" pitchFamily="2" charset="2"/>
              <a:buChar char="Ø"/>
            </a:pPr>
            <a:r>
              <a:rPr lang="en-VN" dirty="0">
                <a:latin typeface="Source Sans Pro" panose="020B0503030403020204" pitchFamily="34" charset="0"/>
                <a:ea typeface="Source Sans Pro" panose="020B0503030403020204" pitchFamily="34" charset="0"/>
                <a:cs typeface="Arial" panose="020B0604020202020204" pitchFamily="34" charset="0"/>
              </a:rPr>
              <a:t>Structured</a:t>
            </a:r>
          </a:p>
          <a:p>
            <a:pPr lvl="1" indent="-372600">
              <a:lnSpc>
                <a:spcPct val="125000"/>
              </a:lnSpc>
              <a:buSzPct val="82000"/>
              <a:buFont typeface="Wingdings" pitchFamily="2" charset="2"/>
              <a:buChar char="Ø"/>
            </a:pPr>
            <a:r>
              <a:rPr lang="en-VN" dirty="0">
                <a:latin typeface="Source Sans Pro" panose="020B0503030403020204" pitchFamily="34" charset="0"/>
                <a:ea typeface="Source Sans Pro" panose="020B0503030403020204" pitchFamily="34" charset="0"/>
                <a:cs typeface="Arial" panose="020B0604020202020204" pitchFamily="34" charset="0"/>
              </a:rPr>
              <a:t>Unstructured</a:t>
            </a:r>
          </a:p>
          <a:p>
            <a:endParaRPr lang="en-VN" dirty="0"/>
          </a:p>
        </p:txBody>
      </p:sp>
    </p:spTree>
    <p:extLst>
      <p:ext uri="{BB962C8B-B14F-4D97-AF65-F5344CB8AC3E}">
        <p14:creationId xmlns:p14="http://schemas.microsoft.com/office/powerpoint/2010/main" val="1465833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EC1D-C550-9746-8063-CC2B51BF74AC}"/>
              </a:ext>
            </a:extLst>
          </p:cNvPr>
          <p:cNvSpPr>
            <a:spLocks noGrp="1"/>
          </p:cNvSpPr>
          <p:nvPr>
            <p:ph type="title"/>
          </p:nvPr>
        </p:nvSpPr>
        <p:spPr/>
        <p:txBody>
          <a:bodyPr/>
          <a:lstStyle/>
          <a:p>
            <a:r>
              <a:rPr lang="en-VN" dirty="0"/>
              <a:t>External vs. Internal Data</a:t>
            </a:r>
          </a:p>
        </p:txBody>
      </p:sp>
      <p:pic>
        <p:nvPicPr>
          <p:cNvPr id="5" name="Content Placeholder 4">
            <a:extLst>
              <a:ext uri="{FF2B5EF4-FFF2-40B4-BE49-F238E27FC236}">
                <a16:creationId xmlns:a16="http://schemas.microsoft.com/office/drawing/2014/main" id="{A283E5C2-B531-BC42-BE95-31051324CC97}"/>
              </a:ext>
            </a:extLst>
          </p:cNvPr>
          <p:cNvPicPr>
            <a:picLocks noGrp="1" noChangeAspect="1"/>
          </p:cNvPicPr>
          <p:nvPr>
            <p:ph idx="1"/>
          </p:nvPr>
        </p:nvPicPr>
        <p:blipFill>
          <a:blip r:embed="rId3"/>
          <a:stretch>
            <a:fillRect/>
          </a:stretch>
        </p:blipFill>
        <p:spPr>
          <a:xfrm>
            <a:off x="1341755" y="1759744"/>
            <a:ext cx="4873988" cy="4483100"/>
          </a:xfrm>
        </p:spPr>
      </p:pic>
      <p:sp>
        <p:nvSpPr>
          <p:cNvPr id="3" name="Content Placeholder 2">
            <a:extLst>
              <a:ext uri="{FF2B5EF4-FFF2-40B4-BE49-F238E27FC236}">
                <a16:creationId xmlns:a16="http://schemas.microsoft.com/office/drawing/2014/main" id="{154C7236-B65D-3440-BE54-D58069F29700}"/>
              </a:ext>
            </a:extLst>
          </p:cNvPr>
          <p:cNvSpPr>
            <a:spLocks noGrp="1"/>
          </p:cNvSpPr>
          <p:nvPr>
            <p:ph sz="half" idx="4294967295"/>
          </p:nvPr>
        </p:nvSpPr>
        <p:spPr>
          <a:xfrm>
            <a:off x="6411686" y="1759744"/>
            <a:ext cx="5181600" cy="4351338"/>
          </a:xfrm>
        </p:spPr>
        <p:txBody>
          <a:bodyPr vert="horz" lIns="91440" tIns="45720" rIns="91440" bIns="45720" rtlCol="0" anchor="t">
            <a:normAutofit/>
          </a:bodyPr>
          <a:lstStyle/>
          <a:p>
            <a:pPr marL="342900" indent="-342900">
              <a:buSzPct val="70000"/>
              <a:buFont typeface="Wingdings" pitchFamily="2" charset="2"/>
              <a:buChar char="v"/>
            </a:pPr>
            <a:r>
              <a:rPr lang="en-VN" sz="2200" dirty="0">
                <a:latin typeface="Source Sans Pro" panose="020B0503030403020204" pitchFamily="34" charset="0"/>
                <a:ea typeface="Source Sans Pro" panose="020B0503030403020204" pitchFamily="34" charset="0"/>
                <a:cs typeface="Arial" panose="020B0604020202020204" pitchFamily="34" charset="0"/>
              </a:rPr>
              <a:t>Not owned by the organisation</a:t>
            </a:r>
          </a:p>
          <a:p>
            <a:pPr marL="342900" indent="-342900">
              <a:buSzPct val="70000"/>
              <a:buFont typeface="Wingdings" pitchFamily="2" charset="2"/>
              <a:buChar char="v"/>
            </a:pPr>
            <a:r>
              <a:rPr lang="en-VN" sz="2200" dirty="0">
                <a:latin typeface="Source Sans Pro" panose="020B0503030403020204" pitchFamily="34" charset="0"/>
                <a:ea typeface="Source Sans Pro" panose="020B0503030403020204" pitchFamily="34" charset="0"/>
                <a:cs typeface="Arial" panose="020B0604020202020204" pitchFamily="34" charset="0"/>
              </a:rPr>
              <a:t>Often added/purchased from supplier from outside</a:t>
            </a:r>
          </a:p>
          <a:p>
            <a:pPr marL="342900" indent="-342900">
              <a:buSzPct val="70000"/>
              <a:buFont typeface="Wingdings" pitchFamily="2" charset="2"/>
              <a:buChar char="v"/>
            </a:pPr>
            <a:r>
              <a:rPr lang="en-VN" sz="2200" dirty="0">
                <a:latin typeface="Source Sans Pro" panose="020B0503030403020204" pitchFamily="34" charset="0"/>
                <a:ea typeface="Source Sans Pro" panose="020B0503030403020204" pitchFamily="34" charset="0"/>
                <a:cs typeface="Arial" panose="020B0604020202020204" pitchFamily="34" charset="0"/>
              </a:rPr>
              <a:t>Example</a:t>
            </a:r>
          </a:p>
          <a:p>
            <a:pPr lvl="1" indent="-372600">
              <a:lnSpc>
                <a:spcPct val="125000"/>
              </a:lnSpc>
              <a:buSzPct val="82000"/>
              <a:buFont typeface="Wingdings" pitchFamily="2" charset="2"/>
              <a:buChar char="Ø"/>
            </a:pPr>
            <a:r>
              <a:rPr lang="en-US" dirty="0">
                <a:latin typeface="Source Sans Pro" panose="020B0503030403020204" pitchFamily="34" charset="0"/>
                <a:ea typeface="Source Sans Pro" panose="020B0503030403020204" pitchFamily="34" charset="0"/>
                <a:cs typeface="Arial" panose="020B0604020202020204" pitchFamily="34" charset="0"/>
              </a:rPr>
              <a:t>Credit Information Center (CIC): credit dossier of customers, provided by VISA/Mastercard to evaluate the customer’s credibility</a:t>
            </a:r>
          </a:p>
          <a:p>
            <a:pPr lvl="1" indent="-372600">
              <a:lnSpc>
                <a:spcPct val="125000"/>
              </a:lnSpc>
              <a:buSzPct val="82000"/>
              <a:buFont typeface="Wingdings" pitchFamily="2" charset="2"/>
              <a:buChar char="Ø"/>
            </a:pPr>
            <a:r>
              <a:rPr lang="en-US" dirty="0">
                <a:latin typeface="Source Sans Pro" panose="020B0503030403020204" pitchFamily="34" charset="0"/>
                <a:ea typeface="Source Sans Pro" panose="020B0503030403020204" pitchFamily="34" charset="0"/>
                <a:cs typeface="Arial" panose="020B0604020202020204" pitchFamily="34" charset="0"/>
              </a:rPr>
              <a:t>Data generated from marketing research activities</a:t>
            </a:r>
          </a:p>
        </p:txBody>
      </p:sp>
    </p:spTree>
    <p:extLst>
      <p:ext uri="{BB962C8B-B14F-4D97-AF65-F5344CB8AC3E}">
        <p14:creationId xmlns:p14="http://schemas.microsoft.com/office/powerpoint/2010/main" val="350328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EC1D-C550-9746-8063-CC2B51BF74AC}"/>
              </a:ext>
            </a:extLst>
          </p:cNvPr>
          <p:cNvSpPr>
            <a:spLocks noGrp="1"/>
          </p:cNvSpPr>
          <p:nvPr>
            <p:ph type="title"/>
          </p:nvPr>
        </p:nvSpPr>
        <p:spPr/>
        <p:txBody>
          <a:bodyPr/>
          <a:lstStyle/>
          <a:p>
            <a:r>
              <a:rPr lang="en-VN" b="1" dirty="0">
                <a:latin typeface="+mn-lt"/>
              </a:rPr>
              <a:t>External vs. Internal Data</a:t>
            </a:r>
            <a:endParaRPr lang="en-VN" dirty="0"/>
          </a:p>
        </p:txBody>
      </p:sp>
      <p:pic>
        <p:nvPicPr>
          <p:cNvPr id="5" name="Content Placeholder 4">
            <a:extLst>
              <a:ext uri="{FF2B5EF4-FFF2-40B4-BE49-F238E27FC236}">
                <a16:creationId xmlns:a16="http://schemas.microsoft.com/office/drawing/2014/main" id="{A283E5C2-B531-BC42-BE95-31051324CC97}"/>
              </a:ext>
            </a:extLst>
          </p:cNvPr>
          <p:cNvPicPr>
            <a:picLocks noGrp="1" noChangeAspect="1"/>
          </p:cNvPicPr>
          <p:nvPr>
            <p:ph idx="1"/>
          </p:nvPr>
        </p:nvPicPr>
        <p:blipFill>
          <a:blip r:embed="rId3"/>
          <a:stretch>
            <a:fillRect/>
          </a:stretch>
        </p:blipFill>
        <p:spPr>
          <a:xfrm>
            <a:off x="1341755" y="1693863"/>
            <a:ext cx="5048159" cy="3703327"/>
          </a:xfrm>
        </p:spPr>
      </p:pic>
      <p:sp>
        <p:nvSpPr>
          <p:cNvPr id="3" name="Content Placeholder 2">
            <a:extLst>
              <a:ext uri="{FF2B5EF4-FFF2-40B4-BE49-F238E27FC236}">
                <a16:creationId xmlns:a16="http://schemas.microsoft.com/office/drawing/2014/main" id="{154C7236-B65D-3440-BE54-D58069F29700}"/>
              </a:ext>
            </a:extLst>
          </p:cNvPr>
          <p:cNvSpPr>
            <a:spLocks noGrp="1"/>
          </p:cNvSpPr>
          <p:nvPr>
            <p:ph sz="half" idx="4294967295"/>
          </p:nvPr>
        </p:nvSpPr>
        <p:spPr>
          <a:xfrm>
            <a:off x="6520544" y="1825625"/>
            <a:ext cx="5236028" cy="4351338"/>
          </a:xfrm>
        </p:spPr>
        <p:txBody>
          <a:bodyPr>
            <a:normAutofit/>
          </a:bodyPr>
          <a:lstStyle/>
          <a:p>
            <a:pPr marL="342900" indent="-342900">
              <a:buSzPct val="70000"/>
              <a:buFont typeface="Wingdings" pitchFamily="2" charset="2"/>
              <a:buChar char="v"/>
            </a:pPr>
            <a:r>
              <a:rPr lang="vi-VN" sz="2200" dirty="0">
                <a:latin typeface="Source Sans Pro" panose="020B0503030403020204" pitchFamily="34" charset="0"/>
                <a:ea typeface="Source Sans Pro" panose="020B0503030403020204" pitchFamily="34" charset="0"/>
                <a:cs typeface="Arial" panose="020B0604020202020204" pitchFamily="34" charset="0"/>
              </a:rPr>
              <a:t>Internal data is already inside the organisation</a:t>
            </a:r>
          </a:p>
          <a:p>
            <a:pPr marL="342900" indent="-342900">
              <a:buSzPct val="70000"/>
              <a:buFont typeface="Wingdings" pitchFamily="2" charset="2"/>
              <a:buChar char="v"/>
            </a:pPr>
            <a:r>
              <a:rPr lang="vi-VN" sz="2200" dirty="0">
                <a:latin typeface="Source Sans Pro" panose="020B0503030403020204" pitchFamily="34" charset="0"/>
                <a:ea typeface="Source Sans Pro" panose="020B0503030403020204" pitchFamily="34" charset="0"/>
                <a:cs typeface="Arial" panose="020B0604020202020204" pitchFamily="34" charset="0"/>
              </a:rPr>
              <a:t>Trading information, contacts …</a:t>
            </a:r>
          </a:p>
          <a:p>
            <a:pPr marL="342900" indent="-342900">
              <a:buSzPct val="70000"/>
              <a:buFont typeface="Wingdings" pitchFamily="2" charset="2"/>
              <a:buChar char="v"/>
            </a:pPr>
            <a:r>
              <a:rPr lang="vi-VN" sz="2200" dirty="0">
                <a:latin typeface="Source Sans Pro" panose="020B0503030403020204" pitchFamily="34" charset="0"/>
                <a:ea typeface="Source Sans Pro" panose="020B0503030403020204" pitchFamily="34" charset="0"/>
                <a:cs typeface="Arial" panose="020B0604020202020204" pitchFamily="34" charset="0"/>
              </a:rPr>
              <a:t>Useful for various tasks</a:t>
            </a:r>
          </a:p>
          <a:p>
            <a:pPr marL="342900" indent="-342900">
              <a:buSzPct val="70000"/>
              <a:buFont typeface="Wingdings" pitchFamily="2" charset="2"/>
              <a:buChar char="v"/>
            </a:pPr>
            <a:r>
              <a:rPr lang="vi-VN" sz="2200" dirty="0">
                <a:latin typeface="Source Sans Pro" panose="020B0503030403020204" pitchFamily="34" charset="0"/>
                <a:ea typeface="Source Sans Pro" panose="020B0503030403020204" pitchFamily="34" charset="0"/>
                <a:cs typeface="Arial" panose="020B0604020202020204" pitchFamily="34" charset="0"/>
              </a:rPr>
              <a:t>Need to be treated before being able to realise value</a:t>
            </a:r>
          </a:p>
        </p:txBody>
      </p:sp>
    </p:spTree>
    <p:extLst>
      <p:ext uri="{BB962C8B-B14F-4D97-AF65-F5344CB8AC3E}">
        <p14:creationId xmlns:p14="http://schemas.microsoft.com/office/powerpoint/2010/main" val="22511187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 DM 2024. Chương 2" id="{B7953562-2A80-7D4B-BD07-35872C8A6343}" vid="{737EED4F-EC6F-2B44-8622-03A117EDE7D0}"/>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 DM 2024. Chương 2" id="{B7953562-2A80-7D4B-BD07-35872C8A6343}" vid="{E5F45C7F-F059-CC44-A2AA-851FD94F1B7F}"/>
    </a:ext>
  </a:extLst>
</a:theme>
</file>

<file path=ppt/theme/theme3.xml><?xml version="1.0" encoding="utf-8"?>
<a:theme xmlns:a="http://schemas.openxmlformats.org/drawingml/2006/main" name="phong tra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 DM 2024. Chương 2" id="{B7953562-2A80-7D4B-BD07-35872C8A6343}" vid="{194FE51B-4DF6-4E44-AD52-3DBF3F80A602}"/>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 DM 2024. Chương 2" id="{B7953562-2A80-7D4B-BD07-35872C8A6343}" vid="{F2DC69C7-8205-1B44-9352-34FAA80C3782}"/>
    </a:ext>
  </a:extLst>
</a:theme>
</file>

<file path=ppt/theme/theme5.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 DM 2024. Chương 2" id="{B7953562-2A80-7D4B-BD07-35872C8A6343}" vid="{E1FEC7BF-5178-6C47-BEEA-D526BC661FF3}"/>
    </a:ext>
  </a:ext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 DM 2024. Chương 2" id="{B7953562-2A80-7D4B-BD07-35872C8A6343}" vid="{5315082F-46D1-3B4E-A252-0088E02B8369}"/>
    </a:ext>
  </a:extLst>
</a:theme>
</file>

<file path=ppt/theme/theme7.xml><?xml version="1.0" encoding="utf-8"?>
<a:theme xmlns:a="http://schemas.openxmlformats.org/drawingml/2006/main" name="1_phong tra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 DM 2024. Chương 2" id="{B7953562-2A80-7D4B-BD07-35872C8A6343}" vid="{502822C4-6DCA-C44F-A2FF-42B687ED00FE}"/>
    </a:ext>
  </a:extLst>
</a:theme>
</file>

<file path=ppt/theme/theme8.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 DM 2024. Chương 2" id="{B7953562-2A80-7D4B-BD07-35872C8A6343}" vid="{D89379E9-5D79-A444-B6CE-1C6FCC2CDB01}"/>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40929A909BFB49842988E9DBC44210" ma:contentTypeVersion="8" ma:contentTypeDescription="Create a new document." ma:contentTypeScope="" ma:versionID="8d187a6e11ef686f540007c95fd02615">
  <xsd:schema xmlns:xsd="http://www.w3.org/2001/XMLSchema" xmlns:xs="http://www.w3.org/2001/XMLSchema" xmlns:p="http://schemas.microsoft.com/office/2006/metadata/properties" xmlns:ns2="5c4ff63a-2087-458c-8754-9c827ff57039" targetNamespace="http://schemas.microsoft.com/office/2006/metadata/properties" ma:root="true" ma:fieldsID="20dc062ad4f35c89a896c19db6c2bf8c" ns2:_="">
    <xsd:import namespace="5c4ff63a-2087-458c-8754-9c827ff570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4ff63a-2087-458c-8754-9c827ff570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C5C24-FA35-4215-A692-685D77D56900}">
  <ds:schemaRefs>
    <ds:schemaRef ds:uri="5c4ff63a-2087-458c-8754-9c827ff570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049A3C2-15A2-48FC-9CAA-8C33F4BA0D5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8CD1866-311F-40E4-9FDB-68EA5BD2D6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382</TotalTime>
  <Words>1852</Words>
  <Application>Microsoft Office PowerPoint</Application>
  <PresentationFormat>Grand écran</PresentationFormat>
  <Paragraphs>270</Paragraphs>
  <Slides>39</Slides>
  <Notes>14</Notes>
  <HiddenSlides>0</HiddenSlides>
  <MMClips>0</MMClips>
  <ScaleCrop>false</ScaleCrop>
  <HeadingPairs>
    <vt:vector size="4" baseType="variant">
      <vt:variant>
        <vt:lpstr>Thème</vt:lpstr>
      </vt:variant>
      <vt:variant>
        <vt:i4>8</vt:i4>
      </vt:variant>
      <vt:variant>
        <vt:lpstr>Titres des diapositives</vt:lpstr>
      </vt:variant>
      <vt:variant>
        <vt:i4>39</vt:i4>
      </vt:variant>
    </vt:vector>
  </HeadingPairs>
  <TitlesOfParts>
    <vt:vector size="47" baseType="lpstr">
      <vt:lpstr>Custom Design</vt:lpstr>
      <vt:lpstr>2_Custom Design</vt:lpstr>
      <vt:lpstr>phong trang</vt:lpstr>
      <vt:lpstr>1_Custom Design</vt:lpstr>
      <vt:lpstr>Theme1</vt:lpstr>
      <vt:lpstr>3_Custom Design</vt:lpstr>
      <vt:lpstr>1_phong trang</vt:lpstr>
      <vt:lpstr>4_Custom Design</vt:lpstr>
      <vt:lpstr>Chapter 2: Digital Data and Data-driven marketing</vt:lpstr>
      <vt:lpstr>Learning objectives</vt:lpstr>
      <vt:lpstr>Outline</vt:lpstr>
      <vt:lpstr>Introduction to data-driven marketing</vt:lpstr>
      <vt:lpstr>Digital Devices</vt:lpstr>
      <vt:lpstr>Dữ liệu số - Dữ liệu lớn</vt:lpstr>
      <vt:lpstr>Data</vt:lpstr>
      <vt:lpstr>External vs. Internal Data</vt:lpstr>
      <vt:lpstr>External vs. Internal Data</vt:lpstr>
      <vt:lpstr>Structured vs. Unstructured Data</vt:lpstr>
      <vt:lpstr>Structured vs. Unstructured Data</vt:lpstr>
      <vt:lpstr>Data Source and Data collection</vt:lpstr>
      <vt:lpstr>Listen to the customer via digital listening</vt:lpstr>
      <vt:lpstr>Demo – Real world Dataset</vt:lpstr>
      <vt:lpstr>Starbucks dataset</vt:lpstr>
      <vt:lpstr>Starbucks dataset</vt:lpstr>
      <vt:lpstr>Starbucks dataset</vt:lpstr>
      <vt:lpstr>Starbucks dataset</vt:lpstr>
      <vt:lpstr>Starbucks dataset</vt:lpstr>
      <vt:lpstr>Demo – Real world dataset</vt:lpstr>
      <vt:lpstr>Application of data in marketing activities</vt:lpstr>
      <vt:lpstr>Application of data in marketing activities </vt:lpstr>
      <vt:lpstr>Marketing automation in email marketing</vt:lpstr>
      <vt:lpstr>Data-drive marketing techniques</vt:lpstr>
      <vt:lpstr>Example 1: Apply data analytics to improve customer loyalty and value</vt:lpstr>
      <vt:lpstr>Personalisation and Mass customisation</vt:lpstr>
      <vt:lpstr>Personalisation and Mass customisation</vt:lpstr>
      <vt:lpstr>Personalisation and Mass customisation</vt:lpstr>
      <vt:lpstr>Role of AI and Big Data</vt:lpstr>
      <vt:lpstr>Role of AI and Big Data</vt:lpstr>
      <vt:lpstr>Some AI applications in marketing</vt:lpstr>
      <vt:lpstr>Some AI applications in marketing</vt:lpstr>
      <vt:lpstr>Exercise 1</vt:lpstr>
      <vt:lpstr>Using data analysis to improve customer loyalty and value</vt:lpstr>
      <vt:lpstr>Présentation PowerPoint</vt:lpstr>
      <vt:lpstr>Exercise 2</vt:lpstr>
      <vt:lpstr>Summary</vt:lpstr>
      <vt:lpstr>References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Dữ liệu số và marketing dựa trên dữ liệu</dc:title>
  <dc:creator>Hoang Linh Nguyen</dc:creator>
  <cp:lastModifiedBy>Nguyen Hoang Linh</cp:lastModifiedBy>
  <cp:revision>20</cp:revision>
  <dcterms:created xsi:type="dcterms:W3CDTF">2023-12-06T10:51:11Z</dcterms:created>
  <dcterms:modified xsi:type="dcterms:W3CDTF">2024-12-24T09:01:13Z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0x0101007540929A909BFB49842988E9DBC44210</vt:lpwstr>
  </property>
</Properties>
</file>