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4" hidden="0"/>
          <p:cNvCxnSpPr>
            <a:cxnSpLocks/>
          </p:cNvCxnSpPr>
          <p:nvPr isPhoto="0" userDrawn="0"/>
        </p:nvCxnSpPr>
        <p:spPr bwMode="auto"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Google Shape;40;p1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5" hidden="0"/>
          <p:cNvSpPr txBox="1"/>
          <p:nvPr isPhoto="0" userDrawn="0">
            <p:ph type="title" hasCustomPrompt="0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8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9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9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0" hidden="0"/>
          <p:cNvSpPr txBox="1"/>
          <p:nvPr isPhoto="0" userDrawn="0">
            <p:ph type="title" hasCustomPrompt="0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11" hidden="0"/>
          <p:cNvSpPr/>
          <p:nvPr isPhoto="0" userDrawn="0"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" name="Google Shape;28;p11" hidden="0"/>
          <p:cNvSpPr txBox="1"/>
          <p:nvPr isPhoto="0" userDrawn="0">
            <p:ph type="title" hasCustomPrompt="0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1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11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2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4" name="Google Shape;34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13" hidden="0"/>
          <p:cNvSpPr txBox="1"/>
          <p:nvPr isPhoto="0" userDrawn="0"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7" name="Google Shape;37;p13" hidden="0"/>
          <p:cNvSpPr txBox="1"/>
          <p:nvPr isPhoto="0" userDrawn="0">
            <p:ph type="body" idx="1" hasCustomPrompt="0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ctr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" name="Google Shape;6;p3" hidden="0"/>
          <p:cNvCxnSpPr>
            <a:cxnSpLocks/>
          </p:cNvCxnSpPr>
          <p:nvPr isPhoto="0" userDrawn="0"/>
        </p:nvCxnSpPr>
        <p:spPr bwMode="auto"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7" name="Google Shape;7;p3" hidden="0"/>
          <p:cNvPicPr/>
          <p:nvPr isPhoto="0" userDrawn="0"/>
        </p:nvPicPr>
        <p:blipFill>
          <a:blip r:embed="rId12">
            <a:alphaModFix/>
          </a:blip>
          <a:srcRect l="0" t="27923" r="0" b="27843"/>
          <a:stretch/>
        </p:blipFill>
        <p:spPr bwMode="auto"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 hidden="0"/>
          <p:cNvPicPr/>
          <p:nvPr isPhoto="0" userDrawn="0"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0" y="-18751"/>
            <a:ext cx="9144003" cy="5625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g97eedd6bd0_0_83" hidden="0"/>
          <p:cNvSpPr txBox="1"/>
          <p:nvPr isPhoto="0" userDrawn="0"/>
        </p:nvSpPr>
        <p:spPr bwMode="auto">
          <a:xfrm>
            <a:off x="1211600" y="614589"/>
            <a:ext cx="68733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SEGMENTAÇÃO DE IMAGENS DE ROCHAS ATRAVÉS </a:t>
            </a:r>
            <a:b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DO USO</a:t>
            </a:r>
            <a:r>
              <a:rPr sz="16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 REDES NEURAIS</a:t>
            </a:r>
            <a:endParaRPr sz="2000" b="1" i="0" u="none" strike="noStrike" cap="none">
              <a:solidFill>
                <a:srgbClr val="434343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53" name="Google Shape;53;g97eedd6bd0_0_83" hidden="0"/>
          <p:cNvSpPr txBox="1"/>
          <p:nvPr isPhoto="0" userDrawn="0"/>
        </p:nvSpPr>
        <p:spPr bwMode="auto">
          <a:xfrm flipH="0" flipV="0">
            <a:off x="1364176" y="1048771"/>
            <a:ext cx="6184725" cy="21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r>
              <a:rPr lang="en" sz="1100" b="1" i="0" u="sng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João Marcelo Cardoso Carvalho </a:t>
            </a:r>
            <a:r>
              <a:rPr lang="en" sz="1100" b="1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(joao.carvalho@lenep.uenf.br); André Duarte Bueno (bueno@lenep.uenf.br)</a:t>
            </a:r>
            <a:endParaRPr sz="1800" b="0" i="0" u="none" strike="noStrike" cap="none">
              <a:solidFill>
                <a:srgbClr val="434343"/>
              </a:solidFill>
              <a:latin typeface="Montserrat Light"/>
              <a:ea typeface="Montserrat Light"/>
              <a:cs typeface="Montserrat Light"/>
            </a:endParaRPr>
          </a:p>
          <a:p>
            <a:pPr marL="0" marR="0" lvl="0" indent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200" b="1" i="0" u="none" strike="noStrike" cap="none">
              <a:solidFill>
                <a:srgbClr val="434343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54" name="Google Shape;54;g97eedd6bd0_0_83" hidden="0"/>
          <p:cNvSpPr txBox="1"/>
          <p:nvPr isPhoto="0" userDrawn="0"/>
        </p:nvSpPr>
        <p:spPr bwMode="auto">
          <a:xfrm flipH="0" flipV="0">
            <a:off x="1572945" y="1399171"/>
            <a:ext cx="5975958" cy="29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r>
              <a:rPr lang="en" sz="1100" b="1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Uni</a:t>
            </a:r>
            <a:r>
              <a:rPr lang="en" sz="1100" b="1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versidade Estadual do Norte </a:t>
            </a:r>
            <a:r>
              <a:rPr lang="en" sz="1100" b="1" i="0" u="none" strike="noStrike" cap="none" spc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Fluminense </a:t>
            </a:r>
            <a:r>
              <a:rPr lang="en" sz="1100" b="1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Darcy Ribeiro</a:t>
            </a:r>
            <a:endParaRPr lang="en" sz="1100" b="1" i="0" u="none" strike="noStrike" cap="none">
              <a:solidFill>
                <a:srgbClr val="434343"/>
              </a:solidFill>
              <a:latin typeface="Montserrat Light"/>
              <a:ea typeface="Montserrat Light"/>
              <a:cs typeface="Montserrat Light"/>
            </a:endParaRPr>
          </a:p>
          <a:p>
            <a:pPr marL="0" marR="0" lvl="0" indent="0" algn="ctr">
              <a:lnSpc>
                <a:spcPct val="80000"/>
              </a:lnSpc>
              <a:spcBef>
                <a:spcPts val="59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r>
              <a:rPr lang="en" sz="900" b="1" i="0" u="none" strike="noStrike" cap="none" spc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</a:rPr>
              <a:t>Laboratório de Engenharia e Exploração de Petróleo (LENEP)</a:t>
            </a:r>
            <a:endParaRPr sz="900" b="0" i="0" u="none" strike="noStrike" cap="none">
              <a:solidFill>
                <a:srgbClr val="434343"/>
              </a:solidFill>
              <a:latin typeface="Montserrat Light"/>
              <a:ea typeface="Montserrat Light"/>
              <a:cs typeface="Montserrat Light"/>
            </a:endParaRPr>
          </a:p>
          <a:p>
            <a:pPr marL="0" marR="0" lvl="0" indent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900" b="1" i="0" u="none" strike="noStrike" cap="none">
              <a:solidFill>
                <a:srgbClr val="434343"/>
              </a:solidFill>
              <a:latin typeface="Montserrat Light"/>
              <a:ea typeface="Montserrat Light"/>
              <a:cs typeface="Montserrat Light"/>
            </a:endParaRPr>
          </a:p>
        </p:txBody>
      </p:sp>
      <p:pic>
        <p:nvPicPr>
          <p:cNvPr id="1674257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2651" y="614588"/>
            <a:ext cx="954833" cy="261227"/>
          </a:xfrm>
          <a:prstGeom prst="rect">
            <a:avLst/>
          </a:prstGeom>
        </p:spPr>
      </p:pic>
      <p:pic>
        <p:nvPicPr>
          <p:cNvPr id="9509150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98091" y="959148"/>
            <a:ext cx="583952" cy="302621"/>
          </a:xfrm>
          <a:prstGeom prst="rect">
            <a:avLst/>
          </a:prstGeom>
        </p:spPr>
      </p:pic>
      <p:grpSp>
        <p:nvGrpSpPr>
          <p:cNvPr id="1651250925" name="" hidden="0"/>
          <p:cNvGrpSpPr/>
          <p:nvPr isPhoto="0" userDrawn="0"/>
        </p:nvGrpSpPr>
        <p:grpSpPr bwMode="auto">
          <a:xfrm flipH="0" flipV="0">
            <a:off x="2953499" y="1760387"/>
            <a:ext cx="2344651" cy="1371671"/>
            <a:chOff x="0" y="0"/>
            <a:chExt cx="2344651" cy="1371671"/>
          </a:xfrm>
        </p:grpSpPr>
        <p:sp>
          <p:nvSpPr>
            <p:cNvPr id="1380300880" name="" hidden="0"/>
            <p:cNvSpPr txBox="1"/>
            <p:nvPr isPhoto="0" userDrawn="0"/>
          </p:nvSpPr>
          <p:spPr bwMode="auto">
            <a:xfrm flipH="0" flipV="0">
              <a:off x="0" y="0"/>
              <a:ext cx="2333398" cy="304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Objetivos</a:t>
              </a:r>
              <a:endParaRPr/>
            </a:p>
          </p:txBody>
        </p:sp>
        <p:sp>
          <p:nvSpPr>
            <p:cNvPr id="1608707488" name="" hidden="0"/>
            <p:cNvSpPr txBox="1"/>
            <p:nvPr isPhoto="0" userDrawn="0"/>
          </p:nvSpPr>
          <p:spPr bwMode="auto">
            <a:xfrm flipH="0" flipV="0">
              <a:off x="0" y="304835"/>
              <a:ext cx="2344651" cy="1066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184750" indent="-184750" algn="just">
                <a:buFont typeface="Arial"/>
                <a:buChar char="•"/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Desenvolver </a:t>
              </a: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uma aplicação para demarcação de regiões de interesse;</a:t>
              </a:r>
              <a:endParaRPr lang="pt-BR" sz="800" b="0" i="0" u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  <a:p>
              <a:pPr marL="184750" indent="-184750" algn="just">
                <a:buFont typeface="Arial"/>
                <a:buChar char="•"/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Desenvolver e criar um modelo de inteligência artificial capaz de binarizar amostras de rocha digital</a:t>
              </a:r>
              <a:endParaRPr lang="pt-BR" sz="800" b="0" i="0" u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  <a:p>
              <a:pPr marL="184750" indent="-184750" algn="just">
                <a:buFont typeface="Arial"/>
                <a:buChar char="•"/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Calcular os valores de porosidade para amostras binarizadas e comparar como resultados obtidos em laboratório.</a:t>
              </a:r>
              <a:endParaRPr lang="pt-BR" sz="800" b="0" i="0" u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017474492" name="" hidden="0"/>
          <p:cNvGrpSpPr/>
          <p:nvPr isPhoto="0" userDrawn="0"/>
        </p:nvGrpSpPr>
        <p:grpSpPr bwMode="auto">
          <a:xfrm flipH="0" flipV="0">
            <a:off x="150718" y="1760387"/>
            <a:ext cx="2685657" cy="1127831"/>
            <a:chOff x="0" y="0"/>
            <a:chExt cx="2685657" cy="1127831"/>
          </a:xfrm>
        </p:grpSpPr>
        <p:sp>
          <p:nvSpPr>
            <p:cNvPr id="1790959243" name="" hidden="0"/>
            <p:cNvSpPr txBox="1"/>
            <p:nvPr isPhoto="0" userDrawn="0"/>
          </p:nvSpPr>
          <p:spPr bwMode="auto">
            <a:xfrm rot="0" flipH="0" flipV="0">
              <a:off x="0" y="0"/>
              <a:ext cx="2683995" cy="304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Introdução</a:t>
              </a:r>
              <a:endParaRPr/>
            </a:p>
          </p:txBody>
        </p:sp>
        <p:sp>
          <p:nvSpPr>
            <p:cNvPr id="2097730952" name="" hidden="0"/>
            <p:cNvSpPr txBox="1"/>
            <p:nvPr isPhoto="0" userDrawn="0"/>
          </p:nvSpPr>
          <p:spPr bwMode="auto">
            <a:xfrm rot="0" flipH="0" flipV="0">
              <a:off x="0" y="304835"/>
              <a:ext cx="2685657" cy="82299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just"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No </a:t>
              </a: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âmbito </a:t>
              </a: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da segmentação de rochas digitais o uso de redes neurais permite treinar redes neurais para classificação de minerais ou a determinação das fases sólida e porosa. A proposta deste trabalho foi mostrar como o uso de tais métodos torna prático a binarização de imagens de rochas reservatório em sólidos e poros.</a:t>
              </a:r>
              <a:endParaRPr lang="pt-BR" sz="900" i="0"/>
            </a:p>
          </p:txBody>
        </p:sp>
      </p:grpSp>
      <p:grpSp>
        <p:nvGrpSpPr>
          <p:cNvPr id="818184894" name="" hidden="0"/>
          <p:cNvGrpSpPr/>
          <p:nvPr isPhoto="0" userDrawn="0"/>
        </p:nvGrpSpPr>
        <p:grpSpPr bwMode="auto">
          <a:xfrm flipH="0" flipV="0">
            <a:off x="150718" y="2875767"/>
            <a:ext cx="2685693" cy="1859351"/>
            <a:chOff x="0" y="0"/>
            <a:chExt cx="2685693" cy="1859351"/>
          </a:xfrm>
        </p:grpSpPr>
        <p:sp>
          <p:nvSpPr>
            <p:cNvPr id="1998299075" name="" hidden="0"/>
            <p:cNvSpPr txBox="1"/>
            <p:nvPr isPhoto="0" userDrawn="0"/>
          </p:nvSpPr>
          <p:spPr bwMode="auto">
            <a:xfrm rot="0" flipH="0" flipV="0">
              <a:off x="0" y="0"/>
              <a:ext cx="2679896" cy="304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Metodologia</a:t>
              </a:r>
              <a:endParaRPr/>
            </a:p>
          </p:txBody>
        </p:sp>
        <p:sp>
          <p:nvSpPr>
            <p:cNvPr id="884384308" name="" hidden="0"/>
            <p:cNvSpPr txBox="1"/>
            <p:nvPr isPhoto="0" userDrawn="0"/>
          </p:nvSpPr>
          <p:spPr bwMode="auto">
            <a:xfrm rot="0" flipH="0" flipV="0">
              <a:off x="0" y="304835"/>
              <a:ext cx="2685693" cy="155451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just"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As informações de RGB das regiões de interesse (poros e sólidos) das imagens foram coletadas por meio do software desenvolvido para o projeto. Esses valores foram salvos em arquivos de texto e usados como um </a:t>
              </a:r>
              <a:r>
                <a:rPr lang="pt-BR" sz="800" b="0" i="1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input </a:t>
              </a: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para treinar um modelo de rede neural. A saída desse treinamento foi um arquivo com os valores de </a:t>
              </a:r>
              <a:r>
                <a:rPr lang="pt-BR" sz="800" b="0" i="1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biases </a:t>
              </a: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e pesos dessa rede, que foi utilizado na sequencia para binarizar a imagem. Calculou-se então o valor de porosidade dessa imagem e comparou-se com o valor de laboratório. A Figura 1 mostra o passo a passo deste procedimento.</a:t>
              </a:r>
              <a:endParaRPr sz="900" i="0"/>
            </a:p>
          </p:txBody>
        </p:sp>
      </p:grpSp>
      <p:pic>
        <p:nvPicPr>
          <p:cNvPr id="110500916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2537" y="1760387"/>
            <a:ext cx="3453096" cy="2638976"/>
          </a:xfrm>
          <a:prstGeom prst="rect">
            <a:avLst/>
          </a:prstGeom>
        </p:spPr>
      </p:pic>
      <p:sp>
        <p:nvSpPr>
          <p:cNvPr id="458143371" name="" hidden="0"/>
          <p:cNvSpPr txBox="1"/>
          <p:nvPr isPhoto="0" userDrawn="0"/>
        </p:nvSpPr>
        <p:spPr bwMode="auto">
          <a:xfrm flipH="0" flipV="0">
            <a:off x="5867801" y="4410807"/>
            <a:ext cx="2602569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PT" sz="800"/>
              <a:t>Figura 1: Fluxograma da Metodologia</a:t>
            </a:r>
            <a:endParaRPr lang="pt-PT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264024" name="" hidden="0"/>
          <p:cNvGrpSpPr/>
          <p:nvPr isPhoto="0" userDrawn="0"/>
        </p:nvGrpSpPr>
        <p:grpSpPr bwMode="auto">
          <a:xfrm flipH="0" flipV="0">
            <a:off x="150717" y="645005"/>
            <a:ext cx="2692605" cy="640151"/>
            <a:chOff x="0" y="0"/>
            <a:chExt cx="2692605" cy="640151"/>
          </a:xfrm>
        </p:grpSpPr>
        <p:sp>
          <p:nvSpPr>
            <p:cNvPr id="2049861695" name="" hidden="0"/>
            <p:cNvSpPr txBox="1"/>
            <p:nvPr isPhoto="0" userDrawn="0"/>
          </p:nvSpPr>
          <p:spPr bwMode="auto">
            <a:xfrm rot="0" flipH="0" flipV="0">
              <a:off x="0" y="0"/>
              <a:ext cx="2684427" cy="304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Resultados</a:t>
              </a:r>
              <a:endParaRPr/>
            </a:p>
          </p:txBody>
        </p:sp>
        <p:sp>
          <p:nvSpPr>
            <p:cNvPr id="1143981976" name="" hidden="0"/>
            <p:cNvSpPr txBox="1"/>
            <p:nvPr isPhoto="0" userDrawn="0"/>
          </p:nvSpPr>
          <p:spPr bwMode="auto">
            <a:xfrm rot="0" flipH="0" flipV="0">
              <a:off x="0" y="304835"/>
              <a:ext cx="2692605" cy="3353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just"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Nas Figuras 2, 3, 4 e 5 é possível ver alguns exemplos de amostras binarizadas.</a:t>
              </a:r>
              <a:endParaRPr lang="pt-BR" sz="900" i="0"/>
            </a:p>
          </p:txBody>
        </p:sp>
      </p:grpSp>
      <p:grpSp>
        <p:nvGrpSpPr>
          <p:cNvPr id="1912858350" name="" hidden="0"/>
          <p:cNvGrpSpPr/>
          <p:nvPr isPhoto="0" userDrawn="0"/>
        </p:nvGrpSpPr>
        <p:grpSpPr bwMode="auto">
          <a:xfrm flipH="0" flipV="0">
            <a:off x="144919" y="1361340"/>
            <a:ext cx="2706069" cy="1371671"/>
            <a:chOff x="0" y="0"/>
            <a:chExt cx="2706069" cy="1371671"/>
          </a:xfrm>
        </p:grpSpPr>
        <p:sp>
          <p:nvSpPr>
            <p:cNvPr id="821497197" name="" hidden="0"/>
            <p:cNvSpPr txBox="1"/>
            <p:nvPr isPhoto="0" userDrawn="0"/>
          </p:nvSpPr>
          <p:spPr bwMode="auto">
            <a:xfrm rot="0" flipH="0" flipV="0">
              <a:off x="0" y="0"/>
              <a:ext cx="2680363" cy="304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PT"/>
                <a:t>Discussão</a:t>
              </a:r>
              <a:endParaRPr/>
            </a:p>
          </p:txBody>
        </p:sp>
        <p:sp>
          <p:nvSpPr>
            <p:cNvPr id="1360312291" name="" hidden="0"/>
            <p:cNvSpPr txBox="1"/>
            <p:nvPr isPhoto="0" userDrawn="0"/>
          </p:nvSpPr>
          <p:spPr bwMode="auto">
            <a:xfrm rot="0" flipH="0" flipV="0">
              <a:off x="0" y="304835"/>
              <a:ext cx="2706069" cy="106683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just">
                <a:defRPr/>
              </a:pPr>
              <a:r>
                <a:rPr lang="pt-BR" sz="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Conforme pode ser observado,  dada uma imagem de boa qualidade e um grande número de pontos coletados, é possível verificar que as imagens binarizadas conseguem preservar a geometria dos poros e dos grão. Contudo, existe também o impacto que o conhecimento prévio que um usuário experiente pode ter na hora de coletar os pontos nas regiões de interesse.</a:t>
              </a:r>
              <a:endParaRPr sz="900" i="0"/>
            </a:p>
          </p:txBody>
        </p:sp>
      </p:grpSp>
      <p:sp>
        <p:nvSpPr>
          <p:cNvPr id="1988022442" name="" hidden="0"/>
          <p:cNvSpPr txBox="1"/>
          <p:nvPr isPhoto="0" userDrawn="0"/>
        </p:nvSpPr>
        <p:spPr bwMode="auto">
          <a:xfrm rot="0" flipH="0" flipV="0">
            <a:off x="150717" y="2781520"/>
            <a:ext cx="233440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PT"/>
              <a:t>Conclusão</a:t>
            </a:r>
            <a:endParaRPr/>
          </a:p>
        </p:txBody>
      </p:sp>
      <p:sp>
        <p:nvSpPr>
          <p:cNvPr id="1754868549" name="" hidden="0"/>
          <p:cNvSpPr txBox="1"/>
          <p:nvPr isPhoto="0" userDrawn="0"/>
        </p:nvSpPr>
        <p:spPr bwMode="auto">
          <a:xfrm rot="0" flipH="0" flipV="0">
            <a:off x="150717" y="3086356"/>
            <a:ext cx="2736705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lang="pt-BR" sz="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Este trabalho mostrou a praticidade da aplicação de algoritmos de redes neurais para obtenção de uma imagem de rocha segmentada. Toda via algumas melhorias poderiam ser feita a fim de tornar o modelo utilizado mais customizavél, como sua integração direta com o software anotação de regiões de interesse ou o desenvolvimento de uma aplicação </a:t>
            </a:r>
            <a:r>
              <a:rPr lang="pt-BR" sz="8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web. </a:t>
            </a:r>
            <a:endParaRPr sz="900" i="1"/>
          </a:p>
        </p:txBody>
      </p:sp>
      <p:pic>
        <p:nvPicPr>
          <p:cNvPr id="175073176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34903" y="2781520"/>
            <a:ext cx="2050788" cy="1538091"/>
          </a:xfrm>
          <a:prstGeom prst="rect">
            <a:avLst/>
          </a:prstGeom>
        </p:spPr>
      </p:pic>
      <p:pic>
        <p:nvPicPr>
          <p:cNvPr id="204451989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009576" y="2789769"/>
            <a:ext cx="2050788" cy="1538091"/>
          </a:xfrm>
          <a:prstGeom prst="rect">
            <a:avLst/>
          </a:prstGeom>
        </p:spPr>
      </p:pic>
      <p:pic>
        <p:nvPicPr>
          <p:cNvPr id="70159857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634903" y="849155"/>
            <a:ext cx="2050788" cy="1538091"/>
          </a:xfrm>
          <a:prstGeom prst="rect">
            <a:avLst/>
          </a:prstGeom>
        </p:spPr>
      </p:pic>
      <p:pic>
        <p:nvPicPr>
          <p:cNvPr id="167768970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009576" y="849155"/>
            <a:ext cx="2050788" cy="1538091"/>
          </a:xfrm>
          <a:prstGeom prst="rect">
            <a:avLst/>
          </a:prstGeom>
        </p:spPr>
      </p:pic>
      <p:sp>
        <p:nvSpPr>
          <p:cNvPr id="1096099924" name="" hidden="0"/>
          <p:cNvSpPr txBox="1"/>
          <p:nvPr isPhoto="0" userDrawn="0"/>
        </p:nvSpPr>
        <p:spPr bwMode="auto">
          <a:xfrm flipH="0" flipV="0">
            <a:off x="3634903" y="2387247"/>
            <a:ext cx="2051796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PT" sz="800"/>
              <a:t>Figura 2: Amostra de Rocha .</a:t>
            </a:r>
            <a:endParaRPr lang="pt-PT" sz="800"/>
          </a:p>
        </p:txBody>
      </p:sp>
      <p:sp>
        <p:nvSpPr>
          <p:cNvPr id="1129589479" name="" hidden="0"/>
          <p:cNvSpPr txBox="1"/>
          <p:nvPr isPhoto="0" userDrawn="0"/>
        </p:nvSpPr>
        <p:spPr bwMode="auto">
          <a:xfrm flipH="0" flipV="0">
            <a:off x="6009576" y="2387247"/>
            <a:ext cx="2052551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PT" sz="800"/>
              <a:t>Figura 3: Amostra de Rocha A binarizada.</a:t>
            </a:r>
            <a:endParaRPr lang="pt-PT" sz="800"/>
          </a:p>
        </p:txBody>
      </p:sp>
      <p:sp>
        <p:nvSpPr>
          <p:cNvPr id="703272125" name="" hidden="0"/>
          <p:cNvSpPr txBox="1"/>
          <p:nvPr isPhoto="0" userDrawn="0"/>
        </p:nvSpPr>
        <p:spPr bwMode="auto">
          <a:xfrm flipH="0" flipV="0">
            <a:off x="3634902" y="4319612"/>
            <a:ext cx="2051939" cy="213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PT" sz="800"/>
              <a:t>Figura 4: Amostra de Rocha B.</a:t>
            </a:r>
            <a:endParaRPr lang="pt-PT" sz="800"/>
          </a:p>
        </p:txBody>
      </p:sp>
      <p:sp>
        <p:nvSpPr>
          <p:cNvPr id="1742215141" name="" hidden="0"/>
          <p:cNvSpPr txBox="1"/>
          <p:nvPr isPhoto="0" userDrawn="0"/>
        </p:nvSpPr>
        <p:spPr bwMode="auto">
          <a:xfrm flipH="0" flipV="0">
            <a:off x="6009575" y="4319612"/>
            <a:ext cx="2052406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PT" sz="800"/>
              <a:t>Figura 5: Amostra de Rocha B binarizada..</a:t>
            </a:r>
            <a:endParaRPr lang="pt-PT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Marilvia Dansa</dc:creator>
  <cp:keywords/>
  <dc:description/>
  <dc:identifier/>
  <dc:language/>
  <cp:lastModifiedBy/>
  <cp:revision>2</cp:revision>
  <dcterms:modified xsi:type="dcterms:W3CDTF">2022-05-28T16:50:34Z</dcterms:modified>
  <cp:category/>
  <cp:contentStatus/>
  <cp:version/>
</cp:coreProperties>
</file>