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1"/>
  </p:notesMasterIdLst>
  <p:sldIdLst>
    <p:sldId id="38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83" r:id="rId98"/>
    <p:sldId id="384" r:id="rId99"/>
    <p:sldId id="385" r:id="rId100"/>
    <p:sldId id="386" r:id="rId101"/>
    <p:sldId id="387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/>
    <p:restoredTop sz="94694"/>
  </p:normalViewPr>
  <p:slideViewPr>
    <p:cSldViewPr>
      <p:cViewPr varScale="1">
        <p:scale>
          <a:sx n="112" d="100"/>
          <a:sy n="112" d="100"/>
        </p:scale>
        <p:origin x="192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6DA80-0FD1-CA4A-9D54-32324B383648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59E-3E15-9646-8C71-09781D82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5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5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29616"/>
            <a:ext cx="917092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08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6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5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7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D8D5-99AD-EA47-9E42-B2CA76D8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609344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Arial"/>
                <a:cs typeface="Arial"/>
              </a:rPr>
              <a:t>Binary </a:t>
            </a:r>
            <a:r>
              <a:rPr lang="en-IN" sz="4400" b="1" spc="-5" dirty="0">
                <a:solidFill>
                  <a:schemeClr val="tx1"/>
                </a:solidFill>
                <a:latin typeface="Arial"/>
                <a:cs typeface="Arial"/>
              </a:rPr>
              <a:t>Search</a:t>
            </a:r>
            <a:r>
              <a:rPr lang="en-IN" sz="4400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N" sz="4400" b="1" spc="-55" dirty="0">
                <a:solidFill>
                  <a:schemeClr val="tx1"/>
                </a:solidFill>
                <a:latin typeface="Arial"/>
                <a:cs typeface="Arial"/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5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3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6368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753995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BST</a:t>
            </a:r>
            <a:r>
              <a:rPr lang="en-IN" spc="-20" dirty="0"/>
              <a:t> Traversal</a:t>
            </a:r>
            <a:r>
              <a:rPr spc="-240" dirty="0"/>
              <a:t> </a:t>
            </a:r>
            <a:r>
              <a:rPr spc="-20" dirty="0"/>
              <a:t>	</a:t>
            </a:r>
          </a:p>
        </p:txBody>
      </p:sp>
      <p:sp>
        <p:nvSpPr>
          <p:cNvPr id="7" name="object 7"/>
          <p:cNvSpPr/>
          <p:nvPr/>
        </p:nvSpPr>
        <p:spPr>
          <a:xfrm>
            <a:off x="545591" y="2236061"/>
            <a:ext cx="7900416" cy="3097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A3E5-5484-4B49-B215-9B71222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child</a:t>
            </a:r>
          </a:p>
        </p:txBody>
      </p:sp>
      <p:pic>
        <p:nvPicPr>
          <p:cNvPr id="4" name="Picture 3" descr="A group of scissors&#10;&#10;Description automatically generated with low confidence">
            <a:extLst>
              <a:ext uri="{FF2B5EF4-FFF2-40B4-BE49-F238E27FC236}">
                <a16:creationId xmlns:a16="http://schemas.microsoft.com/office/drawing/2014/main" id="{276F7EEC-D96A-4747-8286-B04E98646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021477"/>
            <a:ext cx="5128699" cy="260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4552EC-681E-8E45-B601-220B68E40313}"/>
              </a:ext>
            </a:extLst>
          </p:cNvPr>
          <p:cNvSpPr/>
          <p:nvPr/>
        </p:nvSpPr>
        <p:spPr>
          <a:xfrm>
            <a:off x="657386" y="2267151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Linotype"/>
              </a:rPr>
              <a:t>We cannot simply replace node </a:t>
            </a:r>
            <a:r>
              <a:rPr lang="en-IN" b="1" dirty="0">
                <a:latin typeface="PalatinoLinotype"/>
              </a:rPr>
              <a:t>9 </a:t>
            </a:r>
            <a:r>
              <a:rPr lang="en-IN" dirty="0">
                <a:latin typeface="PalatinoLinotype"/>
              </a:rPr>
              <a:t>with either node </a:t>
            </a:r>
            <a:r>
              <a:rPr lang="en-IN" b="1" dirty="0">
                <a:latin typeface="PalatinoLinotype"/>
              </a:rPr>
              <a:t>6 </a:t>
            </a:r>
            <a:r>
              <a:rPr lang="en-IN" dirty="0">
                <a:latin typeface="PalatinoLinotype"/>
              </a:rPr>
              <a:t>or </a:t>
            </a:r>
            <a:r>
              <a:rPr lang="en-IN" b="1" dirty="0">
                <a:latin typeface="PalatinoLinotype"/>
              </a:rPr>
              <a:t>13</a:t>
            </a:r>
            <a:r>
              <a:rPr lang="en-IN" dirty="0">
                <a:latin typeface="PalatinoLinotype"/>
              </a:rPr>
              <a:t>. What we need to do is find the next biggest descendant of node </a:t>
            </a:r>
            <a:r>
              <a:rPr lang="en-IN" b="1" dirty="0">
                <a:latin typeface="PalatinoLinotype"/>
              </a:rPr>
              <a:t>9</a:t>
            </a:r>
            <a:r>
              <a:rPr lang="en-IN" dirty="0">
                <a:latin typeface="PalatinoLinotype"/>
              </a:rPr>
              <a:t>.</a:t>
            </a:r>
          </a:p>
          <a:p>
            <a:endParaRPr lang="en-IN" dirty="0">
              <a:latin typeface="PalatinoLinotype"/>
            </a:endParaRPr>
          </a:p>
          <a:p>
            <a:r>
              <a:rPr lang="en-IN" dirty="0"/>
              <a:t>Node </a:t>
            </a:r>
            <a:r>
              <a:rPr lang="en-IN" b="1" dirty="0"/>
              <a:t>12 </a:t>
            </a:r>
            <a:r>
              <a:rPr lang="en-IN" dirty="0"/>
              <a:t>is called the in-order successor of node </a:t>
            </a:r>
            <a:r>
              <a:rPr lang="en-IN" b="1" dirty="0"/>
              <a:t>9</a:t>
            </a:r>
            <a:r>
              <a:rPr lang="en-IN" dirty="0"/>
              <a:t>. The second step resembles the move to find the maximum node in a sub-tree. </a:t>
            </a:r>
          </a:p>
          <a:p>
            <a:r>
              <a:rPr lang="en-IN" dirty="0">
                <a:latin typeface="PalatinoLinotype"/>
              </a:rPr>
              <a:t>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D950D-4F4C-3B4B-AA06-5C5E15FF0920}"/>
              </a:ext>
            </a:extLst>
          </p:cNvPr>
          <p:cNvSpPr/>
          <p:nvPr/>
        </p:nvSpPr>
        <p:spPr>
          <a:xfrm>
            <a:off x="823993" y="4693357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Linotype"/>
              </a:rPr>
              <a:t>Replace the node with the in-order successor of the node to be deleted. </a:t>
            </a:r>
          </a:p>
        </p:txBody>
      </p:sp>
    </p:spTree>
    <p:extLst>
      <p:ext uri="{BB962C8B-B14F-4D97-AF65-F5344CB8AC3E}">
        <p14:creationId xmlns:p14="http://schemas.microsoft.com/office/powerpoint/2010/main" val="42342596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2672-BD87-0349-8A1F-A96EE790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lete node from BST">
            <a:extLst>
              <a:ext uri="{FF2B5EF4-FFF2-40B4-BE49-F238E27FC236}">
                <a16:creationId xmlns:a16="http://schemas.microsoft.com/office/drawing/2014/main" id="{45F302B1-0049-5F49-856C-FAEFCC71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433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980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32" name="object 3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1224280" cy="587375"/>
            <a:chOff x="3119437" y="3957954"/>
            <a:chExt cx="1224280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14799"/>
              <a:ext cx="1214755" cy="425450"/>
            </a:xfrm>
            <a:custGeom>
              <a:avLst/>
              <a:gdLst/>
              <a:ahLst/>
              <a:cxnLst/>
              <a:rect l="l" t="t" r="r" b="b"/>
              <a:pathLst>
                <a:path w="1214754" h="425450">
                  <a:moveTo>
                    <a:pt x="0" y="250698"/>
                  </a:moveTo>
                  <a:lnTo>
                    <a:pt x="6727" y="204302"/>
                  </a:lnTo>
                  <a:lnTo>
                    <a:pt x="25710" y="162616"/>
                  </a:lnTo>
                  <a:lnTo>
                    <a:pt x="55149" y="127301"/>
                  </a:lnTo>
                  <a:lnTo>
                    <a:pt x="93246" y="100019"/>
                  </a:lnTo>
                  <a:lnTo>
                    <a:pt x="138200" y="82431"/>
                  </a:lnTo>
                  <a:lnTo>
                    <a:pt x="188213" y="76200"/>
                  </a:lnTo>
                  <a:lnTo>
                    <a:pt x="238227" y="82431"/>
                  </a:lnTo>
                  <a:lnTo>
                    <a:pt x="283181" y="100019"/>
                  </a:lnTo>
                  <a:lnTo>
                    <a:pt x="321278" y="127301"/>
                  </a:lnTo>
                  <a:lnTo>
                    <a:pt x="350717" y="162616"/>
                  </a:lnTo>
                  <a:lnTo>
                    <a:pt x="369700" y="204302"/>
                  </a:lnTo>
                  <a:lnTo>
                    <a:pt x="376427" y="250698"/>
                  </a:lnTo>
                  <a:lnTo>
                    <a:pt x="369700" y="297093"/>
                  </a:lnTo>
                  <a:lnTo>
                    <a:pt x="350717" y="338779"/>
                  </a:lnTo>
                  <a:lnTo>
                    <a:pt x="321278" y="374094"/>
                  </a:lnTo>
                  <a:lnTo>
                    <a:pt x="283181" y="401376"/>
                  </a:lnTo>
                  <a:lnTo>
                    <a:pt x="238227" y="418964"/>
                  </a:lnTo>
                  <a:lnTo>
                    <a:pt x="188213" y="425195"/>
                  </a:lnTo>
                  <a:lnTo>
                    <a:pt x="138200" y="418964"/>
                  </a:lnTo>
                  <a:lnTo>
                    <a:pt x="93246" y="401376"/>
                  </a:lnTo>
                  <a:lnTo>
                    <a:pt x="55149" y="374094"/>
                  </a:lnTo>
                  <a:lnTo>
                    <a:pt x="25710" y="338779"/>
                  </a:lnTo>
                  <a:lnTo>
                    <a:pt x="6727" y="297093"/>
                  </a:lnTo>
                  <a:lnTo>
                    <a:pt x="0" y="250698"/>
                  </a:lnTo>
                  <a:close/>
                </a:path>
                <a:path w="1214754" h="425450">
                  <a:moveTo>
                    <a:pt x="838200" y="174498"/>
                  </a:moveTo>
                  <a:lnTo>
                    <a:pt x="844927" y="128102"/>
                  </a:lnTo>
                  <a:lnTo>
                    <a:pt x="863910" y="86416"/>
                  </a:lnTo>
                  <a:lnTo>
                    <a:pt x="893349" y="51101"/>
                  </a:lnTo>
                  <a:lnTo>
                    <a:pt x="931446" y="23819"/>
                  </a:lnTo>
                  <a:lnTo>
                    <a:pt x="976400" y="6231"/>
                  </a:lnTo>
                  <a:lnTo>
                    <a:pt x="1026413" y="0"/>
                  </a:lnTo>
                  <a:lnTo>
                    <a:pt x="1076427" y="6231"/>
                  </a:lnTo>
                  <a:lnTo>
                    <a:pt x="1121381" y="23819"/>
                  </a:lnTo>
                  <a:lnTo>
                    <a:pt x="1159478" y="51101"/>
                  </a:lnTo>
                  <a:lnTo>
                    <a:pt x="1188917" y="86416"/>
                  </a:lnTo>
                  <a:lnTo>
                    <a:pt x="1207900" y="128102"/>
                  </a:lnTo>
                  <a:lnTo>
                    <a:pt x="1214627" y="174498"/>
                  </a:lnTo>
                  <a:lnTo>
                    <a:pt x="1207900" y="220893"/>
                  </a:lnTo>
                  <a:lnTo>
                    <a:pt x="1188917" y="262579"/>
                  </a:lnTo>
                  <a:lnTo>
                    <a:pt x="1159478" y="297894"/>
                  </a:lnTo>
                  <a:lnTo>
                    <a:pt x="1121381" y="325176"/>
                  </a:lnTo>
                  <a:lnTo>
                    <a:pt x="1076427" y="342764"/>
                  </a:lnTo>
                  <a:lnTo>
                    <a:pt x="1026413" y="348995"/>
                  </a:lnTo>
                  <a:lnTo>
                    <a:pt x="976400" y="342764"/>
                  </a:lnTo>
                  <a:lnTo>
                    <a:pt x="931446" y="325176"/>
                  </a:lnTo>
                  <a:lnTo>
                    <a:pt x="893349" y="297894"/>
                  </a:lnTo>
                  <a:lnTo>
                    <a:pt x="863910" y="262579"/>
                  </a:lnTo>
                  <a:lnTo>
                    <a:pt x="844927" y="220893"/>
                  </a:lnTo>
                  <a:lnTo>
                    <a:pt x="83820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815975"/>
            <a:chOff x="4338637" y="1671637"/>
            <a:chExt cx="847725" cy="8159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1437" y="2433954"/>
            <a:ext cx="1000125" cy="1044575"/>
            <a:chOff x="3881437" y="2433954"/>
            <a:chExt cx="1000125" cy="1044575"/>
          </a:xfrm>
        </p:grpSpPr>
        <p:sp>
          <p:nvSpPr>
            <p:cNvPr id="12" name="object 12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472" y="151135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25298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Preorder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4882337"/>
            <a:ext cx="339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23 18 12 </a:t>
            </a:r>
            <a:r>
              <a:rPr sz="2800" dirty="0">
                <a:latin typeface="Arial"/>
                <a:cs typeface="Arial"/>
              </a:rPr>
              <a:t>20 </a:t>
            </a:r>
            <a:r>
              <a:rPr sz="2800" spc="-5" dirty="0">
                <a:latin typeface="Arial"/>
                <a:cs typeface="Arial"/>
              </a:rPr>
              <a:t>44 35 52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500" y="1752600"/>
            <a:ext cx="7239000" cy="2833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3332" y="1138504"/>
            <a:ext cx="4424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  <a:tab pos="3670300" algn="l"/>
              </a:tabLst>
            </a:pPr>
            <a:r>
              <a:rPr sz="2500" spc="-5" dirty="0">
                <a:latin typeface="Arial"/>
                <a:cs typeface="Arial"/>
              </a:rPr>
              <a:t>Root	Left	Right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815975"/>
            <a:chOff x="4338637" y="1671637"/>
            <a:chExt cx="847725" cy="8159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1437" y="2433637"/>
            <a:ext cx="1000125" cy="1044575"/>
            <a:chOff x="3881437" y="2433637"/>
            <a:chExt cx="1000125" cy="1044575"/>
          </a:xfrm>
        </p:grpSpPr>
        <p:sp>
          <p:nvSpPr>
            <p:cNvPr id="12" name="object 12"/>
            <p:cNvSpPr/>
            <p:nvPr/>
          </p:nvSpPr>
          <p:spPr>
            <a:xfrm>
              <a:off x="4419600" y="2438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9600" y="3581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9600" y="3581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9600" y="3581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9" name="object 19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19600" y="3581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6" name="object 26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9600" y="3581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9" name="object 19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4837" y="3576637"/>
            <a:ext cx="386080" cy="358775"/>
            <a:chOff x="4414837" y="3576637"/>
            <a:chExt cx="386080" cy="358775"/>
          </a:xfrm>
        </p:grpSpPr>
        <p:sp>
          <p:nvSpPr>
            <p:cNvPr id="23" name="object 23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9" name="object 19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4837" y="3576637"/>
            <a:ext cx="386080" cy="358775"/>
            <a:chOff x="4414837" y="3576637"/>
            <a:chExt cx="386080" cy="358775"/>
          </a:xfrm>
        </p:grpSpPr>
        <p:sp>
          <p:nvSpPr>
            <p:cNvPr id="23" name="object 23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9" name="object 19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4837" y="3576637"/>
            <a:ext cx="386080" cy="358775"/>
            <a:chOff x="4414837" y="3576637"/>
            <a:chExt cx="386080" cy="358775"/>
          </a:xfrm>
        </p:grpSpPr>
        <p:sp>
          <p:nvSpPr>
            <p:cNvPr id="23" name="object 23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4837" y="3576637"/>
            <a:ext cx="386080" cy="358775"/>
            <a:chOff x="4414837" y="3576637"/>
            <a:chExt cx="386080" cy="358775"/>
          </a:xfrm>
        </p:grpSpPr>
        <p:sp>
          <p:nvSpPr>
            <p:cNvPr id="22" name="object 22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96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331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48200" y="3348354"/>
            <a:ext cx="233045" cy="233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600" y="184720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13995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Postorder</a:t>
            </a:r>
            <a:r>
              <a:rPr lang="en-IN" spc="-20" dirty="0"/>
              <a:t> Traversal</a:t>
            </a:r>
            <a:r>
              <a:rPr spc="-100" dirty="0"/>
              <a:t> </a:t>
            </a:r>
            <a:r>
              <a:rPr spc="-20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4882337"/>
            <a:ext cx="339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12 20 18 </a:t>
            </a:r>
            <a:r>
              <a:rPr sz="2800" dirty="0">
                <a:latin typeface="Arial"/>
                <a:cs typeface="Arial"/>
              </a:rPr>
              <a:t>35 </a:t>
            </a:r>
            <a:r>
              <a:rPr sz="2800" spc="-5" dirty="0">
                <a:latin typeface="Arial"/>
                <a:cs typeface="Arial"/>
              </a:rPr>
              <a:t>52 44 23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500" y="1752600"/>
            <a:ext cx="7239000" cy="2833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4189" y="1138504"/>
            <a:ext cx="4442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  <a:tab pos="3759200" algn="l"/>
              </a:tabLst>
            </a:pPr>
            <a:r>
              <a:rPr sz="2500" spc="-5" dirty="0">
                <a:latin typeface="Arial"/>
                <a:cs typeface="Arial"/>
              </a:rPr>
              <a:t>Left	Right	Root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637" y="2891154"/>
            <a:ext cx="466725" cy="587375"/>
            <a:chOff x="3957637" y="2891154"/>
            <a:chExt cx="466725" cy="587375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5028" y="3348354"/>
            <a:ext cx="466725" cy="586740"/>
            <a:chOff x="4415028" y="3348354"/>
            <a:chExt cx="466725" cy="586740"/>
          </a:xfrm>
        </p:grpSpPr>
        <p:sp>
          <p:nvSpPr>
            <p:cNvPr id="22" name="object 22"/>
            <p:cNvSpPr/>
            <p:nvPr/>
          </p:nvSpPr>
          <p:spPr>
            <a:xfrm>
              <a:off x="4419600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200" y="33483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828" y="2891154"/>
            <a:ext cx="466725" cy="586740"/>
            <a:chOff x="3957828" y="2891154"/>
            <a:chExt cx="466725" cy="586740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22860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273175"/>
            <a:chOff x="4338637" y="1671637"/>
            <a:chExt cx="847725" cy="12731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590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3754" y="2891154"/>
            <a:ext cx="538480" cy="511175"/>
            <a:chOff x="4643754" y="2891154"/>
            <a:chExt cx="538480" cy="511175"/>
          </a:xfrm>
        </p:grpSpPr>
        <p:sp>
          <p:nvSpPr>
            <p:cNvPr id="14" name="object 14"/>
            <p:cNvSpPr/>
            <p:nvPr/>
          </p:nvSpPr>
          <p:spPr>
            <a:xfrm>
              <a:off x="4643754" y="28911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3047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14391" y="30673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828" y="2891154"/>
            <a:ext cx="466725" cy="586740"/>
            <a:chOff x="3957828" y="2891154"/>
            <a:chExt cx="466725" cy="586740"/>
          </a:xfrm>
        </p:grpSpPr>
        <p:sp>
          <p:nvSpPr>
            <p:cNvPr id="18" name="object 18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4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5938" y="3143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30348" y="57149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100" dirty="0"/>
              <a:t> </a:t>
            </a:r>
            <a:r>
              <a:rPr u="none" spc="-5" dirty="0"/>
              <a:t>Deletion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837815" algn="l"/>
                <a:tab pos="9157335" algn="l"/>
              </a:tabLst>
            </a:pPr>
            <a:r>
              <a:rPr dirty="0"/>
              <a:t> 	</a:t>
            </a:r>
            <a:r>
              <a:rPr spc="-50" dirty="0"/>
              <a:t>Types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BST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6755" y="2673515"/>
            <a:ext cx="2127250" cy="2046605"/>
            <a:chOff x="1436755" y="2673515"/>
            <a:chExt cx="2127250" cy="2046605"/>
          </a:xfrm>
        </p:grpSpPr>
        <p:sp>
          <p:nvSpPr>
            <p:cNvPr id="4" name="object 4"/>
            <p:cNvSpPr/>
            <p:nvPr/>
          </p:nvSpPr>
          <p:spPr>
            <a:xfrm>
              <a:off x="1436755" y="2673515"/>
              <a:ext cx="2127250" cy="2046605"/>
            </a:xfrm>
            <a:custGeom>
              <a:avLst/>
              <a:gdLst/>
              <a:ahLst/>
              <a:cxnLst/>
              <a:rect l="l" t="t" r="r" b="b"/>
              <a:pathLst>
                <a:path w="2127250" h="2046604">
                  <a:moveTo>
                    <a:pt x="1317477" y="0"/>
                  </a:moveTo>
                  <a:lnTo>
                    <a:pt x="1273373" y="5859"/>
                  </a:lnTo>
                  <a:lnTo>
                    <a:pt x="1230983" y="21586"/>
                  </a:lnTo>
                  <a:lnTo>
                    <a:pt x="1192017" y="47332"/>
                  </a:lnTo>
                  <a:lnTo>
                    <a:pt x="72131" y="987005"/>
                  </a:lnTo>
                  <a:lnTo>
                    <a:pt x="40074" y="1020886"/>
                  </a:lnTo>
                  <a:lnTo>
                    <a:pt x="17266" y="1059886"/>
                  </a:lnTo>
                  <a:lnTo>
                    <a:pt x="3858" y="1102295"/>
                  </a:lnTo>
                  <a:lnTo>
                    <a:pt x="0" y="1146406"/>
                  </a:lnTo>
                  <a:lnTo>
                    <a:pt x="5843" y="1190511"/>
                  </a:lnTo>
                  <a:lnTo>
                    <a:pt x="21539" y="1232900"/>
                  </a:lnTo>
                  <a:lnTo>
                    <a:pt x="47239" y="1271866"/>
                  </a:lnTo>
                  <a:lnTo>
                    <a:pt x="696971" y="2046185"/>
                  </a:lnTo>
                  <a:lnTo>
                    <a:pt x="2126737" y="846543"/>
                  </a:lnTo>
                  <a:lnTo>
                    <a:pt x="1476878" y="72224"/>
                  </a:lnTo>
                  <a:lnTo>
                    <a:pt x="1442997" y="40121"/>
                  </a:lnTo>
                  <a:lnTo>
                    <a:pt x="1403998" y="17282"/>
                  </a:lnTo>
                  <a:lnTo>
                    <a:pt x="1361588" y="3858"/>
                  </a:lnTo>
                  <a:lnTo>
                    <a:pt x="13174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5573" y="3213786"/>
              <a:ext cx="1114425" cy="992505"/>
            </a:xfrm>
            <a:custGeom>
              <a:avLst/>
              <a:gdLst/>
              <a:ahLst/>
              <a:cxnLst/>
              <a:rect l="l" t="t" r="r" b="b"/>
              <a:pathLst>
                <a:path w="1114425" h="992504">
                  <a:moveTo>
                    <a:pt x="26796" y="721054"/>
                  </a:moveTo>
                  <a:lnTo>
                    <a:pt x="0" y="743533"/>
                  </a:lnTo>
                  <a:lnTo>
                    <a:pt x="85470" y="992199"/>
                  </a:lnTo>
                  <a:lnTo>
                    <a:pt x="112013" y="969974"/>
                  </a:lnTo>
                  <a:lnTo>
                    <a:pt x="84836" y="895806"/>
                  </a:lnTo>
                  <a:lnTo>
                    <a:pt x="116130" y="869517"/>
                  </a:lnTo>
                  <a:lnTo>
                    <a:pt x="75056" y="869517"/>
                  </a:lnTo>
                  <a:lnTo>
                    <a:pt x="49402" y="797000"/>
                  </a:lnTo>
                  <a:lnTo>
                    <a:pt x="44999" y="785447"/>
                  </a:lnTo>
                  <a:lnTo>
                    <a:pt x="40179" y="774203"/>
                  </a:lnTo>
                  <a:lnTo>
                    <a:pt x="34954" y="763246"/>
                  </a:lnTo>
                  <a:lnTo>
                    <a:pt x="29337" y="752550"/>
                  </a:lnTo>
                  <a:lnTo>
                    <a:pt x="86678" y="752550"/>
                  </a:lnTo>
                  <a:lnTo>
                    <a:pt x="26796" y="721054"/>
                  </a:lnTo>
                  <a:close/>
                </a:path>
                <a:path w="1114425" h="992504">
                  <a:moveTo>
                    <a:pt x="86678" y="752550"/>
                  </a:moveTo>
                  <a:lnTo>
                    <a:pt x="29337" y="752550"/>
                  </a:lnTo>
                  <a:lnTo>
                    <a:pt x="38647" y="758646"/>
                  </a:lnTo>
                  <a:lnTo>
                    <a:pt x="49434" y="765313"/>
                  </a:lnTo>
                  <a:lnTo>
                    <a:pt x="61698" y="772552"/>
                  </a:lnTo>
                  <a:lnTo>
                    <a:pt x="138683" y="815923"/>
                  </a:lnTo>
                  <a:lnTo>
                    <a:pt x="75056" y="869517"/>
                  </a:lnTo>
                  <a:lnTo>
                    <a:pt x="116130" y="869517"/>
                  </a:lnTo>
                  <a:lnTo>
                    <a:pt x="163449" y="829766"/>
                  </a:lnTo>
                  <a:lnTo>
                    <a:pt x="233484" y="829766"/>
                  </a:lnTo>
                  <a:lnTo>
                    <a:pt x="86678" y="752550"/>
                  </a:lnTo>
                  <a:close/>
                </a:path>
                <a:path w="1114425" h="992504">
                  <a:moveTo>
                    <a:pt x="233484" y="829766"/>
                  </a:moveTo>
                  <a:lnTo>
                    <a:pt x="163449" y="829766"/>
                  </a:lnTo>
                  <a:lnTo>
                    <a:pt x="233171" y="868374"/>
                  </a:lnTo>
                  <a:lnTo>
                    <a:pt x="261493" y="844498"/>
                  </a:lnTo>
                  <a:lnTo>
                    <a:pt x="233484" y="829766"/>
                  </a:lnTo>
                  <a:close/>
                </a:path>
                <a:path w="1114425" h="992504">
                  <a:moveTo>
                    <a:pt x="111506" y="649934"/>
                  </a:moveTo>
                  <a:lnTo>
                    <a:pt x="84581" y="672540"/>
                  </a:lnTo>
                  <a:lnTo>
                    <a:pt x="315213" y="799540"/>
                  </a:lnTo>
                  <a:lnTo>
                    <a:pt x="340740" y="778077"/>
                  </a:lnTo>
                  <a:lnTo>
                    <a:pt x="337359" y="768044"/>
                  </a:lnTo>
                  <a:lnTo>
                    <a:pt x="310642" y="768044"/>
                  </a:lnTo>
                  <a:lnTo>
                    <a:pt x="302422" y="762496"/>
                  </a:lnTo>
                  <a:lnTo>
                    <a:pt x="293750" y="756900"/>
                  </a:lnTo>
                  <a:lnTo>
                    <a:pt x="284603" y="751256"/>
                  </a:lnTo>
                  <a:lnTo>
                    <a:pt x="111506" y="649934"/>
                  </a:lnTo>
                  <a:close/>
                </a:path>
                <a:path w="1114425" h="992504">
                  <a:moveTo>
                    <a:pt x="256539" y="528268"/>
                  </a:moveTo>
                  <a:lnTo>
                    <a:pt x="295020" y="728801"/>
                  </a:lnTo>
                  <a:lnTo>
                    <a:pt x="310642" y="768044"/>
                  </a:lnTo>
                  <a:lnTo>
                    <a:pt x="337359" y="768044"/>
                  </a:lnTo>
                  <a:lnTo>
                    <a:pt x="256539" y="528268"/>
                  </a:lnTo>
                  <a:close/>
                </a:path>
                <a:path w="1114425" h="992504">
                  <a:moveTo>
                    <a:pt x="302640" y="489660"/>
                  </a:moveTo>
                  <a:lnTo>
                    <a:pt x="277749" y="510488"/>
                  </a:lnTo>
                  <a:lnTo>
                    <a:pt x="435482" y="698448"/>
                  </a:lnTo>
                  <a:lnTo>
                    <a:pt x="486858" y="655395"/>
                  </a:lnTo>
                  <a:lnTo>
                    <a:pt x="441832" y="655395"/>
                  </a:lnTo>
                  <a:lnTo>
                    <a:pt x="302640" y="489660"/>
                  </a:lnTo>
                  <a:close/>
                </a:path>
                <a:path w="1114425" h="992504">
                  <a:moveTo>
                    <a:pt x="534415" y="577798"/>
                  </a:moveTo>
                  <a:lnTo>
                    <a:pt x="441832" y="655395"/>
                  </a:lnTo>
                  <a:lnTo>
                    <a:pt x="486858" y="655395"/>
                  </a:lnTo>
                  <a:lnTo>
                    <a:pt x="553084" y="599896"/>
                  </a:lnTo>
                  <a:lnTo>
                    <a:pt x="534415" y="577798"/>
                  </a:lnTo>
                  <a:close/>
                </a:path>
                <a:path w="1114425" h="992504">
                  <a:moveTo>
                    <a:pt x="593042" y="319226"/>
                  </a:moveTo>
                  <a:lnTo>
                    <a:pt x="550671" y="319226"/>
                  </a:lnTo>
                  <a:lnTo>
                    <a:pt x="689863" y="485088"/>
                  </a:lnTo>
                  <a:lnTo>
                    <a:pt x="714756" y="464260"/>
                  </a:lnTo>
                  <a:lnTo>
                    <a:pt x="593042" y="319226"/>
                  </a:lnTo>
                  <a:close/>
                </a:path>
                <a:path w="1114425" h="992504">
                  <a:moveTo>
                    <a:pt x="695959" y="247852"/>
                  </a:moveTo>
                  <a:lnTo>
                    <a:pt x="675132" y="265378"/>
                  </a:lnTo>
                  <a:lnTo>
                    <a:pt x="789432" y="401522"/>
                  </a:lnTo>
                  <a:lnTo>
                    <a:pt x="812545" y="382218"/>
                  </a:lnTo>
                  <a:lnTo>
                    <a:pt x="752728" y="310844"/>
                  </a:lnTo>
                  <a:lnTo>
                    <a:pt x="746916" y="303462"/>
                  </a:lnTo>
                  <a:lnTo>
                    <a:pt x="730626" y="268553"/>
                  </a:lnTo>
                  <a:lnTo>
                    <a:pt x="713232" y="268553"/>
                  </a:lnTo>
                  <a:lnTo>
                    <a:pt x="695959" y="247852"/>
                  </a:lnTo>
                  <a:close/>
                </a:path>
                <a:path w="1114425" h="992504">
                  <a:moveTo>
                    <a:pt x="619251" y="223976"/>
                  </a:moveTo>
                  <a:lnTo>
                    <a:pt x="470153" y="349071"/>
                  </a:lnTo>
                  <a:lnTo>
                    <a:pt x="488823" y="371296"/>
                  </a:lnTo>
                  <a:lnTo>
                    <a:pt x="550671" y="319226"/>
                  </a:lnTo>
                  <a:lnTo>
                    <a:pt x="593042" y="319226"/>
                  </a:lnTo>
                  <a:lnTo>
                    <a:pt x="575563" y="298398"/>
                  </a:lnTo>
                  <a:lnTo>
                    <a:pt x="637794" y="246201"/>
                  </a:lnTo>
                  <a:lnTo>
                    <a:pt x="619251" y="223976"/>
                  </a:lnTo>
                  <a:close/>
                </a:path>
                <a:path w="1114425" h="992504">
                  <a:moveTo>
                    <a:pt x="860432" y="122428"/>
                  </a:moveTo>
                  <a:lnTo>
                    <a:pt x="816356" y="141680"/>
                  </a:lnTo>
                  <a:lnTo>
                    <a:pt x="788834" y="182899"/>
                  </a:lnTo>
                  <a:lnTo>
                    <a:pt x="786257" y="199211"/>
                  </a:lnTo>
                  <a:lnTo>
                    <a:pt x="787306" y="216118"/>
                  </a:lnTo>
                  <a:lnTo>
                    <a:pt x="813434" y="267410"/>
                  </a:lnTo>
                  <a:lnTo>
                    <a:pt x="842565" y="293223"/>
                  </a:lnTo>
                  <a:lnTo>
                    <a:pt x="890482" y="304389"/>
                  </a:lnTo>
                  <a:lnTo>
                    <a:pt x="906351" y="300827"/>
                  </a:lnTo>
                  <a:lnTo>
                    <a:pt x="921863" y="293669"/>
                  </a:lnTo>
                  <a:lnTo>
                    <a:pt x="937006" y="282904"/>
                  </a:lnTo>
                  <a:lnTo>
                    <a:pt x="944336" y="275963"/>
                  </a:lnTo>
                  <a:lnTo>
                    <a:pt x="893183" y="275963"/>
                  </a:lnTo>
                  <a:lnTo>
                    <a:pt x="882776" y="275792"/>
                  </a:lnTo>
                  <a:lnTo>
                    <a:pt x="872108" y="273456"/>
                  </a:lnTo>
                  <a:lnTo>
                    <a:pt x="861631" y="268728"/>
                  </a:lnTo>
                  <a:lnTo>
                    <a:pt x="851344" y="261594"/>
                  </a:lnTo>
                  <a:lnTo>
                    <a:pt x="841248" y="252043"/>
                  </a:lnTo>
                  <a:lnTo>
                    <a:pt x="865020" y="232104"/>
                  </a:lnTo>
                  <a:lnTo>
                    <a:pt x="826515" y="232104"/>
                  </a:lnTo>
                  <a:lnTo>
                    <a:pt x="820634" y="222625"/>
                  </a:lnTo>
                  <a:lnTo>
                    <a:pt x="816705" y="213038"/>
                  </a:lnTo>
                  <a:lnTo>
                    <a:pt x="814728" y="203332"/>
                  </a:lnTo>
                  <a:lnTo>
                    <a:pt x="814705" y="193496"/>
                  </a:lnTo>
                  <a:lnTo>
                    <a:pt x="816518" y="184015"/>
                  </a:lnTo>
                  <a:lnTo>
                    <a:pt x="841553" y="154237"/>
                  </a:lnTo>
                  <a:lnTo>
                    <a:pt x="861452" y="148903"/>
                  </a:lnTo>
                  <a:lnTo>
                    <a:pt x="926493" y="148903"/>
                  </a:lnTo>
                  <a:lnTo>
                    <a:pt x="923309" y="145599"/>
                  </a:lnTo>
                  <a:lnTo>
                    <a:pt x="908303" y="134298"/>
                  </a:lnTo>
                  <a:lnTo>
                    <a:pt x="892726" y="126688"/>
                  </a:lnTo>
                  <a:lnTo>
                    <a:pt x="876553" y="122757"/>
                  </a:lnTo>
                  <a:lnTo>
                    <a:pt x="860432" y="122428"/>
                  </a:lnTo>
                  <a:close/>
                </a:path>
                <a:path w="1114425" h="992504">
                  <a:moveTo>
                    <a:pt x="959993" y="188670"/>
                  </a:moveTo>
                  <a:lnTo>
                    <a:pt x="933703" y="205815"/>
                  </a:lnTo>
                  <a:lnTo>
                    <a:pt x="936563" y="215030"/>
                  </a:lnTo>
                  <a:lnTo>
                    <a:pt x="938101" y="223627"/>
                  </a:lnTo>
                  <a:lnTo>
                    <a:pt x="938181" y="226442"/>
                  </a:lnTo>
                  <a:lnTo>
                    <a:pt x="938256" y="232104"/>
                  </a:lnTo>
                  <a:lnTo>
                    <a:pt x="937259" y="238962"/>
                  </a:lnTo>
                  <a:lnTo>
                    <a:pt x="912423" y="269970"/>
                  </a:lnTo>
                  <a:lnTo>
                    <a:pt x="893183" y="275963"/>
                  </a:lnTo>
                  <a:lnTo>
                    <a:pt x="944336" y="275963"/>
                  </a:lnTo>
                  <a:lnTo>
                    <a:pt x="966343" y="238708"/>
                  </a:lnTo>
                  <a:lnTo>
                    <a:pt x="968029" y="226442"/>
                  </a:lnTo>
                  <a:lnTo>
                    <a:pt x="967549" y="214022"/>
                  </a:lnTo>
                  <a:lnTo>
                    <a:pt x="964878" y="201435"/>
                  </a:lnTo>
                  <a:lnTo>
                    <a:pt x="959993" y="188670"/>
                  </a:lnTo>
                  <a:close/>
                </a:path>
                <a:path w="1114425" h="992504">
                  <a:moveTo>
                    <a:pt x="752856" y="207593"/>
                  </a:moveTo>
                  <a:lnTo>
                    <a:pt x="717423" y="224611"/>
                  </a:lnTo>
                  <a:lnTo>
                    <a:pt x="710818" y="250614"/>
                  </a:lnTo>
                  <a:lnTo>
                    <a:pt x="711567" y="258651"/>
                  </a:lnTo>
                  <a:lnTo>
                    <a:pt x="713232" y="268553"/>
                  </a:lnTo>
                  <a:lnTo>
                    <a:pt x="730626" y="268553"/>
                  </a:lnTo>
                  <a:lnTo>
                    <a:pt x="730503" y="267283"/>
                  </a:lnTo>
                  <a:lnTo>
                    <a:pt x="731901" y="260806"/>
                  </a:lnTo>
                  <a:lnTo>
                    <a:pt x="733425" y="254456"/>
                  </a:lnTo>
                  <a:lnTo>
                    <a:pt x="736600" y="249122"/>
                  </a:lnTo>
                  <a:lnTo>
                    <a:pt x="741680" y="244931"/>
                  </a:lnTo>
                  <a:lnTo>
                    <a:pt x="747394" y="240105"/>
                  </a:lnTo>
                  <a:lnTo>
                    <a:pt x="754380" y="237057"/>
                  </a:lnTo>
                  <a:lnTo>
                    <a:pt x="762888" y="235660"/>
                  </a:lnTo>
                  <a:lnTo>
                    <a:pt x="752856" y="207593"/>
                  </a:lnTo>
                  <a:close/>
                </a:path>
                <a:path w="1114425" h="992504">
                  <a:moveTo>
                    <a:pt x="926493" y="148903"/>
                  </a:moveTo>
                  <a:lnTo>
                    <a:pt x="861452" y="148903"/>
                  </a:lnTo>
                  <a:lnTo>
                    <a:pt x="872236" y="149808"/>
                  </a:lnTo>
                  <a:lnTo>
                    <a:pt x="879568" y="151899"/>
                  </a:lnTo>
                  <a:lnTo>
                    <a:pt x="887079" y="155682"/>
                  </a:lnTo>
                  <a:lnTo>
                    <a:pt x="894756" y="161131"/>
                  </a:lnTo>
                  <a:lnTo>
                    <a:pt x="902588" y="168223"/>
                  </a:lnTo>
                  <a:lnTo>
                    <a:pt x="826515" y="232104"/>
                  </a:lnTo>
                  <a:lnTo>
                    <a:pt x="865020" y="232104"/>
                  </a:lnTo>
                  <a:lnTo>
                    <a:pt x="942848" y="166826"/>
                  </a:lnTo>
                  <a:lnTo>
                    <a:pt x="937768" y="160603"/>
                  </a:lnTo>
                  <a:lnTo>
                    <a:pt x="926493" y="148903"/>
                  </a:lnTo>
                  <a:close/>
                </a:path>
                <a:path w="1114425" h="992504">
                  <a:moveTo>
                    <a:pt x="1006355" y="0"/>
                  </a:moveTo>
                  <a:lnTo>
                    <a:pt x="962278" y="19252"/>
                  </a:lnTo>
                  <a:lnTo>
                    <a:pt x="934757" y="60418"/>
                  </a:lnTo>
                  <a:lnTo>
                    <a:pt x="932180" y="76656"/>
                  </a:lnTo>
                  <a:lnTo>
                    <a:pt x="933229" y="93636"/>
                  </a:lnTo>
                  <a:lnTo>
                    <a:pt x="959357" y="144982"/>
                  </a:lnTo>
                  <a:lnTo>
                    <a:pt x="988488" y="170779"/>
                  </a:lnTo>
                  <a:lnTo>
                    <a:pt x="1036458" y="181907"/>
                  </a:lnTo>
                  <a:lnTo>
                    <a:pt x="1052321" y="178383"/>
                  </a:lnTo>
                  <a:lnTo>
                    <a:pt x="1067804" y="171239"/>
                  </a:lnTo>
                  <a:lnTo>
                    <a:pt x="1082928" y="160476"/>
                  </a:lnTo>
                  <a:lnTo>
                    <a:pt x="1090303" y="153481"/>
                  </a:lnTo>
                  <a:lnTo>
                    <a:pt x="1039106" y="153481"/>
                  </a:lnTo>
                  <a:lnTo>
                    <a:pt x="1028700" y="153364"/>
                  </a:lnTo>
                  <a:lnTo>
                    <a:pt x="1018032" y="151010"/>
                  </a:lnTo>
                  <a:lnTo>
                    <a:pt x="1007554" y="146252"/>
                  </a:lnTo>
                  <a:lnTo>
                    <a:pt x="997267" y="139112"/>
                  </a:lnTo>
                  <a:lnTo>
                    <a:pt x="987170" y="129615"/>
                  </a:lnTo>
                  <a:lnTo>
                    <a:pt x="1011094" y="109549"/>
                  </a:lnTo>
                  <a:lnTo>
                    <a:pt x="972565" y="109549"/>
                  </a:lnTo>
                  <a:lnTo>
                    <a:pt x="966610" y="100143"/>
                  </a:lnTo>
                  <a:lnTo>
                    <a:pt x="962644" y="90594"/>
                  </a:lnTo>
                  <a:lnTo>
                    <a:pt x="960653" y="80902"/>
                  </a:lnTo>
                  <a:lnTo>
                    <a:pt x="960627" y="71068"/>
                  </a:lnTo>
                  <a:lnTo>
                    <a:pt x="962459" y="61567"/>
                  </a:lnTo>
                  <a:lnTo>
                    <a:pt x="987476" y="31753"/>
                  </a:lnTo>
                  <a:lnTo>
                    <a:pt x="1007375" y="26419"/>
                  </a:lnTo>
                  <a:lnTo>
                    <a:pt x="1072363" y="26419"/>
                  </a:lnTo>
                  <a:lnTo>
                    <a:pt x="1069232" y="23171"/>
                  </a:lnTo>
                  <a:lnTo>
                    <a:pt x="1054227" y="11870"/>
                  </a:lnTo>
                  <a:lnTo>
                    <a:pt x="1038649" y="4260"/>
                  </a:lnTo>
                  <a:lnTo>
                    <a:pt x="1022476" y="329"/>
                  </a:lnTo>
                  <a:lnTo>
                    <a:pt x="1006355" y="0"/>
                  </a:lnTo>
                  <a:close/>
                </a:path>
                <a:path w="1114425" h="992504">
                  <a:moveTo>
                    <a:pt x="1105915" y="66242"/>
                  </a:moveTo>
                  <a:lnTo>
                    <a:pt x="1079627" y="83260"/>
                  </a:lnTo>
                  <a:lnTo>
                    <a:pt x="1082488" y="92495"/>
                  </a:lnTo>
                  <a:lnTo>
                    <a:pt x="1084040" y="101135"/>
                  </a:lnTo>
                  <a:lnTo>
                    <a:pt x="1084135" y="104014"/>
                  </a:lnTo>
                  <a:lnTo>
                    <a:pt x="1084253" y="109549"/>
                  </a:lnTo>
                  <a:lnTo>
                    <a:pt x="1083309" y="116534"/>
                  </a:lnTo>
                  <a:lnTo>
                    <a:pt x="1058346" y="147524"/>
                  </a:lnTo>
                  <a:lnTo>
                    <a:pt x="1039106" y="153481"/>
                  </a:lnTo>
                  <a:lnTo>
                    <a:pt x="1090303" y="153481"/>
                  </a:lnTo>
                  <a:lnTo>
                    <a:pt x="1112265" y="116280"/>
                  </a:lnTo>
                  <a:lnTo>
                    <a:pt x="1113952" y="104014"/>
                  </a:lnTo>
                  <a:lnTo>
                    <a:pt x="1113472" y="91594"/>
                  </a:lnTo>
                  <a:lnTo>
                    <a:pt x="1110801" y="79007"/>
                  </a:lnTo>
                  <a:lnTo>
                    <a:pt x="1105915" y="66242"/>
                  </a:lnTo>
                  <a:close/>
                </a:path>
                <a:path w="1114425" h="992504">
                  <a:moveTo>
                    <a:pt x="1072363" y="26419"/>
                  </a:moveTo>
                  <a:lnTo>
                    <a:pt x="1007375" y="26419"/>
                  </a:lnTo>
                  <a:lnTo>
                    <a:pt x="1018158" y="27253"/>
                  </a:lnTo>
                  <a:lnTo>
                    <a:pt x="1025491" y="29400"/>
                  </a:lnTo>
                  <a:lnTo>
                    <a:pt x="1033002" y="33190"/>
                  </a:lnTo>
                  <a:lnTo>
                    <a:pt x="1040679" y="38647"/>
                  </a:lnTo>
                  <a:lnTo>
                    <a:pt x="1048512" y="45795"/>
                  </a:lnTo>
                  <a:lnTo>
                    <a:pt x="972565" y="109549"/>
                  </a:lnTo>
                  <a:lnTo>
                    <a:pt x="1011094" y="109549"/>
                  </a:lnTo>
                  <a:lnTo>
                    <a:pt x="1088770" y="44398"/>
                  </a:lnTo>
                  <a:lnTo>
                    <a:pt x="1083690" y="38175"/>
                  </a:lnTo>
                  <a:lnTo>
                    <a:pt x="1072363" y="264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627120" y="2426207"/>
            <a:ext cx="1891664" cy="1239520"/>
            <a:chOff x="3627120" y="2426207"/>
            <a:chExt cx="1891664" cy="1239520"/>
          </a:xfrm>
        </p:grpSpPr>
        <p:sp>
          <p:nvSpPr>
            <p:cNvPr id="7" name="object 7"/>
            <p:cNvSpPr/>
            <p:nvPr/>
          </p:nvSpPr>
          <p:spPr>
            <a:xfrm>
              <a:off x="3640074" y="2439161"/>
              <a:ext cx="1865630" cy="1213485"/>
            </a:xfrm>
            <a:custGeom>
              <a:avLst/>
              <a:gdLst/>
              <a:ahLst/>
              <a:cxnLst/>
              <a:rect l="l" t="t" r="r" b="b"/>
              <a:pathLst>
                <a:path w="1865629" h="1213485">
                  <a:moveTo>
                    <a:pt x="1663191" y="0"/>
                  </a:moveTo>
                  <a:lnTo>
                    <a:pt x="202184" y="0"/>
                  </a:lnTo>
                  <a:lnTo>
                    <a:pt x="155834" y="5341"/>
                  </a:lnTo>
                  <a:lnTo>
                    <a:pt x="113281" y="20555"/>
                  </a:lnTo>
                  <a:lnTo>
                    <a:pt x="75740" y="44427"/>
                  </a:lnTo>
                  <a:lnTo>
                    <a:pt x="44427" y="75740"/>
                  </a:lnTo>
                  <a:lnTo>
                    <a:pt x="20555" y="113281"/>
                  </a:lnTo>
                  <a:lnTo>
                    <a:pt x="5341" y="155834"/>
                  </a:lnTo>
                  <a:lnTo>
                    <a:pt x="0" y="202184"/>
                  </a:lnTo>
                  <a:lnTo>
                    <a:pt x="0" y="1213104"/>
                  </a:lnTo>
                  <a:lnTo>
                    <a:pt x="1865376" y="1213104"/>
                  </a:lnTo>
                  <a:lnTo>
                    <a:pt x="1865376" y="202184"/>
                  </a:lnTo>
                  <a:lnTo>
                    <a:pt x="1860034" y="155834"/>
                  </a:lnTo>
                  <a:lnTo>
                    <a:pt x="1844820" y="113281"/>
                  </a:lnTo>
                  <a:lnTo>
                    <a:pt x="1820948" y="75740"/>
                  </a:lnTo>
                  <a:lnTo>
                    <a:pt x="1789635" y="44427"/>
                  </a:lnTo>
                  <a:lnTo>
                    <a:pt x="1752094" y="20555"/>
                  </a:lnTo>
                  <a:lnTo>
                    <a:pt x="1709541" y="5341"/>
                  </a:lnTo>
                  <a:lnTo>
                    <a:pt x="16631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0074" y="2439161"/>
              <a:ext cx="1865630" cy="1213485"/>
            </a:xfrm>
            <a:custGeom>
              <a:avLst/>
              <a:gdLst/>
              <a:ahLst/>
              <a:cxnLst/>
              <a:rect l="l" t="t" r="r" b="b"/>
              <a:pathLst>
                <a:path w="1865629" h="1213485">
                  <a:moveTo>
                    <a:pt x="202184" y="0"/>
                  </a:moveTo>
                  <a:lnTo>
                    <a:pt x="1663191" y="0"/>
                  </a:lnTo>
                  <a:lnTo>
                    <a:pt x="1709541" y="5341"/>
                  </a:lnTo>
                  <a:lnTo>
                    <a:pt x="1752094" y="20555"/>
                  </a:lnTo>
                  <a:lnTo>
                    <a:pt x="1789635" y="44427"/>
                  </a:lnTo>
                  <a:lnTo>
                    <a:pt x="1820948" y="75740"/>
                  </a:lnTo>
                  <a:lnTo>
                    <a:pt x="1844820" y="113281"/>
                  </a:lnTo>
                  <a:lnTo>
                    <a:pt x="1860034" y="155834"/>
                  </a:lnTo>
                  <a:lnTo>
                    <a:pt x="1865376" y="202184"/>
                  </a:lnTo>
                  <a:lnTo>
                    <a:pt x="1865376" y="1213104"/>
                  </a:lnTo>
                  <a:lnTo>
                    <a:pt x="0" y="1213104"/>
                  </a:lnTo>
                  <a:lnTo>
                    <a:pt x="0" y="202184"/>
                  </a:lnTo>
                  <a:lnTo>
                    <a:pt x="5341" y="155834"/>
                  </a:lnTo>
                  <a:lnTo>
                    <a:pt x="20555" y="113281"/>
                  </a:lnTo>
                  <a:lnTo>
                    <a:pt x="44427" y="75740"/>
                  </a:lnTo>
                  <a:lnTo>
                    <a:pt x="75740" y="44427"/>
                  </a:lnTo>
                  <a:lnTo>
                    <a:pt x="113281" y="20555"/>
                  </a:lnTo>
                  <a:lnTo>
                    <a:pt x="155834" y="5341"/>
                  </a:lnTo>
                  <a:lnTo>
                    <a:pt x="202184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39565" y="2468626"/>
            <a:ext cx="864869" cy="11474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48260" algn="just">
              <a:lnSpc>
                <a:spcPct val="86300"/>
              </a:lnSpc>
              <a:spcBef>
                <a:spcPts val="540"/>
              </a:spcBef>
            </a:pP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Red- 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Black 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80507" y="2831850"/>
            <a:ext cx="2127250" cy="2046605"/>
            <a:chOff x="5580507" y="2831850"/>
            <a:chExt cx="2127250" cy="2046605"/>
          </a:xfrm>
        </p:grpSpPr>
        <p:sp>
          <p:nvSpPr>
            <p:cNvPr id="11" name="object 11"/>
            <p:cNvSpPr/>
            <p:nvPr/>
          </p:nvSpPr>
          <p:spPr>
            <a:xfrm>
              <a:off x="5580507" y="2831850"/>
              <a:ext cx="2127250" cy="2046605"/>
            </a:xfrm>
            <a:custGeom>
              <a:avLst/>
              <a:gdLst/>
              <a:ahLst/>
              <a:cxnLst/>
              <a:rect l="l" t="t" r="r" b="b"/>
              <a:pathLst>
                <a:path w="2127250" h="2046604">
                  <a:moveTo>
                    <a:pt x="809259" y="0"/>
                  </a:moveTo>
                  <a:lnTo>
                    <a:pt x="765148" y="3858"/>
                  </a:lnTo>
                  <a:lnTo>
                    <a:pt x="722739" y="17266"/>
                  </a:lnTo>
                  <a:lnTo>
                    <a:pt x="683739" y="40074"/>
                  </a:lnTo>
                  <a:lnTo>
                    <a:pt x="649858" y="72131"/>
                  </a:lnTo>
                  <a:lnTo>
                    <a:pt x="0" y="846577"/>
                  </a:lnTo>
                  <a:lnTo>
                    <a:pt x="1429765" y="2046219"/>
                  </a:lnTo>
                  <a:lnTo>
                    <a:pt x="2079497" y="1271773"/>
                  </a:lnTo>
                  <a:lnTo>
                    <a:pt x="2105197" y="1232847"/>
                  </a:lnTo>
                  <a:lnTo>
                    <a:pt x="2120894" y="1190473"/>
                  </a:lnTo>
                  <a:lnTo>
                    <a:pt x="2126737" y="1146366"/>
                  </a:lnTo>
                  <a:lnTo>
                    <a:pt x="2122879" y="1102242"/>
                  </a:lnTo>
                  <a:lnTo>
                    <a:pt x="2109470" y="1059814"/>
                  </a:lnTo>
                  <a:lnTo>
                    <a:pt x="2086662" y="1020800"/>
                  </a:lnTo>
                  <a:lnTo>
                    <a:pt x="2054606" y="986912"/>
                  </a:lnTo>
                  <a:lnTo>
                    <a:pt x="934719" y="47239"/>
                  </a:lnTo>
                  <a:lnTo>
                    <a:pt x="895753" y="21539"/>
                  </a:lnTo>
                  <a:lnTo>
                    <a:pt x="853364" y="5843"/>
                  </a:lnTo>
                  <a:lnTo>
                    <a:pt x="8092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8024" y="3359106"/>
              <a:ext cx="864616" cy="880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3327400" algn="l"/>
                <a:tab pos="9157335" algn="l"/>
              </a:tabLst>
            </a:pPr>
            <a:r>
              <a:rPr dirty="0"/>
              <a:t> 	</a:t>
            </a:r>
            <a:r>
              <a:rPr spc="-105" dirty="0"/>
              <a:t>AVL</a:t>
            </a:r>
            <a:r>
              <a:rPr spc="-315" dirty="0"/>
              <a:t> </a:t>
            </a:r>
            <a:r>
              <a:rPr spc="-40" dirty="0"/>
              <a:t>Tree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6259"/>
            <a:ext cx="822515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70" dirty="0">
                <a:latin typeface="Arial"/>
                <a:cs typeface="Arial"/>
              </a:rPr>
              <a:t>AVL </a:t>
            </a:r>
            <a:r>
              <a:rPr sz="2500" spc="-5" dirty="0">
                <a:latin typeface="Arial"/>
                <a:cs typeface="Arial"/>
              </a:rPr>
              <a:t>tree is a self-balancing Binary Search </a:t>
            </a:r>
            <a:r>
              <a:rPr sz="2500" spc="-30" dirty="0">
                <a:latin typeface="Arial"/>
                <a:cs typeface="Arial"/>
              </a:rPr>
              <a:t>Tree </a:t>
            </a:r>
            <a:r>
              <a:rPr sz="2500" spc="-5" dirty="0">
                <a:latin typeface="Arial"/>
                <a:cs typeface="Arial"/>
              </a:rPr>
              <a:t>(BST)  where the difference between heights of left and right  subtrees cannot be more than one for all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nodes.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963" y="2583861"/>
            <a:ext cx="4431176" cy="3095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7368" y="2611695"/>
            <a:ext cx="3902048" cy="2454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626" y="75396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621915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Red Black</a:t>
            </a:r>
            <a:r>
              <a:rPr lang="en-US" spc="-5" dirty="0"/>
              <a:t> </a:t>
            </a:r>
            <a:r>
              <a:rPr lang="en-IN" spc="-40" dirty="0"/>
              <a:t>Tree</a:t>
            </a:r>
            <a:r>
              <a:rPr spc="-145" dirty="0"/>
              <a:t> </a:t>
            </a:r>
            <a:r>
              <a:rPr spc="-40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835" y="1056259"/>
            <a:ext cx="403415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359535" algn="l"/>
                <a:tab pos="2258695" algn="l"/>
                <a:tab pos="2964815" algn="l"/>
                <a:tab pos="3333750" algn="l"/>
              </a:tabLst>
            </a:pPr>
            <a:r>
              <a:rPr sz="2500" spc="-5" dirty="0">
                <a:latin typeface="Arial"/>
                <a:cs typeface="Arial"/>
              </a:rPr>
              <a:t>Every	n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has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color  either</a:t>
            </a:r>
            <a:r>
              <a:rPr lang="en-IN" sz="2500" spc="-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red or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black.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835" y="1817954"/>
            <a:ext cx="155003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271270" algn="l"/>
              </a:tabLst>
            </a:pPr>
            <a:r>
              <a:rPr sz="2500" spc="-5" dirty="0">
                <a:latin typeface="Arial"/>
                <a:cs typeface="Arial"/>
              </a:rPr>
              <a:t>Root	of  black.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There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635" y="1817954"/>
            <a:ext cx="235204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  <a:tabLst>
                <a:tab pos="893444" algn="l"/>
                <a:tab pos="1367155" algn="l"/>
              </a:tabLst>
            </a:pPr>
            <a:r>
              <a:rPr sz="2500" spc="1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ree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spc="5" dirty="0">
                <a:latin typeface="Arial"/>
                <a:cs typeface="Arial"/>
              </a:rPr>
              <a:t>l</a:t>
            </a:r>
            <a:r>
              <a:rPr sz="2500" spc="-5" dirty="0">
                <a:latin typeface="Arial"/>
                <a:cs typeface="Arial"/>
              </a:rPr>
              <a:t>ways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80440" algn="l"/>
                <a:tab pos="1844675" algn="l"/>
              </a:tabLst>
            </a:pPr>
            <a:r>
              <a:rPr sz="2500" spc="-1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re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no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two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835" y="3163658"/>
            <a:ext cx="4035425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adjacent red nodes (A red  node cannot have a red  parent or red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child).</a:t>
            </a:r>
            <a:endParaRPr sz="25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Every path </a:t>
            </a:r>
            <a:r>
              <a:rPr sz="2500" dirty="0">
                <a:latin typeface="Arial"/>
                <a:cs typeface="Arial"/>
              </a:rPr>
              <a:t>from </a:t>
            </a:r>
            <a:r>
              <a:rPr sz="2500" spc="-5" dirty="0">
                <a:latin typeface="Arial"/>
                <a:cs typeface="Arial"/>
              </a:rPr>
              <a:t>root to a  NULL node </a:t>
            </a:r>
            <a:r>
              <a:rPr sz="2500" dirty="0">
                <a:latin typeface="Arial"/>
                <a:cs typeface="Arial"/>
              </a:rPr>
              <a:t>has </a:t>
            </a:r>
            <a:r>
              <a:rPr sz="2500" spc="-5" dirty="0">
                <a:latin typeface="Arial"/>
                <a:cs typeface="Arial"/>
              </a:rPr>
              <a:t>same  number of black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nodes.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9600" y="1007363"/>
            <a:ext cx="4572000" cy="369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3142615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Splay</a:t>
            </a:r>
            <a:r>
              <a:rPr spc="-155" dirty="0"/>
              <a:t> </a:t>
            </a:r>
            <a:r>
              <a:rPr spc="-40" dirty="0"/>
              <a:t>Tree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6259"/>
            <a:ext cx="822388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237740" algn="l"/>
                <a:tab pos="3512185" algn="l"/>
                <a:tab pos="5245100" algn="l"/>
                <a:tab pos="6924675" algn="l"/>
              </a:tabLst>
            </a:pPr>
            <a:r>
              <a:rPr sz="2500" spc="-5" dirty="0">
                <a:latin typeface="Arial"/>
                <a:cs typeface="Arial"/>
              </a:rPr>
              <a:t>Au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omatic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lly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mo</a:t>
            </a:r>
            <a:r>
              <a:rPr sz="2500" spc="5" dirty="0">
                <a:latin typeface="Arial"/>
                <a:cs typeface="Arial"/>
              </a:rPr>
              <a:t>v</a:t>
            </a:r>
            <a:r>
              <a:rPr sz="2500" spc="-5" dirty="0">
                <a:latin typeface="Arial"/>
                <a:cs typeface="Arial"/>
              </a:rPr>
              <a:t>es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freq</a:t>
            </a:r>
            <a:r>
              <a:rPr sz="2500" spc="5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tly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acc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ssed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l</a:t>
            </a:r>
            <a:r>
              <a:rPr sz="2500" spc="-5" dirty="0">
                <a:latin typeface="Arial"/>
                <a:cs typeface="Arial"/>
              </a:rPr>
              <a:t>eme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ts  nearer to the root for quick to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access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6368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26822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Complexity in</a:t>
            </a:r>
            <a:r>
              <a:rPr lang="en-US" spc="-5" dirty="0"/>
              <a:t> </a:t>
            </a:r>
            <a:r>
              <a:rPr lang="en-IN" spc="-5" dirty="0"/>
              <a:t>BST</a:t>
            </a:r>
            <a:r>
              <a:rPr spc="-30" dirty="0"/>
              <a:t> </a:t>
            </a:r>
            <a:r>
              <a:rPr spc="-5" dirty="0"/>
              <a:t>	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2850" y="1710944"/>
          <a:ext cx="6781800" cy="3119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Worst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Best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Search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Insertion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Deletion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6368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14122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Applications of</a:t>
            </a:r>
            <a:r>
              <a:rPr lang="en-IN" spc="-5" dirty="0"/>
              <a:t> BST</a:t>
            </a:r>
            <a:r>
              <a:rPr dirty="0"/>
              <a:t> </a:t>
            </a:r>
            <a:r>
              <a:rPr spc="-5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5300" y="1905000"/>
            <a:ext cx="8227059" cy="387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Used in many </a:t>
            </a:r>
            <a:r>
              <a:rPr sz="2500" dirty="0">
                <a:latin typeface="Arial"/>
                <a:cs typeface="Arial"/>
              </a:rPr>
              <a:t>search </a:t>
            </a:r>
            <a:r>
              <a:rPr sz="2500" spc="-5" dirty="0">
                <a:latin typeface="Arial"/>
                <a:cs typeface="Arial"/>
              </a:rPr>
              <a:t>applications where data </a:t>
            </a:r>
            <a:r>
              <a:rPr sz="2500" spc="-10" dirty="0">
                <a:latin typeface="Arial"/>
                <a:cs typeface="Arial"/>
              </a:rPr>
              <a:t>is  </a:t>
            </a:r>
            <a:r>
              <a:rPr sz="2500" dirty="0">
                <a:latin typeface="Arial"/>
                <a:cs typeface="Arial"/>
              </a:rPr>
              <a:t>constantly </a:t>
            </a:r>
            <a:r>
              <a:rPr sz="2500" spc="-5" dirty="0">
                <a:latin typeface="Arial"/>
                <a:cs typeface="Arial"/>
              </a:rPr>
              <a:t>entering/leaving, such as the map and set  </a:t>
            </a:r>
            <a:r>
              <a:rPr sz="2500" dirty="0">
                <a:latin typeface="Arial"/>
                <a:cs typeface="Arial"/>
              </a:rPr>
              <a:t>objects </a:t>
            </a:r>
            <a:r>
              <a:rPr sz="2500" spc="-5" dirty="0">
                <a:latin typeface="Arial"/>
                <a:cs typeface="Arial"/>
              </a:rPr>
              <a:t>in many languages'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libraries.</a:t>
            </a:r>
            <a:endParaRPr sz="2500" dirty="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Storing </a:t>
            </a:r>
            <a:r>
              <a:rPr sz="2500" spc="-5" dirty="0">
                <a:latin typeface="Arial"/>
                <a:cs typeface="Arial"/>
              </a:rPr>
              <a:t>a set of names,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being able to lookup based  on a prefix of the name. (Used in internet</a:t>
            </a:r>
            <a:r>
              <a:rPr sz="2500" spc="1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routers.)</a:t>
            </a:r>
            <a:endParaRPr sz="25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Storing </a:t>
            </a:r>
            <a:r>
              <a:rPr sz="2500" spc="-5" dirty="0">
                <a:latin typeface="Arial"/>
                <a:cs typeface="Arial"/>
              </a:rPr>
              <a:t>a path in a graph, and being able to reverse any  </a:t>
            </a:r>
            <a:r>
              <a:rPr sz="2500" dirty="0">
                <a:latin typeface="Arial"/>
                <a:cs typeface="Arial"/>
              </a:rPr>
              <a:t>subsection of </a:t>
            </a:r>
            <a:r>
              <a:rPr sz="2500" spc="-5" dirty="0">
                <a:latin typeface="Arial"/>
                <a:cs typeface="Arial"/>
              </a:rPr>
              <a:t>the path in O(log n) </a:t>
            </a:r>
            <a:r>
              <a:rPr sz="2500" dirty="0">
                <a:latin typeface="Arial"/>
                <a:cs typeface="Arial"/>
              </a:rPr>
              <a:t>time. </a:t>
            </a:r>
            <a:r>
              <a:rPr sz="2500" spc="-5" dirty="0">
                <a:latin typeface="Arial"/>
                <a:cs typeface="Arial"/>
              </a:rPr>
              <a:t>(Useful </a:t>
            </a:r>
            <a:r>
              <a:rPr sz="2500" spc="-10" dirty="0">
                <a:latin typeface="Arial"/>
                <a:cs typeface="Arial"/>
              </a:rPr>
              <a:t>in  </a:t>
            </a:r>
            <a:r>
              <a:rPr sz="2500" spc="-5" dirty="0">
                <a:latin typeface="Arial"/>
                <a:cs typeface="Arial"/>
              </a:rPr>
              <a:t>travelling salesman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problems).</a:t>
            </a:r>
            <a:endParaRPr sz="2500" dirty="0">
              <a:latin typeface="Arial"/>
              <a:cs typeface="Arial"/>
            </a:endParaRPr>
          </a:p>
          <a:p>
            <a:pPr marL="355600" indent="-342900" algn="just">
              <a:lnSpc>
                <a:spcPts val="2995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Finding </a:t>
            </a:r>
            <a:r>
              <a:rPr sz="2500" spc="-5" dirty="0">
                <a:latin typeface="Arial"/>
                <a:cs typeface="Arial"/>
              </a:rPr>
              <a:t>square root of given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number</a:t>
            </a:r>
            <a:endParaRPr sz="2500" dirty="0">
              <a:latin typeface="Arial"/>
              <a:cs typeface="Arial"/>
            </a:endParaRPr>
          </a:p>
          <a:p>
            <a:pPr marL="469900" indent="-457834" algn="just">
              <a:lnSpc>
                <a:spcPts val="3354"/>
              </a:lnSpc>
              <a:buChar char="•"/>
              <a:tabLst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allows you to do range searches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efficiently.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563" y="2193162"/>
            <a:ext cx="2211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10" dirty="0">
                <a:solidFill>
                  <a:srgbClr val="1F487C"/>
                </a:solidFill>
                <a:latin typeface="Carlito"/>
                <a:cs typeface="Carlito"/>
              </a:rPr>
              <a:t>Thank</a:t>
            </a:r>
            <a:r>
              <a:rPr b="1" u="none" spc="-7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b="1" u="none" spc="-15" dirty="0">
                <a:solidFill>
                  <a:srgbClr val="1F487C"/>
                </a:solidFill>
                <a:latin typeface="Carlito"/>
                <a:cs typeface="Carlito"/>
              </a:rPr>
              <a:t>you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877561"/>
            <a:ext cx="9144000" cy="1980564"/>
            <a:chOff x="0" y="4877561"/>
            <a:chExt cx="9144000" cy="1980564"/>
          </a:xfrm>
        </p:grpSpPr>
        <p:sp>
          <p:nvSpPr>
            <p:cNvPr id="5" name="object 5"/>
            <p:cNvSpPr/>
            <p:nvPr/>
          </p:nvSpPr>
          <p:spPr>
            <a:xfrm>
              <a:off x="0" y="6132575"/>
              <a:ext cx="9143999" cy="725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961" y="4877561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9706" y="100914"/>
            <a:ext cx="573978" cy="640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345" y="184720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7860" y="4739132"/>
            <a:ext cx="374840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12 18 20 23 35 44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52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Produces a </a:t>
            </a:r>
            <a:r>
              <a:rPr sz="2500" dirty="0">
                <a:latin typeface="Arial"/>
                <a:cs typeface="Arial"/>
              </a:rPr>
              <a:t>sequenced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list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500" y="1752600"/>
            <a:ext cx="7239000" cy="2833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3332" y="1138504"/>
            <a:ext cx="4424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  <a:tab pos="3670300" algn="l"/>
              </a:tabLst>
            </a:pPr>
            <a:r>
              <a:rPr sz="2500" spc="-5" dirty="0">
                <a:latin typeface="Arial"/>
                <a:cs typeface="Arial"/>
              </a:rPr>
              <a:t>Left	Root	Right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4974"/>
              </p:ext>
            </p:extLst>
          </p:nvPr>
        </p:nvGraphicFramePr>
        <p:xfrm>
          <a:off x="1219200" y="1531822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2536508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99738" y="2560321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6554" y="4289425"/>
            <a:ext cx="538480" cy="511175"/>
            <a:chOff x="4186554" y="34245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56938" y="44658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00437" y="4289425"/>
            <a:ext cx="466725" cy="587375"/>
            <a:chOff x="3500437" y="3424554"/>
            <a:chExt cx="466725" cy="587375"/>
          </a:xfrm>
        </p:grpSpPr>
        <p:sp>
          <p:nvSpPr>
            <p:cNvPr id="19" name="object 19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18738" y="45420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19437" y="4822825"/>
            <a:ext cx="466725" cy="587375"/>
            <a:chOff x="3119437" y="3957954"/>
            <a:chExt cx="466725" cy="587375"/>
          </a:xfrm>
        </p:grpSpPr>
        <p:sp>
          <p:nvSpPr>
            <p:cNvPr id="23" name="object 23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37738" y="50754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4979671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75938" y="49992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1000" y="4746625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76555" y="198303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76555" y="14265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US" spc="-5" dirty="0"/>
              <a:t> </a:t>
            </a:r>
            <a:r>
              <a:rPr lang="en-IN" spc="-20" dirty="0"/>
              <a:t>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64477" y="586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5343" y="28143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64477" y="28281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13538" y="26157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3717290" algn="l"/>
                <a:tab pos="9157335" algn="l"/>
              </a:tabLst>
            </a:pPr>
            <a:r>
              <a:rPr dirty="0"/>
              <a:t> 	</a:t>
            </a:r>
            <a:r>
              <a:rPr spc="-35" dirty="0"/>
              <a:t>Trees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062" y="1044702"/>
            <a:ext cx="6366510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>
                <a:latin typeface="Arial"/>
                <a:cs typeface="Arial"/>
              </a:rPr>
              <a:t>Tree</a:t>
            </a:r>
            <a:endParaRPr sz="25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latin typeface="Arial"/>
                <a:cs typeface="Arial"/>
              </a:rPr>
              <a:t>Each node can have 0 or more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0000"/>
                </a:solidFill>
                <a:latin typeface="Arial"/>
                <a:cs typeface="Arial"/>
              </a:rPr>
              <a:t>children</a:t>
            </a:r>
            <a:endParaRPr sz="25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latin typeface="Arial"/>
                <a:cs typeface="Arial"/>
              </a:rPr>
              <a:t>A node can have at most </a:t>
            </a:r>
            <a:r>
              <a:rPr sz="2500" dirty="0">
                <a:latin typeface="Arial"/>
                <a:cs typeface="Arial"/>
              </a:rPr>
              <a:t>one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0000"/>
                </a:solidFill>
                <a:latin typeface="Arial"/>
                <a:cs typeface="Arial"/>
              </a:rPr>
              <a:t>parent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Binary tree</a:t>
            </a:r>
            <a:endParaRPr sz="25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30" dirty="0">
                <a:latin typeface="Arial"/>
                <a:cs typeface="Arial"/>
              </a:rPr>
              <a:t>Tree </a:t>
            </a:r>
            <a:r>
              <a:rPr sz="2500" spc="-5" dirty="0">
                <a:latin typeface="Arial"/>
                <a:cs typeface="Arial"/>
              </a:rPr>
              <a:t>with 0–2 children per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node</a:t>
            </a:r>
            <a:endParaRPr sz="25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500" spc="-5" dirty="0">
                <a:latin typeface="Arial"/>
                <a:cs typeface="Arial"/>
              </a:rPr>
              <a:t>Also known as Decision Making</a:t>
            </a:r>
            <a:r>
              <a:rPr sz="2500" spc="-30" dirty="0">
                <a:latin typeface="Arial"/>
                <a:cs typeface="Arial"/>
              </a:rPr>
              <a:t> Tree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9347" y="3919170"/>
            <a:ext cx="6734556" cy="202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8277" y="-32908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573" y="-4785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48506" y="48469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US" spc="-5" dirty="0"/>
              <a:t> </a:t>
            </a:r>
            <a:r>
              <a:rPr lang="en-IN" spc="-20" dirty="0"/>
              <a:t>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812" y="-4785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50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13538" y="26157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50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23773" y="-44678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</a:t>
            </a:r>
            <a:r>
              <a:rPr spc="-5" dirty="0" err="1"/>
              <a:t>Inorder</a:t>
            </a:r>
            <a:r>
              <a:rPr lang="en-US" spc="-110" dirty="0"/>
              <a:t> </a:t>
            </a:r>
            <a:r>
              <a:rPr lang="en-IN" spc="-20" dirty="0"/>
              <a:t>Traversal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478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5000" y="5105400"/>
            <a:ext cx="457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88277" y="36578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7" name="object 27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443227" y="5100828"/>
          <a:ext cx="1371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-152400" y="26157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1371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8277" y="51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US" spc="-5" dirty="0"/>
              <a:t> </a:t>
            </a:r>
            <a:r>
              <a:rPr lang="en-IN" spc="-20" dirty="0"/>
              <a:t>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1371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-192723" y="36578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 err="1"/>
              <a:t>Inorder</a:t>
            </a:r>
            <a:r>
              <a:rPr lang="en-IN" spc="-20" dirty="0"/>
              <a:t> Traversal</a:t>
            </a:r>
            <a:r>
              <a:rPr spc="-110" dirty="0"/>
              <a:t> </a:t>
            </a:r>
            <a:r>
              <a:rPr spc="-20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3717290" algn="l"/>
                <a:tab pos="9157335" algn="l"/>
              </a:tabLst>
            </a:pPr>
            <a:r>
              <a:rPr dirty="0"/>
              <a:t> 	</a:t>
            </a:r>
            <a:r>
              <a:rPr spc="-35" dirty="0"/>
              <a:t>Trees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979449"/>
            <a:ext cx="6145530" cy="2312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30" dirty="0">
                <a:latin typeface="Arial"/>
                <a:cs typeface="Arial"/>
              </a:rPr>
              <a:t>Terminology</a:t>
            </a:r>
            <a:endParaRPr sz="2500">
              <a:latin typeface="Arial"/>
              <a:cs typeface="Arial"/>
            </a:endParaRPr>
          </a:p>
          <a:p>
            <a:pPr marL="69977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699770" algn="l"/>
                <a:tab pos="700405" algn="l"/>
              </a:tabLst>
            </a:pPr>
            <a:r>
              <a:rPr sz="2500" spc="-5" dirty="0">
                <a:latin typeface="Arial"/>
                <a:cs typeface="Arial"/>
              </a:rPr>
              <a:t>Root </a:t>
            </a:r>
            <a:r>
              <a:rPr sz="2500" spc="-5" dirty="0">
                <a:solidFill>
                  <a:srgbClr val="FF3300"/>
                </a:solidFill>
                <a:latin typeface="Symbol"/>
                <a:cs typeface="Symbol"/>
              </a:rPr>
              <a:t>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no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parent</a:t>
            </a:r>
            <a:endParaRPr sz="2500">
              <a:latin typeface="Arial"/>
              <a:cs typeface="Arial"/>
            </a:endParaRPr>
          </a:p>
          <a:p>
            <a:pPr marL="69977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699770" algn="l"/>
                <a:tab pos="700405" algn="l"/>
              </a:tabLst>
            </a:pPr>
            <a:r>
              <a:rPr sz="2500" spc="-5" dirty="0">
                <a:latin typeface="Arial"/>
                <a:cs typeface="Arial"/>
              </a:rPr>
              <a:t>Leaf </a:t>
            </a:r>
            <a:r>
              <a:rPr sz="2500" spc="-5" dirty="0">
                <a:solidFill>
                  <a:srgbClr val="FF3300"/>
                </a:solidFill>
                <a:latin typeface="Symbol"/>
                <a:cs typeface="Symbol"/>
              </a:rPr>
              <a:t>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no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child</a:t>
            </a:r>
            <a:endParaRPr sz="2500">
              <a:latin typeface="Arial"/>
              <a:cs typeface="Arial"/>
            </a:endParaRPr>
          </a:p>
          <a:p>
            <a:pPr marL="69977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699770" algn="l"/>
                <a:tab pos="700405" algn="l"/>
              </a:tabLst>
            </a:pPr>
            <a:r>
              <a:rPr sz="2500" spc="-5" dirty="0">
                <a:latin typeface="Arial"/>
                <a:cs typeface="Arial"/>
              </a:rPr>
              <a:t>Interior </a:t>
            </a:r>
            <a:r>
              <a:rPr sz="2500" spc="-5" dirty="0">
                <a:solidFill>
                  <a:srgbClr val="FF3300"/>
                </a:solidFill>
                <a:latin typeface="Symbol"/>
                <a:cs typeface="Symbol"/>
              </a:rPr>
              <a:t></a:t>
            </a:r>
            <a:r>
              <a:rPr sz="2500" spc="9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non-leaf</a:t>
            </a:r>
            <a:endParaRPr sz="2500">
              <a:latin typeface="Arial"/>
              <a:cs typeface="Arial"/>
            </a:endParaRPr>
          </a:p>
          <a:p>
            <a:pPr marL="69977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699770" algn="l"/>
                <a:tab pos="700405" algn="l"/>
              </a:tabLst>
            </a:pPr>
            <a:r>
              <a:rPr sz="2500" spc="-5" dirty="0">
                <a:latin typeface="Arial"/>
                <a:cs typeface="Arial"/>
              </a:rPr>
              <a:t>Height </a:t>
            </a:r>
            <a:r>
              <a:rPr sz="2500" spc="-5" dirty="0">
                <a:solidFill>
                  <a:srgbClr val="FF3300"/>
                </a:solidFill>
                <a:latin typeface="Symbol"/>
                <a:cs typeface="Symbol"/>
              </a:rPr>
              <a:t>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distance from </a:t>
            </a:r>
            <a:r>
              <a:rPr sz="2500" dirty="0">
                <a:latin typeface="Arial"/>
                <a:cs typeface="Arial"/>
              </a:rPr>
              <a:t>root </a:t>
            </a:r>
            <a:r>
              <a:rPr sz="2500" spc="-5" dirty="0">
                <a:latin typeface="Arial"/>
                <a:cs typeface="Arial"/>
              </a:rPr>
              <a:t>to leaf</a:t>
            </a:r>
            <a:r>
              <a:rPr sz="2500" spc="1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(H)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7095" y="3849406"/>
            <a:ext cx="6584902" cy="1927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8" name="object 18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18288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18288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57637" y="4110037"/>
            <a:ext cx="386080" cy="358775"/>
            <a:chOff x="3957637" y="4110037"/>
            <a:chExt cx="386080" cy="358775"/>
          </a:xfrm>
        </p:grpSpPr>
        <p:sp>
          <p:nvSpPr>
            <p:cNvPr id="30" name="object 30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43227" y="5100828"/>
          <a:ext cx="18288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1900" y="0"/>
            <a:ext cx="1505711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57637" y="4110037"/>
            <a:ext cx="386080" cy="358775"/>
            <a:chOff x="3957637" y="4110037"/>
            <a:chExt cx="386080" cy="358775"/>
          </a:xfrm>
        </p:grpSpPr>
        <p:sp>
          <p:nvSpPr>
            <p:cNvPr id="30" name="object 30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43227" y="5100828"/>
          <a:ext cx="18288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57637" y="4110037"/>
            <a:ext cx="386080" cy="358775"/>
            <a:chOff x="3957637" y="4110037"/>
            <a:chExt cx="386080" cy="358775"/>
          </a:xfrm>
        </p:grpSpPr>
        <p:sp>
          <p:nvSpPr>
            <p:cNvPr id="30" name="object 30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43227" y="5100828"/>
          <a:ext cx="22860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22860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22860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2" name="object 22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6" name="object 26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3227" y="5100828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43227" y="5100828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43227" y="5100828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0738" y="1012547"/>
            <a:ext cx="8020429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112010" algn="l"/>
                <a:tab pos="9157335" algn="l"/>
              </a:tabLst>
            </a:pPr>
            <a:r>
              <a:rPr lang="en-IN"/>
              <a:t> </a:t>
            </a:r>
            <a:r>
              <a:rPr lang="en-IN" spc="-5"/>
              <a:t>Why is h important?</a:t>
            </a:r>
            <a:r>
              <a:rPr lang="en-IN" spc="-15"/>
              <a:t> </a:t>
            </a:r>
            <a:r>
              <a:rPr lang="en-IN" spc="-5"/>
              <a:t>	</a:t>
            </a:r>
            <a:endParaRPr lang="en-IN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2345" y="2438400"/>
            <a:ext cx="8223884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10565" algn="l"/>
                <a:tab pos="1501775" algn="l"/>
                <a:tab pos="3134360" algn="l"/>
                <a:tab pos="3760470" algn="l"/>
                <a:tab pos="4775835" algn="l"/>
                <a:tab pos="5880735" algn="l"/>
                <a:tab pos="7089775" algn="l"/>
                <a:tab pos="7752715" algn="l"/>
              </a:tabLst>
            </a:pPr>
            <a:r>
              <a:rPr sz="2500" spc="-5" dirty="0">
                <a:latin typeface="Arial"/>
                <a:cs typeface="Arial"/>
              </a:rPr>
              <a:t>The	</a:t>
            </a:r>
            <a:r>
              <a:rPr sz="2500" spc="-105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ree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ns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like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ins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rt,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let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retrieve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et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.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are  typically expressed in terms of the height of the tree</a:t>
            </a:r>
            <a:r>
              <a:rPr sz="2500" spc="15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tabLst>
                <a:tab pos="657225" algn="l"/>
                <a:tab pos="983615" algn="l"/>
                <a:tab pos="1664335" algn="l"/>
                <a:tab pos="2186305" algn="l"/>
                <a:tab pos="3219450" algn="l"/>
                <a:tab pos="3919220" algn="l"/>
                <a:tab pos="4530090" algn="l"/>
                <a:tab pos="5245100" algn="l"/>
                <a:tab pos="6276975" algn="l"/>
                <a:tab pos="6640195" algn="l"/>
              </a:tabLst>
            </a:pPr>
            <a:r>
              <a:rPr sz="2500" spc="-5" dirty="0">
                <a:latin typeface="Arial"/>
                <a:cs typeface="Arial"/>
              </a:rPr>
              <a:t>So,	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can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be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stated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that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the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tree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height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b="1" spc="-5" dirty="0">
                <a:latin typeface="Arial"/>
                <a:cs typeface="Arial"/>
              </a:rPr>
              <a:t>h</a:t>
            </a:r>
            <a:r>
              <a:rPr sz="2500" b="1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er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nes  running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time!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43227" y="5100828"/>
          <a:ext cx="2743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43227" y="5100828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443227" y="5100828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443227" y="5100828"/>
          <a:ext cx="3200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443227" y="5100828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6" name="object 6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5" name="object 15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19" name="object 19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3" name="object 23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443227" y="5100828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Inorder</a:t>
            </a:r>
            <a:r>
              <a:rPr spc="-110" dirty="0"/>
              <a:t> </a:t>
            </a:r>
            <a:r>
              <a:rPr spc="-20" dirty="0"/>
              <a:t>Traversal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470" y="2866466"/>
            <a:ext cx="53301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u="none" dirty="0"/>
              <a:t>Binary Tree</a:t>
            </a:r>
            <a:r>
              <a:rPr sz="4500" u="none" spc="-105" dirty="0"/>
              <a:t> </a:t>
            </a:r>
            <a:r>
              <a:rPr sz="4500" u="none" dirty="0"/>
              <a:t>Insertion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7" name="object 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676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6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8" name="object 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38828" y="1671827"/>
            <a:ext cx="386080" cy="358140"/>
            <a:chOff x="4338828" y="1671827"/>
            <a:chExt cx="386080" cy="358140"/>
          </a:xfrm>
        </p:grpSpPr>
        <p:sp>
          <p:nvSpPr>
            <p:cNvPr id="6" name="object 6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56938" y="1695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838050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1252855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Binary </a:t>
            </a:r>
            <a:r>
              <a:rPr spc="-40" dirty="0"/>
              <a:t>Tree</a:t>
            </a:r>
            <a:r>
              <a:rPr lang="en-US" spc="-40" dirty="0"/>
              <a:t> </a:t>
            </a:r>
            <a:r>
              <a:rPr lang="en-IN" spc="-5" dirty="0"/>
              <a:t>Implementation</a:t>
            </a:r>
            <a:r>
              <a:rPr lang="en-US" spc="-114" dirty="0"/>
              <a:t> </a:t>
            </a:r>
            <a:r>
              <a:rPr spc="-5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133" y="2438400"/>
            <a:ext cx="5641975" cy="315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Class Node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 dirty="0">
              <a:latin typeface="Arial"/>
              <a:cs typeface="Arial"/>
            </a:endParaRPr>
          </a:p>
          <a:p>
            <a:pPr marL="546100" marR="5080">
              <a:lnSpc>
                <a:spcPts val="2400"/>
              </a:lnSpc>
              <a:spcBef>
                <a:spcPts val="280"/>
              </a:spcBef>
              <a:tabLst>
                <a:tab pos="3670300" algn="l"/>
              </a:tabLst>
            </a:pP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int </a:t>
            </a:r>
            <a:r>
              <a:rPr sz="25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2500" dirty="0">
                <a:solidFill>
                  <a:srgbClr val="0000CC"/>
                </a:solidFill>
                <a:latin typeface="Arial"/>
                <a:cs typeface="Arial"/>
              </a:rPr>
              <a:t>;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// Could be int, a class, etc  Node</a:t>
            </a:r>
            <a:r>
              <a:rPr sz="25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*</a:t>
            </a: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left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25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*</a:t>
            </a: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right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;	</a:t>
            </a:r>
            <a:r>
              <a:rPr sz="2500" spc="-5" dirty="0">
                <a:solidFill>
                  <a:srgbClr val="1F487C"/>
                </a:solidFill>
                <a:latin typeface="Arial"/>
                <a:cs typeface="Arial"/>
              </a:rPr>
              <a:t>// null if</a:t>
            </a:r>
            <a:r>
              <a:rPr sz="2500" spc="-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Arial"/>
                <a:cs typeface="Arial"/>
              </a:rPr>
              <a:t>empty</a:t>
            </a:r>
            <a:endParaRPr sz="2500" dirty="0">
              <a:latin typeface="Arial"/>
              <a:cs typeface="Arial"/>
            </a:endParaRPr>
          </a:p>
          <a:p>
            <a:pPr marL="546100" marR="1238885" algn="just">
              <a:lnSpc>
                <a:spcPts val="2400"/>
              </a:lnSpc>
              <a:spcBef>
                <a:spcPts val="2405"/>
              </a:spcBef>
            </a:pP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void </a:t>
            </a: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insert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( int data ) { … }  void </a:t>
            </a: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delete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( int data ) { … }  Node *</a:t>
            </a: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find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( int data ) { …</a:t>
            </a:r>
            <a:r>
              <a:rPr sz="2500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}</a:t>
            </a:r>
            <a:endParaRPr sz="2500" dirty="0">
              <a:latin typeface="Arial"/>
              <a:cs typeface="Arial"/>
            </a:endParaRPr>
          </a:p>
          <a:p>
            <a:pPr marL="927100">
              <a:lnSpc>
                <a:spcPts val="2120"/>
              </a:lnSpc>
            </a:pP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676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6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6938" y="1695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9" name="object 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38828" y="1671827"/>
            <a:ext cx="386080" cy="358140"/>
            <a:chOff x="4338828" y="1671827"/>
            <a:chExt cx="386080" cy="358140"/>
          </a:xfrm>
        </p:grpSpPr>
        <p:sp>
          <p:nvSpPr>
            <p:cNvPr id="6" name="object 6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56938" y="1695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6764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6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6938" y="1695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3754" y="1976754"/>
            <a:ext cx="542925" cy="510540"/>
            <a:chOff x="4643754" y="1976754"/>
            <a:chExt cx="542925" cy="510540"/>
          </a:xfrm>
        </p:grpSpPr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1" y="2133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38828" y="1671827"/>
            <a:ext cx="847725" cy="815340"/>
            <a:chOff x="4338828" y="1671827"/>
            <a:chExt cx="847725" cy="815340"/>
          </a:xfrm>
        </p:grpSpPr>
        <p:sp>
          <p:nvSpPr>
            <p:cNvPr id="6" name="object 6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815340"/>
            <a:chOff x="4338828" y="1671827"/>
            <a:chExt cx="847725" cy="8153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815340"/>
            <a:chOff x="4338828" y="1671827"/>
            <a:chExt cx="847725" cy="8153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815340"/>
            <a:chOff x="4338828" y="1671827"/>
            <a:chExt cx="847725" cy="8153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815975"/>
            <a:chOff x="4338637" y="1671637"/>
            <a:chExt cx="847725" cy="8159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6938" y="1695450"/>
            <a:ext cx="676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400" y="2433954"/>
            <a:ext cx="537845" cy="542925"/>
            <a:chOff x="4343400" y="2433954"/>
            <a:chExt cx="537845" cy="542925"/>
          </a:xfrm>
        </p:grpSpPr>
        <p:sp>
          <p:nvSpPr>
            <p:cNvPr id="12" name="object 12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1304925"/>
            <a:chOff x="4338828" y="1671827"/>
            <a:chExt cx="847725" cy="1304925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1304925"/>
            <a:chOff x="4338828" y="1671827"/>
            <a:chExt cx="847725" cy="1304925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4" name="object 1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6368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182495" algn="l"/>
                <a:tab pos="9157335" algn="l"/>
              </a:tabLst>
            </a:pPr>
            <a:r>
              <a:rPr dirty="0"/>
              <a:t> </a:t>
            </a:r>
            <a:r>
              <a:rPr spc="-5" dirty="0"/>
              <a:t>Binary Search</a:t>
            </a:r>
            <a:r>
              <a:rPr lang="en-US" spc="-5" dirty="0"/>
              <a:t> </a:t>
            </a:r>
            <a:r>
              <a:rPr lang="en-IN" spc="-40" dirty="0"/>
              <a:t>Tree</a:t>
            </a:r>
            <a:r>
              <a:rPr spc="-85" dirty="0"/>
              <a:t> </a:t>
            </a:r>
            <a:r>
              <a:rPr spc="-40" dirty="0"/>
              <a:t>	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42844" y="3476244"/>
            <a:ext cx="3278504" cy="2575560"/>
            <a:chOff x="2942844" y="3476244"/>
            <a:chExt cx="3278504" cy="2575560"/>
          </a:xfrm>
        </p:grpSpPr>
        <p:sp>
          <p:nvSpPr>
            <p:cNvPr id="7" name="object 7"/>
            <p:cNvSpPr/>
            <p:nvPr/>
          </p:nvSpPr>
          <p:spPr>
            <a:xfrm>
              <a:off x="3810000" y="3505200"/>
              <a:ext cx="2382520" cy="2517775"/>
            </a:xfrm>
            <a:custGeom>
              <a:avLst/>
              <a:gdLst/>
              <a:ahLst/>
              <a:cxnLst/>
              <a:rect l="l" t="t" r="r" b="b"/>
              <a:pathLst>
                <a:path w="2382520" h="2517775">
                  <a:moveTo>
                    <a:pt x="0" y="444245"/>
                  </a:moveTo>
                  <a:lnTo>
                    <a:pt x="2531" y="403808"/>
                  </a:lnTo>
                  <a:lnTo>
                    <a:pt x="9981" y="364388"/>
                  </a:lnTo>
                  <a:lnTo>
                    <a:pt x="22129" y="326143"/>
                  </a:lnTo>
                  <a:lnTo>
                    <a:pt x="38758" y="289228"/>
                  </a:lnTo>
                  <a:lnTo>
                    <a:pt x="59648" y="253802"/>
                  </a:lnTo>
                  <a:lnTo>
                    <a:pt x="84581" y="220020"/>
                  </a:lnTo>
                  <a:lnTo>
                    <a:pt x="113339" y="188040"/>
                  </a:lnTo>
                  <a:lnTo>
                    <a:pt x="145701" y="158018"/>
                  </a:lnTo>
                  <a:lnTo>
                    <a:pt x="181451" y="130111"/>
                  </a:lnTo>
                  <a:lnTo>
                    <a:pt x="220368" y="104476"/>
                  </a:lnTo>
                  <a:lnTo>
                    <a:pt x="262235" y="81270"/>
                  </a:lnTo>
                  <a:lnTo>
                    <a:pt x="306831" y="60649"/>
                  </a:lnTo>
                  <a:lnTo>
                    <a:pt x="353940" y="42771"/>
                  </a:lnTo>
                  <a:lnTo>
                    <a:pt x="403342" y="27791"/>
                  </a:lnTo>
                  <a:lnTo>
                    <a:pt x="454818" y="15867"/>
                  </a:lnTo>
                  <a:lnTo>
                    <a:pt x="508150" y="7156"/>
                  </a:lnTo>
                  <a:lnTo>
                    <a:pt x="563119" y="1815"/>
                  </a:lnTo>
                  <a:lnTo>
                    <a:pt x="619505" y="0"/>
                  </a:lnTo>
                  <a:lnTo>
                    <a:pt x="675892" y="1815"/>
                  </a:lnTo>
                  <a:lnTo>
                    <a:pt x="730861" y="7156"/>
                  </a:lnTo>
                  <a:lnTo>
                    <a:pt x="784193" y="15867"/>
                  </a:lnTo>
                  <a:lnTo>
                    <a:pt x="835669" y="27791"/>
                  </a:lnTo>
                  <a:lnTo>
                    <a:pt x="885071" y="42771"/>
                  </a:lnTo>
                  <a:lnTo>
                    <a:pt x="932180" y="60649"/>
                  </a:lnTo>
                  <a:lnTo>
                    <a:pt x="976776" y="81270"/>
                  </a:lnTo>
                  <a:lnTo>
                    <a:pt x="1018643" y="104476"/>
                  </a:lnTo>
                  <a:lnTo>
                    <a:pt x="1057560" y="130111"/>
                  </a:lnTo>
                  <a:lnTo>
                    <a:pt x="1093310" y="158018"/>
                  </a:lnTo>
                  <a:lnTo>
                    <a:pt x="1125672" y="188040"/>
                  </a:lnTo>
                  <a:lnTo>
                    <a:pt x="1154430" y="220020"/>
                  </a:lnTo>
                  <a:lnTo>
                    <a:pt x="1179363" y="253802"/>
                  </a:lnTo>
                  <a:lnTo>
                    <a:pt x="1200253" y="289228"/>
                  </a:lnTo>
                  <a:lnTo>
                    <a:pt x="1216882" y="326143"/>
                  </a:lnTo>
                  <a:lnTo>
                    <a:pt x="1229030" y="364388"/>
                  </a:lnTo>
                  <a:lnTo>
                    <a:pt x="1236480" y="403808"/>
                  </a:lnTo>
                  <a:lnTo>
                    <a:pt x="1239012" y="444245"/>
                  </a:lnTo>
                  <a:lnTo>
                    <a:pt x="1236480" y="484683"/>
                  </a:lnTo>
                  <a:lnTo>
                    <a:pt x="1229030" y="524103"/>
                  </a:lnTo>
                  <a:lnTo>
                    <a:pt x="1216882" y="562348"/>
                  </a:lnTo>
                  <a:lnTo>
                    <a:pt x="1200253" y="599263"/>
                  </a:lnTo>
                  <a:lnTo>
                    <a:pt x="1179363" y="634689"/>
                  </a:lnTo>
                  <a:lnTo>
                    <a:pt x="1154430" y="668471"/>
                  </a:lnTo>
                  <a:lnTo>
                    <a:pt x="1125672" y="700451"/>
                  </a:lnTo>
                  <a:lnTo>
                    <a:pt x="1093310" y="730473"/>
                  </a:lnTo>
                  <a:lnTo>
                    <a:pt x="1057560" y="758380"/>
                  </a:lnTo>
                  <a:lnTo>
                    <a:pt x="1018643" y="784015"/>
                  </a:lnTo>
                  <a:lnTo>
                    <a:pt x="976776" y="807221"/>
                  </a:lnTo>
                  <a:lnTo>
                    <a:pt x="932179" y="827842"/>
                  </a:lnTo>
                  <a:lnTo>
                    <a:pt x="885071" y="845720"/>
                  </a:lnTo>
                  <a:lnTo>
                    <a:pt x="835669" y="860700"/>
                  </a:lnTo>
                  <a:lnTo>
                    <a:pt x="784193" y="872624"/>
                  </a:lnTo>
                  <a:lnTo>
                    <a:pt x="730861" y="881335"/>
                  </a:lnTo>
                  <a:lnTo>
                    <a:pt x="675892" y="886676"/>
                  </a:lnTo>
                  <a:lnTo>
                    <a:pt x="619505" y="888492"/>
                  </a:lnTo>
                  <a:lnTo>
                    <a:pt x="563119" y="886676"/>
                  </a:lnTo>
                  <a:lnTo>
                    <a:pt x="508150" y="881335"/>
                  </a:lnTo>
                  <a:lnTo>
                    <a:pt x="454818" y="872624"/>
                  </a:lnTo>
                  <a:lnTo>
                    <a:pt x="403342" y="860700"/>
                  </a:lnTo>
                  <a:lnTo>
                    <a:pt x="353940" y="845720"/>
                  </a:lnTo>
                  <a:lnTo>
                    <a:pt x="306831" y="827842"/>
                  </a:lnTo>
                  <a:lnTo>
                    <a:pt x="262235" y="807221"/>
                  </a:lnTo>
                  <a:lnTo>
                    <a:pt x="220368" y="784015"/>
                  </a:lnTo>
                  <a:lnTo>
                    <a:pt x="181451" y="758380"/>
                  </a:lnTo>
                  <a:lnTo>
                    <a:pt x="145701" y="730473"/>
                  </a:lnTo>
                  <a:lnTo>
                    <a:pt x="113339" y="700451"/>
                  </a:lnTo>
                  <a:lnTo>
                    <a:pt x="84581" y="668471"/>
                  </a:lnTo>
                  <a:lnTo>
                    <a:pt x="59648" y="634689"/>
                  </a:lnTo>
                  <a:lnTo>
                    <a:pt x="38758" y="599263"/>
                  </a:lnTo>
                  <a:lnTo>
                    <a:pt x="22129" y="562348"/>
                  </a:lnTo>
                  <a:lnTo>
                    <a:pt x="9981" y="524103"/>
                  </a:lnTo>
                  <a:lnTo>
                    <a:pt x="2531" y="484683"/>
                  </a:lnTo>
                  <a:lnTo>
                    <a:pt x="0" y="444245"/>
                  </a:lnTo>
                  <a:close/>
                </a:path>
                <a:path w="2382520" h="2517775">
                  <a:moveTo>
                    <a:pt x="1143000" y="2073402"/>
                  </a:moveTo>
                  <a:lnTo>
                    <a:pt x="1145531" y="2032964"/>
                  </a:lnTo>
                  <a:lnTo>
                    <a:pt x="1152981" y="1993544"/>
                  </a:lnTo>
                  <a:lnTo>
                    <a:pt x="1165129" y="1955299"/>
                  </a:lnTo>
                  <a:lnTo>
                    <a:pt x="1181758" y="1918384"/>
                  </a:lnTo>
                  <a:lnTo>
                    <a:pt x="1202648" y="1882958"/>
                  </a:lnTo>
                  <a:lnTo>
                    <a:pt x="1227581" y="1849176"/>
                  </a:lnTo>
                  <a:lnTo>
                    <a:pt x="1256339" y="1817196"/>
                  </a:lnTo>
                  <a:lnTo>
                    <a:pt x="1288701" y="1787174"/>
                  </a:lnTo>
                  <a:lnTo>
                    <a:pt x="1324451" y="1759267"/>
                  </a:lnTo>
                  <a:lnTo>
                    <a:pt x="1363368" y="1733632"/>
                  </a:lnTo>
                  <a:lnTo>
                    <a:pt x="1405235" y="1710426"/>
                  </a:lnTo>
                  <a:lnTo>
                    <a:pt x="1449831" y="1689805"/>
                  </a:lnTo>
                  <a:lnTo>
                    <a:pt x="1496940" y="1671927"/>
                  </a:lnTo>
                  <a:lnTo>
                    <a:pt x="1546342" y="1656947"/>
                  </a:lnTo>
                  <a:lnTo>
                    <a:pt x="1597818" y="1645023"/>
                  </a:lnTo>
                  <a:lnTo>
                    <a:pt x="1651150" y="1636312"/>
                  </a:lnTo>
                  <a:lnTo>
                    <a:pt x="1706119" y="1630971"/>
                  </a:lnTo>
                  <a:lnTo>
                    <a:pt x="1762505" y="1629156"/>
                  </a:lnTo>
                  <a:lnTo>
                    <a:pt x="1818892" y="1630971"/>
                  </a:lnTo>
                  <a:lnTo>
                    <a:pt x="1873861" y="1636312"/>
                  </a:lnTo>
                  <a:lnTo>
                    <a:pt x="1927193" y="1645023"/>
                  </a:lnTo>
                  <a:lnTo>
                    <a:pt x="1978669" y="1656947"/>
                  </a:lnTo>
                  <a:lnTo>
                    <a:pt x="2028071" y="1671927"/>
                  </a:lnTo>
                  <a:lnTo>
                    <a:pt x="2075180" y="1689805"/>
                  </a:lnTo>
                  <a:lnTo>
                    <a:pt x="2119776" y="1710426"/>
                  </a:lnTo>
                  <a:lnTo>
                    <a:pt x="2161643" y="1733632"/>
                  </a:lnTo>
                  <a:lnTo>
                    <a:pt x="2200560" y="1759267"/>
                  </a:lnTo>
                  <a:lnTo>
                    <a:pt x="2236310" y="1787174"/>
                  </a:lnTo>
                  <a:lnTo>
                    <a:pt x="2268672" y="1817196"/>
                  </a:lnTo>
                  <a:lnTo>
                    <a:pt x="2297430" y="1849176"/>
                  </a:lnTo>
                  <a:lnTo>
                    <a:pt x="2322363" y="1882958"/>
                  </a:lnTo>
                  <a:lnTo>
                    <a:pt x="2343253" y="1918384"/>
                  </a:lnTo>
                  <a:lnTo>
                    <a:pt x="2359882" y="1955299"/>
                  </a:lnTo>
                  <a:lnTo>
                    <a:pt x="2372030" y="1993544"/>
                  </a:lnTo>
                  <a:lnTo>
                    <a:pt x="2379480" y="2032964"/>
                  </a:lnTo>
                  <a:lnTo>
                    <a:pt x="2382012" y="2073402"/>
                  </a:lnTo>
                  <a:lnTo>
                    <a:pt x="2379480" y="2113837"/>
                  </a:lnTo>
                  <a:lnTo>
                    <a:pt x="2372030" y="2153256"/>
                  </a:lnTo>
                  <a:lnTo>
                    <a:pt x="2359882" y="2191500"/>
                  </a:lnTo>
                  <a:lnTo>
                    <a:pt x="2343253" y="2228414"/>
                  </a:lnTo>
                  <a:lnTo>
                    <a:pt x="2322363" y="2263840"/>
                  </a:lnTo>
                  <a:lnTo>
                    <a:pt x="2297430" y="2297621"/>
                  </a:lnTo>
                  <a:lnTo>
                    <a:pt x="2268672" y="2329602"/>
                  </a:lnTo>
                  <a:lnTo>
                    <a:pt x="2236310" y="2359624"/>
                  </a:lnTo>
                  <a:lnTo>
                    <a:pt x="2200560" y="2387531"/>
                  </a:lnTo>
                  <a:lnTo>
                    <a:pt x="2161643" y="2413167"/>
                  </a:lnTo>
                  <a:lnTo>
                    <a:pt x="2119776" y="2436374"/>
                  </a:lnTo>
                  <a:lnTo>
                    <a:pt x="2075179" y="2456995"/>
                  </a:lnTo>
                  <a:lnTo>
                    <a:pt x="2028071" y="2474874"/>
                  </a:lnTo>
                  <a:lnTo>
                    <a:pt x="1978669" y="2489854"/>
                  </a:lnTo>
                  <a:lnTo>
                    <a:pt x="1927193" y="2501779"/>
                  </a:lnTo>
                  <a:lnTo>
                    <a:pt x="1873861" y="2510490"/>
                  </a:lnTo>
                  <a:lnTo>
                    <a:pt x="1818892" y="2515832"/>
                  </a:lnTo>
                  <a:lnTo>
                    <a:pt x="1762505" y="2517648"/>
                  </a:lnTo>
                  <a:lnTo>
                    <a:pt x="1706119" y="2515832"/>
                  </a:lnTo>
                  <a:lnTo>
                    <a:pt x="1651150" y="2510490"/>
                  </a:lnTo>
                  <a:lnTo>
                    <a:pt x="1597818" y="2501779"/>
                  </a:lnTo>
                  <a:lnTo>
                    <a:pt x="1546342" y="2489854"/>
                  </a:lnTo>
                  <a:lnTo>
                    <a:pt x="1496940" y="2474874"/>
                  </a:lnTo>
                  <a:lnTo>
                    <a:pt x="1449831" y="2456995"/>
                  </a:lnTo>
                  <a:lnTo>
                    <a:pt x="1405235" y="2436374"/>
                  </a:lnTo>
                  <a:lnTo>
                    <a:pt x="1363368" y="2413167"/>
                  </a:lnTo>
                  <a:lnTo>
                    <a:pt x="1324451" y="2387531"/>
                  </a:lnTo>
                  <a:lnTo>
                    <a:pt x="1288701" y="2359624"/>
                  </a:lnTo>
                  <a:lnTo>
                    <a:pt x="1256339" y="2329602"/>
                  </a:lnTo>
                  <a:lnTo>
                    <a:pt x="1227581" y="2297621"/>
                  </a:lnTo>
                  <a:lnTo>
                    <a:pt x="1202648" y="2263840"/>
                  </a:lnTo>
                  <a:lnTo>
                    <a:pt x="1181758" y="2228414"/>
                  </a:lnTo>
                  <a:lnTo>
                    <a:pt x="1165129" y="2191500"/>
                  </a:lnTo>
                  <a:lnTo>
                    <a:pt x="1152981" y="2153256"/>
                  </a:lnTo>
                  <a:lnTo>
                    <a:pt x="1145531" y="2113837"/>
                  </a:lnTo>
                  <a:lnTo>
                    <a:pt x="1143000" y="2073402"/>
                  </a:lnTo>
                  <a:close/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6552" y="4401819"/>
              <a:ext cx="1156335" cy="704215"/>
            </a:xfrm>
            <a:custGeom>
              <a:avLst/>
              <a:gdLst/>
              <a:ahLst/>
              <a:cxnLst/>
              <a:rect l="l" t="t" r="r" b="b"/>
              <a:pathLst>
                <a:path w="1156335" h="704214">
                  <a:moveTo>
                    <a:pt x="1013553" y="648377"/>
                  </a:moveTo>
                  <a:lnTo>
                    <a:pt x="987678" y="691641"/>
                  </a:lnTo>
                  <a:lnTo>
                    <a:pt x="1155953" y="704214"/>
                  </a:lnTo>
                  <a:lnTo>
                    <a:pt x="1128525" y="661288"/>
                  </a:lnTo>
                  <a:lnTo>
                    <a:pt x="1035176" y="661288"/>
                  </a:lnTo>
                  <a:lnTo>
                    <a:pt x="1013553" y="648377"/>
                  </a:lnTo>
                  <a:close/>
                </a:path>
                <a:path w="1156335" h="704214">
                  <a:moveTo>
                    <a:pt x="1039365" y="605214"/>
                  </a:moveTo>
                  <a:lnTo>
                    <a:pt x="1013553" y="648377"/>
                  </a:lnTo>
                  <a:lnTo>
                    <a:pt x="1035176" y="661288"/>
                  </a:lnTo>
                  <a:lnTo>
                    <a:pt x="1060958" y="618108"/>
                  </a:lnTo>
                  <a:lnTo>
                    <a:pt x="1039365" y="605214"/>
                  </a:lnTo>
                  <a:close/>
                </a:path>
                <a:path w="1156335" h="704214">
                  <a:moveTo>
                    <a:pt x="1065149" y="562101"/>
                  </a:moveTo>
                  <a:lnTo>
                    <a:pt x="1039365" y="605214"/>
                  </a:lnTo>
                  <a:lnTo>
                    <a:pt x="1060958" y="618108"/>
                  </a:lnTo>
                  <a:lnTo>
                    <a:pt x="1035176" y="661288"/>
                  </a:lnTo>
                  <a:lnTo>
                    <a:pt x="1128525" y="661288"/>
                  </a:lnTo>
                  <a:lnTo>
                    <a:pt x="1065149" y="562101"/>
                  </a:lnTo>
                  <a:close/>
                </a:path>
                <a:path w="1156335" h="704214">
                  <a:moveTo>
                    <a:pt x="25908" y="0"/>
                  </a:moveTo>
                  <a:lnTo>
                    <a:pt x="0" y="43179"/>
                  </a:lnTo>
                  <a:lnTo>
                    <a:pt x="1013553" y="648377"/>
                  </a:lnTo>
                  <a:lnTo>
                    <a:pt x="1039365" y="60521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1800" y="5058155"/>
              <a:ext cx="1239520" cy="889000"/>
            </a:xfrm>
            <a:custGeom>
              <a:avLst/>
              <a:gdLst/>
              <a:ahLst/>
              <a:cxnLst/>
              <a:rect l="l" t="t" r="r" b="b"/>
              <a:pathLst>
                <a:path w="1239520" h="889000">
                  <a:moveTo>
                    <a:pt x="0" y="444246"/>
                  </a:moveTo>
                  <a:lnTo>
                    <a:pt x="2531" y="403808"/>
                  </a:lnTo>
                  <a:lnTo>
                    <a:pt x="9981" y="364388"/>
                  </a:lnTo>
                  <a:lnTo>
                    <a:pt x="22129" y="326143"/>
                  </a:lnTo>
                  <a:lnTo>
                    <a:pt x="38758" y="289228"/>
                  </a:lnTo>
                  <a:lnTo>
                    <a:pt x="59648" y="253802"/>
                  </a:lnTo>
                  <a:lnTo>
                    <a:pt x="84581" y="220020"/>
                  </a:lnTo>
                  <a:lnTo>
                    <a:pt x="113339" y="188040"/>
                  </a:lnTo>
                  <a:lnTo>
                    <a:pt x="145701" y="158018"/>
                  </a:lnTo>
                  <a:lnTo>
                    <a:pt x="181451" y="130111"/>
                  </a:lnTo>
                  <a:lnTo>
                    <a:pt x="220368" y="104476"/>
                  </a:lnTo>
                  <a:lnTo>
                    <a:pt x="262235" y="81270"/>
                  </a:lnTo>
                  <a:lnTo>
                    <a:pt x="306831" y="60649"/>
                  </a:lnTo>
                  <a:lnTo>
                    <a:pt x="353940" y="42771"/>
                  </a:lnTo>
                  <a:lnTo>
                    <a:pt x="403342" y="27791"/>
                  </a:lnTo>
                  <a:lnTo>
                    <a:pt x="454818" y="15867"/>
                  </a:lnTo>
                  <a:lnTo>
                    <a:pt x="508150" y="7156"/>
                  </a:lnTo>
                  <a:lnTo>
                    <a:pt x="563119" y="1815"/>
                  </a:lnTo>
                  <a:lnTo>
                    <a:pt x="619505" y="0"/>
                  </a:lnTo>
                  <a:lnTo>
                    <a:pt x="675892" y="1815"/>
                  </a:lnTo>
                  <a:lnTo>
                    <a:pt x="730861" y="7156"/>
                  </a:lnTo>
                  <a:lnTo>
                    <a:pt x="784193" y="15867"/>
                  </a:lnTo>
                  <a:lnTo>
                    <a:pt x="835669" y="27791"/>
                  </a:lnTo>
                  <a:lnTo>
                    <a:pt x="885071" y="42771"/>
                  </a:lnTo>
                  <a:lnTo>
                    <a:pt x="932180" y="60649"/>
                  </a:lnTo>
                  <a:lnTo>
                    <a:pt x="976776" y="81270"/>
                  </a:lnTo>
                  <a:lnTo>
                    <a:pt x="1018643" y="104476"/>
                  </a:lnTo>
                  <a:lnTo>
                    <a:pt x="1057560" y="130111"/>
                  </a:lnTo>
                  <a:lnTo>
                    <a:pt x="1093310" y="158018"/>
                  </a:lnTo>
                  <a:lnTo>
                    <a:pt x="1125672" y="188040"/>
                  </a:lnTo>
                  <a:lnTo>
                    <a:pt x="1154430" y="220020"/>
                  </a:lnTo>
                  <a:lnTo>
                    <a:pt x="1179363" y="253802"/>
                  </a:lnTo>
                  <a:lnTo>
                    <a:pt x="1200253" y="289228"/>
                  </a:lnTo>
                  <a:lnTo>
                    <a:pt x="1216882" y="326143"/>
                  </a:lnTo>
                  <a:lnTo>
                    <a:pt x="1229030" y="364388"/>
                  </a:lnTo>
                  <a:lnTo>
                    <a:pt x="1236480" y="403808"/>
                  </a:lnTo>
                  <a:lnTo>
                    <a:pt x="1239012" y="444246"/>
                  </a:lnTo>
                  <a:lnTo>
                    <a:pt x="1236480" y="484681"/>
                  </a:lnTo>
                  <a:lnTo>
                    <a:pt x="1229030" y="524100"/>
                  </a:lnTo>
                  <a:lnTo>
                    <a:pt x="1216882" y="562344"/>
                  </a:lnTo>
                  <a:lnTo>
                    <a:pt x="1200253" y="599258"/>
                  </a:lnTo>
                  <a:lnTo>
                    <a:pt x="1179363" y="634684"/>
                  </a:lnTo>
                  <a:lnTo>
                    <a:pt x="1154430" y="668465"/>
                  </a:lnTo>
                  <a:lnTo>
                    <a:pt x="1125672" y="700446"/>
                  </a:lnTo>
                  <a:lnTo>
                    <a:pt x="1093310" y="730468"/>
                  </a:lnTo>
                  <a:lnTo>
                    <a:pt x="1057560" y="758375"/>
                  </a:lnTo>
                  <a:lnTo>
                    <a:pt x="1018643" y="784011"/>
                  </a:lnTo>
                  <a:lnTo>
                    <a:pt x="976776" y="807218"/>
                  </a:lnTo>
                  <a:lnTo>
                    <a:pt x="932179" y="827839"/>
                  </a:lnTo>
                  <a:lnTo>
                    <a:pt x="885071" y="845718"/>
                  </a:lnTo>
                  <a:lnTo>
                    <a:pt x="835669" y="860698"/>
                  </a:lnTo>
                  <a:lnTo>
                    <a:pt x="784193" y="872623"/>
                  </a:lnTo>
                  <a:lnTo>
                    <a:pt x="730861" y="881334"/>
                  </a:lnTo>
                  <a:lnTo>
                    <a:pt x="675892" y="886676"/>
                  </a:lnTo>
                  <a:lnTo>
                    <a:pt x="619505" y="888492"/>
                  </a:lnTo>
                  <a:lnTo>
                    <a:pt x="563119" y="886676"/>
                  </a:lnTo>
                  <a:lnTo>
                    <a:pt x="508150" y="881334"/>
                  </a:lnTo>
                  <a:lnTo>
                    <a:pt x="454818" y="872623"/>
                  </a:lnTo>
                  <a:lnTo>
                    <a:pt x="403342" y="860698"/>
                  </a:lnTo>
                  <a:lnTo>
                    <a:pt x="353940" y="845718"/>
                  </a:lnTo>
                  <a:lnTo>
                    <a:pt x="306831" y="827839"/>
                  </a:lnTo>
                  <a:lnTo>
                    <a:pt x="262235" y="807218"/>
                  </a:lnTo>
                  <a:lnTo>
                    <a:pt x="220368" y="784011"/>
                  </a:lnTo>
                  <a:lnTo>
                    <a:pt x="181451" y="758375"/>
                  </a:lnTo>
                  <a:lnTo>
                    <a:pt x="145701" y="730468"/>
                  </a:lnTo>
                  <a:lnTo>
                    <a:pt x="113339" y="700446"/>
                  </a:lnTo>
                  <a:lnTo>
                    <a:pt x="84581" y="668465"/>
                  </a:lnTo>
                  <a:lnTo>
                    <a:pt x="59648" y="634684"/>
                  </a:lnTo>
                  <a:lnTo>
                    <a:pt x="38758" y="599258"/>
                  </a:lnTo>
                  <a:lnTo>
                    <a:pt x="22129" y="562344"/>
                  </a:lnTo>
                  <a:lnTo>
                    <a:pt x="9981" y="524100"/>
                  </a:lnTo>
                  <a:lnTo>
                    <a:pt x="2531" y="484681"/>
                  </a:lnTo>
                  <a:lnTo>
                    <a:pt x="0" y="444246"/>
                  </a:lnTo>
                  <a:close/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1306" y="4403090"/>
              <a:ext cx="853440" cy="626745"/>
            </a:xfrm>
            <a:custGeom>
              <a:avLst/>
              <a:gdLst/>
              <a:ahLst/>
              <a:cxnLst/>
              <a:rect l="l" t="t" r="r" b="b"/>
              <a:pathLst>
                <a:path w="853439" h="626745">
                  <a:moveTo>
                    <a:pt x="77978" y="477139"/>
                  </a:moveTo>
                  <a:lnTo>
                    <a:pt x="0" y="626745"/>
                  </a:lnTo>
                  <a:lnTo>
                    <a:pt x="166497" y="599440"/>
                  </a:lnTo>
                  <a:lnTo>
                    <a:pt x="147653" y="573405"/>
                  </a:lnTo>
                  <a:lnTo>
                    <a:pt x="116586" y="573405"/>
                  </a:lnTo>
                  <a:lnTo>
                    <a:pt x="87122" y="532638"/>
                  </a:lnTo>
                  <a:lnTo>
                    <a:pt x="107485" y="517907"/>
                  </a:lnTo>
                  <a:lnTo>
                    <a:pt x="77978" y="477139"/>
                  </a:lnTo>
                  <a:close/>
                </a:path>
                <a:path w="853439" h="626745">
                  <a:moveTo>
                    <a:pt x="107485" y="517907"/>
                  </a:moveTo>
                  <a:lnTo>
                    <a:pt x="87122" y="532638"/>
                  </a:lnTo>
                  <a:lnTo>
                    <a:pt x="116586" y="573405"/>
                  </a:lnTo>
                  <a:lnTo>
                    <a:pt x="136975" y="558652"/>
                  </a:lnTo>
                  <a:lnTo>
                    <a:pt x="107485" y="517907"/>
                  </a:lnTo>
                  <a:close/>
                </a:path>
                <a:path w="853439" h="626745">
                  <a:moveTo>
                    <a:pt x="136975" y="558652"/>
                  </a:moveTo>
                  <a:lnTo>
                    <a:pt x="116586" y="573405"/>
                  </a:lnTo>
                  <a:lnTo>
                    <a:pt x="147653" y="573405"/>
                  </a:lnTo>
                  <a:lnTo>
                    <a:pt x="136975" y="558652"/>
                  </a:lnTo>
                  <a:close/>
                </a:path>
                <a:path w="853439" h="626745">
                  <a:moveTo>
                    <a:pt x="823468" y="0"/>
                  </a:moveTo>
                  <a:lnTo>
                    <a:pt x="107485" y="517907"/>
                  </a:lnTo>
                  <a:lnTo>
                    <a:pt x="136975" y="558652"/>
                  </a:lnTo>
                  <a:lnTo>
                    <a:pt x="852932" y="40640"/>
                  </a:lnTo>
                  <a:lnTo>
                    <a:pt x="8234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96234" y="531307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1143000"/>
            <a:ext cx="4887087" cy="314188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5" dirty="0">
                <a:latin typeface="Arial"/>
                <a:cs typeface="Arial"/>
              </a:rPr>
              <a:t>Key property is value at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node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Smaller values in left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subtree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Larger </a:t>
            </a:r>
            <a:r>
              <a:rPr sz="2500" spc="-5" dirty="0">
                <a:latin typeface="Arial"/>
                <a:cs typeface="Arial"/>
              </a:rPr>
              <a:t>values in right subtree  </a:t>
            </a:r>
            <a:r>
              <a:rPr sz="2500" spc="-10" dirty="0">
                <a:latin typeface="Arial"/>
                <a:cs typeface="Arial"/>
              </a:rPr>
              <a:t>Example</a:t>
            </a:r>
            <a:endParaRPr sz="2500" dirty="0">
              <a:latin typeface="Arial"/>
              <a:cs typeface="Arial"/>
            </a:endParaRPr>
          </a:p>
          <a:p>
            <a:pPr marL="12700" marR="3678554">
              <a:lnSpc>
                <a:spcPts val="3600"/>
              </a:lnSpc>
              <a:spcBef>
                <a:spcPts val="220"/>
              </a:spcBef>
            </a:pP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X </a:t>
            </a:r>
            <a:r>
              <a:rPr sz="2500" spc="-5" dirty="0">
                <a:solidFill>
                  <a:srgbClr val="006633"/>
                </a:solidFill>
                <a:latin typeface="Arial"/>
                <a:cs typeface="Arial"/>
              </a:rPr>
              <a:t>&gt;</a:t>
            </a:r>
            <a:r>
              <a:rPr sz="2500" spc="-130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2500" spc="-5">
                <a:solidFill>
                  <a:srgbClr val="FF3300"/>
                </a:solidFill>
                <a:latin typeface="Arial"/>
                <a:cs typeface="Arial"/>
              </a:rPr>
              <a:t>Y  </a:t>
            </a:r>
            <a:endParaRPr lang="en-US" sz="2500" spc="-5">
              <a:solidFill>
                <a:srgbClr val="FF3300"/>
              </a:solidFill>
              <a:latin typeface="Arial"/>
              <a:cs typeface="Arial"/>
            </a:endParaRPr>
          </a:p>
          <a:p>
            <a:pPr marL="12700" marR="3678554">
              <a:lnSpc>
                <a:spcPts val="3600"/>
              </a:lnSpc>
              <a:spcBef>
                <a:spcPts val="220"/>
              </a:spcBef>
            </a:pPr>
            <a:r>
              <a:rPr sz="2500" spc="-5">
                <a:solidFill>
                  <a:srgbClr val="FF3300"/>
                </a:solidFill>
                <a:latin typeface="Arial"/>
                <a:cs typeface="Arial"/>
              </a:rPr>
              <a:t>X </a:t>
            </a:r>
            <a:r>
              <a:rPr sz="2500" spc="-5" dirty="0">
                <a:solidFill>
                  <a:srgbClr val="006633"/>
                </a:solidFill>
                <a:latin typeface="Arial"/>
                <a:cs typeface="Arial"/>
              </a:rPr>
              <a:t>&lt;</a:t>
            </a:r>
            <a:r>
              <a:rPr sz="2500" spc="-75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3300"/>
                </a:solidFill>
                <a:latin typeface="Arial"/>
                <a:cs typeface="Arial"/>
              </a:rPr>
              <a:t>Z</a:t>
            </a:r>
            <a:endParaRPr sz="2500" dirty="0">
              <a:latin typeface="Arial"/>
              <a:cs typeface="Arial"/>
            </a:endParaRPr>
          </a:p>
          <a:p>
            <a:pPr marL="3910965">
              <a:lnSpc>
                <a:spcPts val="2580"/>
              </a:lnSpc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5035" y="538927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1304925"/>
            <a:chOff x="4338828" y="1671827"/>
            <a:chExt cx="847725" cy="1304925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1304925"/>
            <a:chOff x="4338828" y="1671827"/>
            <a:chExt cx="847725" cy="1304925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828" y="1671827"/>
            <a:ext cx="847725" cy="1304925"/>
            <a:chOff x="4338828" y="1671827"/>
            <a:chExt cx="847725" cy="1304925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6938" y="1695450"/>
            <a:ext cx="67691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38637" y="1671637"/>
            <a:ext cx="847725" cy="1304925"/>
            <a:chOff x="4338637" y="1671637"/>
            <a:chExt cx="847725" cy="130492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4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6938" y="1695450"/>
            <a:ext cx="67691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1628" y="2891154"/>
            <a:ext cx="542925" cy="586740"/>
            <a:chOff x="3881628" y="2891154"/>
            <a:chExt cx="542925" cy="586740"/>
          </a:xfrm>
        </p:grpSpPr>
        <p:sp>
          <p:nvSpPr>
            <p:cNvPr id="14" name="object 14"/>
            <p:cNvSpPr/>
            <p:nvPr/>
          </p:nvSpPr>
          <p:spPr>
            <a:xfrm>
              <a:off x="4191000" y="28911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0" y="31241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1805939"/>
            <a:chOff x="3881628" y="1671827"/>
            <a:chExt cx="1304925" cy="1805939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1805939"/>
            <a:chOff x="3881628" y="1671827"/>
            <a:chExt cx="1304925" cy="1805939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1805939"/>
            <a:chOff x="3881628" y="1671827"/>
            <a:chExt cx="1304925" cy="1805939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1805939"/>
            <a:chOff x="3881628" y="1671827"/>
            <a:chExt cx="1304925" cy="1805939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1805939"/>
            <a:chOff x="3881628" y="1671827"/>
            <a:chExt cx="1304925" cy="1805939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1805939"/>
            <a:chOff x="3881628" y="1671827"/>
            <a:chExt cx="1304925" cy="1805939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821" y="162999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182495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Binary Search</a:t>
            </a:r>
            <a:r>
              <a:rPr lang="en-IN" spc="-40" dirty="0"/>
              <a:t> Tree</a:t>
            </a:r>
            <a:r>
              <a:rPr spc="-85" dirty="0"/>
              <a:t> </a:t>
            </a:r>
            <a:r>
              <a:rPr spc="-40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056259"/>
            <a:ext cx="1414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E</a:t>
            </a:r>
            <a:r>
              <a:rPr sz="2500" spc="-25" dirty="0">
                <a:latin typeface="Arial"/>
                <a:cs typeface="Arial"/>
              </a:rPr>
              <a:t>x</a:t>
            </a:r>
            <a:r>
              <a:rPr sz="2500" spc="-5" dirty="0">
                <a:latin typeface="Arial"/>
                <a:cs typeface="Arial"/>
              </a:rPr>
              <a:t>amples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4444" y="1999488"/>
            <a:ext cx="2649220" cy="2258695"/>
            <a:chOff x="504444" y="1999488"/>
            <a:chExt cx="2649220" cy="2258695"/>
          </a:xfrm>
        </p:grpSpPr>
        <p:sp>
          <p:nvSpPr>
            <p:cNvPr id="8" name="object 8"/>
            <p:cNvSpPr/>
            <p:nvPr/>
          </p:nvSpPr>
          <p:spPr>
            <a:xfrm>
              <a:off x="1371600" y="2028444"/>
              <a:ext cx="1219200" cy="2200910"/>
            </a:xfrm>
            <a:custGeom>
              <a:avLst/>
              <a:gdLst/>
              <a:ahLst/>
              <a:cxnLst/>
              <a:rect l="l" t="t" r="r" b="b"/>
              <a:pathLst>
                <a:path w="1219200" h="220091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  <a:path w="1219200" h="2200910">
                  <a:moveTo>
                    <a:pt x="457200" y="1076705"/>
                  </a:moveTo>
                  <a:lnTo>
                    <a:pt x="461330" y="1034469"/>
                  </a:lnTo>
                  <a:lnTo>
                    <a:pt x="473329" y="994160"/>
                  </a:lnTo>
                  <a:lnTo>
                    <a:pt x="492608" y="956221"/>
                  </a:lnTo>
                  <a:lnTo>
                    <a:pt x="518576" y="921091"/>
                  </a:lnTo>
                  <a:lnTo>
                    <a:pt x="550646" y="889214"/>
                  </a:lnTo>
                  <a:lnTo>
                    <a:pt x="588228" y="861030"/>
                  </a:lnTo>
                  <a:lnTo>
                    <a:pt x="630733" y="836980"/>
                  </a:lnTo>
                  <a:lnTo>
                    <a:pt x="677572" y="817506"/>
                  </a:lnTo>
                  <a:lnTo>
                    <a:pt x="728155" y="803050"/>
                  </a:lnTo>
                  <a:lnTo>
                    <a:pt x="781894" y="794053"/>
                  </a:lnTo>
                  <a:lnTo>
                    <a:pt x="838200" y="790955"/>
                  </a:lnTo>
                  <a:lnTo>
                    <a:pt x="894505" y="794053"/>
                  </a:lnTo>
                  <a:lnTo>
                    <a:pt x="948244" y="803050"/>
                  </a:lnTo>
                  <a:lnTo>
                    <a:pt x="998827" y="817506"/>
                  </a:lnTo>
                  <a:lnTo>
                    <a:pt x="1045666" y="836980"/>
                  </a:lnTo>
                  <a:lnTo>
                    <a:pt x="1088171" y="861030"/>
                  </a:lnTo>
                  <a:lnTo>
                    <a:pt x="1125753" y="889214"/>
                  </a:lnTo>
                  <a:lnTo>
                    <a:pt x="1157823" y="921091"/>
                  </a:lnTo>
                  <a:lnTo>
                    <a:pt x="1183791" y="956221"/>
                  </a:lnTo>
                  <a:lnTo>
                    <a:pt x="1203070" y="994160"/>
                  </a:lnTo>
                  <a:lnTo>
                    <a:pt x="1215069" y="1034469"/>
                  </a:lnTo>
                  <a:lnTo>
                    <a:pt x="1219200" y="1076705"/>
                  </a:lnTo>
                  <a:lnTo>
                    <a:pt x="1215069" y="1118942"/>
                  </a:lnTo>
                  <a:lnTo>
                    <a:pt x="1203070" y="1159251"/>
                  </a:lnTo>
                  <a:lnTo>
                    <a:pt x="1183791" y="1197190"/>
                  </a:lnTo>
                  <a:lnTo>
                    <a:pt x="1157823" y="1232320"/>
                  </a:lnTo>
                  <a:lnTo>
                    <a:pt x="1125753" y="1264197"/>
                  </a:lnTo>
                  <a:lnTo>
                    <a:pt x="1088171" y="1292381"/>
                  </a:lnTo>
                  <a:lnTo>
                    <a:pt x="1045666" y="1316431"/>
                  </a:lnTo>
                  <a:lnTo>
                    <a:pt x="998827" y="1335905"/>
                  </a:lnTo>
                  <a:lnTo>
                    <a:pt x="948244" y="1350361"/>
                  </a:lnTo>
                  <a:lnTo>
                    <a:pt x="894505" y="1359358"/>
                  </a:lnTo>
                  <a:lnTo>
                    <a:pt x="838200" y="1362455"/>
                  </a:lnTo>
                  <a:lnTo>
                    <a:pt x="781894" y="1359358"/>
                  </a:lnTo>
                  <a:lnTo>
                    <a:pt x="728155" y="1350361"/>
                  </a:lnTo>
                  <a:lnTo>
                    <a:pt x="677572" y="1335905"/>
                  </a:lnTo>
                  <a:lnTo>
                    <a:pt x="630733" y="1316431"/>
                  </a:lnTo>
                  <a:lnTo>
                    <a:pt x="588228" y="1292381"/>
                  </a:lnTo>
                  <a:lnTo>
                    <a:pt x="550646" y="1264197"/>
                  </a:lnTo>
                  <a:lnTo>
                    <a:pt x="518576" y="1232320"/>
                  </a:lnTo>
                  <a:lnTo>
                    <a:pt x="492608" y="1197190"/>
                  </a:lnTo>
                  <a:lnTo>
                    <a:pt x="473329" y="1159251"/>
                  </a:lnTo>
                  <a:lnTo>
                    <a:pt x="461330" y="1118942"/>
                  </a:lnTo>
                  <a:lnTo>
                    <a:pt x="457200" y="1076705"/>
                  </a:lnTo>
                  <a:close/>
                </a:path>
                <a:path w="1219200" h="2200910">
                  <a:moveTo>
                    <a:pt x="76200" y="1914905"/>
                  </a:moveTo>
                  <a:lnTo>
                    <a:pt x="80330" y="1872669"/>
                  </a:lnTo>
                  <a:lnTo>
                    <a:pt x="92329" y="1832360"/>
                  </a:lnTo>
                  <a:lnTo>
                    <a:pt x="111608" y="1794421"/>
                  </a:lnTo>
                  <a:lnTo>
                    <a:pt x="137576" y="1759291"/>
                  </a:lnTo>
                  <a:lnTo>
                    <a:pt x="169646" y="1727414"/>
                  </a:lnTo>
                  <a:lnTo>
                    <a:pt x="207228" y="1699230"/>
                  </a:lnTo>
                  <a:lnTo>
                    <a:pt x="249733" y="1675180"/>
                  </a:lnTo>
                  <a:lnTo>
                    <a:pt x="296572" y="1655706"/>
                  </a:lnTo>
                  <a:lnTo>
                    <a:pt x="347155" y="1641250"/>
                  </a:lnTo>
                  <a:lnTo>
                    <a:pt x="400894" y="1632253"/>
                  </a:lnTo>
                  <a:lnTo>
                    <a:pt x="457200" y="1629155"/>
                  </a:lnTo>
                  <a:lnTo>
                    <a:pt x="513505" y="1632253"/>
                  </a:lnTo>
                  <a:lnTo>
                    <a:pt x="567244" y="1641250"/>
                  </a:lnTo>
                  <a:lnTo>
                    <a:pt x="617827" y="1655706"/>
                  </a:lnTo>
                  <a:lnTo>
                    <a:pt x="664666" y="1675180"/>
                  </a:lnTo>
                  <a:lnTo>
                    <a:pt x="707171" y="1699230"/>
                  </a:lnTo>
                  <a:lnTo>
                    <a:pt x="744753" y="1727414"/>
                  </a:lnTo>
                  <a:lnTo>
                    <a:pt x="776823" y="1759291"/>
                  </a:lnTo>
                  <a:lnTo>
                    <a:pt x="802791" y="1794421"/>
                  </a:lnTo>
                  <a:lnTo>
                    <a:pt x="822070" y="1832360"/>
                  </a:lnTo>
                  <a:lnTo>
                    <a:pt x="834069" y="1872669"/>
                  </a:lnTo>
                  <a:lnTo>
                    <a:pt x="838200" y="1914905"/>
                  </a:lnTo>
                  <a:lnTo>
                    <a:pt x="834069" y="1957142"/>
                  </a:lnTo>
                  <a:lnTo>
                    <a:pt x="822070" y="1997451"/>
                  </a:lnTo>
                  <a:lnTo>
                    <a:pt x="802791" y="2035390"/>
                  </a:lnTo>
                  <a:lnTo>
                    <a:pt x="776823" y="2070520"/>
                  </a:lnTo>
                  <a:lnTo>
                    <a:pt x="744753" y="2102397"/>
                  </a:lnTo>
                  <a:lnTo>
                    <a:pt x="707171" y="2130581"/>
                  </a:lnTo>
                  <a:lnTo>
                    <a:pt x="664666" y="2154631"/>
                  </a:lnTo>
                  <a:lnTo>
                    <a:pt x="617827" y="2174105"/>
                  </a:lnTo>
                  <a:lnTo>
                    <a:pt x="567244" y="2188561"/>
                  </a:lnTo>
                  <a:lnTo>
                    <a:pt x="513505" y="2197558"/>
                  </a:lnTo>
                  <a:lnTo>
                    <a:pt x="457200" y="2200655"/>
                  </a:lnTo>
                  <a:lnTo>
                    <a:pt x="400894" y="2197558"/>
                  </a:lnTo>
                  <a:lnTo>
                    <a:pt x="347155" y="2188561"/>
                  </a:lnTo>
                  <a:lnTo>
                    <a:pt x="296572" y="2174105"/>
                  </a:lnTo>
                  <a:lnTo>
                    <a:pt x="249733" y="2154631"/>
                  </a:lnTo>
                  <a:lnTo>
                    <a:pt x="207228" y="2130581"/>
                  </a:lnTo>
                  <a:lnTo>
                    <a:pt x="169646" y="2102397"/>
                  </a:lnTo>
                  <a:lnTo>
                    <a:pt x="137576" y="2070520"/>
                  </a:lnTo>
                  <a:lnTo>
                    <a:pt x="111608" y="2035390"/>
                  </a:lnTo>
                  <a:lnTo>
                    <a:pt x="92329" y="1997451"/>
                  </a:lnTo>
                  <a:lnTo>
                    <a:pt x="80330" y="1957142"/>
                  </a:lnTo>
                  <a:lnTo>
                    <a:pt x="76200" y="1914905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4980" y="2605912"/>
              <a:ext cx="478155" cy="1024255"/>
            </a:xfrm>
            <a:custGeom>
              <a:avLst/>
              <a:gdLst/>
              <a:ahLst/>
              <a:cxnLst/>
              <a:rect l="l" t="t" r="r" b="b"/>
              <a:pathLst>
                <a:path w="478155" h="1024254">
                  <a:moveTo>
                    <a:pt x="465582" y="185674"/>
                  </a:moveTo>
                  <a:lnTo>
                    <a:pt x="447954" y="167386"/>
                  </a:lnTo>
                  <a:lnTo>
                    <a:pt x="348488" y="64135"/>
                  </a:lnTo>
                  <a:lnTo>
                    <a:pt x="331698" y="111594"/>
                  </a:lnTo>
                  <a:lnTo>
                    <a:pt x="16764" y="0"/>
                  </a:lnTo>
                  <a:lnTo>
                    <a:pt x="0" y="47498"/>
                  </a:lnTo>
                  <a:lnTo>
                    <a:pt x="314947" y="158978"/>
                  </a:lnTo>
                  <a:lnTo>
                    <a:pt x="298196" y="206375"/>
                  </a:lnTo>
                  <a:lnTo>
                    <a:pt x="465582" y="185674"/>
                  </a:lnTo>
                  <a:close/>
                </a:path>
                <a:path w="478155" h="1024254">
                  <a:moveTo>
                    <a:pt x="477647" y="836676"/>
                  </a:moveTo>
                  <a:lnTo>
                    <a:pt x="453517" y="792607"/>
                  </a:lnTo>
                  <a:lnTo>
                    <a:pt x="204647" y="929474"/>
                  </a:lnTo>
                  <a:lnTo>
                    <a:pt x="180467" y="885444"/>
                  </a:lnTo>
                  <a:lnTo>
                    <a:pt x="84582" y="1024255"/>
                  </a:lnTo>
                  <a:lnTo>
                    <a:pt x="253111" y="1017651"/>
                  </a:lnTo>
                  <a:lnTo>
                    <a:pt x="235521" y="985647"/>
                  </a:lnTo>
                  <a:lnTo>
                    <a:pt x="228866" y="973556"/>
                  </a:lnTo>
                  <a:lnTo>
                    <a:pt x="477647" y="8366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2819400"/>
              <a:ext cx="1066800" cy="1409700"/>
            </a:xfrm>
            <a:custGeom>
              <a:avLst/>
              <a:gdLst/>
              <a:ahLst/>
              <a:cxnLst/>
              <a:rect l="l" t="t" r="r" b="b"/>
              <a:pathLst>
                <a:path w="1066800" h="1409700">
                  <a:moveTo>
                    <a:pt x="304800" y="285750"/>
                  </a:moveTo>
                  <a:lnTo>
                    <a:pt x="308930" y="243513"/>
                  </a:lnTo>
                  <a:lnTo>
                    <a:pt x="320930" y="203204"/>
                  </a:lnTo>
                  <a:lnTo>
                    <a:pt x="340210" y="165265"/>
                  </a:lnTo>
                  <a:lnTo>
                    <a:pt x="366179" y="130135"/>
                  </a:lnTo>
                  <a:lnTo>
                    <a:pt x="398250" y="98258"/>
                  </a:lnTo>
                  <a:lnTo>
                    <a:pt x="435833" y="70074"/>
                  </a:lnTo>
                  <a:lnTo>
                    <a:pt x="478338" y="46024"/>
                  </a:lnTo>
                  <a:lnTo>
                    <a:pt x="525177" y="26550"/>
                  </a:lnTo>
                  <a:lnTo>
                    <a:pt x="575760" y="12094"/>
                  </a:lnTo>
                  <a:lnTo>
                    <a:pt x="629497" y="3097"/>
                  </a:lnTo>
                  <a:lnTo>
                    <a:pt x="685800" y="0"/>
                  </a:lnTo>
                  <a:lnTo>
                    <a:pt x="742105" y="3097"/>
                  </a:lnTo>
                  <a:lnTo>
                    <a:pt x="795844" y="12094"/>
                  </a:lnTo>
                  <a:lnTo>
                    <a:pt x="846427" y="26550"/>
                  </a:lnTo>
                  <a:lnTo>
                    <a:pt x="893266" y="46024"/>
                  </a:lnTo>
                  <a:lnTo>
                    <a:pt x="935771" y="70074"/>
                  </a:lnTo>
                  <a:lnTo>
                    <a:pt x="973353" y="98258"/>
                  </a:lnTo>
                  <a:lnTo>
                    <a:pt x="1005423" y="130135"/>
                  </a:lnTo>
                  <a:lnTo>
                    <a:pt x="1031391" y="165265"/>
                  </a:lnTo>
                  <a:lnTo>
                    <a:pt x="1050670" y="203204"/>
                  </a:lnTo>
                  <a:lnTo>
                    <a:pt x="1062669" y="243513"/>
                  </a:lnTo>
                  <a:lnTo>
                    <a:pt x="1066800" y="285750"/>
                  </a:lnTo>
                  <a:lnTo>
                    <a:pt x="1062669" y="327986"/>
                  </a:lnTo>
                  <a:lnTo>
                    <a:pt x="1050670" y="368295"/>
                  </a:lnTo>
                  <a:lnTo>
                    <a:pt x="1031391" y="406234"/>
                  </a:lnTo>
                  <a:lnTo>
                    <a:pt x="1005423" y="441364"/>
                  </a:lnTo>
                  <a:lnTo>
                    <a:pt x="973353" y="473241"/>
                  </a:lnTo>
                  <a:lnTo>
                    <a:pt x="935771" y="501425"/>
                  </a:lnTo>
                  <a:lnTo>
                    <a:pt x="893266" y="525475"/>
                  </a:lnTo>
                  <a:lnTo>
                    <a:pt x="846427" y="544949"/>
                  </a:lnTo>
                  <a:lnTo>
                    <a:pt x="795844" y="559405"/>
                  </a:lnTo>
                  <a:lnTo>
                    <a:pt x="742105" y="568402"/>
                  </a:lnTo>
                  <a:lnTo>
                    <a:pt x="685800" y="571500"/>
                  </a:lnTo>
                  <a:lnTo>
                    <a:pt x="629497" y="568402"/>
                  </a:lnTo>
                  <a:lnTo>
                    <a:pt x="575760" y="559405"/>
                  </a:lnTo>
                  <a:lnTo>
                    <a:pt x="525177" y="544949"/>
                  </a:lnTo>
                  <a:lnTo>
                    <a:pt x="478338" y="525475"/>
                  </a:lnTo>
                  <a:lnTo>
                    <a:pt x="435833" y="501425"/>
                  </a:lnTo>
                  <a:lnTo>
                    <a:pt x="398250" y="473241"/>
                  </a:lnTo>
                  <a:lnTo>
                    <a:pt x="366179" y="441364"/>
                  </a:lnTo>
                  <a:lnTo>
                    <a:pt x="340210" y="406234"/>
                  </a:lnTo>
                  <a:lnTo>
                    <a:pt x="320930" y="368295"/>
                  </a:lnTo>
                  <a:lnTo>
                    <a:pt x="308930" y="327986"/>
                  </a:lnTo>
                  <a:lnTo>
                    <a:pt x="304800" y="285750"/>
                  </a:lnTo>
                  <a:close/>
                </a:path>
                <a:path w="1066800" h="1409700">
                  <a:moveTo>
                    <a:pt x="0" y="1123950"/>
                  </a:moveTo>
                  <a:lnTo>
                    <a:pt x="4130" y="1081713"/>
                  </a:lnTo>
                  <a:lnTo>
                    <a:pt x="16130" y="1041404"/>
                  </a:lnTo>
                  <a:lnTo>
                    <a:pt x="35410" y="1003465"/>
                  </a:lnTo>
                  <a:lnTo>
                    <a:pt x="61379" y="968335"/>
                  </a:lnTo>
                  <a:lnTo>
                    <a:pt x="93450" y="936458"/>
                  </a:lnTo>
                  <a:lnTo>
                    <a:pt x="131033" y="908274"/>
                  </a:lnTo>
                  <a:lnTo>
                    <a:pt x="173538" y="884224"/>
                  </a:lnTo>
                  <a:lnTo>
                    <a:pt x="220377" y="864750"/>
                  </a:lnTo>
                  <a:lnTo>
                    <a:pt x="270960" y="850294"/>
                  </a:lnTo>
                  <a:lnTo>
                    <a:pt x="324697" y="841297"/>
                  </a:lnTo>
                  <a:lnTo>
                    <a:pt x="381000" y="838200"/>
                  </a:lnTo>
                  <a:lnTo>
                    <a:pt x="437302" y="841297"/>
                  </a:lnTo>
                  <a:lnTo>
                    <a:pt x="491039" y="850294"/>
                  </a:lnTo>
                  <a:lnTo>
                    <a:pt x="541622" y="864750"/>
                  </a:lnTo>
                  <a:lnTo>
                    <a:pt x="588461" y="884224"/>
                  </a:lnTo>
                  <a:lnTo>
                    <a:pt x="630966" y="908274"/>
                  </a:lnTo>
                  <a:lnTo>
                    <a:pt x="668549" y="936458"/>
                  </a:lnTo>
                  <a:lnTo>
                    <a:pt x="700620" y="968335"/>
                  </a:lnTo>
                  <a:lnTo>
                    <a:pt x="726589" y="1003465"/>
                  </a:lnTo>
                  <a:lnTo>
                    <a:pt x="745869" y="1041404"/>
                  </a:lnTo>
                  <a:lnTo>
                    <a:pt x="757869" y="1081713"/>
                  </a:lnTo>
                  <a:lnTo>
                    <a:pt x="762000" y="1123950"/>
                  </a:lnTo>
                  <a:lnTo>
                    <a:pt x="757869" y="1166186"/>
                  </a:lnTo>
                  <a:lnTo>
                    <a:pt x="745869" y="1206495"/>
                  </a:lnTo>
                  <a:lnTo>
                    <a:pt x="726589" y="1244434"/>
                  </a:lnTo>
                  <a:lnTo>
                    <a:pt x="700620" y="1279564"/>
                  </a:lnTo>
                  <a:lnTo>
                    <a:pt x="668549" y="1311441"/>
                  </a:lnTo>
                  <a:lnTo>
                    <a:pt x="630966" y="1339625"/>
                  </a:lnTo>
                  <a:lnTo>
                    <a:pt x="588461" y="1363675"/>
                  </a:lnTo>
                  <a:lnTo>
                    <a:pt x="541622" y="1383149"/>
                  </a:lnTo>
                  <a:lnTo>
                    <a:pt x="491039" y="1397605"/>
                  </a:lnTo>
                  <a:lnTo>
                    <a:pt x="437302" y="1406602"/>
                  </a:lnTo>
                  <a:lnTo>
                    <a:pt x="381000" y="1409700"/>
                  </a:lnTo>
                  <a:lnTo>
                    <a:pt x="324697" y="1406602"/>
                  </a:lnTo>
                  <a:lnTo>
                    <a:pt x="270960" y="1397605"/>
                  </a:lnTo>
                  <a:lnTo>
                    <a:pt x="220377" y="1383149"/>
                  </a:lnTo>
                  <a:lnTo>
                    <a:pt x="173538" y="1363675"/>
                  </a:lnTo>
                  <a:lnTo>
                    <a:pt x="131033" y="1339625"/>
                  </a:lnTo>
                  <a:lnTo>
                    <a:pt x="93450" y="1311441"/>
                  </a:lnTo>
                  <a:lnTo>
                    <a:pt x="61379" y="1279564"/>
                  </a:lnTo>
                  <a:lnTo>
                    <a:pt x="35410" y="1244434"/>
                  </a:lnTo>
                  <a:lnTo>
                    <a:pt x="16130" y="1206495"/>
                  </a:lnTo>
                  <a:lnTo>
                    <a:pt x="4130" y="1166186"/>
                  </a:lnTo>
                  <a:lnTo>
                    <a:pt x="0" y="11239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162" y="2605658"/>
              <a:ext cx="1828800" cy="1039494"/>
            </a:xfrm>
            <a:custGeom>
              <a:avLst/>
              <a:gdLst/>
              <a:ahLst/>
              <a:cxnLst/>
              <a:rect l="l" t="t" r="r" b="b"/>
              <a:pathLst>
                <a:path w="1828800" h="1039495">
                  <a:moveTo>
                    <a:pt x="319049" y="835660"/>
                  </a:moveTo>
                  <a:lnTo>
                    <a:pt x="290550" y="794258"/>
                  </a:lnTo>
                  <a:lnTo>
                    <a:pt x="110109" y="918298"/>
                  </a:lnTo>
                  <a:lnTo>
                    <a:pt x="81584" y="876808"/>
                  </a:lnTo>
                  <a:lnTo>
                    <a:pt x="0" y="1024509"/>
                  </a:lnTo>
                  <a:lnTo>
                    <a:pt x="167068" y="1001141"/>
                  </a:lnTo>
                  <a:lnTo>
                    <a:pt x="148374" y="973963"/>
                  </a:lnTo>
                  <a:lnTo>
                    <a:pt x="138582" y="959713"/>
                  </a:lnTo>
                  <a:lnTo>
                    <a:pt x="319049" y="835660"/>
                  </a:lnTo>
                  <a:close/>
                </a:path>
                <a:path w="1828800" h="1039495">
                  <a:moveTo>
                    <a:pt x="845566" y="48006"/>
                  </a:moveTo>
                  <a:lnTo>
                    <a:pt x="830834" y="0"/>
                  </a:lnTo>
                  <a:lnTo>
                    <a:pt x="441820" y="118071"/>
                  </a:lnTo>
                  <a:lnTo>
                    <a:pt x="427228" y="69977"/>
                  </a:lnTo>
                  <a:lnTo>
                    <a:pt x="304800" y="185928"/>
                  </a:lnTo>
                  <a:lnTo>
                    <a:pt x="471043" y="214249"/>
                  </a:lnTo>
                  <a:lnTo>
                    <a:pt x="458660" y="173482"/>
                  </a:lnTo>
                  <a:lnTo>
                    <a:pt x="456438" y="166192"/>
                  </a:lnTo>
                  <a:lnTo>
                    <a:pt x="845566" y="48006"/>
                  </a:lnTo>
                  <a:close/>
                </a:path>
                <a:path w="1828800" h="1039495">
                  <a:moveTo>
                    <a:pt x="1828800" y="1024509"/>
                  </a:moveTo>
                  <a:lnTo>
                    <a:pt x="1808429" y="1001903"/>
                  </a:lnTo>
                  <a:lnTo>
                    <a:pt x="1715897" y="899160"/>
                  </a:lnTo>
                  <a:lnTo>
                    <a:pt x="1697507" y="945959"/>
                  </a:lnTo>
                  <a:lnTo>
                    <a:pt x="1304544" y="791591"/>
                  </a:lnTo>
                  <a:lnTo>
                    <a:pt x="1286256" y="838327"/>
                  </a:lnTo>
                  <a:lnTo>
                    <a:pt x="1679143" y="992708"/>
                  </a:lnTo>
                  <a:lnTo>
                    <a:pt x="1660779" y="1039495"/>
                  </a:lnTo>
                  <a:lnTo>
                    <a:pt x="1828800" y="10245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200" y="3657600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79829" y="5360619"/>
            <a:ext cx="1822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48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Binary 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search</a:t>
            </a:r>
            <a:r>
              <a:rPr sz="2400" b="1" spc="-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0629" y="5300268"/>
            <a:ext cx="178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Not a</a:t>
            </a:r>
            <a:r>
              <a:rPr sz="2400" b="1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binary  search</a:t>
            </a:r>
            <a:r>
              <a:rPr sz="2400" b="1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970" y="28454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2000" y="2083434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7301" y="2845434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9170" y="376008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6301" y="376008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9182" y="376008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45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38444" y="2104644"/>
            <a:ext cx="2649220" cy="2258695"/>
            <a:chOff x="5838444" y="2104644"/>
            <a:chExt cx="2649220" cy="2258695"/>
          </a:xfrm>
        </p:grpSpPr>
        <p:sp>
          <p:nvSpPr>
            <p:cNvPr id="22" name="object 22"/>
            <p:cNvSpPr/>
            <p:nvPr/>
          </p:nvSpPr>
          <p:spPr>
            <a:xfrm>
              <a:off x="5867400" y="2133600"/>
              <a:ext cx="1600200" cy="2200910"/>
            </a:xfrm>
            <a:custGeom>
              <a:avLst/>
              <a:gdLst/>
              <a:ahLst/>
              <a:cxnLst/>
              <a:rect l="l" t="t" r="r" b="b"/>
              <a:pathLst>
                <a:path w="1600200" h="2200910">
                  <a:moveTo>
                    <a:pt x="838200" y="285750"/>
                  </a:moveTo>
                  <a:lnTo>
                    <a:pt x="842330" y="243513"/>
                  </a:lnTo>
                  <a:lnTo>
                    <a:pt x="854329" y="203204"/>
                  </a:lnTo>
                  <a:lnTo>
                    <a:pt x="873608" y="165265"/>
                  </a:lnTo>
                  <a:lnTo>
                    <a:pt x="899576" y="130135"/>
                  </a:lnTo>
                  <a:lnTo>
                    <a:pt x="931646" y="98258"/>
                  </a:lnTo>
                  <a:lnTo>
                    <a:pt x="969228" y="70074"/>
                  </a:lnTo>
                  <a:lnTo>
                    <a:pt x="1011733" y="46024"/>
                  </a:lnTo>
                  <a:lnTo>
                    <a:pt x="1058572" y="26550"/>
                  </a:lnTo>
                  <a:lnTo>
                    <a:pt x="1109155" y="12094"/>
                  </a:lnTo>
                  <a:lnTo>
                    <a:pt x="1162894" y="3097"/>
                  </a:lnTo>
                  <a:lnTo>
                    <a:pt x="1219200" y="0"/>
                  </a:lnTo>
                  <a:lnTo>
                    <a:pt x="1275505" y="3097"/>
                  </a:lnTo>
                  <a:lnTo>
                    <a:pt x="1329244" y="12094"/>
                  </a:lnTo>
                  <a:lnTo>
                    <a:pt x="1379827" y="26550"/>
                  </a:lnTo>
                  <a:lnTo>
                    <a:pt x="1426666" y="46024"/>
                  </a:lnTo>
                  <a:lnTo>
                    <a:pt x="1469171" y="70074"/>
                  </a:lnTo>
                  <a:lnTo>
                    <a:pt x="1506753" y="98258"/>
                  </a:lnTo>
                  <a:lnTo>
                    <a:pt x="1538823" y="130135"/>
                  </a:lnTo>
                  <a:lnTo>
                    <a:pt x="1564791" y="165265"/>
                  </a:lnTo>
                  <a:lnTo>
                    <a:pt x="1584070" y="203204"/>
                  </a:lnTo>
                  <a:lnTo>
                    <a:pt x="1596069" y="243513"/>
                  </a:lnTo>
                  <a:lnTo>
                    <a:pt x="1600200" y="285750"/>
                  </a:lnTo>
                  <a:lnTo>
                    <a:pt x="1596069" y="327986"/>
                  </a:lnTo>
                  <a:lnTo>
                    <a:pt x="1584070" y="368295"/>
                  </a:lnTo>
                  <a:lnTo>
                    <a:pt x="1564791" y="406234"/>
                  </a:lnTo>
                  <a:lnTo>
                    <a:pt x="1538823" y="441364"/>
                  </a:lnTo>
                  <a:lnTo>
                    <a:pt x="1506753" y="473241"/>
                  </a:lnTo>
                  <a:lnTo>
                    <a:pt x="1469171" y="501425"/>
                  </a:lnTo>
                  <a:lnTo>
                    <a:pt x="1426666" y="525475"/>
                  </a:lnTo>
                  <a:lnTo>
                    <a:pt x="1379827" y="544949"/>
                  </a:lnTo>
                  <a:lnTo>
                    <a:pt x="1329244" y="559405"/>
                  </a:lnTo>
                  <a:lnTo>
                    <a:pt x="1275505" y="568402"/>
                  </a:lnTo>
                  <a:lnTo>
                    <a:pt x="1219200" y="571500"/>
                  </a:lnTo>
                  <a:lnTo>
                    <a:pt x="1162894" y="568402"/>
                  </a:lnTo>
                  <a:lnTo>
                    <a:pt x="1109155" y="559405"/>
                  </a:lnTo>
                  <a:lnTo>
                    <a:pt x="1058572" y="544949"/>
                  </a:lnTo>
                  <a:lnTo>
                    <a:pt x="1011733" y="525475"/>
                  </a:lnTo>
                  <a:lnTo>
                    <a:pt x="969228" y="501425"/>
                  </a:lnTo>
                  <a:lnTo>
                    <a:pt x="931646" y="473241"/>
                  </a:lnTo>
                  <a:lnTo>
                    <a:pt x="899576" y="441364"/>
                  </a:lnTo>
                  <a:lnTo>
                    <a:pt x="873608" y="406234"/>
                  </a:lnTo>
                  <a:lnTo>
                    <a:pt x="854329" y="368295"/>
                  </a:lnTo>
                  <a:lnTo>
                    <a:pt x="842330" y="327986"/>
                  </a:lnTo>
                  <a:lnTo>
                    <a:pt x="838200" y="285750"/>
                  </a:lnTo>
                  <a:close/>
                </a:path>
                <a:path w="1600200" h="2200910">
                  <a:moveTo>
                    <a:pt x="304800" y="1076705"/>
                  </a:moveTo>
                  <a:lnTo>
                    <a:pt x="308930" y="1034469"/>
                  </a:lnTo>
                  <a:lnTo>
                    <a:pt x="320929" y="994160"/>
                  </a:lnTo>
                  <a:lnTo>
                    <a:pt x="340208" y="956221"/>
                  </a:lnTo>
                  <a:lnTo>
                    <a:pt x="366176" y="921091"/>
                  </a:lnTo>
                  <a:lnTo>
                    <a:pt x="398246" y="889214"/>
                  </a:lnTo>
                  <a:lnTo>
                    <a:pt x="435828" y="861030"/>
                  </a:lnTo>
                  <a:lnTo>
                    <a:pt x="478333" y="836980"/>
                  </a:lnTo>
                  <a:lnTo>
                    <a:pt x="525172" y="817506"/>
                  </a:lnTo>
                  <a:lnTo>
                    <a:pt x="575755" y="803050"/>
                  </a:lnTo>
                  <a:lnTo>
                    <a:pt x="629494" y="794053"/>
                  </a:lnTo>
                  <a:lnTo>
                    <a:pt x="685800" y="790955"/>
                  </a:lnTo>
                  <a:lnTo>
                    <a:pt x="742105" y="794053"/>
                  </a:lnTo>
                  <a:lnTo>
                    <a:pt x="795844" y="803050"/>
                  </a:lnTo>
                  <a:lnTo>
                    <a:pt x="846427" y="817506"/>
                  </a:lnTo>
                  <a:lnTo>
                    <a:pt x="893266" y="836980"/>
                  </a:lnTo>
                  <a:lnTo>
                    <a:pt x="935771" y="861030"/>
                  </a:lnTo>
                  <a:lnTo>
                    <a:pt x="973353" y="889214"/>
                  </a:lnTo>
                  <a:lnTo>
                    <a:pt x="1005423" y="921091"/>
                  </a:lnTo>
                  <a:lnTo>
                    <a:pt x="1031391" y="956221"/>
                  </a:lnTo>
                  <a:lnTo>
                    <a:pt x="1050670" y="994160"/>
                  </a:lnTo>
                  <a:lnTo>
                    <a:pt x="1062669" y="1034469"/>
                  </a:lnTo>
                  <a:lnTo>
                    <a:pt x="1066800" y="1076705"/>
                  </a:lnTo>
                  <a:lnTo>
                    <a:pt x="1062669" y="1118942"/>
                  </a:lnTo>
                  <a:lnTo>
                    <a:pt x="1050670" y="1159251"/>
                  </a:lnTo>
                  <a:lnTo>
                    <a:pt x="1031391" y="1197190"/>
                  </a:lnTo>
                  <a:lnTo>
                    <a:pt x="1005423" y="1232320"/>
                  </a:lnTo>
                  <a:lnTo>
                    <a:pt x="973353" y="1264197"/>
                  </a:lnTo>
                  <a:lnTo>
                    <a:pt x="935771" y="1292381"/>
                  </a:lnTo>
                  <a:lnTo>
                    <a:pt x="893266" y="1316431"/>
                  </a:lnTo>
                  <a:lnTo>
                    <a:pt x="846427" y="1335905"/>
                  </a:lnTo>
                  <a:lnTo>
                    <a:pt x="795844" y="1350361"/>
                  </a:lnTo>
                  <a:lnTo>
                    <a:pt x="742105" y="1359358"/>
                  </a:lnTo>
                  <a:lnTo>
                    <a:pt x="685800" y="1362455"/>
                  </a:lnTo>
                  <a:lnTo>
                    <a:pt x="629494" y="1359358"/>
                  </a:lnTo>
                  <a:lnTo>
                    <a:pt x="575755" y="1350361"/>
                  </a:lnTo>
                  <a:lnTo>
                    <a:pt x="525172" y="1335905"/>
                  </a:lnTo>
                  <a:lnTo>
                    <a:pt x="478333" y="1316431"/>
                  </a:lnTo>
                  <a:lnTo>
                    <a:pt x="435828" y="1292381"/>
                  </a:lnTo>
                  <a:lnTo>
                    <a:pt x="398246" y="1264197"/>
                  </a:lnTo>
                  <a:lnTo>
                    <a:pt x="366176" y="1232320"/>
                  </a:lnTo>
                  <a:lnTo>
                    <a:pt x="340208" y="1197190"/>
                  </a:lnTo>
                  <a:lnTo>
                    <a:pt x="320929" y="1159251"/>
                  </a:lnTo>
                  <a:lnTo>
                    <a:pt x="308930" y="1118942"/>
                  </a:lnTo>
                  <a:lnTo>
                    <a:pt x="304800" y="1076705"/>
                  </a:lnTo>
                  <a:close/>
                </a:path>
                <a:path w="1600200" h="2200910">
                  <a:moveTo>
                    <a:pt x="0" y="1914906"/>
                  </a:moveTo>
                  <a:lnTo>
                    <a:pt x="4130" y="1872669"/>
                  </a:lnTo>
                  <a:lnTo>
                    <a:pt x="16129" y="1832360"/>
                  </a:lnTo>
                  <a:lnTo>
                    <a:pt x="35408" y="1794421"/>
                  </a:lnTo>
                  <a:lnTo>
                    <a:pt x="61376" y="1759291"/>
                  </a:lnTo>
                  <a:lnTo>
                    <a:pt x="93446" y="1727414"/>
                  </a:lnTo>
                  <a:lnTo>
                    <a:pt x="131028" y="1699230"/>
                  </a:lnTo>
                  <a:lnTo>
                    <a:pt x="173533" y="1675180"/>
                  </a:lnTo>
                  <a:lnTo>
                    <a:pt x="220372" y="1655706"/>
                  </a:lnTo>
                  <a:lnTo>
                    <a:pt x="270955" y="1641250"/>
                  </a:lnTo>
                  <a:lnTo>
                    <a:pt x="324694" y="1632253"/>
                  </a:lnTo>
                  <a:lnTo>
                    <a:pt x="381000" y="1629156"/>
                  </a:lnTo>
                  <a:lnTo>
                    <a:pt x="437305" y="1632253"/>
                  </a:lnTo>
                  <a:lnTo>
                    <a:pt x="491044" y="1641250"/>
                  </a:lnTo>
                  <a:lnTo>
                    <a:pt x="541627" y="1655706"/>
                  </a:lnTo>
                  <a:lnTo>
                    <a:pt x="588466" y="1675180"/>
                  </a:lnTo>
                  <a:lnTo>
                    <a:pt x="630971" y="1699230"/>
                  </a:lnTo>
                  <a:lnTo>
                    <a:pt x="668553" y="1727414"/>
                  </a:lnTo>
                  <a:lnTo>
                    <a:pt x="700623" y="1759291"/>
                  </a:lnTo>
                  <a:lnTo>
                    <a:pt x="726591" y="1794421"/>
                  </a:lnTo>
                  <a:lnTo>
                    <a:pt x="745870" y="1832360"/>
                  </a:lnTo>
                  <a:lnTo>
                    <a:pt x="757869" y="1872669"/>
                  </a:lnTo>
                  <a:lnTo>
                    <a:pt x="762000" y="1914906"/>
                  </a:lnTo>
                  <a:lnTo>
                    <a:pt x="757869" y="1957142"/>
                  </a:lnTo>
                  <a:lnTo>
                    <a:pt x="745870" y="1997451"/>
                  </a:lnTo>
                  <a:lnTo>
                    <a:pt x="726591" y="2035390"/>
                  </a:lnTo>
                  <a:lnTo>
                    <a:pt x="700623" y="2070520"/>
                  </a:lnTo>
                  <a:lnTo>
                    <a:pt x="668553" y="2102397"/>
                  </a:lnTo>
                  <a:lnTo>
                    <a:pt x="630971" y="2130581"/>
                  </a:lnTo>
                  <a:lnTo>
                    <a:pt x="588466" y="2154631"/>
                  </a:lnTo>
                  <a:lnTo>
                    <a:pt x="541627" y="2174105"/>
                  </a:lnTo>
                  <a:lnTo>
                    <a:pt x="491044" y="2188561"/>
                  </a:lnTo>
                  <a:lnTo>
                    <a:pt x="437305" y="2197558"/>
                  </a:lnTo>
                  <a:lnTo>
                    <a:pt x="381000" y="2200656"/>
                  </a:lnTo>
                  <a:lnTo>
                    <a:pt x="324694" y="2197558"/>
                  </a:lnTo>
                  <a:lnTo>
                    <a:pt x="270955" y="2188561"/>
                  </a:lnTo>
                  <a:lnTo>
                    <a:pt x="220372" y="2174105"/>
                  </a:lnTo>
                  <a:lnTo>
                    <a:pt x="173533" y="2154631"/>
                  </a:lnTo>
                  <a:lnTo>
                    <a:pt x="131028" y="2130581"/>
                  </a:lnTo>
                  <a:lnTo>
                    <a:pt x="93446" y="2102397"/>
                  </a:lnTo>
                  <a:lnTo>
                    <a:pt x="61376" y="2070520"/>
                  </a:lnTo>
                  <a:lnTo>
                    <a:pt x="35408" y="2035390"/>
                  </a:lnTo>
                  <a:lnTo>
                    <a:pt x="16129" y="1997451"/>
                  </a:lnTo>
                  <a:lnTo>
                    <a:pt x="4130" y="1957142"/>
                  </a:lnTo>
                  <a:lnTo>
                    <a:pt x="0" y="1914906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9162" y="3505072"/>
              <a:ext cx="319405" cy="230504"/>
            </a:xfrm>
            <a:custGeom>
              <a:avLst/>
              <a:gdLst/>
              <a:ahLst/>
              <a:cxnLst/>
              <a:rect l="l" t="t" r="r" b="b"/>
              <a:pathLst>
                <a:path w="319404" h="230504">
                  <a:moveTo>
                    <a:pt x="81534" y="82550"/>
                  </a:moveTo>
                  <a:lnTo>
                    <a:pt x="0" y="230250"/>
                  </a:lnTo>
                  <a:lnTo>
                    <a:pt x="167004" y="206882"/>
                  </a:lnTo>
                  <a:lnTo>
                    <a:pt x="148321" y="179704"/>
                  </a:lnTo>
                  <a:lnTo>
                    <a:pt x="117855" y="179704"/>
                  </a:lnTo>
                  <a:lnTo>
                    <a:pt x="89408" y="138302"/>
                  </a:lnTo>
                  <a:lnTo>
                    <a:pt x="110087" y="124085"/>
                  </a:lnTo>
                  <a:lnTo>
                    <a:pt x="81534" y="82550"/>
                  </a:lnTo>
                  <a:close/>
                </a:path>
                <a:path w="319404" h="230504">
                  <a:moveTo>
                    <a:pt x="110087" y="124085"/>
                  </a:moveTo>
                  <a:lnTo>
                    <a:pt x="89408" y="138302"/>
                  </a:lnTo>
                  <a:lnTo>
                    <a:pt x="117855" y="179704"/>
                  </a:lnTo>
                  <a:lnTo>
                    <a:pt x="138544" y="165481"/>
                  </a:lnTo>
                  <a:lnTo>
                    <a:pt x="110087" y="124085"/>
                  </a:lnTo>
                  <a:close/>
                </a:path>
                <a:path w="319404" h="230504">
                  <a:moveTo>
                    <a:pt x="138544" y="165481"/>
                  </a:moveTo>
                  <a:lnTo>
                    <a:pt x="117855" y="179704"/>
                  </a:lnTo>
                  <a:lnTo>
                    <a:pt x="148321" y="179704"/>
                  </a:lnTo>
                  <a:lnTo>
                    <a:pt x="138544" y="165481"/>
                  </a:lnTo>
                  <a:close/>
                </a:path>
                <a:path w="319404" h="230504">
                  <a:moveTo>
                    <a:pt x="290576" y="0"/>
                  </a:moveTo>
                  <a:lnTo>
                    <a:pt x="110087" y="124085"/>
                  </a:lnTo>
                  <a:lnTo>
                    <a:pt x="138544" y="165481"/>
                  </a:lnTo>
                  <a:lnTo>
                    <a:pt x="319023" y="41401"/>
                  </a:lnTo>
                  <a:lnTo>
                    <a:pt x="2905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81800" y="2924555"/>
              <a:ext cx="1143000" cy="1409700"/>
            </a:xfrm>
            <a:custGeom>
              <a:avLst/>
              <a:gdLst/>
              <a:ahLst/>
              <a:cxnLst/>
              <a:rect l="l" t="t" r="r" b="b"/>
              <a:pathLst>
                <a:path w="1143000" h="1409700">
                  <a:moveTo>
                    <a:pt x="381000" y="285750"/>
                  </a:moveTo>
                  <a:lnTo>
                    <a:pt x="385130" y="243513"/>
                  </a:lnTo>
                  <a:lnTo>
                    <a:pt x="397129" y="203204"/>
                  </a:lnTo>
                  <a:lnTo>
                    <a:pt x="416408" y="165265"/>
                  </a:lnTo>
                  <a:lnTo>
                    <a:pt x="442376" y="130135"/>
                  </a:lnTo>
                  <a:lnTo>
                    <a:pt x="474446" y="98258"/>
                  </a:lnTo>
                  <a:lnTo>
                    <a:pt x="512028" y="70074"/>
                  </a:lnTo>
                  <a:lnTo>
                    <a:pt x="554533" y="46024"/>
                  </a:lnTo>
                  <a:lnTo>
                    <a:pt x="601372" y="26550"/>
                  </a:lnTo>
                  <a:lnTo>
                    <a:pt x="651955" y="12094"/>
                  </a:lnTo>
                  <a:lnTo>
                    <a:pt x="705694" y="3097"/>
                  </a:lnTo>
                  <a:lnTo>
                    <a:pt x="762000" y="0"/>
                  </a:lnTo>
                  <a:lnTo>
                    <a:pt x="818305" y="3097"/>
                  </a:lnTo>
                  <a:lnTo>
                    <a:pt x="872044" y="12094"/>
                  </a:lnTo>
                  <a:lnTo>
                    <a:pt x="922627" y="26550"/>
                  </a:lnTo>
                  <a:lnTo>
                    <a:pt x="969466" y="46024"/>
                  </a:lnTo>
                  <a:lnTo>
                    <a:pt x="1011971" y="70074"/>
                  </a:lnTo>
                  <a:lnTo>
                    <a:pt x="1049553" y="98258"/>
                  </a:lnTo>
                  <a:lnTo>
                    <a:pt x="1081623" y="130135"/>
                  </a:lnTo>
                  <a:lnTo>
                    <a:pt x="1107591" y="165265"/>
                  </a:lnTo>
                  <a:lnTo>
                    <a:pt x="1126870" y="203204"/>
                  </a:lnTo>
                  <a:lnTo>
                    <a:pt x="1138869" y="243513"/>
                  </a:lnTo>
                  <a:lnTo>
                    <a:pt x="1143000" y="285750"/>
                  </a:lnTo>
                  <a:lnTo>
                    <a:pt x="1138869" y="327986"/>
                  </a:lnTo>
                  <a:lnTo>
                    <a:pt x="1126870" y="368295"/>
                  </a:lnTo>
                  <a:lnTo>
                    <a:pt x="1107591" y="406234"/>
                  </a:lnTo>
                  <a:lnTo>
                    <a:pt x="1081623" y="441364"/>
                  </a:lnTo>
                  <a:lnTo>
                    <a:pt x="1049553" y="473241"/>
                  </a:lnTo>
                  <a:lnTo>
                    <a:pt x="1011971" y="501425"/>
                  </a:lnTo>
                  <a:lnTo>
                    <a:pt x="969466" y="525475"/>
                  </a:lnTo>
                  <a:lnTo>
                    <a:pt x="922627" y="544949"/>
                  </a:lnTo>
                  <a:lnTo>
                    <a:pt x="872044" y="559405"/>
                  </a:lnTo>
                  <a:lnTo>
                    <a:pt x="818305" y="568402"/>
                  </a:lnTo>
                  <a:lnTo>
                    <a:pt x="762000" y="571500"/>
                  </a:lnTo>
                  <a:lnTo>
                    <a:pt x="705694" y="568402"/>
                  </a:lnTo>
                  <a:lnTo>
                    <a:pt x="651955" y="559405"/>
                  </a:lnTo>
                  <a:lnTo>
                    <a:pt x="601372" y="544949"/>
                  </a:lnTo>
                  <a:lnTo>
                    <a:pt x="554533" y="525475"/>
                  </a:lnTo>
                  <a:lnTo>
                    <a:pt x="512028" y="501425"/>
                  </a:lnTo>
                  <a:lnTo>
                    <a:pt x="474446" y="473241"/>
                  </a:lnTo>
                  <a:lnTo>
                    <a:pt x="442376" y="441364"/>
                  </a:lnTo>
                  <a:lnTo>
                    <a:pt x="416408" y="406234"/>
                  </a:lnTo>
                  <a:lnTo>
                    <a:pt x="397129" y="368295"/>
                  </a:lnTo>
                  <a:lnTo>
                    <a:pt x="385130" y="327986"/>
                  </a:lnTo>
                  <a:lnTo>
                    <a:pt x="381000" y="285750"/>
                  </a:lnTo>
                  <a:close/>
                </a:path>
                <a:path w="1143000" h="1409700">
                  <a:moveTo>
                    <a:pt x="0" y="1123950"/>
                  </a:moveTo>
                  <a:lnTo>
                    <a:pt x="4130" y="1081713"/>
                  </a:lnTo>
                  <a:lnTo>
                    <a:pt x="16129" y="1041404"/>
                  </a:lnTo>
                  <a:lnTo>
                    <a:pt x="35408" y="1003465"/>
                  </a:lnTo>
                  <a:lnTo>
                    <a:pt x="61376" y="968335"/>
                  </a:lnTo>
                  <a:lnTo>
                    <a:pt x="93446" y="936458"/>
                  </a:lnTo>
                  <a:lnTo>
                    <a:pt x="131028" y="908274"/>
                  </a:lnTo>
                  <a:lnTo>
                    <a:pt x="173533" y="884224"/>
                  </a:lnTo>
                  <a:lnTo>
                    <a:pt x="220372" y="864750"/>
                  </a:lnTo>
                  <a:lnTo>
                    <a:pt x="270955" y="850294"/>
                  </a:lnTo>
                  <a:lnTo>
                    <a:pt x="324694" y="841297"/>
                  </a:lnTo>
                  <a:lnTo>
                    <a:pt x="381000" y="838200"/>
                  </a:lnTo>
                  <a:lnTo>
                    <a:pt x="437305" y="841297"/>
                  </a:lnTo>
                  <a:lnTo>
                    <a:pt x="491044" y="850294"/>
                  </a:lnTo>
                  <a:lnTo>
                    <a:pt x="541627" y="864750"/>
                  </a:lnTo>
                  <a:lnTo>
                    <a:pt x="588466" y="884224"/>
                  </a:lnTo>
                  <a:lnTo>
                    <a:pt x="630971" y="908274"/>
                  </a:lnTo>
                  <a:lnTo>
                    <a:pt x="668553" y="936458"/>
                  </a:lnTo>
                  <a:lnTo>
                    <a:pt x="700623" y="968335"/>
                  </a:lnTo>
                  <a:lnTo>
                    <a:pt x="726591" y="1003465"/>
                  </a:lnTo>
                  <a:lnTo>
                    <a:pt x="745870" y="1041404"/>
                  </a:lnTo>
                  <a:lnTo>
                    <a:pt x="757869" y="1081713"/>
                  </a:lnTo>
                  <a:lnTo>
                    <a:pt x="762000" y="1123950"/>
                  </a:lnTo>
                  <a:lnTo>
                    <a:pt x="757869" y="1166186"/>
                  </a:lnTo>
                  <a:lnTo>
                    <a:pt x="745870" y="1206495"/>
                  </a:lnTo>
                  <a:lnTo>
                    <a:pt x="726591" y="1244434"/>
                  </a:lnTo>
                  <a:lnTo>
                    <a:pt x="700623" y="1279564"/>
                  </a:lnTo>
                  <a:lnTo>
                    <a:pt x="668553" y="1311441"/>
                  </a:lnTo>
                  <a:lnTo>
                    <a:pt x="630971" y="1339625"/>
                  </a:lnTo>
                  <a:lnTo>
                    <a:pt x="588466" y="1363675"/>
                  </a:lnTo>
                  <a:lnTo>
                    <a:pt x="541627" y="1383149"/>
                  </a:lnTo>
                  <a:lnTo>
                    <a:pt x="491044" y="1397605"/>
                  </a:lnTo>
                  <a:lnTo>
                    <a:pt x="437305" y="1406602"/>
                  </a:lnTo>
                  <a:lnTo>
                    <a:pt x="381000" y="1409700"/>
                  </a:lnTo>
                  <a:lnTo>
                    <a:pt x="324694" y="1406602"/>
                  </a:lnTo>
                  <a:lnTo>
                    <a:pt x="270955" y="1397605"/>
                  </a:lnTo>
                  <a:lnTo>
                    <a:pt x="220372" y="1383149"/>
                  </a:lnTo>
                  <a:lnTo>
                    <a:pt x="173533" y="1363675"/>
                  </a:lnTo>
                  <a:lnTo>
                    <a:pt x="131028" y="1339625"/>
                  </a:lnTo>
                  <a:lnTo>
                    <a:pt x="93446" y="1311441"/>
                  </a:lnTo>
                  <a:lnTo>
                    <a:pt x="61376" y="1279564"/>
                  </a:lnTo>
                  <a:lnTo>
                    <a:pt x="35408" y="1244434"/>
                  </a:lnTo>
                  <a:lnTo>
                    <a:pt x="16129" y="1206495"/>
                  </a:lnTo>
                  <a:lnTo>
                    <a:pt x="4130" y="1166186"/>
                  </a:lnTo>
                  <a:lnTo>
                    <a:pt x="0" y="11239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45821" y="2710814"/>
              <a:ext cx="1532255" cy="1047115"/>
            </a:xfrm>
            <a:custGeom>
              <a:avLst/>
              <a:gdLst/>
              <a:ahLst/>
              <a:cxnLst/>
              <a:rect l="l" t="t" r="r" b="b"/>
              <a:pathLst>
                <a:path w="1532254" h="1047114">
                  <a:moveTo>
                    <a:pt x="617740" y="1024509"/>
                  </a:moveTo>
                  <a:lnTo>
                    <a:pt x="600913" y="1007364"/>
                  </a:lnTo>
                  <a:lnTo>
                    <a:pt x="499630" y="904113"/>
                  </a:lnTo>
                  <a:lnTo>
                    <a:pt x="483235" y="951712"/>
                  </a:lnTo>
                  <a:lnTo>
                    <a:pt x="16268" y="791210"/>
                  </a:lnTo>
                  <a:lnTo>
                    <a:pt x="0" y="838708"/>
                  </a:lnTo>
                  <a:lnTo>
                    <a:pt x="466877" y="999210"/>
                  </a:lnTo>
                  <a:lnTo>
                    <a:pt x="450481" y="1046861"/>
                  </a:lnTo>
                  <a:lnTo>
                    <a:pt x="617740" y="1024509"/>
                  </a:lnTo>
                  <a:close/>
                </a:path>
                <a:path w="1532254" h="1047114">
                  <a:moveTo>
                    <a:pt x="998740" y="185928"/>
                  </a:moveTo>
                  <a:lnTo>
                    <a:pt x="981113" y="167640"/>
                  </a:lnTo>
                  <a:lnTo>
                    <a:pt x="881646" y="64389"/>
                  </a:lnTo>
                  <a:lnTo>
                    <a:pt x="864857" y="111848"/>
                  </a:lnTo>
                  <a:lnTo>
                    <a:pt x="549922" y="254"/>
                  </a:lnTo>
                  <a:lnTo>
                    <a:pt x="541540" y="24003"/>
                  </a:lnTo>
                  <a:lnTo>
                    <a:pt x="534174" y="0"/>
                  </a:lnTo>
                  <a:lnTo>
                    <a:pt x="145161" y="118071"/>
                  </a:lnTo>
                  <a:lnTo>
                    <a:pt x="130568" y="69977"/>
                  </a:lnTo>
                  <a:lnTo>
                    <a:pt x="8128" y="185928"/>
                  </a:lnTo>
                  <a:lnTo>
                    <a:pt x="174383" y="214249"/>
                  </a:lnTo>
                  <a:lnTo>
                    <a:pt x="162001" y="173482"/>
                  </a:lnTo>
                  <a:lnTo>
                    <a:pt x="159778" y="166192"/>
                  </a:lnTo>
                  <a:lnTo>
                    <a:pt x="540816" y="50469"/>
                  </a:lnTo>
                  <a:lnTo>
                    <a:pt x="848106" y="159232"/>
                  </a:lnTo>
                  <a:lnTo>
                    <a:pt x="831354" y="206629"/>
                  </a:lnTo>
                  <a:lnTo>
                    <a:pt x="998740" y="185928"/>
                  </a:lnTo>
                  <a:close/>
                </a:path>
                <a:path w="1532254" h="1047114">
                  <a:moveTo>
                    <a:pt x="1532140" y="1024509"/>
                  </a:moveTo>
                  <a:lnTo>
                    <a:pt x="1511769" y="1001903"/>
                  </a:lnTo>
                  <a:lnTo>
                    <a:pt x="1419237" y="899160"/>
                  </a:lnTo>
                  <a:lnTo>
                    <a:pt x="1400848" y="945959"/>
                  </a:lnTo>
                  <a:lnTo>
                    <a:pt x="1007884" y="791591"/>
                  </a:lnTo>
                  <a:lnTo>
                    <a:pt x="989596" y="838327"/>
                  </a:lnTo>
                  <a:lnTo>
                    <a:pt x="1382483" y="992708"/>
                  </a:lnTo>
                  <a:lnTo>
                    <a:pt x="1364119" y="1039495"/>
                  </a:lnTo>
                  <a:lnTo>
                    <a:pt x="1532140" y="10245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6200" y="3762755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18834" y="295020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6890" y="218820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62190" y="2950209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45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4034" y="386499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1190" y="3864991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4070" y="3864991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76244" y="1542288"/>
            <a:ext cx="1887220" cy="3096895"/>
            <a:chOff x="3476244" y="1542288"/>
            <a:chExt cx="1887220" cy="3096895"/>
          </a:xfrm>
        </p:grpSpPr>
        <p:sp>
          <p:nvSpPr>
            <p:cNvPr id="34" name="object 34"/>
            <p:cNvSpPr/>
            <p:nvPr/>
          </p:nvSpPr>
          <p:spPr>
            <a:xfrm>
              <a:off x="4114800" y="1571244"/>
              <a:ext cx="1219200" cy="2200910"/>
            </a:xfrm>
            <a:custGeom>
              <a:avLst/>
              <a:gdLst/>
              <a:ahLst/>
              <a:cxnLst/>
              <a:rect l="l" t="t" r="r" b="b"/>
              <a:pathLst>
                <a:path w="1219200" h="220091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  <a:path w="1219200" h="2200910">
                  <a:moveTo>
                    <a:pt x="457200" y="1076705"/>
                  </a:moveTo>
                  <a:lnTo>
                    <a:pt x="461330" y="1034469"/>
                  </a:lnTo>
                  <a:lnTo>
                    <a:pt x="473329" y="994160"/>
                  </a:lnTo>
                  <a:lnTo>
                    <a:pt x="492608" y="956221"/>
                  </a:lnTo>
                  <a:lnTo>
                    <a:pt x="518576" y="921091"/>
                  </a:lnTo>
                  <a:lnTo>
                    <a:pt x="550646" y="889214"/>
                  </a:lnTo>
                  <a:lnTo>
                    <a:pt x="588228" y="861030"/>
                  </a:lnTo>
                  <a:lnTo>
                    <a:pt x="630733" y="836980"/>
                  </a:lnTo>
                  <a:lnTo>
                    <a:pt x="677572" y="817506"/>
                  </a:lnTo>
                  <a:lnTo>
                    <a:pt x="728155" y="803050"/>
                  </a:lnTo>
                  <a:lnTo>
                    <a:pt x="781894" y="794053"/>
                  </a:lnTo>
                  <a:lnTo>
                    <a:pt x="838200" y="790955"/>
                  </a:lnTo>
                  <a:lnTo>
                    <a:pt x="894505" y="794053"/>
                  </a:lnTo>
                  <a:lnTo>
                    <a:pt x="948244" y="803050"/>
                  </a:lnTo>
                  <a:lnTo>
                    <a:pt x="998827" y="817506"/>
                  </a:lnTo>
                  <a:lnTo>
                    <a:pt x="1045666" y="836980"/>
                  </a:lnTo>
                  <a:lnTo>
                    <a:pt x="1088171" y="861030"/>
                  </a:lnTo>
                  <a:lnTo>
                    <a:pt x="1125753" y="889214"/>
                  </a:lnTo>
                  <a:lnTo>
                    <a:pt x="1157823" y="921091"/>
                  </a:lnTo>
                  <a:lnTo>
                    <a:pt x="1183791" y="956221"/>
                  </a:lnTo>
                  <a:lnTo>
                    <a:pt x="1203070" y="994160"/>
                  </a:lnTo>
                  <a:lnTo>
                    <a:pt x="1215069" y="1034469"/>
                  </a:lnTo>
                  <a:lnTo>
                    <a:pt x="1219200" y="1076705"/>
                  </a:lnTo>
                  <a:lnTo>
                    <a:pt x="1215069" y="1118942"/>
                  </a:lnTo>
                  <a:lnTo>
                    <a:pt x="1203070" y="1159251"/>
                  </a:lnTo>
                  <a:lnTo>
                    <a:pt x="1183791" y="1197190"/>
                  </a:lnTo>
                  <a:lnTo>
                    <a:pt x="1157823" y="1232320"/>
                  </a:lnTo>
                  <a:lnTo>
                    <a:pt x="1125753" y="1264197"/>
                  </a:lnTo>
                  <a:lnTo>
                    <a:pt x="1088171" y="1292381"/>
                  </a:lnTo>
                  <a:lnTo>
                    <a:pt x="1045666" y="1316431"/>
                  </a:lnTo>
                  <a:lnTo>
                    <a:pt x="998827" y="1335905"/>
                  </a:lnTo>
                  <a:lnTo>
                    <a:pt x="948244" y="1350361"/>
                  </a:lnTo>
                  <a:lnTo>
                    <a:pt x="894505" y="1359358"/>
                  </a:lnTo>
                  <a:lnTo>
                    <a:pt x="838200" y="1362455"/>
                  </a:lnTo>
                  <a:lnTo>
                    <a:pt x="781894" y="1359358"/>
                  </a:lnTo>
                  <a:lnTo>
                    <a:pt x="728155" y="1350361"/>
                  </a:lnTo>
                  <a:lnTo>
                    <a:pt x="677572" y="1335905"/>
                  </a:lnTo>
                  <a:lnTo>
                    <a:pt x="630733" y="1316431"/>
                  </a:lnTo>
                  <a:lnTo>
                    <a:pt x="588228" y="1292381"/>
                  </a:lnTo>
                  <a:lnTo>
                    <a:pt x="550646" y="1264197"/>
                  </a:lnTo>
                  <a:lnTo>
                    <a:pt x="518576" y="1232320"/>
                  </a:lnTo>
                  <a:lnTo>
                    <a:pt x="492608" y="1197190"/>
                  </a:lnTo>
                  <a:lnTo>
                    <a:pt x="473329" y="1159251"/>
                  </a:lnTo>
                  <a:lnTo>
                    <a:pt x="461330" y="1118942"/>
                  </a:lnTo>
                  <a:lnTo>
                    <a:pt x="457200" y="1076705"/>
                  </a:lnTo>
                  <a:close/>
                </a:path>
                <a:path w="1219200" h="2200910">
                  <a:moveTo>
                    <a:pt x="76200" y="1914905"/>
                  </a:moveTo>
                  <a:lnTo>
                    <a:pt x="80330" y="1872669"/>
                  </a:lnTo>
                  <a:lnTo>
                    <a:pt x="92329" y="1832360"/>
                  </a:lnTo>
                  <a:lnTo>
                    <a:pt x="111608" y="1794421"/>
                  </a:lnTo>
                  <a:lnTo>
                    <a:pt x="137576" y="1759291"/>
                  </a:lnTo>
                  <a:lnTo>
                    <a:pt x="169646" y="1727414"/>
                  </a:lnTo>
                  <a:lnTo>
                    <a:pt x="207228" y="1699230"/>
                  </a:lnTo>
                  <a:lnTo>
                    <a:pt x="249733" y="1675180"/>
                  </a:lnTo>
                  <a:lnTo>
                    <a:pt x="296572" y="1655706"/>
                  </a:lnTo>
                  <a:lnTo>
                    <a:pt x="347155" y="1641250"/>
                  </a:lnTo>
                  <a:lnTo>
                    <a:pt x="400894" y="1632253"/>
                  </a:lnTo>
                  <a:lnTo>
                    <a:pt x="457200" y="1629155"/>
                  </a:lnTo>
                  <a:lnTo>
                    <a:pt x="513505" y="1632253"/>
                  </a:lnTo>
                  <a:lnTo>
                    <a:pt x="567244" y="1641250"/>
                  </a:lnTo>
                  <a:lnTo>
                    <a:pt x="617827" y="1655706"/>
                  </a:lnTo>
                  <a:lnTo>
                    <a:pt x="664666" y="1675180"/>
                  </a:lnTo>
                  <a:lnTo>
                    <a:pt x="707171" y="1699230"/>
                  </a:lnTo>
                  <a:lnTo>
                    <a:pt x="744753" y="1727414"/>
                  </a:lnTo>
                  <a:lnTo>
                    <a:pt x="776823" y="1759291"/>
                  </a:lnTo>
                  <a:lnTo>
                    <a:pt x="802791" y="1794421"/>
                  </a:lnTo>
                  <a:lnTo>
                    <a:pt x="822070" y="1832360"/>
                  </a:lnTo>
                  <a:lnTo>
                    <a:pt x="834069" y="1872669"/>
                  </a:lnTo>
                  <a:lnTo>
                    <a:pt x="838200" y="1914905"/>
                  </a:lnTo>
                  <a:lnTo>
                    <a:pt x="834069" y="1957142"/>
                  </a:lnTo>
                  <a:lnTo>
                    <a:pt x="822070" y="1997451"/>
                  </a:lnTo>
                  <a:lnTo>
                    <a:pt x="802791" y="2035390"/>
                  </a:lnTo>
                  <a:lnTo>
                    <a:pt x="776823" y="2070520"/>
                  </a:lnTo>
                  <a:lnTo>
                    <a:pt x="744753" y="2102397"/>
                  </a:lnTo>
                  <a:lnTo>
                    <a:pt x="707171" y="2130581"/>
                  </a:lnTo>
                  <a:lnTo>
                    <a:pt x="664666" y="2154631"/>
                  </a:lnTo>
                  <a:lnTo>
                    <a:pt x="617827" y="2174105"/>
                  </a:lnTo>
                  <a:lnTo>
                    <a:pt x="567244" y="2188561"/>
                  </a:lnTo>
                  <a:lnTo>
                    <a:pt x="513505" y="2197558"/>
                  </a:lnTo>
                  <a:lnTo>
                    <a:pt x="457200" y="2200655"/>
                  </a:lnTo>
                  <a:lnTo>
                    <a:pt x="400894" y="2197558"/>
                  </a:lnTo>
                  <a:lnTo>
                    <a:pt x="347155" y="2188561"/>
                  </a:lnTo>
                  <a:lnTo>
                    <a:pt x="296572" y="2174105"/>
                  </a:lnTo>
                  <a:lnTo>
                    <a:pt x="249733" y="2154631"/>
                  </a:lnTo>
                  <a:lnTo>
                    <a:pt x="207228" y="2130581"/>
                  </a:lnTo>
                  <a:lnTo>
                    <a:pt x="169646" y="2102397"/>
                  </a:lnTo>
                  <a:lnTo>
                    <a:pt x="137576" y="2070520"/>
                  </a:lnTo>
                  <a:lnTo>
                    <a:pt x="111608" y="2035390"/>
                  </a:lnTo>
                  <a:lnTo>
                    <a:pt x="92329" y="1997451"/>
                  </a:lnTo>
                  <a:lnTo>
                    <a:pt x="80330" y="1957142"/>
                  </a:lnTo>
                  <a:lnTo>
                    <a:pt x="76200" y="1914905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88180" y="2148712"/>
              <a:ext cx="478155" cy="1024255"/>
            </a:xfrm>
            <a:custGeom>
              <a:avLst/>
              <a:gdLst/>
              <a:ahLst/>
              <a:cxnLst/>
              <a:rect l="l" t="t" r="r" b="b"/>
              <a:pathLst>
                <a:path w="478154" h="1024255">
                  <a:moveTo>
                    <a:pt x="465582" y="185674"/>
                  </a:moveTo>
                  <a:lnTo>
                    <a:pt x="447954" y="167386"/>
                  </a:lnTo>
                  <a:lnTo>
                    <a:pt x="348488" y="64135"/>
                  </a:lnTo>
                  <a:lnTo>
                    <a:pt x="331698" y="111594"/>
                  </a:lnTo>
                  <a:lnTo>
                    <a:pt x="16764" y="0"/>
                  </a:lnTo>
                  <a:lnTo>
                    <a:pt x="0" y="47498"/>
                  </a:lnTo>
                  <a:lnTo>
                    <a:pt x="314947" y="158978"/>
                  </a:lnTo>
                  <a:lnTo>
                    <a:pt x="298196" y="206375"/>
                  </a:lnTo>
                  <a:lnTo>
                    <a:pt x="465582" y="185674"/>
                  </a:lnTo>
                  <a:close/>
                </a:path>
                <a:path w="478154" h="1024255">
                  <a:moveTo>
                    <a:pt x="477647" y="836676"/>
                  </a:moveTo>
                  <a:lnTo>
                    <a:pt x="453517" y="792734"/>
                  </a:lnTo>
                  <a:lnTo>
                    <a:pt x="204647" y="929474"/>
                  </a:lnTo>
                  <a:lnTo>
                    <a:pt x="180467" y="885444"/>
                  </a:lnTo>
                  <a:lnTo>
                    <a:pt x="84582" y="1024255"/>
                  </a:lnTo>
                  <a:lnTo>
                    <a:pt x="253111" y="1017651"/>
                  </a:lnTo>
                  <a:lnTo>
                    <a:pt x="235521" y="985647"/>
                  </a:lnTo>
                  <a:lnTo>
                    <a:pt x="228866" y="973556"/>
                  </a:lnTo>
                  <a:lnTo>
                    <a:pt x="477647" y="8366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1400" y="2362200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6962" y="2148458"/>
              <a:ext cx="693420" cy="1891030"/>
            </a:xfrm>
            <a:custGeom>
              <a:avLst/>
              <a:gdLst/>
              <a:ahLst/>
              <a:cxnLst/>
              <a:rect l="l" t="t" r="r" b="b"/>
              <a:pathLst>
                <a:path w="693420" h="1891029">
                  <a:moveTo>
                    <a:pt x="616966" y="48006"/>
                  </a:moveTo>
                  <a:lnTo>
                    <a:pt x="602234" y="0"/>
                  </a:lnTo>
                  <a:lnTo>
                    <a:pt x="213220" y="118071"/>
                  </a:lnTo>
                  <a:lnTo>
                    <a:pt x="198628" y="69977"/>
                  </a:lnTo>
                  <a:lnTo>
                    <a:pt x="76200" y="185928"/>
                  </a:lnTo>
                  <a:lnTo>
                    <a:pt x="242443" y="214249"/>
                  </a:lnTo>
                  <a:lnTo>
                    <a:pt x="230060" y="173482"/>
                  </a:lnTo>
                  <a:lnTo>
                    <a:pt x="227838" y="166192"/>
                  </a:lnTo>
                  <a:lnTo>
                    <a:pt x="616966" y="48006"/>
                  </a:lnTo>
                  <a:close/>
                </a:path>
                <a:path w="693420" h="1891029">
                  <a:moveTo>
                    <a:pt x="693166" y="1677162"/>
                  </a:moveTo>
                  <a:lnTo>
                    <a:pt x="678434" y="1629156"/>
                  </a:lnTo>
                  <a:lnTo>
                    <a:pt x="136969" y="1794535"/>
                  </a:lnTo>
                  <a:lnTo>
                    <a:pt x="122301" y="1746504"/>
                  </a:lnTo>
                  <a:lnTo>
                    <a:pt x="0" y="1862709"/>
                  </a:lnTo>
                  <a:lnTo>
                    <a:pt x="166370" y="1890776"/>
                  </a:lnTo>
                  <a:lnTo>
                    <a:pt x="153911" y="1850009"/>
                  </a:lnTo>
                  <a:lnTo>
                    <a:pt x="151663" y="1842668"/>
                  </a:lnTo>
                  <a:lnTo>
                    <a:pt x="693166" y="167716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05200" y="4038600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61179" y="1625549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65982" y="406488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0135" y="330288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27526" y="23882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3935" y="490347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33035" y="2388234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45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78834" y="4616069"/>
            <a:ext cx="1027430" cy="861694"/>
            <a:chOff x="3878834" y="4616069"/>
            <a:chExt cx="1027430" cy="861694"/>
          </a:xfrm>
        </p:grpSpPr>
        <p:sp>
          <p:nvSpPr>
            <p:cNvPr id="46" name="object 46"/>
            <p:cNvSpPr/>
            <p:nvPr/>
          </p:nvSpPr>
          <p:spPr>
            <a:xfrm>
              <a:off x="4114800" y="4876800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0" y="285750"/>
                  </a:moveTo>
                  <a:lnTo>
                    <a:pt x="4130" y="243513"/>
                  </a:lnTo>
                  <a:lnTo>
                    <a:pt x="16129" y="203204"/>
                  </a:lnTo>
                  <a:lnTo>
                    <a:pt x="35408" y="165265"/>
                  </a:lnTo>
                  <a:lnTo>
                    <a:pt x="61376" y="130135"/>
                  </a:lnTo>
                  <a:lnTo>
                    <a:pt x="93446" y="98258"/>
                  </a:lnTo>
                  <a:lnTo>
                    <a:pt x="131028" y="70074"/>
                  </a:lnTo>
                  <a:lnTo>
                    <a:pt x="173533" y="46024"/>
                  </a:lnTo>
                  <a:lnTo>
                    <a:pt x="220372" y="26550"/>
                  </a:lnTo>
                  <a:lnTo>
                    <a:pt x="270955" y="12094"/>
                  </a:lnTo>
                  <a:lnTo>
                    <a:pt x="324694" y="3097"/>
                  </a:lnTo>
                  <a:lnTo>
                    <a:pt x="381000" y="0"/>
                  </a:lnTo>
                  <a:lnTo>
                    <a:pt x="437305" y="3097"/>
                  </a:lnTo>
                  <a:lnTo>
                    <a:pt x="491044" y="12094"/>
                  </a:lnTo>
                  <a:lnTo>
                    <a:pt x="541627" y="26550"/>
                  </a:lnTo>
                  <a:lnTo>
                    <a:pt x="588466" y="46024"/>
                  </a:lnTo>
                  <a:lnTo>
                    <a:pt x="630971" y="70074"/>
                  </a:lnTo>
                  <a:lnTo>
                    <a:pt x="668553" y="98258"/>
                  </a:lnTo>
                  <a:lnTo>
                    <a:pt x="700623" y="130135"/>
                  </a:lnTo>
                  <a:lnTo>
                    <a:pt x="726591" y="165265"/>
                  </a:lnTo>
                  <a:lnTo>
                    <a:pt x="745870" y="203204"/>
                  </a:lnTo>
                  <a:lnTo>
                    <a:pt x="757869" y="243513"/>
                  </a:lnTo>
                  <a:lnTo>
                    <a:pt x="762000" y="285750"/>
                  </a:lnTo>
                  <a:lnTo>
                    <a:pt x="757869" y="327986"/>
                  </a:lnTo>
                  <a:lnTo>
                    <a:pt x="745870" y="368295"/>
                  </a:lnTo>
                  <a:lnTo>
                    <a:pt x="726591" y="406234"/>
                  </a:lnTo>
                  <a:lnTo>
                    <a:pt x="700623" y="441364"/>
                  </a:lnTo>
                  <a:lnTo>
                    <a:pt x="668553" y="473241"/>
                  </a:lnTo>
                  <a:lnTo>
                    <a:pt x="630971" y="501425"/>
                  </a:lnTo>
                  <a:lnTo>
                    <a:pt x="588466" y="525475"/>
                  </a:lnTo>
                  <a:lnTo>
                    <a:pt x="541627" y="544949"/>
                  </a:lnTo>
                  <a:lnTo>
                    <a:pt x="491044" y="559405"/>
                  </a:lnTo>
                  <a:lnTo>
                    <a:pt x="437305" y="568402"/>
                  </a:lnTo>
                  <a:lnTo>
                    <a:pt x="381000" y="571500"/>
                  </a:lnTo>
                  <a:lnTo>
                    <a:pt x="324694" y="568402"/>
                  </a:lnTo>
                  <a:lnTo>
                    <a:pt x="270955" y="559405"/>
                  </a:lnTo>
                  <a:lnTo>
                    <a:pt x="220372" y="544949"/>
                  </a:lnTo>
                  <a:lnTo>
                    <a:pt x="173533" y="525475"/>
                  </a:lnTo>
                  <a:lnTo>
                    <a:pt x="131028" y="501425"/>
                  </a:lnTo>
                  <a:lnTo>
                    <a:pt x="93446" y="473241"/>
                  </a:lnTo>
                  <a:lnTo>
                    <a:pt x="61376" y="441364"/>
                  </a:lnTo>
                  <a:lnTo>
                    <a:pt x="35408" y="406234"/>
                  </a:lnTo>
                  <a:lnTo>
                    <a:pt x="16129" y="368295"/>
                  </a:lnTo>
                  <a:lnTo>
                    <a:pt x="4130" y="327986"/>
                  </a:lnTo>
                  <a:lnTo>
                    <a:pt x="0" y="285750"/>
                  </a:lnTo>
                  <a:close/>
                </a:path>
              </a:pathLst>
            </a:custGeom>
            <a:ln w="57912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78834" y="4616069"/>
              <a:ext cx="617855" cy="255904"/>
            </a:xfrm>
            <a:custGeom>
              <a:avLst/>
              <a:gdLst/>
              <a:ahLst/>
              <a:cxnLst/>
              <a:rect l="l" t="t" r="r" b="b"/>
              <a:pathLst>
                <a:path w="617854" h="255904">
                  <a:moveTo>
                    <a:pt x="466876" y="207998"/>
                  </a:moveTo>
                  <a:lnTo>
                    <a:pt x="450468" y="255650"/>
                  </a:lnTo>
                  <a:lnTo>
                    <a:pt x="617727" y="233298"/>
                  </a:lnTo>
                  <a:lnTo>
                    <a:pt x="600908" y="216153"/>
                  </a:lnTo>
                  <a:lnTo>
                    <a:pt x="490600" y="216153"/>
                  </a:lnTo>
                  <a:lnTo>
                    <a:pt x="466876" y="207998"/>
                  </a:lnTo>
                  <a:close/>
                </a:path>
                <a:path w="617854" h="255904">
                  <a:moveTo>
                    <a:pt x="483232" y="160492"/>
                  </a:moveTo>
                  <a:lnTo>
                    <a:pt x="466876" y="207998"/>
                  </a:lnTo>
                  <a:lnTo>
                    <a:pt x="490600" y="216153"/>
                  </a:lnTo>
                  <a:lnTo>
                    <a:pt x="506983" y="168655"/>
                  </a:lnTo>
                  <a:lnTo>
                    <a:pt x="483232" y="160492"/>
                  </a:lnTo>
                  <a:close/>
                </a:path>
                <a:path w="617854" h="255904">
                  <a:moveTo>
                    <a:pt x="499617" y="112902"/>
                  </a:moveTo>
                  <a:lnTo>
                    <a:pt x="483232" y="160492"/>
                  </a:lnTo>
                  <a:lnTo>
                    <a:pt x="506983" y="168655"/>
                  </a:lnTo>
                  <a:lnTo>
                    <a:pt x="490600" y="216153"/>
                  </a:lnTo>
                  <a:lnTo>
                    <a:pt x="600908" y="216153"/>
                  </a:lnTo>
                  <a:lnTo>
                    <a:pt x="499617" y="112902"/>
                  </a:lnTo>
                  <a:close/>
                </a:path>
                <a:path w="617854" h="255904">
                  <a:moveTo>
                    <a:pt x="16255" y="0"/>
                  </a:moveTo>
                  <a:lnTo>
                    <a:pt x="0" y="47497"/>
                  </a:lnTo>
                  <a:lnTo>
                    <a:pt x="466876" y="207998"/>
                  </a:lnTo>
                  <a:lnTo>
                    <a:pt x="483232" y="160492"/>
                  </a:lnTo>
                  <a:lnTo>
                    <a:pt x="1625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5562600" y="1295400"/>
            <a:ext cx="0" cy="5105400"/>
          </a:xfrm>
          <a:custGeom>
            <a:avLst/>
            <a:gdLst/>
            <a:ahLst/>
            <a:cxnLst/>
            <a:rect l="l" t="t" r="r" b="b"/>
            <a:pathLst>
              <a:path h="5105400">
                <a:moveTo>
                  <a:pt x="0" y="0"/>
                </a:moveTo>
                <a:lnTo>
                  <a:pt x="0" y="5105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7845" cy="510540"/>
            <a:chOff x="4186554" y="3424554"/>
            <a:chExt cx="537845" cy="510540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2263140"/>
            <a:chOff x="3881628" y="1671827"/>
            <a:chExt cx="1304925" cy="22631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6555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2263140"/>
            <a:chOff x="3881628" y="1671827"/>
            <a:chExt cx="1304925" cy="22631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6555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8" name="object 1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2263140"/>
            <a:chOff x="3881628" y="1671827"/>
            <a:chExt cx="1304925" cy="22631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6555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2263140"/>
            <a:chOff x="3881628" y="1671827"/>
            <a:chExt cx="1304925" cy="22631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6555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2263140"/>
            <a:chOff x="3881628" y="1671827"/>
            <a:chExt cx="1304925" cy="22631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6555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628" y="1671827"/>
            <a:ext cx="1304925" cy="2263140"/>
            <a:chOff x="3881628" y="1671827"/>
            <a:chExt cx="1304925" cy="2263140"/>
          </a:xfrm>
        </p:grpSpPr>
        <p:sp>
          <p:nvSpPr>
            <p:cNvPr id="7" name="object 7"/>
            <p:cNvSpPr/>
            <p:nvPr/>
          </p:nvSpPr>
          <p:spPr>
            <a:xfrm>
              <a:off x="4343400" y="1676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6555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2263775"/>
            <a:chOff x="3881437" y="1671637"/>
            <a:chExt cx="1304925" cy="22637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3581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9738" y="1695450"/>
            <a:ext cx="1134110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59055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18" name="object 18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1" name="object 2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36882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713740" algn="l"/>
                <a:tab pos="9157335" algn="l"/>
              </a:tabLst>
            </a:pPr>
            <a:r>
              <a:rPr spc="-5" dirty="0"/>
              <a:t> 	Difference between BT and</a:t>
            </a:r>
            <a:r>
              <a:rPr lang="en-IN" spc="-5" dirty="0"/>
              <a:t> BST</a:t>
            </a:r>
            <a:r>
              <a:rPr spc="45" dirty="0"/>
              <a:t> 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676400"/>
            <a:ext cx="8583295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7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A binary tree is simply a tree in which each node can have at  most two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children.</a:t>
            </a:r>
            <a:endParaRPr sz="2500" dirty="0">
              <a:latin typeface="Arial"/>
              <a:cs typeface="Arial"/>
            </a:endParaRPr>
          </a:p>
          <a:p>
            <a:pPr marL="12700" marR="29019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A binary search tree is a binary tree in which the nodes are  assigned values, with the following restrictions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:</a:t>
            </a:r>
            <a:endParaRPr sz="25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No </a:t>
            </a:r>
            <a:r>
              <a:rPr sz="2500" dirty="0">
                <a:latin typeface="Arial"/>
                <a:cs typeface="Arial"/>
              </a:rPr>
              <a:t>duplicate values.</a:t>
            </a: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left subtree of </a:t>
            </a:r>
            <a:r>
              <a:rPr sz="2500" spc="-5" dirty="0">
                <a:latin typeface="Arial"/>
                <a:cs typeface="Arial"/>
              </a:rPr>
              <a:t>a </a:t>
            </a:r>
            <a:r>
              <a:rPr sz="2500" dirty="0">
                <a:latin typeface="Arial"/>
                <a:cs typeface="Arial"/>
              </a:rPr>
              <a:t>node </a:t>
            </a:r>
            <a:r>
              <a:rPr sz="2500" spc="-5" dirty="0">
                <a:latin typeface="Arial"/>
                <a:cs typeface="Arial"/>
              </a:rPr>
              <a:t>can </a:t>
            </a:r>
            <a:r>
              <a:rPr sz="2500" dirty="0">
                <a:latin typeface="Arial"/>
                <a:cs typeface="Arial"/>
              </a:rPr>
              <a:t>only have </a:t>
            </a:r>
            <a:r>
              <a:rPr sz="2500" spc="-5" dirty="0">
                <a:latin typeface="Arial"/>
                <a:cs typeface="Arial"/>
              </a:rPr>
              <a:t>values less </a:t>
            </a:r>
            <a:r>
              <a:rPr sz="2500" dirty="0">
                <a:latin typeface="Arial"/>
                <a:cs typeface="Arial"/>
              </a:rPr>
              <a:t>than  </a:t>
            </a:r>
            <a:r>
              <a:rPr sz="2500" spc="-5" dirty="0">
                <a:latin typeface="Arial"/>
                <a:cs typeface="Arial"/>
              </a:rPr>
              <a:t>the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node</a:t>
            </a:r>
            <a:endParaRPr sz="2500" dirty="0">
              <a:latin typeface="Arial"/>
              <a:cs typeface="Arial"/>
            </a:endParaRPr>
          </a:p>
          <a:p>
            <a:pPr marL="527685" marR="7874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right </a:t>
            </a:r>
            <a:r>
              <a:rPr sz="2500" spc="-5" dirty="0">
                <a:latin typeface="Arial"/>
                <a:cs typeface="Arial"/>
              </a:rPr>
              <a:t>subtree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a node can </a:t>
            </a:r>
            <a:r>
              <a:rPr sz="2500" dirty="0">
                <a:latin typeface="Arial"/>
                <a:cs typeface="Arial"/>
              </a:rPr>
              <a:t>only have values greater  </a:t>
            </a:r>
            <a:r>
              <a:rPr sz="2500" spc="-5" dirty="0">
                <a:latin typeface="Arial"/>
                <a:cs typeface="Arial"/>
              </a:rPr>
              <a:t>than the node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recursively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defined</a:t>
            </a: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left subtree of </a:t>
            </a:r>
            <a:r>
              <a:rPr sz="2500" spc="-5" dirty="0">
                <a:latin typeface="Arial"/>
                <a:cs typeface="Arial"/>
              </a:rPr>
              <a:t>a </a:t>
            </a:r>
            <a:r>
              <a:rPr sz="2500" dirty="0">
                <a:latin typeface="Arial"/>
                <a:cs typeface="Arial"/>
              </a:rPr>
              <a:t>node </a:t>
            </a:r>
            <a:r>
              <a:rPr sz="2500" spc="-5" dirty="0">
                <a:latin typeface="Arial"/>
                <a:cs typeface="Arial"/>
              </a:rPr>
              <a:t>is a binary </a:t>
            </a:r>
            <a:r>
              <a:rPr sz="2500" dirty="0">
                <a:latin typeface="Arial"/>
                <a:cs typeface="Arial"/>
              </a:rPr>
              <a:t>search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tree.</a:t>
            </a: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right </a:t>
            </a:r>
            <a:r>
              <a:rPr sz="2500" spc="-5" dirty="0">
                <a:latin typeface="Arial"/>
                <a:cs typeface="Arial"/>
              </a:rPr>
              <a:t>subtree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a node is a binary </a:t>
            </a:r>
            <a:r>
              <a:rPr sz="2500" dirty="0">
                <a:latin typeface="Arial"/>
                <a:cs typeface="Arial"/>
              </a:rPr>
              <a:t>search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tree.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628" y="3424554"/>
            <a:ext cx="466725" cy="586740"/>
            <a:chOff x="3500628" y="3424554"/>
            <a:chExt cx="466725" cy="586740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8709" y="208525"/>
            <a:ext cx="77724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555875" algn="l"/>
                <a:tab pos="9157335" algn="l"/>
              </a:tabLst>
            </a:pPr>
            <a:r>
              <a:rPr dirty="0"/>
              <a:t> 	</a:t>
            </a:r>
            <a:r>
              <a:rPr spc="-5" dirty="0"/>
              <a:t>BST</a:t>
            </a:r>
            <a:r>
              <a:rPr lang="en-IN" spc="-5" dirty="0"/>
              <a:t> Operations</a:t>
            </a:r>
            <a:r>
              <a:rPr spc="-135" dirty="0"/>
              <a:t> </a:t>
            </a:r>
            <a:r>
              <a:rPr spc="-5" dirty="0"/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6420" y="1056259"/>
            <a:ext cx="37769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Four basic BST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operations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4600" y="1851660"/>
            <a:ext cx="3994785" cy="664845"/>
            <a:chOff x="2514600" y="1851660"/>
            <a:chExt cx="3994785" cy="664845"/>
          </a:xfrm>
        </p:grpSpPr>
        <p:sp>
          <p:nvSpPr>
            <p:cNvPr id="8" name="object 8"/>
            <p:cNvSpPr/>
            <p:nvPr/>
          </p:nvSpPr>
          <p:spPr>
            <a:xfrm>
              <a:off x="2672334" y="2126742"/>
              <a:ext cx="3823970" cy="376555"/>
            </a:xfrm>
            <a:custGeom>
              <a:avLst/>
              <a:gdLst/>
              <a:ahLst/>
              <a:cxnLst/>
              <a:rect l="l" t="t" r="r" b="b"/>
              <a:pathLst>
                <a:path w="3823970" h="376555">
                  <a:moveTo>
                    <a:pt x="0" y="376427"/>
                  </a:moveTo>
                  <a:lnTo>
                    <a:pt x="3823716" y="376427"/>
                  </a:lnTo>
                  <a:lnTo>
                    <a:pt x="3823716" y="0"/>
                  </a:lnTo>
                  <a:lnTo>
                    <a:pt x="0" y="0"/>
                  </a:lnTo>
                  <a:lnTo>
                    <a:pt x="0" y="376427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9172" y="1856232"/>
              <a:ext cx="381000" cy="3931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9172" y="1856232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0" y="196595"/>
                  </a:moveTo>
                  <a:lnTo>
                    <a:pt x="5034" y="151515"/>
                  </a:lnTo>
                  <a:lnTo>
                    <a:pt x="19372" y="110134"/>
                  </a:lnTo>
                  <a:lnTo>
                    <a:pt x="41867" y="73631"/>
                  </a:lnTo>
                  <a:lnTo>
                    <a:pt x="71374" y="43187"/>
                  </a:lnTo>
                  <a:lnTo>
                    <a:pt x="106746" y="19980"/>
                  </a:lnTo>
                  <a:lnTo>
                    <a:pt x="146837" y="5191"/>
                  </a:lnTo>
                  <a:lnTo>
                    <a:pt x="190500" y="0"/>
                  </a:lnTo>
                  <a:lnTo>
                    <a:pt x="234162" y="5191"/>
                  </a:lnTo>
                  <a:lnTo>
                    <a:pt x="274253" y="19980"/>
                  </a:lnTo>
                  <a:lnTo>
                    <a:pt x="309625" y="43187"/>
                  </a:lnTo>
                  <a:lnTo>
                    <a:pt x="339132" y="73631"/>
                  </a:lnTo>
                  <a:lnTo>
                    <a:pt x="361627" y="110134"/>
                  </a:lnTo>
                  <a:lnTo>
                    <a:pt x="375965" y="151515"/>
                  </a:lnTo>
                  <a:lnTo>
                    <a:pt x="381000" y="196595"/>
                  </a:lnTo>
                  <a:lnTo>
                    <a:pt x="375965" y="241676"/>
                  </a:lnTo>
                  <a:lnTo>
                    <a:pt x="361627" y="283057"/>
                  </a:lnTo>
                  <a:lnTo>
                    <a:pt x="339132" y="319560"/>
                  </a:lnTo>
                  <a:lnTo>
                    <a:pt x="309625" y="350004"/>
                  </a:lnTo>
                  <a:lnTo>
                    <a:pt x="274253" y="373211"/>
                  </a:lnTo>
                  <a:lnTo>
                    <a:pt x="234162" y="388000"/>
                  </a:lnTo>
                  <a:lnTo>
                    <a:pt x="190500" y="393191"/>
                  </a:lnTo>
                  <a:lnTo>
                    <a:pt x="146837" y="388000"/>
                  </a:lnTo>
                  <a:lnTo>
                    <a:pt x="106746" y="373211"/>
                  </a:lnTo>
                  <a:lnTo>
                    <a:pt x="71374" y="350004"/>
                  </a:lnTo>
                  <a:lnTo>
                    <a:pt x="41867" y="319560"/>
                  </a:lnTo>
                  <a:lnTo>
                    <a:pt x="19372" y="283057"/>
                  </a:lnTo>
                  <a:lnTo>
                    <a:pt x="5034" y="241676"/>
                  </a:lnTo>
                  <a:lnTo>
                    <a:pt x="0" y="196595"/>
                  </a:lnTo>
                  <a:close/>
                </a:path>
              </a:pathLst>
            </a:custGeom>
            <a:ln w="9144">
              <a:solidFill>
                <a:srgbClr val="006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2888" y="2206752"/>
              <a:ext cx="342900" cy="77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0988" y="1868424"/>
              <a:ext cx="278892" cy="211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14600" y="2734055"/>
            <a:ext cx="3994785" cy="631190"/>
            <a:chOff x="2514600" y="2734055"/>
            <a:chExt cx="3994785" cy="631190"/>
          </a:xfrm>
        </p:grpSpPr>
        <p:sp>
          <p:nvSpPr>
            <p:cNvPr id="14" name="object 14"/>
            <p:cNvSpPr/>
            <p:nvPr/>
          </p:nvSpPr>
          <p:spPr>
            <a:xfrm>
              <a:off x="2672334" y="2974085"/>
              <a:ext cx="3823970" cy="378460"/>
            </a:xfrm>
            <a:custGeom>
              <a:avLst/>
              <a:gdLst/>
              <a:ahLst/>
              <a:cxnLst/>
              <a:rect l="l" t="t" r="r" b="b"/>
              <a:pathLst>
                <a:path w="3823970" h="378460">
                  <a:moveTo>
                    <a:pt x="0" y="377951"/>
                  </a:moveTo>
                  <a:lnTo>
                    <a:pt x="3823716" y="377951"/>
                  </a:lnTo>
                  <a:lnTo>
                    <a:pt x="382371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9172" y="2738627"/>
              <a:ext cx="381000" cy="3931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9172" y="2738627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0" y="196596"/>
                  </a:moveTo>
                  <a:lnTo>
                    <a:pt x="5034" y="151515"/>
                  </a:lnTo>
                  <a:lnTo>
                    <a:pt x="19372" y="110134"/>
                  </a:lnTo>
                  <a:lnTo>
                    <a:pt x="41867" y="73631"/>
                  </a:lnTo>
                  <a:lnTo>
                    <a:pt x="71374" y="43187"/>
                  </a:lnTo>
                  <a:lnTo>
                    <a:pt x="106746" y="19980"/>
                  </a:lnTo>
                  <a:lnTo>
                    <a:pt x="146837" y="5191"/>
                  </a:lnTo>
                  <a:lnTo>
                    <a:pt x="190500" y="0"/>
                  </a:lnTo>
                  <a:lnTo>
                    <a:pt x="234162" y="5191"/>
                  </a:lnTo>
                  <a:lnTo>
                    <a:pt x="274253" y="19980"/>
                  </a:lnTo>
                  <a:lnTo>
                    <a:pt x="309625" y="43187"/>
                  </a:lnTo>
                  <a:lnTo>
                    <a:pt x="339132" y="73631"/>
                  </a:lnTo>
                  <a:lnTo>
                    <a:pt x="361627" y="110134"/>
                  </a:lnTo>
                  <a:lnTo>
                    <a:pt x="375965" y="151515"/>
                  </a:lnTo>
                  <a:lnTo>
                    <a:pt x="381000" y="196596"/>
                  </a:lnTo>
                  <a:lnTo>
                    <a:pt x="375965" y="241676"/>
                  </a:lnTo>
                  <a:lnTo>
                    <a:pt x="361627" y="283057"/>
                  </a:lnTo>
                  <a:lnTo>
                    <a:pt x="339132" y="319560"/>
                  </a:lnTo>
                  <a:lnTo>
                    <a:pt x="309625" y="350004"/>
                  </a:lnTo>
                  <a:lnTo>
                    <a:pt x="274253" y="373211"/>
                  </a:lnTo>
                  <a:lnTo>
                    <a:pt x="234162" y="388000"/>
                  </a:lnTo>
                  <a:lnTo>
                    <a:pt x="190500" y="393192"/>
                  </a:lnTo>
                  <a:lnTo>
                    <a:pt x="146837" y="388000"/>
                  </a:lnTo>
                  <a:lnTo>
                    <a:pt x="106746" y="373211"/>
                  </a:lnTo>
                  <a:lnTo>
                    <a:pt x="71374" y="350004"/>
                  </a:lnTo>
                  <a:lnTo>
                    <a:pt x="41867" y="319560"/>
                  </a:lnTo>
                  <a:lnTo>
                    <a:pt x="19372" y="283057"/>
                  </a:lnTo>
                  <a:lnTo>
                    <a:pt x="5034" y="241676"/>
                  </a:lnTo>
                  <a:lnTo>
                    <a:pt x="0" y="196596"/>
                  </a:lnTo>
                  <a:close/>
                </a:path>
              </a:pathLst>
            </a:custGeom>
            <a:ln w="9144">
              <a:solidFill>
                <a:srgbClr val="006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0988" y="2752343"/>
              <a:ext cx="278892" cy="2118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2888" y="3090671"/>
              <a:ext cx="342900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514600" y="3528059"/>
            <a:ext cx="3994785" cy="675640"/>
            <a:chOff x="2514600" y="3528059"/>
            <a:chExt cx="3994785" cy="675640"/>
          </a:xfrm>
        </p:grpSpPr>
        <p:sp>
          <p:nvSpPr>
            <p:cNvPr id="20" name="object 20"/>
            <p:cNvSpPr/>
            <p:nvPr/>
          </p:nvSpPr>
          <p:spPr>
            <a:xfrm>
              <a:off x="2672334" y="3812285"/>
              <a:ext cx="3823970" cy="378460"/>
            </a:xfrm>
            <a:custGeom>
              <a:avLst/>
              <a:gdLst/>
              <a:ahLst/>
              <a:cxnLst/>
              <a:rect l="l" t="t" r="r" b="b"/>
              <a:pathLst>
                <a:path w="3823970" h="378460">
                  <a:moveTo>
                    <a:pt x="0" y="377951"/>
                  </a:moveTo>
                  <a:lnTo>
                    <a:pt x="3823716" y="377951"/>
                  </a:lnTo>
                  <a:lnTo>
                    <a:pt x="382371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9172" y="3532631"/>
              <a:ext cx="381000" cy="3931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9172" y="3532631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0" y="196595"/>
                  </a:moveTo>
                  <a:lnTo>
                    <a:pt x="5034" y="151515"/>
                  </a:lnTo>
                  <a:lnTo>
                    <a:pt x="19372" y="110134"/>
                  </a:lnTo>
                  <a:lnTo>
                    <a:pt x="41867" y="73631"/>
                  </a:lnTo>
                  <a:lnTo>
                    <a:pt x="71374" y="43187"/>
                  </a:lnTo>
                  <a:lnTo>
                    <a:pt x="106746" y="19980"/>
                  </a:lnTo>
                  <a:lnTo>
                    <a:pt x="146837" y="5191"/>
                  </a:lnTo>
                  <a:lnTo>
                    <a:pt x="190500" y="0"/>
                  </a:lnTo>
                  <a:lnTo>
                    <a:pt x="234162" y="5191"/>
                  </a:lnTo>
                  <a:lnTo>
                    <a:pt x="274253" y="19980"/>
                  </a:lnTo>
                  <a:lnTo>
                    <a:pt x="309625" y="43187"/>
                  </a:lnTo>
                  <a:lnTo>
                    <a:pt x="339132" y="73631"/>
                  </a:lnTo>
                  <a:lnTo>
                    <a:pt x="361627" y="110134"/>
                  </a:lnTo>
                  <a:lnTo>
                    <a:pt x="375965" y="151515"/>
                  </a:lnTo>
                  <a:lnTo>
                    <a:pt x="381000" y="196595"/>
                  </a:lnTo>
                  <a:lnTo>
                    <a:pt x="375965" y="241676"/>
                  </a:lnTo>
                  <a:lnTo>
                    <a:pt x="361627" y="283057"/>
                  </a:lnTo>
                  <a:lnTo>
                    <a:pt x="339132" y="319560"/>
                  </a:lnTo>
                  <a:lnTo>
                    <a:pt x="309625" y="350004"/>
                  </a:lnTo>
                  <a:lnTo>
                    <a:pt x="274253" y="373211"/>
                  </a:lnTo>
                  <a:lnTo>
                    <a:pt x="234162" y="388000"/>
                  </a:lnTo>
                  <a:lnTo>
                    <a:pt x="190500" y="393191"/>
                  </a:lnTo>
                  <a:lnTo>
                    <a:pt x="146837" y="388000"/>
                  </a:lnTo>
                  <a:lnTo>
                    <a:pt x="106746" y="373211"/>
                  </a:lnTo>
                  <a:lnTo>
                    <a:pt x="71374" y="350004"/>
                  </a:lnTo>
                  <a:lnTo>
                    <a:pt x="41867" y="319560"/>
                  </a:lnTo>
                  <a:lnTo>
                    <a:pt x="19372" y="283057"/>
                  </a:lnTo>
                  <a:lnTo>
                    <a:pt x="5034" y="241676"/>
                  </a:lnTo>
                  <a:lnTo>
                    <a:pt x="0" y="196595"/>
                  </a:lnTo>
                  <a:close/>
                </a:path>
              </a:pathLst>
            </a:custGeom>
            <a:ln w="9144">
              <a:solidFill>
                <a:srgbClr val="006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70988" y="3544823"/>
              <a:ext cx="278892" cy="2133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2888" y="3883151"/>
              <a:ext cx="342900" cy="777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514600" y="4366259"/>
            <a:ext cx="3994785" cy="675640"/>
            <a:chOff x="2514600" y="4366259"/>
            <a:chExt cx="3994785" cy="675640"/>
          </a:xfrm>
        </p:grpSpPr>
        <p:sp>
          <p:nvSpPr>
            <p:cNvPr id="26" name="object 26"/>
            <p:cNvSpPr/>
            <p:nvPr/>
          </p:nvSpPr>
          <p:spPr>
            <a:xfrm>
              <a:off x="2672334" y="4650485"/>
              <a:ext cx="3823970" cy="378460"/>
            </a:xfrm>
            <a:custGeom>
              <a:avLst/>
              <a:gdLst/>
              <a:ahLst/>
              <a:cxnLst/>
              <a:rect l="l" t="t" r="r" b="b"/>
              <a:pathLst>
                <a:path w="3823970" h="378460">
                  <a:moveTo>
                    <a:pt x="0" y="377951"/>
                  </a:moveTo>
                  <a:lnTo>
                    <a:pt x="3823716" y="377951"/>
                  </a:lnTo>
                  <a:lnTo>
                    <a:pt x="382371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9172" y="4370831"/>
              <a:ext cx="381000" cy="393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9172" y="4370831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0" y="196596"/>
                  </a:moveTo>
                  <a:lnTo>
                    <a:pt x="5034" y="151515"/>
                  </a:lnTo>
                  <a:lnTo>
                    <a:pt x="19372" y="110134"/>
                  </a:lnTo>
                  <a:lnTo>
                    <a:pt x="41867" y="73631"/>
                  </a:lnTo>
                  <a:lnTo>
                    <a:pt x="71374" y="43187"/>
                  </a:lnTo>
                  <a:lnTo>
                    <a:pt x="106746" y="19980"/>
                  </a:lnTo>
                  <a:lnTo>
                    <a:pt x="146837" y="5191"/>
                  </a:lnTo>
                  <a:lnTo>
                    <a:pt x="190500" y="0"/>
                  </a:lnTo>
                  <a:lnTo>
                    <a:pt x="234162" y="5191"/>
                  </a:lnTo>
                  <a:lnTo>
                    <a:pt x="274253" y="19980"/>
                  </a:lnTo>
                  <a:lnTo>
                    <a:pt x="309625" y="43187"/>
                  </a:lnTo>
                  <a:lnTo>
                    <a:pt x="339132" y="73631"/>
                  </a:lnTo>
                  <a:lnTo>
                    <a:pt x="361627" y="110134"/>
                  </a:lnTo>
                  <a:lnTo>
                    <a:pt x="375965" y="151515"/>
                  </a:lnTo>
                  <a:lnTo>
                    <a:pt x="381000" y="196596"/>
                  </a:lnTo>
                  <a:lnTo>
                    <a:pt x="375965" y="241676"/>
                  </a:lnTo>
                  <a:lnTo>
                    <a:pt x="361627" y="283057"/>
                  </a:lnTo>
                  <a:lnTo>
                    <a:pt x="339132" y="319560"/>
                  </a:lnTo>
                  <a:lnTo>
                    <a:pt x="309625" y="350004"/>
                  </a:lnTo>
                  <a:lnTo>
                    <a:pt x="274253" y="373211"/>
                  </a:lnTo>
                  <a:lnTo>
                    <a:pt x="234162" y="388000"/>
                  </a:lnTo>
                  <a:lnTo>
                    <a:pt x="190500" y="393192"/>
                  </a:lnTo>
                  <a:lnTo>
                    <a:pt x="146837" y="388000"/>
                  </a:lnTo>
                  <a:lnTo>
                    <a:pt x="106746" y="373211"/>
                  </a:lnTo>
                  <a:lnTo>
                    <a:pt x="71374" y="350004"/>
                  </a:lnTo>
                  <a:lnTo>
                    <a:pt x="41867" y="319560"/>
                  </a:lnTo>
                  <a:lnTo>
                    <a:pt x="19372" y="283057"/>
                  </a:lnTo>
                  <a:lnTo>
                    <a:pt x="5034" y="241676"/>
                  </a:lnTo>
                  <a:lnTo>
                    <a:pt x="0" y="196596"/>
                  </a:lnTo>
                  <a:close/>
                </a:path>
              </a:pathLst>
            </a:custGeom>
            <a:ln w="9144">
              <a:solidFill>
                <a:srgbClr val="006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0988" y="4383023"/>
              <a:ext cx="278892" cy="211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32888" y="4721351"/>
              <a:ext cx="342900" cy="777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26232" y="1913889"/>
            <a:ext cx="1481455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487C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  <a:p>
            <a:pPr marL="316230">
              <a:lnSpc>
                <a:spcPts val="2600"/>
              </a:lnSpc>
            </a:pPr>
            <a:r>
              <a:rPr sz="2200" spc="-15" dirty="0">
                <a:latin typeface="Arial"/>
                <a:cs typeface="Arial"/>
              </a:rPr>
              <a:t>Traversal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1F487C"/>
                </a:solidFill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  <a:p>
            <a:pPr marL="361315">
              <a:lnSpc>
                <a:spcPts val="2470"/>
              </a:lnSpc>
            </a:pPr>
            <a:r>
              <a:rPr sz="2200" spc="-5" dirty="0"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1600" b="1" spc="-5" dirty="0">
                <a:solidFill>
                  <a:srgbClr val="1F487C"/>
                </a:solidFill>
                <a:latin typeface="Carlito"/>
                <a:cs typeface="Carlito"/>
              </a:rPr>
              <a:t>3</a:t>
            </a:r>
            <a:endParaRPr sz="16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sz="2200" spc="-5" dirty="0">
                <a:latin typeface="Arial"/>
                <a:cs typeface="Arial"/>
              </a:rPr>
              <a:t>Insertion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1600" b="1" spc="-5" dirty="0">
                <a:solidFill>
                  <a:srgbClr val="1F487C"/>
                </a:solidFill>
                <a:latin typeface="Carlito"/>
                <a:cs typeface="Carlito"/>
              </a:rPr>
              <a:t>4</a:t>
            </a:r>
            <a:endParaRPr sz="1600">
              <a:latin typeface="Carlito"/>
              <a:cs typeface="Carlito"/>
            </a:endParaRPr>
          </a:p>
          <a:p>
            <a:pPr marL="365125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Arial"/>
                <a:cs typeface="Arial"/>
              </a:rPr>
              <a:t>Deletion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6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7" name="object 17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1" name="object 21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9627" y="3957954"/>
            <a:ext cx="466725" cy="586740"/>
            <a:chOff x="3119627" y="3957954"/>
            <a:chExt cx="466725" cy="586740"/>
          </a:xfrm>
        </p:grpSpPr>
        <p:sp>
          <p:nvSpPr>
            <p:cNvPr id="25" name="object 25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199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57828" y="3881754"/>
            <a:ext cx="466725" cy="586740"/>
            <a:chOff x="3957828" y="3881754"/>
            <a:chExt cx="466725" cy="586740"/>
          </a:xfrm>
        </p:grpSpPr>
        <p:sp>
          <p:nvSpPr>
            <p:cNvPr id="28" name="object 28"/>
            <p:cNvSpPr/>
            <p:nvPr/>
          </p:nvSpPr>
          <p:spPr>
            <a:xfrm>
              <a:off x="3962400" y="41147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1000" y="38817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57637" y="4110037"/>
            <a:ext cx="386080" cy="358775"/>
            <a:chOff x="3957637" y="4110037"/>
            <a:chExt cx="386080" cy="358775"/>
          </a:xfrm>
        </p:grpSpPr>
        <p:sp>
          <p:nvSpPr>
            <p:cNvPr id="28" name="object 28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188213" y="0"/>
                  </a:moveTo>
                  <a:lnTo>
                    <a:pt x="138200" y="6231"/>
                  </a:lnTo>
                  <a:lnTo>
                    <a:pt x="93246" y="23819"/>
                  </a:lnTo>
                  <a:lnTo>
                    <a:pt x="55149" y="51101"/>
                  </a:lnTo>
                  <a:lnTo>
                    <a:pt x="25710" y="86416"/>
                  </a:lnTo>
                  <a:lnTo>
                    <a:pt x="6727" y="128102"/>
                  </a:lnTo>
                  <a:lnTo>
                    <a:pt x="0" y="174498"/>
                  </a:lnTo>
                  <a:lnTo>
                    <a:pt x="6727" y="220893"/>
                  </a:lnTo>
                  <a:lnTo>
                    <a:pt x="25710" y="262579"/>
                  </a:lnTo>
                  <a:lnTo>
                    <a:pt x="55149" y="297894"/>
                  </a:lnTo>
                  <a:lnTo>
                    <a:pt x="93246" y="325176"/>
                  </a:lnTo>
                  <a:lnTo>
                    <a:pt x="138200" y="342764"/>
                  </a:lnTo>
                  <a:lnTo>
                    <a:pt x="188213" y="348995"/>
                  </a:lnTo>
                  <a:lnTo>
                    <a:pt x="238227" y="342764"/>
                  </a:lnTo>
                  <a:lnTo>
                    <a:pt x="283181" y="325176"/>
                  </a:lnTo>
                  <a:lnTo>
                    <a:pt x="321278" y="297894"/>
                  </a:lnTo>
                  <a:lnTo>
                    <a:pt x="350717" y="262579"/>
                  </a:lnTo>
                  <a:lnTo>
                    <a:pt x="369700" y="220893"/>
                  </a:lnTo>
                  <a:lnTo>
                    <a:pt x="376427" y="174498"/>
                  </a:lnTo>
                  <a:lnTo>
                    <a:pt x="369700" y="128102"/>
                  </a:lnTo>
                  <a:lnTo>
                    <a:pt x="350717" y="86416"/>
                  </a:lnTo>
                  <a:lnTo>
                    <a:pt x="321278" y="51101"/>
                  </a:lnTo>
                  <a:lnTo>
                    <a:pt x="283181" y="23819"/>
                  </a:lnTo>
                  <a:lnTo>
                    <a:pt x="238227" y="623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400" y="41148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33" name="object 3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23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2575"/>
            <a:ext cx="9144000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7027" y="986027"/>
          <a:ext cx="3657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1437" y="1671637"/>
            <a:ext cx="1304925" cy="1806575"/>
            <a:chOff x="3881437" y="1671637"/>
            <a:chExt cx="1304925" cy="1806575"/>
          </a:xfrm>
        </p:grpSpPr>
        <p:sp>
          <p:nvSpPr>
            <p:cNvPr id="7" name="object 7"/>
            <p:cNvSpPr/>
            <p:nvPr/>
          </p:nvSpPr>
          <p:spPr>
            <a:xfrm>
              <a:off x="4343400" y="16764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3755" y="19767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5172" y="21336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4339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972" y="2622803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2891155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124200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6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9738" y="1695450"/>
            <a:ext cx="11341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R="48895"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554" y="3424554"/>
            <a:ext cx="538480" cy="511175"/>
            <a:chOff x="4186554" y="3424554"/>
            <a:chExt cx="538480" cy="511175"/>
          </a:xfrm>
        </p:grpSpPr>
        <p:sp>
          <p:nvSpPr>
            <p:cNvPr id="16" name="object 16"/>
            <p:cNvSpPr/>
            <p:nvPr/>
          </p:nvSpPr>
          <p:spPr>
            <a:xfrm>
              <a:off x="4186554" y="3424554"/>
              <a:ext cx="233045" cy="233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399" y="35813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6938" y="36009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437" y="3424554"/>
            <a:ext cx="466725" cy="587375"/>
            <a:chOff x="3500437" y="3424554"/>
            <a:chExt cx="466725" cy="587375"/>
          </a:xfrm>
        </p:grpSpPr>
        <p:sp>
          <p:nvSpPr>
            <p:cNvPr id="20" name="object 20"/>
            <p:cNvSpPr/>
            <p:nvPr/>
          </p:nvSpPr>
          <p:spPr>
            <a:xfrm>
              <a:off x="3733800" y="3424554"/>
              <a:ext cx="233045" cy="233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36575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8738" y="3677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9437" y="3957954"/>
            <a:ext cx="466725" cy="587375"/>
            <a:chOff x="3119437" y="3957954"/>
            <a:chExt cx="466725" cy="587375"/>
          </a:xfrm>
        </p:grpSpPr>
        <p:sp>
          <p:nvSpPr>
            <p:cNvPr id="24" name="object 24"/>
            <p:cNvSpPr/>
            <p:nvPr/>
          </p:nvSpPr>
          <p:spPr>
            <a:xfrm>
              <a:off x="3352800" y="3957954"/>
              <a:ext cx="233045" cy="233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190999"/>
              <a:ext cx="376555" cy="349250"/>
            </a:xfrm>
            <a:custGeom>
              <a:avLst/>
              <a:gdLst/>
              <a:ahLst/>
              <a:cxnLst/>
              <a:rect l="l" t="t" r="r" b="b"/>
              <a:pathLst>
                <a:path w="376554" h="349250">
                  <a:moveTo>
                    <a:pt x="0" y="174498"/>
                  </a:moveTo>
                  <a:lnTo>
                    <a:pt x="6727" y="128102"/>
                  </a:lnTo>
                  <a:lnTo>
                    <a:pt x="25710" y="86416"/>
                  </a:lnTo>
                  <a:lnTo>
                    <a:pt x="55149" y="51101"/>
                  </a:lnTo>
                  <a:lnTo>
                    <a:pt x="93246" y="23819"/>
                  </a:lnTo>
                  <a:lnTo>
                    <a:pt x="138200" y="6231"/>
                  </a:lnTo>
                  <a:lnTo>
                    <a:pt x="188213" y="0"/>
                  </a:lnTo>
                  <a:lnTo>
                    <a:pt x="238227" y="6231"/>
                  </a:lnTo>
                  <a:lnTo>
                    <a:pt x="283181" y="23819"/>
                  </a:lnTo>
                  <a:lnTo>
                    <a:pt x="321278" y="51101"/>
                  </a:lnTo>
                  <a:lnTo>
                    <a:pt x="350717" y="86416"/>
                  </a:lnTo>
                  <a:lnTo>
                    <a:pt x="369700" y="128102"/>
                  </a:lnTo>
                  <a:lnTo>
                    <a:pt x="376427" y="174498"/>
                  </a:lnTo>
                  <a:lnTo>
                    <a:pt x="369700" y="220893"/>
                  </a:lnTo>
                  <a:lnTo>
                    <a:pt x="350717" y="262579"/>
                  </a:lnTo>
                  <a:lnTo>
                    <a:pt x="321278" y="297894"/>
                  </a:lnTo>
                  <a:lnTo>
                    <a:pt x="283181" y="325176"/>
                  </a:lnTo>
                  <a:lnTo>
                    <a:pt x="238227" y="342764"/>
                  </a:lnTo>
                  <a:lnTo>
                    <a:pt x="188213" y="348995"/>
                  </a:lnTo>
                  <a:lnTo>
                    <a:pt x="138200" y="342764"/>
                  </a:lnTo>
                  <a:lnTo>
                    <a:pt x="93246" y="325176"/>
                  </a:lnTo>
                  <a:lnTo>
                    <a:pt x="55149" y="297894"/>
                  </a:lnTo>
                  <a:lnTo>
                    <a:pt x="25710" y="262579"/>
                  </a:lnTo>
                  <a:lnTo>
                    <a:pt x="6727" y="220893"/>
                  </a:lnTo>
                  <a:lnTo>
                    <a:pt x="0" y="17449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7738" y="42105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62400" y="4114800"/>
            <a:ext cx="376555" cy="349250"/>
          </a:xfrm>
          <a:custGeom>
            <a:avLst/>
            <a:gdLst/>
            <a:ahLst/>
            <a:cxnLst/>
            <a:rect l="l" t="t" r="r" b="b"/>
            <a:pathLst>
              <a:path w="376554" h="349250">
                <a:moveTo>
                  <a:pt x="0" y="174498"/>
                </a:moveTo>
                <a:lnTo>
                  <a:pt x="6727" y="128102"/>
                </a:lnTo>
                <a:lnTo>
                  <a:pt x="25710" y="86416"/>
                </a:lnTo>
                <a:lnTo>
                  <a:pt x="55149" y="51101"/>
                </a:lnTo>
                <a:lnTo>
                  <a:pt x="93246" y="23819"/>
                </a:lnTo>
                <a:lnTo>
                  <a:pt x="138200" y="6231"/>
                </a:lnTo>
                <a:lnTo>
                  <a:pt x="188213" y="0"/>
                </a:lnTo>
                <a:lnTo>
                  <a:pt x="238227" y="6231"/>
                </a:lnTo>
                <a:lnTo>
                  <a:pt x="283181" y="23819"/>
                </a:lnTo>
                <a:lnTo>
                  <a:pt x="321278" y="51101"/>
                </a:lnTo>
                <a:lnTo>
                  <a:pt x="350717" y="86416"/>
                </a:lnTo>
                <a:lnTo>
                  <a:pt x="369700" y="128102"/>
                </a:lnTo>
                <a:lnTo>
                  <a:pt x="376427" y="174498"/>
                </a:lnTo>
                <a:lnTo>
                  <a:pt x="369700" y="220893"/>
                </a:lnTo>
                <a:lnTo>
                  <a:pt x="350717" y="262579"/>
                </a:lnTo>
                <a:lnTo>
                  <a:pt x="321278" y="297894"/>
                </a:lnTo>
                <a:lnTo>
                  <a:pt x="283181" y="325176"/>
                </a:lnTo>
                <a:lnTo>
                  <a:pt x="238227" y="342764"/>
                </a:lnTo>
                <a:lnTo>
                  <a:pt x="188213" y="348995"/>
                </a:lnTo>
                <a:lnTo>
                  <a:pt x="138200" y="342764"/>
                </a:lnTo>
                <a:lnTo>
                  <a:pt x="93246" y="325176"/>
                </a:lnTo>
                <a:lnTo>
                  <a:pt x="55149" y="297894"/>
                </a:lnTo>
                <a:lnTo>
                  <a:pt x="25710" y="262579"/>
                </a:lnTo>
                <a:lnTo>
                  <a:pt x="6727" y="220893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938" y="4134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3881754"/>
            <a:ext cx="233045" cy="2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87676" y="57149"/>
            <a:ext cx="471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Binary </a:t>
            </a:r>
            <a:r>
              <a:rPr u="none" spc="-40" dirty="0"/>
              <a:t>Tree</a:t>
            </a:r>
            <a:r>
              <a:rPr u="none" spc="-90" dirty="0"/>
              <a:t> </a:t>
            </a:r>
            <a:r>
              <a:rPr u="none" spc="-5" dirty="0"/>
              <a:t>Insertion</a:t>
            </a:r>
          </a:p>
        </p:txBody>
      </p:sp>
      <p:sp>
        <p:nvSpPr>
          <p:cNvPr id="31" name="object 31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714" y="2866466"/>
            <a:ext cx="52349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u="none" dirty="0"/>
              <a:t>Binary Tree</a:t>
            </a:r>
            <a:r>
              <a:rPr sz="4500" u="none" spc="-105" dirty="0"/>
              <a:t> </a:t>
            </a:r>
            <a:r>
              <a:rPr sz="4500" u="none" dirty="0"/>
              <a:t>Deletion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85343" y="24383"/>
            <a:ext cx="794004" cy="794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26BD-52C3-2343-81F6-81D3E79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EE3F7-B183-F24C-9B46-4BE592CF7962}"/>
              </a:ext>
            </a:extLst>
          </p:cNvPr>
          <p:cNvSpPr/>
          <p:nvPr/>
        </p:nvSpPr>
        <p:spPr>
          <a:xfrm>
            <a:off x="914400" y="2274838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PalatinoLinotype"/>
              </a:rPr>
              <a:t>Three scenarios </a:t>
            </a:r>
          </a:p>
          <a:p>
            <a:endParaRPr lang="en-IN" sz="2400" b="1" dirty="0">
              <a:latin typeface="PalatinoLinotype"/>
            </a:endParaRPr>
          </a:p>
          <a:p>
            <a:r>
              <a:rPr lang="en-IN" sz="2400" b="1" dirty="0">
                <a:latin typeface="PalatinoLinotype"/>
              </a:rPr>
              <a:t>No children</a:t>
            </a:r>
            <a:r>
              <a:rPr lang="en-IN" sz="2400" dirty="0">
                <a:latin typeface="PalatinoLinotype"/>
              </a:rPr>
              <a:t>: If there is no leaf node, directly remove the node</a:t>
            </a:r>
            <a:br>
              <a:rPr lang="en-IN" sz="2400" dirty="0">
                <a:latin typeface="PalatinoLinotype"/>
              </a:rPr>
            </a:br>
            <a:r>
              <a:rPr lang="en-IN" sz="2400" b="1" dirty="0">
                <a:latin typeface="PalatinoLinotype"/>
              </a:rPr>
              <a:t>One child</a:t>
            </a:r>
            <a:r>
              <a:rPr lang="en-IN" sz="2400" dirty="0">
                <a:latin typeface="PalatinoLinotype"/>
              </a:rPr>
              <a:t>: In this case, we swap the value of that node with its child, and then </a:t>
            </a:r>
            <a:endParaRPr lang="en-IN" sz="2400" dirty="0"/>
          </a:p>
          <a:p>
            <a:r>
              <a:rPr lang="en-IN" sz="2400" dirty="0">
                <a:latin typeface="PalatinoLinotype"/>
              </a:rPr>
              <a:t>delete the node </a:t>
            </a:r>
            <a:endParaRPr lang="en-IN" sz="2400" dirty="0"/>
          </a:p>
          <a:p>
            <a:r>
              <a:rPr lang="en-IN" sz="2400" b="1" dirty="0">
                <a:latin typeface="PalatinoLinotype"/>
              </a:rPr>
              <a:t>Two children</a:t>
            </a:r>
            <a:r>
              <a:rPr lang="en-IN" sz="2400" dirty="0">
                <a:latin typeface="PalatinoLinotype"/>
              </a:rPr>
              <a:t>: In this case, we first find the in-order successor or predecessor, swap the value with it, and then delete that node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92165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3F3-CD08-F644-BD12-2D458F9F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children</a:t>
            </a:r>
          </a:p>
        </p:txBody>
      </p:sp>
      <p:pic>
        <p:nvPicPr>
          <p:cNvPr id="4" name="Picture 3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8FD00BA4-EC06-7244-B263-71A6E647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413000"/>
            <a:ext cx="5664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571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F40-ED6F-9D4E-8C04-86629C22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child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A6135-1E81-E141-A84B-9B521BDADE55}"/>
              </a:ext>
            </a:extLst>
          </p:cNvPr>
          <p:cNvSpPr/>
          <p:nvPr/>
        </p:nvSpPr>
        <p:spPr>
          <a:xfrm>
            <a:off x="667407" y="20677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PalatinoLinotype"/>
              </a:rPr>
              <a:t>when the node we want to remove has one child, the parent of that node is made to point to the child of that particular node. Let's take a look at the following diagram, where we want to delete node </a:t>
            </a:r>
            <a:r>
              <a:rPr lang="en-IN" b="1" dirty="0">
                <a:latin typeface="PalatinoLinotype"/>
              </a:rPr>
              <a:t>6 </a:t>
            </a:r>
            <a:r>
              <a:rPr lang="en-IN" dirty="0">
                <a:latin typeface="PalatinoLinotype"/>
              </a:rPr>
              <a:t>who has one child, that is, node </a:t>
            </a:r>
            <a:r>
              <a:rPr lang="en-IN" b="1" dirty="0">
                <a:latin typeface="PalatinoLinotype"/>
              </a:rPr>
              <a:t>5</a:t>
            </a:r>
            <a:r>
              <a:rPr lang="en-IN" dirty="0">
                <a:latin typeface="PalatinoLinotype"/>
              </a:rPr>
              <a:t>: </a:t>
            </a:r>
            <a:endParaRPr lang="en-IN" dirty="0"/>
          </a:p>
        </p:txBody>
      </p:sp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B8CEBF5E-ECEA-5347-A83D-29B5C3F5C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00200"/>
            <a:ext cx="2882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4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2808</Words>
  <Application>Microsoft Macintosh PowerPoint</Application>
  <PresentationFormat>On-screen Show (4:3)</PresentationFormat>
  <Paragraphs>1749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0" baseType="lpstr">
      <vt:lpstr>Arial</vt:lpstr>
      <vt:lpstr>Calibri</vt:lpstr>
      <vt:lpstr>Carlito</vt:lpstr>
      <vt:lpstr>PalatinoLinotype</vt:lpstr>
      <vt:lpstr>Rockwell</vt:lpstr>
      <vt:lpstr>Rockwell Condensed</vt:lpstr>
      <vt:lpstr>Rockwell Extra Bold</vt:lpstr>
      <vt:lpstr>Symbol</vt:lpstr>
      <vt:lpstr>Times New Roman</vt:lpstr>
      <vt:lpstr>Wingdings</vt:lpstr>
      <vt:lpstr>Wood Type</vt:lpstr>
      <vt:lpstr>Binary Search Tree</vt:lpstr>
      <vt:lpstr>  Trees </vt:lpstr>
      <vt:lpstr>  Trees </vt:lpstr>
      <vt:lpstr> Why is h important?  </vt:lpstr>
      <vt:lpstr>  Binary Tree Implementation  </vt:lpstr>
      <vt:lpstr> Binary Search Tree  </vt:lpstr>
      <vt:lpstr>  Binary Search Tree  </vt:lpstr>
      <vt:lpstr>  Difference between BT and BST  </vt:lpstr>
      <vt:lpstr>  BST Operations  </vt:lpstr>
      <vt:lpstr>  BST Traversal  </vt:lpstr>
      <vt:lpstr>  Preorder Traversal  </vt:lpstr>
      <vt:lpstr>  Postorder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 Inorder Traversal  </vt:lpstr>
      <vt:lpstr> Inorder Traversal  </vt:lpstr>
      <vt:lpstr>  Inorder Traversal  </vt:lpstr>
      <vt:lpstr>  Inorder Traversal  </vt:lpstr>
      <vt:lpstr>  Inorder Traversal  </vt:lpstr>
      <vt:lpstr>  Inorder Traversal 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  Inorder Traversal 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Insertion</vt:lpstr>
      <vt:lpstr>Binary Tree Deletion</vt:lpstr>
      <vt:lpstr>Deleting nodes</vt:lpstr>
      <vt:lpstr>No children</vt:lpstr>
      <vt:lpstr>One child</vt:lpstr>
      <vt:lpstr>Two child</vt:lpstr>
      <vt:lpstr>PowerPoint Presentation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Binary Tree Deletion</vt:lpstr>
      <vt:lpstr>  Types of BST </vt:lpstr>
      <vt:lpstr>  AVL Tree </vt:lpstr>
      <vt:lpstr>  Red Black Tree  </vt:lpstr>
      <vt:lpstr>  Splay Tree </vt:lpstr>
      <vt:lpstr>  Complexity in BST  </vt:lpstr>
      <vt:lpstr>  Applications of BST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cp:lastModifiedBy>thebasant thebasant</cp:lastModifiedBy>
  <cp:revision>5</cp:revision>
  <dcterms:created xsi:type="dcterms:W3CDTF">2021-06-20T15:27:35Z</dcterms:created>
  <dcterms:modified xsi:type="dcterms:W3CDTF">2021-06-21T04:21:01Z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2021-06-20T00:00:00Z</vt:filetime>
  </property>
</Properties>
</file>