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63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995883"/>
            <a:ext cx="8255000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9920" y="4889675"/>
            <a:ext cx="7884159" cy="96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‹#›</a:t>
            </a:fld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‹#›</a:t>
            </a:fld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‹#›</a:t>
            </a:fld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‹#›</a:t>
            </a:fld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‹#›</a:t>
            </a:fld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494"/>
            <a:ext cx="2844165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2138"/>
            <a:ext cx="7188200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4681" y="6532381"/>
            <a:ext cx="2216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‹#›</a:t>
            </a:fld>
            <a:endParaRPr dirty="0">
              <a:latin typeface="Constantia"/>
              <a:cs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95883"/>
            <a:ext cx="47548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Heap</a:t>
            </a:r>
            <a:r>
              <a:rPr sz="4500" spc="-5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libri"/>
                <a:cs typeface="Calibri"/>
              </a:rPr>
              <a:t>Sort</a:t>
            </a:r>
            <a:r>
              <a:rPr sz="45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04607A"/>
                </a:solidFill>
                <a:latin typeface="Calibri"/>
                <a:cs typeface="Calibri"/>
              </a:rPr>
              <a:t>Algorithm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629920" y="4889675"/>
            <a:ext cx="7884159" cy="46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0" marR="5080" indent="-102235">
              <a:lnSpc>
                <a:spcPct val="110100"/>
              </a:lnSpc>
              <a:spcBef>
                <a:spcPts val="10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848" y="398780"/>
            <a:ext cx="443801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45"/>
              </a:lnSpc>
              <a:spcBef>
                <a:spcPts val="105"/>
              </a:spcBef>
            </a:pPr>
            <a:r>
              <a:rPr dirty="0">
                <a:latin typeface="Arial MT"/>
                <a:cs typeface="Arial MT"/>
              </a:rPr>
              <a:t>Build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Max-heap</a:t>
            </a:r>
          </a:p>
          <a:p>
            <a:pPr marL="12700">
              <a:lnSpc>
                <a:spcPts val="4625"/>
              </a:lnSpc>
            </a:pPr>
            <a:r>
              <a:rPr sz="3900" spc="-5" dirty="0"/>
              <a:t>Heapify()</a:t>
            </a:r>
            <a:r>
              <a:rPr sz="3900" spc="-20" dirty="0"/>
              <a:t> </a:t>
            </a:r>
            <a:r>
              <a:rPr sz="3900" spc="-15" dirty="0"/>
              <a:t>Example</a:t>
            </a:r>
            <a:endParaRPr sz="3900"/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10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572511" y="5468111"/>
            <a:ext cx="495300" cy="495300"/>
            <a:chOff x="2572511" y="5468111"/>
            <a:chExt cx="495300" cy="495300"/>
          </a:xfrm>
        </p:grpSpPr>
        <p:sp>
          <p:nvSpPr>
            <p:cNvPr id="51" name="object 51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3048762" y="5487161"/>
            <a:ext cx="4114800" cy="457200"/>
          </a:xfrm>
          <a:custGeom>
            <a:avLst/>
            <a:gdLst/>
            <a:ahLst/>
            <a:cxnLst/>
            <a:rect l="l" t="t" r="r" b="b"/>
            <a:pathLst>
              <a:path w="4114800" h="457200">
                <a:moveTo>
                  <a:pt x="4114800" y="0"/>
                </a:moveTo>
                <a:lnTo>
                  <a:pt x="4114800" y="0"/>
                </a:lnTo>
                <a:lnTo>
                  <a:pt x="0" y="0"/>
                </a:lnTo>
                <a:lnTo>
                  <a:pt x="0" y="457200"/>
                </a:lnTo>
                <a:lnTo>
                  <a:pt x="4114800" y="457200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68448" y="5551119"/>
            <a:ext cx="861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	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11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029711" y="5468111"/>
          <a:ext cx="4114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2343911"/>
            <a:ext cx="6438899" cy="2324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72511" y="5468111"/>
            <a:ext cx="4591050" cy="495300"/>
            <a:chOff x="2572511" y="5468111"/>
            <a:chExt cx="4591050" cy="495300"/>
          </a:xfrm>
        </p:grpSpPr>
        <p:sp>
          <p:nvSpPr>
            <p:cNvPr id="15" name="object 15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15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9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9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87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87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0362" y="5487161"/>
              <a:ext cx="2743200" cy="457200"/>
            </a:xfrm>
            <a:custGeom>
              <a:avLst/>
              <a:gdLst/>
              <a:ahLst/>
              <a:cxnLst/>
              <a:rect l="l" t="t" r="r" b="b"/>
              <a:pathLst>
                <a:path w="2743200" h="457200">
                  <a:moveTo>
                    <a:pt x="2743200" y="0"/>
                  </a:moveTo>
                  <a:lnTo>
                    <a:pt x="2743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743200" y="457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68448" y="5551119"/>
            <a:ext cx="1775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80" algn="l"/>
                <a:tab pos="1146810" algn="l"/>
                <a:tab pos="1567180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	16	</a:t>
            </a: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	</a:t>
            </a: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944111" y="5468111"/>
          <a:ext cx="320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4607A"/>
                      </a:solidFill>
                      <a:prstDash val="solid"/>
                    </a:lnR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963161" y="5487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7361" y="5240273"/>
            <a:ext cx="914400" cy="230504"/>
          </a:xfrm>
          <a:custGeom>
            <a:avLst/>
            <a:gdLst/>
            <a:ahLst/>
            <a:cxnLst/>
            <a:rect l="l" t="t" r="r" b="b"/>
            <a:pathLst>
              <a:path w="914400" h="230504">
                <a:moveTo>
                  <a:pt x="834651" y="145414"/>
                </a:moveTo>
                <a:lnTo>
                  <a:pt x="805052" y="164084"/>
                </a:lnTo>
                <a:lnTo>
                  <a:pt x="914400" y="230250"/>
                </a:lnTo>
                <a:lnTo>
                  <a:pt x="907599" y="162178"/>
                </a:lnTo>
                <a:lnTo>
                  <a:pt x="849122" y="162178"/>
                </a:lnTo>
                <a:lnTo>
                  <a:pt x="834651" y="145414"/>
                </a:lnTo>
                <a:close/>
              </a:path>
              <a:path w="914400" h="230504">
                <a:moveTo>
                  <a:pt x="13462" y="101472"/>
                </a:moveTo>
                <a:lnTo>
                  <a:pt x="0" y="228600"/>
                </a:lnTo>
                <a:lnTo>
                  <a:pt x="109727" y="163194"/>
                </a:lnTo>
                <a:lnTo>
                  <a:pt x="105964" y="160781"/>
                </a:lnTo>
                <a:lnTo>
                  <a:pt x="65786" y="160781"/>
                </a:lnTo>
                <a:lnTo>
                  <a:pt x="36957" y="135889"/>
                </a:lnTo>
                <a:lnTo>
                  <a:pt x="47686" y="123416"/>
                </a:lnTo>
                <a:lnTo>
                  <a:pt x="13462" y="101472"/>
                </a:lnTo>
                <a:close/>
              </a:path>
              <a:path w="914400" h="230504">
                <a:moveTo>
                  <a:pt x="867229" y="124866"/>
                </a:moveTo>
                <a:lnTo>
                  <a:pt x="834651" y="145414"/>
                </a:lnTo>
                <a:lnTo>
                  <a:pt x="849122" y="162178"/>
                </a:lnTo>
                <a:lnTo>
                  <a:pt x="877951" y="137287"/>
                </a:lnTo>
                <a:lnTo>
                  <a:pt x="867229" y="124866"/>
                </a:lnTo>
                <a:close/>
              </a:path>
              <a:path w="914400" h="230504">
                <a:moveTo>
                  <a:pt x="901700" y="103123"/>
                </a:moveTo>
                <a:lnTo>
                  <a:pt x="867229" y="124866"/>
                </a:lnTo>
                <a:lnTo>
                  <a:pt x="877951" y="137287"/>
                </a:lnTo>
                <a:lnTo>
                  <a:pt x="849122" y="162178"/>
                </a:lnTo>
                <a:lnTo>
                  <a:pt x="907599" y="162178"/>
                </a:lnTo>
                <a:lnTo>
                  <a:pt x="901700" y="103123"/>
                </a:lnTo>
                <a:close/>
              </a:path>
              <a:path w="914400" h="230504">
                <a:moveTo>
                  <a:pt x="47686" y="123416"/>
                </a:moveTo>
                <a:lnTo>
                  <a:pt x="36957" y="135889"/>
                </a:lnTo>
                <a:lnTo>
                  <a:pt x="65786" y="160781"/>
                </a:lnTo>
                <a:lnTo>
                  <a:pt x="80118" y="144210"/>
                </a:lnTo>
                <a:lnTo>
                  <a:pt x="47686" y="123416"/>
                </a:lnTo>
                <a:close/>
              </a:path>
              <a:path w="914400" h="230504">
                <a:moveTo>
                  <a:pt x="80118" y="144210"/>
                </a:moveTo>
                <a:lnTo>
                  <a:pt x="65786" y="160781"/>
                </a:lnTo>
                <a:lnTo>
                  <a:pt x="105964" y="160781"/>
                </a:lnTo>
                <a:lnTo>
                  <a:pt x="80118" y="144210"/>
                </a:lnTo>
                <a:close/>
              </a:path>
              <a:path w="914400" h="230504">
                <a:moveTo>
                  <a:pt x="829942" y="139959"/>
                </a:moveTo>
                <a:lnTo>
                  <a:pt x="834651" y="145414"/>
                </a:lnTo>
                <a:lnTo>
                  <a:pt x="841094" y="141350"/>
                </a:lnTo>
                <a:lnTo>
                  <a:pt x="831976" y="141350"/>
                </a:lnTo>
                <a:lnTo>
                  <a:pt x="829942" y="139959"/>
                </a:lnTo>
                <a:close/>
              </a:path>
              <a:path w="914400" h="230504">
                <a:moveTo>
                  <a:pt x="456946" y="0"/>
                </a:moveTo>
                <a:lnTo>
                  <a:pt x="413130" y="1269"/>
                </a:lnTo>
                <a:lnTo>
                  <a:pt x="369315" y="4825"/>
                </a:lnTo>
                <a:lnTo>
                  <a:pt x="326643" y="10667"/>
                </a:lnTo>
                <a:lnTo>
                  <a:pt x="284861" y="18541"/>
                </a:lnTo>
                <a:lnTo>
                  <a:pt x="244475" y="28320"/>
                </a:lnTo>
                <a:lnTo>
                  <a:pt x="205993" y="39623"/>
                </a:lnTo>
                <a:lnTo>
                  <a:pt x="169163" y="52831"/>
                </a:lnTo>
                <a:lnTo>
                  <a:pt x="118363" y="75056"/>
                </a:lnTo>
                <a:lnTo>
                  <a:pt x="73787" y="100456"/>
                </a:lnTo>
                <a:lnTo>
                  <a:pt x="61087" y="108965"/>
                </a:lnTo>
                <a:lnTo>
                  <a:pt x="59689" y="109854"/>
                </a:lnTo>
                <a:lnTo>
                  <a:pt x="58420" y="110997"/>
                </a:lnTo>
                <a:lnTo>
                  <a:pt x="57276" y="112267"/>
                </a:lnTo>
                <a:lnTo>
                  <a:pt x="47686" y="123416"/>
                </a:lnTo>
                <a:lnTo>
                  <a:pt x="80118" y="144210"/>
                </a:lnTo>
                <a:lnTo>
                  <a:pt x="83250" y="140588"/>
                </a:lnTo>
                <a:lnTo>
                  <a:pt x="82296" y="140588"/>
                </a:lnTo>
                <a:lnTo>
                  <a:pt x="86105" y="137287"/>
                </a:lnTo>
                <a:lnTo>
                  <a:pt x="87224" y="137287"/>
                </a:lnTo>
                <a:lnTo>
                  <a:pt x="94996" y="132079"/>
                </a:lnTo>
                <a:lnTo>
                  <a:pt x="107950" y="124078"/>
                </a:lnTo>
                <a:lnTo>
                  <a:pt x="151129" y="101726"/>
                </a:lnTo>
                <a:lnTo>
                  <a:pt x="200533" y="81787"/>
                </a:lnTo>
                <a:lnTo>
                  <a:pt x="255270" y="64896"/>
                </a:lnTo>
                <a:lnTo>
                  <a:pt x="293877" y="55625"/>
                </a:lnTo>
                <a:lnTo>
                  <a:pt x="333628" y="48132"/>
                </a:lnTo>
                <a:lnTo>
                  <a:pt x="374523" y="42544"/>
                </a:lnTo>
                <a:lnTo>
                  <a:pt x="415671" y="39242"/>
                </a:lnTo>
                <a:lnTo>
                  <a:pt x="457453" y="38100"/>
                </a:lnTo>
                <a:lnTo>
                  <a:pt x="702175" y="38100"/>
                </a:lnTo>
                <a:lnTo>
                  <a:pt x="669036" y="28320"/>
                </a:lnTo>
                <a:lnTo>
                  <a:pt x="628650" y="18414"/>
                </a:lnTo>
                <a:lnTo>
                  <a:pt x="586866" y="10667"/>
                </a:lnTo>
                <a:lnTo>
                  <a:pt x="544322" y="4825"/>
                </a:lnTo>
                <a:lnTo>
                  <a:pt x="500761" y="1269"/>
                </a:lnTo>
                <a:lnTo>
                  <a:pt x="478916" y="253"/>
                </a:lnTo>
                <a:lnTo>
                  <a:pt x="456946" y="0"/>
                </a:lnTo>
                <a:close/>
              </a:path>
              <a:path w="914400" h="230504">
                <a:moveTo>
                  <a:pt x="828293" y="138048"/>
                </a:moveTo>
                <a:lnTo>
                  <a:pt x="829942" y="139959"/>
                </a:lnTo>
                <a:lnTo>
                  <a:pt x="831976" y="141350"/>
                </a:lnTo>
                <a:lnTo>
                  <a:pt x="828293" y="138048"/>
                </a:lnTo>
                <a:close/>
              </a:path>
              <a:path w="914400" h="230504">
                <a:moveTo>
                  <a:pt x="846329" y="138048"/>
                </a:moveTo>
                <a:lnTo>
                  <a:pt x="828293" y="138048"/>
                </a:lnTo>
                <a:lnTo>
                  <a:pt x="831976" y="141350"/>
                </a:lnTo>
                <a:lnTo>
                  <a:pt x="841094" y="141350"/>
                </a:lnTo>
                <a:lnTo>
                  <a:pt x="846329" y="138048"/>
                </a:lnTo>
                <a:close/>
              </a:path>
              <a:path w="914400" h="230504">
                <a:moveTo>
                  <a:pt x="86105" y="137287"/>
                </a:moveTo>
                <a:lnTo>
                  <a:pt x="82296" y="140588"/>
                </a:lnTo>
                <a:lnTo>
                  <a:pt x="84565" y="139068"/>
                </a:lnTo>
                <a:lnTo>
                  <a:pt x="86105" y="137287"/>
                </a:lnTo>
                <a:close/>
              </a:path>
              <a:path w="914400" h="230504">
                <a:moveTo>
                  <a:pt x="84565" y="139068"/>
                </a:moveTo>
                <a:lnTo>
                  <a:pt x="82296" y="140588"/>
                </a:lnTo>
                <a:lnTo>
                  <a:pt x="83250" y="140588"/>
                </a:lnTo>
                <a:lnTo>
                  <a:pt x="84565" y="139068"/>
                </a:lnTo>
                <a:close/>
              </a:path>
              <a:path w="914400" h="230504">
                <a:moveTo>
                  <a:pt x="702175" y="38100"/>
                </a:moveTo>
                <a:lnTo>
                  <a:pt x="457453" y="38100"/>
                </a:lnTo>
                <a:lnTo>
                  <a:pt x="478409" y="38353"/>
                </a:lnTo>
                <a:lnTo>
                  <a:pt x="499110" y="39369"/>
                </a:lnTo>
                <a:lnTo>
                  <a:pt x="540512" y="42798"/>
                </a:lnTo>
                <a:lnTo>
                  <a:pt x="581660" y="48387"/>
                </a:lnTo>
                <a:lnTo>
                  <a:pt x="621664" y="55879"/>
                </a:lnTo>
                <a:lnTo>
                  <a:pt x="660018" y="65278"/>
                </a:lnTo>
                <a:lnTo>
                  <a:pt x="696849" y="76326"/>
                </a:lnTo>
                <a:lnTo>
                  <a:pt x="748029" y="95376"/>
                </a:lnTo>
                <a:lnTo>
                  <a:pt x="793368" y="117347"/>
                </a:lnTo>
                <a:lnTo>
                  <a:pt x="829942" y="139959"/>
                </a:lnTo>
                <a:lnTo>
                  <a:pt x="828293" y="138048"/>
                </a:lnTo>
                <a:lnTo>
                  <a:pt x="846329" y="138048"/>
                </a:lnTo>
                <a:lnTo>
                  <a:pt x="867229" y="124866"/>
                </a:lnTo>
                <a:lnTo>
                  <a:pt x="826008" y="91947"/>
                </a:lnTo>
                <a:lnTo>
                  <a:pt x="779272" y="67690"/>
                </a:lnTo>
                <a:lnTo>
                  <a:pt x="726566" y="46228"/>
                </a:lnTo>
                <a:lnTo>
                  <a:pt x="707771" y="39750"/>
                </a:lnTo>
                <a:lnTo>
                  <a:pt x="702175" y="38100"/>
                </a:lnTo>
                <a:close/>
              </a:path>
              <a:path w="914400" h="230504">
                <a:moveTo>
                  <a:pt x="87224" y="137287"/>
                </a:moveTo>
                <a:lnTo>
                  <a:pt x="86105" y="137287"/>
                </a:lnTo>
                <a:lnTo>
                  <a:pt x="84565" y="139068"/>
                </a:lnTo>
                <a:lnTo>
                  <a:pt x="87224" y="137287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12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4" name="object 4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8" name="object 8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0" name="object 20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2" name="object 32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36" name="object 36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0" name="object 40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13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3505961" y="5468111"/>
            <a:ext cx="1371600" cy="495300"/>
            <a:chOff x="3505961" y="5468111"/>
            <a:chExt cx="1371600" cy="495300"/>
          </a:xfrm>
        </p:grpSpPr>
        <p:sp>
          <p:nvSpPr>
            <p:cNvPr id="51" name="object 51"/>
            <p:cNvSpPr/>
            <p:nvPr/>
          </p:nvSpPr>
          <p:spPr>
            <a:xfrm>
              <a:off x="3505962" y="5487161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914400" y="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91440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63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14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623570" algn="l"/>
                          <a:tab pos="108648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	</a:t>
                      </a: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	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4" name="object 4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8" name="object 8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0" name="object 20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2" name="object 32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36" name="object 36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0" name="object 40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514855" y="2753867"/>
            <a:ext cx="5657850" cy="1504950"/>
            <a:chOff x="1514855" y="2753867"/>
            <a:chExt cx="5657850" cy="1504950"/>
          </a:xfrm>
        </p:grpSpPr>
        <p:sp>
          <p:nvSpPr>
            <p:cNvPr id="44" name="object 44"/>
            <p:cNvSpPr/>
            <p:nvPr/>
          </p:nvSpPr>
          <p:spPr>
            <a:xfrm>
              <a:off x="1533905" y="2772917"/>
              <a:ext cx="5619750" cy="1466850"/>
            </a:xfrm>
            <a:custGeom>
              <a:avLst/>
              <a:gdLst/>
              <a:ahLst/>
              <a:cxnLst/>
              <a:rect l="l" t="t" r="r" b="b"/>
              <a:pathLst>
                <a:path w="5619750" h="1466850">
                  <a:moveTo>
                    <a:pt x="2876549" y="0"/>
                  </a:moveTo>
                  <a:lnTo>
                    <a:pt x="1371600" y="247650"/>
                  </a:lnTo>
                </a:path>
                <a:path w="5619750" h="1466850">
                  <a:moveTo>
                    <a:pt x="1047750" y="609600"/>
                  </a:moveTo>
                  <a:lnTo>
                    <a:pt x="457200" y="857250"/>
                  </a:lnTo>
                </a:path>
                <a:path w="5619750" h="1466850">
                  <a:moveTo>
                    <a:pt x="133350" y="1219200"/>
                  </a:moveTo>
                  <a:lnTo>
                    <a:pt x="0" y="1466850"/>
                  </a:lnTo>
                </a:path>
                <a:path w="5619750" h="1466850">
                  <a:moveTo>
                    <a:pt x="457200" y="1219200"/>
                  </a:moveTo>
                  <a:lnTo>
                    <a:pt x="590550" y="1466850"/>
                  </a:lnTo>
                </a:path>
                <a:path w="5619750" h="1466850">
                  <a:moveTo>
                    <a:pt x="1371600" y="609600"/>
                  </a:moveTo>
                  <a:lnTo>
                    <a:pt x="1962149" y="857250"/>
                  </a:lnTo>
                </a:path>
                <a:path w="5619750" h="1466850">
                  <a:moveTo>
                    <a:pt x="1962149" y="1219200"/>
                  </a:moveTo>
                  <a:lnTo>
                    <a:pt x="1828799" y="1466850"/>
                  </a:lnTo>
                </a:path>
                <a:path w="5619750" h="1466850">
                  <a:moveTo>
                    <a:pt x="3200399" y="0"/>
                  </a:moveTo>
                  <a:lnTo>
                    <a:pt x="4705350" y="247650"/>
                  </a:lnTo>
                </a:path>
                <a:path w="5619750" h="1466850">
                  <a:moveTo>
                    <a:pt x="5029200" y="609600"/>
                  </a:moveTo>
                  <a:lnTo>
                    <a:pt x="5619750" y="857250"/>
                  </a:lnTo>
                </a:path>
                <a:path w="5619750" h="1466850">
                  <a:moveTo>
                    <a:pt x="4114800" y="857250"/>
                  </a:moveTo>
                  <a:lnTo>
                    <a:pt x="4705350" y="60960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77973" y="3779773"/>
              <a:ext cx="411480" cy="459740"/>
            </a:xfrm>
            <a:custGeom>
              <a:avLst/>
              <a:gdLst/>
              <a:ahLst/>
              <a:cxnLst/>
              <a:rect l="l" t="t" r="r" b="b"/>
              <a:pathLst>
                <a:path w="411480" h="459739">
                  <a:moveTo>
                    <a:pt x="335384" y="349382"/>
                  </a:moveTo>
                  <a:lnTo>
                    <a:pt x="298323" y="354838"/>
                  </a:lnTo>
                  <a:lnTo>
                    <a:pt x="371475" y="459613"/>
                  </a:lnTo>
                  <a:lnTo>
                    <a:pt x="401300" y="368807"/>
                  </a:lnTo>
                  <a:lnTo>
                    <a:pt x="338836" y="368807"/>
                  </a:lnTo>
                  <a:lnTo>
                    <a:pt x="335384" y="349382"/>
                  </a:lnTo>
                  <a:close/>
                </a:path>
                <a:path w="411480" h="459739">
                  <a:moveTo>
                    <a:pt x="373066" y="343836"/>
                  </a:moveTo>
                  <a:lnTo>
                    <a:pt x="335384" y="349382"/>
                  </a:lnTo>
                  <a:lnTo>
                    <a:pt x="338836" y="368807"/>
                  </a:lnTo>
                  <a:lnTo>
                    <a:pt x="376300" y="361950"/>
                  </a:lnTo>
                  <a:lnTo>
                    <a:pt x="373066" y="343836"/>
                  </a:lnTo>
                  <a:close/>
                </a:path>
                <a:path w="411480" h="459739">
                  <a:moveTo>
                    <a:pt x="411352" y="338200"/>
                  </a:moveTo>
                  <a:lnTo>
                    <a:pt x="373066" y="343836"/>
                  </a:lnTo>
                  <a:lnTo>
                    <a:pt x="376300" y="361950"/>
                  </a:lnTo>
                  <a:lnTo>
                    <a:pt x="338836" y="368807"/>
                  </a:lnTo>
                  <a:lnTo>
                    <a:pt x="401300" y="368807"/>
                  </a:lnTo>
                  <a:lnTo>
                    <a:pt x="411352" y="338200"/>
                  </a:lnTo>
                  <a:close/>
                </a:path>
                <a:path w="411480" h="459739">
                  <a:moveTo>
                    <a:pt x="334675" y="345389"/>
                  </a:moveTo>
                  <a:lnTo>
                    <a:pt x="335384" y="349382"/>
                  </a:lnTo>
                  <a:lnTo>
                    <a:pt x="355269" y="346456"/>
                  </a:lnTo>
                  <a:lnTo>
                    <a:pt x="335025" y="346456"/>
                  </a:lnTo>
                  <a:lnTo>
                    <a:pt x="334675" y="345389"/>
                  </a:lnTo>
                  <a:close/>
                </a:path>
                <a:path w="411480" h="459739">
                  <a:moveTo>
                    <a:pt x="334390" y="343788"/>
                  </a:moveTo>
                  <a:lnTo>
                    <a:pt x="334675" y="345389"/>
                  </a:lnTo>
                  <a:lnTo>
                    <a:pt x="335025" y="346456"/>
                  </a:lnTo>
                  <a:lnTo>
                    <a:pt x="334390" y="343788"/>
                  </a:lnTo>
                  <a:close/>
                </a:path>
                <a:path w="411480" h="459739">
                  <a:moveTo>
                    <a:pt x="373057" y="343788"/>
                  </a:moveTo>
                  <a:lnTo>
                    <a:pt x="334390" y="343788"/>
                  </a:lnTo>
                  <a:lnTo>
                    <a:pt x="335025" y="346456"/>
                  </a:lnTo>
                  <a:lnTo>
                    <a:pt x="355269" y="346456"/>
                  </a:lnTo>
                  <a:lnTo>
                    <a:pt x="373066" y="343836"/>
                  </a:lnTo>
                  <a:close/>
                </a:path>
                <a:path w="411480" h="459739">
                  <a:moveTo>
                    <a:pt x="112553" y="77114"/>
                  </a:moveTo>
                  <a:lnTo>
                    <a:pt x="158242" y="103377"/>
                  </a:lnTo>
                  <a:lnTo>
                    <a:pt x="201549" y="137159"/>
                  </a:lnTo>
                  <a:lnTo>
                    <a:pt x="241173" y="177673"/>
                  </a:lnTo>
                  <a:lnTo>
                    <a:pt x="265302" y="207899"/>
                  </a:lnTo>
                  <a:lnTo>
                    <a:pt x="286893" y="240156"/>
                  </a:lnTo>
                  <a:lnTo>
                    <a:pt x="305943" y="274193"/>
                  </a:lnTo>
                  <a:lnTo>
                    <a:pt x="322071" y="309752"/>
                  </a:lnTo>
                  <a:lnTo>
                    <a:pt x="334675" y="345389"/>
                  </a:lnTo>
                  <a:lnTo>
                    <a:pt x="334390" y="343788"/>
                  </a:lnTo>
                  <a:lnTo>
                    <a:pt x="373057" y="343788"/>
                  </a:lnTo>
                  <a:lnTo>
                    <a:pt x="371856" y="337057"/>
                  </a:lnTo>
                  <a:lnTo>
                    <a:pt x="371728" y="336169"/>
                  </a:lnTo>
                  <a:lnTo>
                    <a:pt x="357124" y="294767"/>
                  </a:lnTo>
                  <a:lnTo>
                    <a:pt x="339470" y="256286"/>
                  </a:lnTo>
                  <a:lnTo>
                    <a:pt x="318896" y="219456"/>
                  </a:lnTo>
                  <a:lnTo>
                    <a:pt x="295528" y="184657"/>
                  </a:lnTo>
                  <a:lnTo>
                    <a:pt x="269494" y="152145"/>
                  </a:lnTo>
                  <a:lnTo>
                    <a:pt x="241300" y="122300"/>
                  </a:lnTo>
                  <a:lnTo>
                    <a:pt x="210946" y="95123"/>
                  </a:lnTo>
                  <a:lnTo>
                    <a:pt x="187955" y="77724"/>
                  </a:lnTo>
                  <a:lnTo>
                    <a:pt x="114681" y="77724"/>
                  </a:lnTo>
                  <a:lnTo>
                    <a:pt x="112553" y="77114"/>
                  </a:lnTo>
                  <a:close/>
                </a:path>
                <a:path w="411480" h="459739">
                  <a:moveTo>
                    <a:pt x="123951" y="0"/>
                  </a:moveTo>
                  <a:lnTo>
                    <a:pt x="0" y="30987"/>
                  </a:lnTo>
                  <a:lnTo>
                    <a:pt x="99187" y="111632"/>
                  </a:lnTo>
                  <a:lnTo>
                    <a:pt x="107185" y="75577"/>
                  </a:lnTo>
                  <a:lnTo>
                    <a:pt x="87630" y="69976"/>
                  </a:lnTo>
                  <a:lnTo>
                    <a:pt x="98298" y="33400"/>
                  </a:lnTo>
                  <a:lnTo>
                    <a:pt x="116542" y="33400"/>
                  </a:lnTo>
                  <a:lnTo>
                    <a:pt x="123951" y="0"/>
                  </a:lnTo>
                  <a:close/>
                </a:path>
                <a:path w="411480" h="459739">
                  <a:moveTo>
                    <a:pt x="111251" y="76453"/>
                  </a:moveTo>
                  <a:lnTo>
                    <a:pt x="112553" y="77114"/>
                  </a:lnTo>
                  <a:lnTo>
                    <a:pt x="114681" y="77724"/>
                  </a:lnTo>
                  <a:lnTo>
                    <a:pt x="111251" y="76453"/>
                  </a:lnTo>
                  <a:close/>
                </a:path>
                <a:path w="411480" h="459739">
                  <a:moveTo>
                    <a:pt x="186163" y="76453"/>
                  </a:moveTo>
                  <a:lnTo>
                    <a:pt x="111251" y="76453"/>
                  </a:lnTo>
                  <a:lnTo>
                    <a:pt x="114681" y="77724"/>
                  </a:lnTo>
                  <a:lnTo>
                    <a:pt x="187955" y="77724"/>
                  </a:lnTo>
                  <a:lnTo>
                    <a:pt x="186163" y="76453"/>
                  </a:lnTo>
                  <a:close/>
                </a:path>
                <a:path w="411480" h="459739">
                  <a:moveTo>
                    <a:pt x="115447" y="38335"/>
                  </a:moveTo>
                  <a:lnTo>
                    <a:pt x="107185" y="75577"/>
                  </a:lnTo>
                  <a:lnTo>
                    <a:pt x="112553" y="77114"/>
                  </a:lnTo>
                  <a:lnTo>
                    <a:pt x="111251" y="76453"/>
                  </a:lnTo>
                  <a:lnTo>
                    <a:pt x="186163" y="76453"/>
                  </a:lnTo>
                  <a:lnTo>
                    <a:pt x="178815" y="71246"/>
                  </a:lnTo>
                  <a:lnTo>
                    <a:pt x="162051" y="60578"/>
                  </a:lnTo>
                  <a:lnTo>
                    <a:pt x="145033" y="50926"/>
                  </a:lnTo>
                  <a:lnTo>
                    <a:pt x="128524" y="42544"/>
                  </a:lnTo>
                  <a:lnTo>
                    <a:pt x="127507" y="41909"/>
                  </a:lnTo>
                  <a:lnTo>
                    <a:pt x="125221" y="41148"/>
                  </a:lnTo>
                  <a:lnTo>
                    <a:pt x="115447" y="38335"/>
                  </a:lnTo>
                  <a:close/>
                </a:path>
                <a:path w="411480" h="459739">
                  <a:moveTo>
                    <a:pt x="98298" y="33400"/>
                  </a:moveTo>
                  <a:lnTo>
                    <a:pt x="87630" y="69976"/>
                  </a:lnTo>
                  <a:lnTo>
                    <a:pt x="107185" y="75577"/>
                  </a:lnTo>
                  <a:lnTo>
                    <a:pt x="115447" y="38335"/>
                  </a:lnTo>
                  <a:lnTo>
                    <a:pt x="98298" y="33400"/>
                  </a:lnTo>
                  <a:close/>
                </a:path>
                <a:path w="411480" h="459739">
                  <a:moveTo>
                    <a:pt x="116542" y="33400"/>
                  </a:moveTo>
                  <a:lnTo>
                    <a:pt x="98298" y="33400"/>
                  </a:lnTo>
                  <a:lnTo>
                    <a:pt x="115447" y="38335"/>
                  </a:lnTo>
                  <a:lnTo>
                    <a:pt x="116542" y="3340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505961" y="5468111"/>
            <a:ext cx="3657600" cy="495300"/>
            <a:chOff x="3505961" y="5468111"/>
            <a:chExt cx="3657600" cy="495300"/>
          </a:xfrm>
        </p:grpSpPr>
        <p:sp>
          <p:nvSpPr>
            <p:cNvPr id="47" name="object 47"/>
            <p:cNvSpPr/>
            <p:nvPr/>
          </p:nvSpPr>
          <p:spPr>
            <a:xfrm>
              <a:off x="3505962" y="5487161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914400" y="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91440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63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91962" y="5487161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914400" y="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91440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49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199" y="4572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572511" y="5468111"/>
          <a:ext cx="4571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4191761" y="5240146"/>
            <a:ext cx="2286000" cy="230504"/>
          </a:xfrm>
          <a:custGeom>
            <a:avLst/>
            <a:gdLst/>
            <a:ahLst/>
            <a:cxnLst/>
            <a:rect l="l" t="t" r="r" b="b"/>
            <a:pathLst>
              <a:path w="2286000" h="230504">
                <a:moveTo>
                  <a:pt x="2184579" y="173474"/>
                </a:moveTo>
                <a:lnTo>
                  <a:pt x="2161666" y="200913"/>
                </a:lnTo>
                <a:lnTo>
                  <a:pt x="2286000" y="230377"/>
                </a:lnTo>
                <a:lnTo>
                  <a:pt x="2266308" y="185165"/>
                </a:lnTo>
                <a:lnTo>
                  <a:pt x="2202434" y="185165"/>
                </a:lnTo>
                <a:lnTo>
                  <a:pt x="2184579" y="173474"/>
                </a:lnTo>
                <a:close/>
              </a:path>
              <a:path w="2286000" h="230504">
                <a:moveTo>
                  <a:pt x="51688" y="111886"/>
                </a:moveTo>
                <a:lnTo>
                  <a:pt x="0" y="228726"/>
                </a:lnTo>
                <a:lnTo>
                  <a:pt x="124460" y="200024"/>
                </a:lnTo>
                <a:lnTo>
                  <a:pt x="111247" y="184022"/>
                </a:lnTo>
                <a:lnTo>
                  <a:pt x="83947" y="184022"/>
                </a:lnTo>
                <a:lnTo>
                  <a:pt x="62991" y="152145"/>
                </a:lnTo>
                <a:lnTo>
                  <a:pt x="77215" y="142803"/>
                </a:lnTo>
                <a:lnTo>
                  <a:pt x="51688" y="111886"/>
                </a:lnTo>
                <a:close/>
              </a:path>
              <a:path w="2286000" h="230504">
                <a:moveTo>
                  <a:pt x="2209170" y="144025"/>
                </a:moveTo>
                <a:lnTo>
                  <a:pt x="2184579" y="173474"/>
                </a:lnTo>
                <a:lnTo>
                  <a:pt x="2202434" y="185165"/>
                </a:lnTo>
                <a:lnTo>
                  <a:pt x="2223389" y="153288"/>
                </a:lnTo>
                <a:lnTo>
                  <a:pt x="2209170" y="144025"/>
                </a:lnTo>
                <a:close/>
              </a:path>
              <a:path w="2286000" h="230504">
                <a:moveTo>
                  <a:pt x="2234946" y="113156"/>
                </a:moveTo>
                <a:lnTo>
                  <a:pt x="2209170" y="144025"/>
                </a:lnTo>
                <a:lnTo>
                  <a:pt x="2223389" y="153288"/>
                </a:lnTo>
                <a:lnTo>
                  <a:pt x="2202434" y="185165"/>
                </a:lnTo>
                <a:lnTo>
                  <a:pt x="2266308" y="185165"/>
                </a:lnTo>
                <a:lnTo>
                  <a:pt x="2234946" y="113156"/>
                </a:lnTo>
                <a:close/>
              </a:path>
              <a:path w="2286000" h="230504">
                <a:moveTo>
                  <a:pt x="77215" y="142803"/>
                </a:moveTo>
                <a:lnTo>
                  <a:pt x="62991" y="152145"/>
                </a:lnTo>
                <a:lnTo>
                  <a:pt x="83947" y="184022"/>
                </a:lnTo>
                <a:lnTo>
                  <a:pt x="101603" y="172342"/>
                </a:lnTo>
                <a:lnTo>
                  <a:pt x="77215" y="142803"/>
                </a:lnTo>
                <a:close/>
              </a:path>
              <a:path w="2286000" h="230504">
                <a:moveTo>
                  <a:pt x="101603" y="172342"/>
                </a:moveTo>
                <a:lnTo>
                  <a:pt x="83947" y="184022"/>
                </a:lnTo>
                <a:lnTo>
                  <a:pt x="111247" y="184022"/>
                </a:lnTo>
                <a:lnTo>
                  <a:pt x="101603" y="172342"/>
                </a:lnTo>
                <a:close/>
              </a:path>
              <a:path w="2286000" h="230504">
                <a:moveTo>
                  <a:pt x="2178914" y="169764"/>
                </a:moveTo>
                <a:lnTo>
                  <a:pt x="2184579" y="173474"/>
                </a:lnTo>
                <a:lnTo>
                  <a:pt x="2187012" y="170560"/>
                </a:lnTo>
                <a:lnTo>
                  <a:pt x="2180971" y="170560"/>
                </a:lnTo>
                <a:lnTo>
                  <a:pt x="2178914" y="169764"/>
                </a:lnTo>
                <a:close/>
              </a:path>
              <a:path w="2286000" h="230504">
                <a:moveTo>
                  <a:pt x="1142873" y="0"/>
                </a:moveTo>
                <a:lnTo>
                  <a:pt x="1089152" y="380"/>
                </a:lnTo>
                <a:lnTo>
                  <a:pt x="981963" y="2666"/>
                </a:lnTo>
                <a:lnTo>
                  <a:pt x="876173" y="7365"/>
                </a:lnTo>
                <a:lnTo>
                  <a:pt x="823976" y="10413"/>
                </a:lnTo>
                <a:lnTo>
                  <a:pt x="721613" y="18160"/>
                </a:lnTo>
                <a:lnTo>
                  <a:pt x="622553" y="27685"/>
                </a:lnTo>
                <a:lnTo>
                  <a:pt x="574421" y="33146"/>
                </a:lnTo>
                <a:lnTo>
                  <a:pt x="527558" y="38988"/>
                </a:lnTo>
                <a:lnTo>
                  <a:pt x="437641" y="51688"/>
                </a:lnTo>
                <a:lnTo>
                  <a:pt x="394842" y="58673"/>
                </a:lnTo>
                <a:lnTo>
                  <a:pt x="353567" y="65912"/>
                </a:lnTo>
                <a:lnTo>
                  <a:pt x="313943" y="73532"/>
                </a:lnTo>
                <a:lnTo>
                  <a:pt x="276098" y="81406"/>
                </a:lnTo>
                <a:lnTo>
                  <a:pt x="205993" y="97916"/>
                </a:lnTo>
                <a:lnTo>
                  <a:pt x="144145" y="115569"/>
                </a:lnTo>
                <a:lnTo>
                  <a:pt x="103504" y="129412"/>
                </a:lnTo>
                <a:lnTo>
                  <a:pt x="77215" y="142803"/>
                </a:lnTo>
                <a:lnTo>
                  <a:pt x="101603" y="172342"/>
                </a:lnTo>
                <a:lnTo>
                  <a:pt x="105832" y="169544"/>
                </a:lnTo>
                <a:lnTo>
                  <a:pt x="104901" y="169544"/>
                </a:lnTo>
                <a:lnTo>
                  <a:pt x="108712" y="167639"/>
                </a:lnTo>
                <a:lnTo>
                  <a:pt x="109981" y="167639"/>
                </a:lnTo>
                <a:lnTo>
                  <a:pt x="117093" y="164972"/>
                </a:lnTo>
                <a:lnTo>
                  <a:pt x="129412" y="160527"/>
                </a:lnTo>
                <a:lnTo>
                  <a:pt x="169925" y="147446"/>
                </a:lnTo>
                <a:lnTo>
                  <a:pt x="215900" y="134746"/>
                </a:lnTo>
                <a:lnTo>
                  <a:pt x="284479" y="118490"/>
                </a:lnTo>
                <a:lnTo>
                  <a:pt x="360807" y="103377"/>
                </a:lnTo>
                <a:lnTo>
                  <a:pt x="443738" y="89280"/>
                </a:lnTo>
                <a:lnTo>
                  <a:pt x="532764" y="76707"/>
                </a:lnTo>
                <a:lnTo>
                  <a:pt x="626745" y="65531"/>
                </a:lnTo>
                <a:lnTo>
                  <a:pt x="725042" y="56006"/>
                </a:lnTo>
                <a:lnTo>
                  <a:pt x="826642" y="48513"/>
                </a:lnTo>
                <a:lnTo>
                  <a:pt x="878332" y="45465"/>
                </a:lnTo>
                <a:lnTo>
                  <a:pt x="983488" y="40766"/>
                </a:lnTo>
                <a:lnTo>
                  <a:pt x="1089787" y="38353"/>
                </a:lnTo>
                <a:lnTo>
                  <a:pt x="1749019" y="38099"/>
                </a:lnTo>
                <a:lnTo>
                  <a:pt x="1711325" y="33400"/>
                </a:lnTo>
                <a:lnTo>
                  <a:pt x="1663318" y="27939"/>
                </a:lnTo>
                <a:lnTo>
                  <a:pt x="1614170" y="22859"/>
                </a:lnTo>
                <a:lnTo>
                  <a:pt x="1564259" y="18287"/>
                </a:lnTo>
                <a:lnTo>
                  <a:pt x="1513459" y="14223"/>
                </a:lnTo>
                <a:lnTo>
                  <a:pt x="1409700" y="7492"/>
                </a:lnTo>
                <a:lnTo>
                  <a:pt x="1303782" y="2793"/>
                </a:lnTo>
                <a:lnTo>
                  <a:pt x="1196721" y="380"/>
                </a:lnTo>
                <a:lnTo>
                  <a:pt x="1142873" y="0"/>
                </a:lnTo>
                <a:close/>
              </a:path>
              <a:path w="2286000" h="230504">
                <a:moveTo>
                  <a:pt x="2177415" y="168782"/>
                </a:moveTo>
                <a:lnTo>
                  <a:pt x="2178914" y="169764"/>
                </a:lnTo>
                <a:lnTo>
                  <a:pt x="2180971" y="170560"/>
                </a:lnTo>
                <a:lnTo>
                  <a:pt x="2177415" y="168782"/>
                </a:lnTo>
                <a:close/>
              </a:path>
              <a:path w="2286000" h="230504">
                <a:moveTo>
                  <a:pt x="2188497" y="168782"/>
                </a:moveTo>
                <a:lnTo>
                  <a:pt x="2177415" y="168782"/>
                </a:lnTo>
                <a:lnTo>
                  <a:pt x="2180971" y="170560"/>
                </a:lnTo>
                <a:lnTo>
                  <a:pt x="2187012" y="170560"/>
                </a:lnTo>
                <a:lnTo>
                  <a:pt x="2188497" y="168782"/>
                </a:lnTo>
                <a:close/>
              </a:path>
              <a:path w="2286000" h="230504">
                <a:moveTo>
                  <a:pt x="1749019" y="38099"/>
                </a:moveTo>
                <a:lnTo>
                  <a:pt x="1143127" y="38099"/>
                </a:lnTo>
                <a:lnTo>
                  <a:pt x="1196339" y="38480"/>
                </a:lnTo>
                <a:lnTo>
                  <a:pt x="1302765" y="40893"/>
                </a:lnTo>
                <a:lnTo>
                  <a:pt x="1355471" y="42925"/>
                </a:lnTo>
                <a:lnTo>
                  <a:pt x="1459484" y="48640"/>
                </a:lnTo>
                <a:lnTo>
                  <a:pt x="1510791" y="52196"/>
                </a:lnTo>
                <a:lnTo>
                  <a:pt x="1561084" y="56260"/>
                </a:lnTo>
                <a:lnTo>
                  <a:pt x="1659382" y="65785"/>
                </a:lnTo>
                <a:lnTo>
                  <a:pt x="1707007" y="71246"/>
                </a:lnTo>
                <a:lnTo>
                  <a:pt x="1798574" y="83184"/>
                </a:lnTo>
                <a:lnTo>
                  <a:pt x="1842389" y="89788"/>
                </a:lnTo>
                <a:lnTo>
                  <a:pt x="1884807" y="96646"/>
                </a:lnTo>
                <a:lnTo>
                  <a:pt x="1925447" y="103885"/>
                </a:lnTo>
                <a:lnTo>
                  <a:pt x="1964563" y="111378"/>
                </a:lnTo>
                <a:lnTo>
                  <a:pt x="2037207" y="127253"/>
                </a:lnTo>
                <a:lnTo>
                  <a:pt x="2101596" y="144144"/>
                </a:lnTo>
                <a:lnTo>
                  <a:pt x="2144014" y="157098"/>
                </a:lnTo>
                <a:lnTo>
                  <a:pt x="2178914" y="169764"/>
                </a:lnTo>
                <a:lnTo>
                  <a:pt x="2177415" y="168782"/>
                </a:lnTo>
                <a:lnTo>
                  <a:pt x="2188497" y="168782"/>
                </a:lnTo>
                <a:lnTo>
                  <a:pt x="2209170" y="144025"/>
                </a:lnTo>
                <a:lnTo>
                  <a:pt x="2198242" y="136905"/>
                </a:lnTo>
                <a:lnTo>
                  <a:pt x="2197100" y="136143"/>
                </a:lnTo>
                <a:lnTo>
                  <a:pt x="2155698" y="120903"/>
                </a:lnTo>
                <a:lnTo>
                  <a:pt x="2111629" y="107441"/>
                </a:lnTo>
                <a:lnTo>
                  <a:pt x="2045589" y="90169"/>
                </a:lnTo>
                <a:lnTo>
                  <a:pt x="1971675" y="74040"/>
                </a:lnTo>
                <a:lnTo>
                  <a:pt x="1932177" y="66420"/>
                </a:lnTo>
                <a:lnTo>
                  <a:pt x="1890902" y="59054"/>
                </a:lnTo>
                <a:lnTo>
                  <a:pt x="1803780" y="45465"/>
                </a:lnTo>
                <a:lnTo>
                  <a:pt x="1758188" y="39242"/>
                </a:lnTo>
                <a:lnTo>
                  <a:pt x="1749019" y="38099"/>
                </a:lnTo>
                <a:close/>
              </a:path>
              <a:path w="2286000" h="230504">
                <a:moveTo>
                  <a:pt x="108712" y="167639"/>
                </a:moveTo>
                <a:lnTo>
                  <a:pt x="104901" y="169544"/>
                </a:lnTo>
                <a:lnTo>
                  <a:pt x="107049" y="168739"/>
                </a:lnTo>
                <a:lnTo>
                  <a:pt x="108712" y="167639"/>
                </a:lnTo>
                <a:close/>
              </a:path>
              <a:path w="2286000" h="230504">
                <a:moveTo>
                  <a:pt x="107049" y="168739"/>
                </a:moveTo>
                <a:lnTo>
                  <a:pt x="104901" y="169544"/>
                </a:lnTo>
                <a:lnTo>
                  <a:pt x="105832" y="169544"/>
                </a:lnTo>
                <a:lnTo>
                  <a:pt x="107049" y="168739"/>
                </a:lnTo>
                <a:close/>
              </a:path>
              <a:path w="2286000" h="230504">
                <a:moveTo>
                  <a:pt x="109981" y="167639"/>
                </a:moveTo>
                <a:lnTo>
                  <a:pt x="108712" y="167639"/>
                </a:lnTo>
                <a:lnTo>
                  <a:pt x="107049" y="168739"/>
                </a:lnTo>
                <a:lnTo>
                  <a:pt x="109981" y="16763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15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16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14" name="object 14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30" name="object 30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42" name="object 42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6" name="object 46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5791961" y="5468111"/>
            <a:ext cx="1371600" cy="495300"/>
            <a:chOff x="5791961" y="5468111"/>
            <a:chExt cx="1371600" cy="495300"/>
          </a:xfrm>
        </p:grpSpPr>
        <p:sp>
          <p:nvSpPr>
            <p:cNvPr id="51" name="object 51"/>
            <p:cNvSpPr/>
            <p:nvPr/>
          </p:nvSpPr>
          <p:spPr>
            <a:xfrm>
              <a:off x="5791962" y="5487161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914400" y="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91440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49161" y="548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199" y="457200"/>
                  </a:lnTo>
                  <a:lnTo>
                    <a:pt x="4571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46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17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623570" algn="l"/>
                          <a:tab pos="1106805" algn="l"/>
                        </a:tabLst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	</a:t>
                      </a: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	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25111" y="2343911"/>
            <a:ext cx="495300" cy="495300"/>
            <a:chOff x="4325111" y="2343911"/>
            <a:chExt cx="495300" cy="495300"/>
          </a:xfrm>
        </p:grpSpPr>
        <p:sp>
          <p:nvSpPr>
            <p:cNvPr id="4" name="object 4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4161" y="2362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96311" y="2953511"/>
            <a:ext cx="495300" cy="495300"/>
            <a:chOff x="2496311" y="2953511"/>
            <a:chExt cx="495300" cy="495300"/>
          </a:xfrm>
        </p:grpSpPr>
        <p:sp>
          <p:nvSpPr>
            <p:cNvPr id="8" name="object 8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53911" y="2953511"/>
            <a:ext cx="495300" cy="495300"/>
            <a:chOff x="6153911" y="2953511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9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81911" y="3563111"/>
            <a:ext cx="495300" cy="495300"/>
            <a:chOff x="1581911" y="3563111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09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10711" y="3563111"/>
            <a:ext cx="495300" cy="495300"/>
            <a:chOff x="3410711" y="3563111"/>
            <a:chExt cx="495300" cy="495300"/>
          </a:xfrm>
        </p:grpSpPr>
        <p:sp>
          <p:nvSpPr>
            <p:cNvPr id="20" name="object 20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97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39511" y="3563111"/>
            <a:ext cx="495300" cy="495300"/>
            <a:chOff x="5239511" y="3563111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85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68311" y="3563111"/>
            <a:ext cx="495300" cy="495300"/>
            <a:chOff x="7068311" y="3563111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7361" y="3582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24711" y="4172711"/>
            <a:ext cx="495300" cy="495300"/>
            <a:chOff x="1124711" y="4172711"/>
            <a:chExt cx="495300" cy="495300"/>
          </a:xfrm>
        </p:grpSpPr>
        <p:sp>
          <p:nvSpPr>
            <p:cNvPr id="32" name="object 32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37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39111" y="4172711"/>
            <a:ext cx="495300" cy="495300"/>
            <a:chOff x="2039111" y="4172711"/>
            <a:chExt cx="495300" cy="495300"/>
          </a:xfrm>
        </p:grpSpPr>
        <p:sp>
          <p:nvSpPr>
            <p:cNvPr id="36" name="object 36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81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53511" y="4172711"/>
            <a:ext cx="495300" cy="495300"/>
            <a:chOff x="2953511" y="4172711"/>
            <a:chExt cx="495300" cy="495300"/>
          </a:xfrm>
        </p:grpSpPr>
        <p:sp>
          <p:nvSpPr>
            <p:cNvPr id="40" name="object 40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2561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33905" y="2772917"/>
            <a:ext cx="5619750" cy="1466850"/>
          </a:xfrm>
          <a:custGeom>
            <a:avLst/>
            <a:gdLst/>
            <a:ahLst/>
            <a:cxnLst/>
            <a:rect l="l" t="t" r="r" b="b"/>
            <a:pathLst>
              <a:path w="5619750" h="1466850">
                <a:moveTo>
                  <a:pt x="2876549" y="0"/>
                </a:moveTo>
                <a:lnTo>
                  <a:pt x="1371600" y="247650"/>
                </a:lnTo>
              </a:path>
              <a:path w="5619750" h="1466850">
                <a:moveTo>
                  <a:pt x="1047750" y="609600"/>
                </a:moveTo>
                <a:lnTo>
                  <a:pt x="457200" y="857250"/>
                </a:lnTo>
              </a:path>
              <a:path w="5619750" h="1466850">
                <a:moveTo>
                  <a:pt x="133350" y="1219200"/>
                </a:moveTo>
                <a:lnTo>
                  <a:pt x="0" y="1466850"/>
                </a:lnTo>
              </a:path>
              <a:path w="5619750" h="1466850">
                <a:moveTo>
                  <a:pt x="457200" y="1219200"/>
                </a:moveTo>
                <a:lnTo>
                  <a:pt x="590550" y="1466850"/>
                </a:lnTo>
              </a:path>
              <a:path w="5619750" h="1466850">
                <a:moveTo>
                  <a:pt x="1371600" y="609600"/>
                </a:moveTo>
                <a:lnTo>
                  <a:pt x="1962149" y="857250"/>
                </a:lnTo>
              </a:path>
              <a:path w="5619750" h="1466850">
                <a:moveTo>
                  <a:pt x="1962149" y="1219200"/>
                </a:moveTo>
                <a:lnTo>
                  <a:pt x="1828799" y="1466850"/>
                </a:lnTo>
              </a:path>
              <a:path w="5619750" h="1466850">
                <a:moveTo>
                  <a:pt x="3200399" y="0"/>
                </a:moveTo>
                <a:lnTo>
                  <a:pt x="4705350" y="247650"/>
                </a:lnTo>
              </a:path>
              <a:path w="5619750" h="1466850">
                <a:moveTo>
                  <a:pt x="5029200" y="609600"/>
                </a:moveTo>
                <a:lnTo>
                  <a:pt x="5619750" y="857250"/>
                </a:lnTo>
              </a:path>
              <a:path w="5619750" h="1466850">
                <a:moveTo>
                  <a:pt x="4114800" y="857250"/>
                </a:moveTo>
                <a:lnTo>
                  <a:pt x="4705350" y="60960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2654554" y="6190136"/>
            <a:ext cx="929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a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vi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d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L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ue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b</a:t>
            </a:r>
            <a:r>
              <a:rPr sz="1200" spc="-30" dirty="0">
                <a:solidFill>
                  <a:srgbClr val="045C75"/>
                </a:solidFill>
                <a:latin typeface="Constantia"/>
                <a:cs typeface="Constantia"/>
              </a:rPr>
              <a:t>k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e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86834" y="6373016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18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40934" y="6555895"/>
            <a:ext cx="672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916" y="552957"/>
            <a:ext cx="4330700" cy="1217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5545">
              <a:lnSpc>
                <a:spcPts val="4090"/>
              </a:lnSpc>
              <a:spcBef>
                <a:spcPts val="105"/>
              </a:spcBef>
            </a:pPr>
            <a:r>
              <a:rPr sz="3500" b="1" dirty="0">
                <a:latin typeface="Calibri"/>
                <a:cs typeface="Calibri"/>
              </a:rPr>
              <a:t>Hea</a:t>
            </a:r>
            <a:r>
              <a:rPr sz="3500" b="1" spc="-5" dirty="0">
                <a:latin typeface="Calibri"/>
                <a:cs typeface="Calibri"/>
              </a:rPr>
              <a:t>p-</a:t>
            </a:r>
            <a:r>
              <a:rPr sz="3500" b="1" dirty="0">
                <a:latin typeface="Calibri"/>
                <a:cs typeface="Calibri"/>
              </a:rPr>
              <a:t>Sort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ts val="5290"/>
              </a:lnSpc>
            </a:pPr>
            <a:r>
              <a:rPr sz="4500" b="1" dirty="0">
                <a:latin typeface="Calibri"/>
                <a:cs typeface="Calibri"/>
              </a:rPr>
              <a:t>sorting</a:t>
            </a:r>
            <a:r>
              <a:rPr sz="4500" b="1" spc="-30" dirty="0">
                <a:latin typeface="Calibri"/>
                <a:cs typeface="Calibri"/>
              </a:rPr>
              <a:t> </a:t>
            </a:r>
            <a:r>
              <a:rPr sz="4500" b="1" spc="-35" dirty="0">
                <a:latin typeface="Calibri"/>
                <a:cs typeface="Calibri"/>
              </a:rPr>
              <a:t>strategy: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9160"/>
            <a:ext cx="7957184" cy="4226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onstantia"/>
                <a:cs typeface="Constantia"/>
              </a:rPr>
              <a:t>Build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Max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Heap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unordered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array;</a:t>
            </a:r>
            <a:endParaRPr sz="2600" dirty="0">
              <a:latin typeface="Constantia"/>
              <a:cs typeface="Constantia"/>
            </a:endParaRPr>
          </a:p>
          <a:p>
            <a:pPr marL="610235" indent="-5981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610235" algn="l"/>
                <a:tab pos="610870" algn="l"/>
              </a:tabLst>
            </a:pPr>
            <a:r>
              <a:rPr sz="2600" spc="-10" dirty="0">
                <a:latin typeface="Constantia"/>
                <a:cs typeface="Constantia"/>
              </a:rPr>
              <a:t>Find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maximum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A[1];</a:t>
            </a:r>
            <a:endParaRPr sz="2600" dirty="0">
              <a:latin typeface="Constantia"/>
              <a:cs typeface="Constantia"/>
            </a:endParaRPr>
          </a:p>
          <a:p>
            <a:pPr marL="329565" indent="-3175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30200" algn="l"/>
              </a:tabLst>
            </a:pPr>
            <a:r>
              <a:rPr sz="2600" spc="-60" dirty="0">
                <a:latin typeface="Constantia"/>
                <a:cs typeface="Constantia"/>
              </a:rPr>
              <a:t>S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ap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A[n</a:t>
            </a:r>
            <a:r>
              <a:rPr sz="2600" dirty="0">
                <a:latin typeface="Constantia"/>
                <a:cs typeface="Constantia"/>
              </a:rPr>
              <a:t>]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[1] :</a:t>
            </a:r>
          </a:p>
          <a:p>
            <a:pPr marL="672465">
              <a:lnSpc>
                <a:spcPct val="100000"/>
              </a:lnSpc>
              <a:spcBef>
                <a:spcPts val="625"/>
              </a:spcBef>
            </a:pPr>
            <a:r>
              <a:rPr sz="2600" spc="-20" dirty="0">
                <a:latin typeface="Constantia"/>
                <a:cs typeface="Constantia"/>
              </a:rPr>
              <a:t>now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max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array!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353695" indent="-341630">
              <a:lnSpc>
                <a:spcPct val="100000"/>
              </a:lnSpc>
              <a:spcBef>
                <a:spcPts val="625"/>
              </a:spcBef>
              <a:buAutoNum type="arabicPeriod" startAt="4"/>
              <a:tabLst>
                <a:tab pos="354330" algn="l"/>
              </a:tabLst>
            </a:pPr>
            <a:r>
              <a:rPr sz="2600" spc="-5" dirty="0">
                <a:latin typeface="Constantia"/>
                <a:cs typeface="Constantia"/>
              </a:rPr>
              <a:t>Discard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</a:p>
          <a:p>
            <a:pPr marL="755015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(by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decrementing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heap-size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variable).</a:t>
            </a:r>
            <a:endParaRPr sz="2600" dirty="0">
              <a:latin typeface="Constantia"/>
              <a:cs typeface="Constantia"/>
            </a:endParaRPr>
          </a:p>
          <a:p>
            <a:pPr marL="335915" marR="5080" indent="-335915">
              <a:lnSpc>
                <a:spcPct val="100000"/>
              </a:lnSpc>
              <a:spcBef>
                <a:spcPts val="625"/>
              </a:spcBef>
              <a:buAutoNum type="arabicPeriod" startAt="5"/>
              <a:tabLst>
                <a:tab pos="335915" algn="l"/>
              </a:tabLst>
            </a:pPr>
            <a:r>
              <a:rPr sz="2600" spc="-10" dirty="0">
                <a:latin typeface="Constantia"/>
                <a:cs typeface="Constantia"/>
              </a:rPr>
              <a:t>New </a:t>
            </a:r>
            <a:r>
              <a:rPr sz="2600" spc="-15" dirty="0">
                <a:latin typeface="Constantia"/>
                <a:cs typeface="Constantia"/>
              </a:rPr>
              <a:t>root </a:t>
            </a:r>
            <a:r>
              <a:rPr sz="2600" spc="-20" dirty="0">
                <a:latin typeface="Constantia"/>
                <a:cs typeface="Constantia"/>
              </a:rPr>
              <a:t>may </a:t>
            </a:r>
            <a:r>
              <a:rPr sz="2600" spc="-10" dirty="0">
                <a:latin typeface="Constantia"/>
                <a:cs typeface="Constantia"/>
              </a:rPr>
              <a:t>violate </a:t>
            </a:r>
            <a:r>
              <a:rPr sz="2600" dirty="0">
                <a:latin typeface="Constantia"/>
                <a:cs typeface="Constantia"/>
              </a:rPr>
              <a:t>max heap </a:t>
            </a:r>
            <a:r>
              <a:rPr sz="2600" spc="-35" dirty="0">
                <a:latin typeface="Constantia"/>
                <a:cs typeface="Constantia"/>
              </a:rPr>
              <a:t>property, </a:t>
            </a:r>
            <a:r>
              <a:rPr sz="2600" spc="-5" dirty="0">
                <a:latin typeface="Constantia"/>
                <a:cs typeface="Constantia"/>
              </a:rPr>
              <a:t>but its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children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heaps. </a:t>
            </a:r>
            <a:r>
              <a:rPr sz="2600" spc="-15" dirty="0">
                <a:latin typeface="Constantia"/>
                <a:cs typeface="Constantia"/>
              </a:rPr>
              <a:t>Run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max_heapify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fix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this.</a:t>
            </a:r>
            <a:endParaRPr sz="2600" dirty="0">
              <a:latin typeface="Constantia"/>
              <a:cs typeface="Constantia"/>
            </a:endParaRPr>
          </a:p>
          <a:p>
            <a:pPr marL="358140" indent="-346075">
              <a:lnSpc>
                <a:spcPct val="100000"/>
              </a:lnSpc>
              <a:spcBef>
                <a:spcPts val="625"/>
              </a:spcBef>
              <a:buAutoNum type="arabicPeriod" startAt="5"/>
              <a:tabLst>
                <a:tab pos="358775" algn="l"/>
              </a:tabLst>
            </a:pPr>
            <a:r>
              <a:rPr sz="2600" dirty="0">
                <a:latin typeface="Constantia"/>
                <a:cs typeface="Constantia"/>
              </a:rPr>
              <a:t>Go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Step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unless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empty</a:t>
            </a:r>
            <a:r>
              <a:rPr sz="2600" dirty="0">
                <a:latin typeface="Constantia"/>
                <a:cs typeface="Constanti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67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10" dirty="0">
                <a:latin typeface="Calibri"/>
                <a:cs typeface="Calibri"/>
              </a:rPr>
              <a:t>Definitions</a:t>
            </a:r>
            <a:r>
              <a:rPr sz="4500" b="1" i="1" spc="-30" dirty="0">
                <a:latin typeface="Calibri"/>
                <a:cs typeface="Calibri"/>
              </a:rPr>
              <a:t> </a:t>
            </a:r>
            <a:r>
              <a:rPr sz="4500" b="1" i="1" spc="-5" dirty="0">
                <a:latin typeface="Calibri"/>
                <a:cs typeface="Calibri"/>
              </a:rPr>
              <a:t>of</a:t>
            </a:r>
            <a:r>
              <a:rPr sz="4500" b="1" i="1" spc="-30" dirty="0">
                <a:latin typeface="Calibri"/>
                <a:cs typeface="Calibri"/>
              </a:rPr>
              <a:t> </a:t>
            </a:r>
            <a:r>
              <a:rPr sz="4500" b="1" i="1" spc="-5" dirty="0">
                <a:latin typeface="Calibri"/>
                <a:cs typeface="Calibri"/>
              </a:rPr>
              <a:t>heap: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759" y="2372994"/>
            <a:ext cx="7761605" cy="253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03200" marR="5080" indent="-19050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heap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data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structure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stores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collection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objects (with </a:t>
            </a:r>
            <a:r>
              <a:rPr sz="2800" spc="-15" dirty="0">
                <a:latin typeface="Constantia"/>
                <a:cs typeface="Constantia"/>
              </a:rPr>
              <a:t>keys), </a:t>
            </a:r>
            <a:r>
              <a:rPr sz="2800" spc="-5" dirty="0">
                <a:latin typeface="Constantia"/>
                <a:cs typeface="Constantia"/>
              </a:rPr>
              <a:t>and has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15" dirty="0">
                <a:latin typeface="Constantia"/>
                <a:cs typeface="Constantia"/>
              </a:rPr>
              <a:t>following </a:t>
            </a:r>
            <a:r>
              <a:rPr sz="2800" spc="-10" dirty="0">
                <a:latin typeface="Constantia"/>
                <a:cs typeface="Constantia"/>
              </a:rPr>
              <a:t> properties: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onstantia"/>
              <a:cs typeface="Constantia"/>
            </a:endParaRPr>
          </a:p>
          <a:p>
            <a:pPr marL="568960" indent="-247650">
              <a:lnSpc>
                <a:spcPct val="100000"/>
              </a:lnSpc>
              <a:buClr>
                <a:srgbClr val="0E6EC5"/>
              </a:buClr>
              <a:buSzPct val="84000"/>
              <a:buFont typeface="Segoe UI Symbol"/>
              <a:buChar char="⚫"/>
              <a:tabLst>
                <a:tab pos="569595" algn="l"/>
              </a:tabLst>
            </a:pPr>
            <a:r>
              <a:rPr sz="2500" spc="-20" dirty="0">
                <a:latin typeface="Constantia"/>
                <a:cs typeface="Constantia"/>
              </a:rPr>
              <a:t>Complete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Binary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spc="-15" dirty="0">
                <a:latin typeface="Constantia"/>
                <a:cs typeface="Constantia"/>
              </a:rPr>
              <a:t>tree</a:t>
            </a:r>
            <a:endParaRPr sz="2500">
              <a:latin typeface="Constantia"/>
              <a:cs typeface="Constantia"/>
            </a:endParaRPr>
          </a:p>
          <a:p>
            <a:pPr marL="568960" indent="-24765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4000"/>
              <a:buFont typeface="Segoe UI Symbol"/>
              <a:buChar char="⚫"/>
              <a:tabLst>
                <a:tab pos="569595" algn="l"/>
              </a:tabLst>
            </a:pPr>
            <a:r>
              <a:rPr sz="2500" spc="-15" dirty="0">
                <a:latin typeface="Constantia"/>
                <a:cs typeface="Constantia"/>
              </a:rPr>
              <a:t>Heap</a:t>
            </a:r>
            <a:r>
              <a:rPr sz="2500" spc="-105" dirty="0">
                <a:latin typeface="Constantia"/>
                <a:cs typeface="Constantia"/>
              </a:rPr>
              <a:t> </a:t>
            </a:r>
            <a:r>
              <a:rPr sz="2500" spc="-15" dirty="0">
                <a:latin typeface="Constantia"/>
                <a:cs typeface="Constantia"/>
              </a:rPr>
              <a:t>Order</a:t>
            </a:r>
            <a:endParaRPr sz="2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5090" y="3584575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7111" y="3319271"/>
            <a:ext cx="6438900" cy="1914525"/>
            <a:chOff x="1277111" y="3319271"/>
            <a:chExt cx="6438900" cy="1914525"/>
          </a:xfrm>
        </p:grpSpPr>
        <p:sp>
          <p:nvSpPr>
            <p:cNvPr id="6" name="object 6"/>
            <p:cNvSpPr/>
            <p:nvPr/>
          </p:nvSpPr>
          <p:spPr>
            <a:xfrm>
              <a:off x="1753361" y="3338321"/>
              <a:ext cx="2809875" cy="1266825"/>
            </a:xfrm>
            <a:custGeom>
              <a:avLst/>
              <a:gdLst/>
              <a:ahLst/>
              <a:cxnLst/>
              <a:rect l="l" t="t" r="r" b="b"/>
              <a:pathLst>
                <a:path w="28098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28098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2809875" h="1266825">
                  <a:moveTo>
                    <a:pt x="980694" y="609600"/>
                  </a:moveTo>
                  <a:lnTo>
                    <a:pt x="390144" y="8572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6161" y="4557521"/>
              <a:ext cx="523875" cy="657225"/>
            </a:xfrm>
            <a:custGeom>
              <a:avLst/>
              <a:gdLst/>
              <a:ahLst/>
              <a:cxnLst/>
              <a:rect l="l" t="t" r="r" b="b"/>
              <a:pathLst>
                <a:path w="5238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523875" h="657225">
                  <a:moveTo>
                    <a:pt x="523494" y="0"/>
                  </a:moveTo>
                  <a:lnTo>
                    <a:pt x="39014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3505" y="3947921"/>
              <a:ext cx="1896110" cy="1266825"/>
            </a:xfrm>
            <a:custGeom>
              <a:avLst/>
              <a:gdLst/>
              <a:ahLst/>
              <a:cxnLst/>
              <a:rect l="l" t="t" r="r" b="b"/>
              <a:pathLst>
                <a:path w="1896110" h="1266825">
                  <a:moveTo>
                    <a:pt x="67056" y="1037844"/>
                  </a:moveTo>
                  <a:lnTo>
                    <a:pt x="71700" y="991777"/>
                  </a:lnTo>
                  <a:lnTo>
                    <a:pt x="85022" y="948868"/>
                  </a:lnTo>
                  <a:lnTo>
                    <a:pt x="106101" y="910037"/>
                  </a:lnTo>
                  <a:lnTo>
                    <a:pt x="134016" y="876204"/>
                  </a:lnTo>
                  <a:lnTo>
                    <a:pt x="167849" y="848289"/>
                  </a:lnTo>
                  <a:lnTo>
                    <a:pt x="206680" y="827210"/>
                  </a:lnTo>
                  <a:lnTo>
                    <a:pt x="249589" y="813888"/>
                  </a:lnTo>
                  <a:lnTo>
                    <a:pt x="295656" y="809244"/>
                  </a:lnTo>
                  <a:lnTo>
                    <a:pt x="341722" y="813888"/>
                  </a:lnTo>
                  <a:lnTo>
                    <a:pt x="384631" y="827210"/>
                  </a:lnTo>
                  <a:lnTo>
                    <a:pt x="423462" y="848289"/>
                  </a:lnTo>
                  <a:lnTo>
                    <a:pt x="457295" y="876204"/>
                  </a:lnTo>
                  <a:lnTo>
                    <a:pt x="485210" y="910037"/>
                  </a:lnTo>
                  <a:lnTo>
                    <a:pt x="506289" y="948868"/>
                  </a:lnTo>
                  <a:lnTo>
                    <a:pt x="519611" y="991777"/>
                  </a:lnTo>
                  <a:lnTo>
                    <a:pt x="524256" y="1037844"/>
                  </a:lnTo>
                  <a:lnTo>
                    <a:pt x="519611" y="1083910"/>
                  </a:lnTo>
                  <a:lnTo>
                    <a:pt x="506289" y="1126819"/>
                  </a:lnTo>
                  <a:lnTo>
                    <a:pt x="485210" y="1165650"/>
                  </a:lnTo>
                  <a:lnTo>
                    <a:pt x="457295" y="1199483"/>
                  </a:lnTo>
                  <a:lnTo>
                    <a:pt x="423462" y="1227398"/>
                  </a:lnTo>
                  <a:lnTo>
                    <a:pt x="384631" y="1248477"/>
                  </a:lnTo>
                  <a:lnTo>
                    <a:pt x="341722" y="1261799"/>
                  </a:lnTo>
                  <a:lnTo>
                    <a:pt x="295656" y="1266444"/>
                  </a:lnTo>
                  <a:lnTo>
                    <a:pt x="249589" y="1261799"/>
                  </a:lnTo>
                  <a:lnTo>
                    <a:pt x="206680" y="1248477"/>
                  </a:lnTo>
                  <a:lnTo>
                    <a:pt x="167849" y="1227398"/>
                  </a:lnTo>
                  <a:lnTo>
                    <a:pt x="134016" y="1199483"/>
                  </a:lnTo>
                  <a:lnTo>
                    <a:pt x="106101" y="1165650"/>
                  </a:lnTo>
                  <a:lnTo>
                    <a:pt x="85022" y="1126819"/>
                  </a:lnTo>
                  <a:lnTo>
                    <a:pt x="71700" y="1083910"/>
                  </a:lnTo>
                  <a:lnTo>
                    <a:pt x="67056" y="1037844"/>
                  </a:lnTo>
                  <a:close/>
                </a:path>
                <a:path w="1896110" h="1266825">
                  <a:moveTo>
                    <a:pt x="0" y="609600"/>
                  </a:moveTo>
                  <a:lnTo>
                    <a:pt x="133350" y="857250"/>
                  </a:lnTo>
                </a:path>
                <a:path w="1896110" h="1266825">
                  <a:moveTo>
                    <a:pt x="1438656" y="428244"/>
                  </a:moveTo>
                  <a:lnTo>
                    <a:pt x="1443300" y="382177"/>
                  </a:lnTo>
                  <a:lnTo>
                    <a:pt x="1456622" y="339268"/>
                  </a:lnTo>
                  <a:lnTo>
                    <a:pt x="1477701" y="300437"/>
                  </a:lnTo>
                  <a:lnTo>
                    <a:pt x="1505616" y="266604"/>
                  </a:lnTo>
                  <a:lnTo>
                    <a:pt x="1539449" y="238689"/>
                  </a:lnTo>
                  <a:lnTo>
                    <a:pt x="1578280" y="217610"/>
                  </a:lnTo>
                  <a:lnTo>
                    <a:pt x="1621189" y="204288"/>
                  </a:lnTo>
                  <a:lnTo>
                    <a:pt x="1667256" y="199644"/>
                  </a:lnTo>
                  <a:lnTo>
                    <a:pt x="1713322" y="204288"/>
                  </a:lnTo>
                  <a:lnTo>
                    <a:pt x="1756231" y="217610"/>
                  </a:lnTo>
                  <a:lnTo>
                    <a:pt x="1795062" y="238689"/>
                  </a:lnTo>
                  <a:lnTo>
                    <a:pt x="1828895" y="266604"/>
                  </a:lnTo>
                  <a:lnTo>
                    <a:pt x="1856810" y="300437"/>
                  </a:lnTo>
                  <a:lnTo>
                    <a:pt x="1877889" y="339268"/>
                  </a:lnTo>
                  <a:lnTo>
                    <a:pt x="1891211" y="382177"/>
                  </a:lnTo>
                  <a:lnTo>
                    <a:pt x="1895856" y="428244"/>
                  </a:lnTo>
                  <a:lnTo>
                    <a:pt x="1891211" y="474310"/>
                  </a:lnTo>
                  <a:lnTo>
                    <a:pt x="1877889" y="517219"/>
                  </a:lnTo>
                  <a:lnTo>
                    <a:pt x="1856810" y="556050"/>
                  </a:lnTo>
                  <a:lnTo>
                    <a:pt x="1828895" y="589883"/>
                  </a:lnTo>
                  <a:lnTo>
                    <a:pt x="1795062" y="617798"/>
                  </a:lnTo>
                  <a:lnTo>
                    <a:pt x="1756231" y="638877"/>
                  </a:lnTo>
                  <a:lnTo>
                    <a:pt x="1713322" y="652199"/>
                  </a:lnTo>
                  <a:lnTo>
                    <a:pt x="1667256" y="656844"/>
                  </a:lnTo>
                  <a:lnTo>
                    <a:pt x="1621189" y="652199"/>
                  </a:lnTo>
                  <a:lnTo>
                    <a:pt x="1578280" y="638877"/>
                  </a:lnTo>
                  <a:lnTo>
                    <a:pt x="1539449" y="617798"/>
                  </a:lnTo>
                  <a:lnTo>
                    <a:pt x="1505616" y="589883"/>
                  </a:lnTo>
                  <a:lnTo>
                    <a:pt x="1477701" y="556050"/>
                  </a:lnTo>
                  <a:lnTo>
                    <a:pt x="1456622" y="517219"/>
                  </a:lnTo>
                  <a:lnTo>
                    <a:pt x="1443300" y="474310"/>
                  </a:lnTo>
                  <a:lnTo>
                    <a:pt x="1438656" y="428244"/>
                  </a:lnTo>
                  <a:close/>
                </a:path>
                <a:path w="1896110" h="1266825">
                  <a:moveTo>
                    <a:pt x="914400" y="0"/>
                  </a:moveTo>
                  <a:lnTo>
                    <a:pt x="1504949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961" y="3338321"/>
              <a:ext cx="3267075" cy="1876425"/>
            </a:xfrm>
            <a:custGeom>
              <a:avLst/>
              <a:gdLst/>
              <a:ahLst/>
              <a:cxnLst/>
              <a:rect l="l" t="t" r="r" b="b"/>
              <a:pathLst>
                <a:path w="3267075" h="1876425">
                  <a:moveTo>
                    <a:pt x="0" y="1647444"/>
                  </a:moveTo>
                  <a:lnTo>
                    <a:pt x="4644" y="1601377"/>
                  </a:lnTo>
                  <a:lnTo>
                    <a:pt x="17966" y="1558468"/>
                  </a:lnTo>
                  <a:lnTo>
                    <a:pt x="39045" y="1519637"/>
                  </a:lnTo>
                  <a:lnTo>
                    <a:pt x="66960" y="1485804"/>
                  </a:lnTo>
                  <a:lnTo>
                    <a:pt x="100793" y="1457889"/>
                  </a:lnTo>
                  <a:lnTo>
                    <a:pt x="139624" y="1436810"/>
                  </a:lnTo>
                  <a:lnTo>
                    <a:pt x="182533" y="1423488"/>
                  </a:lnTo>
                  <a:lnTo>
                    <a:pt x="228600" y="1418844"/>
                  </a:lnTo>
                  <a:lnTo>
                    <a:pt x="274666" y="1423488"/>
                  </a:lnTo>
                  <a:lnTo>
                    <a:pt x="317575" y="1436810"/>
                  </a:lnTo>
                  <a:lnTo>
                    <a:pt x="356406" y="1457889"/>
                  </a:lnTo>
                  <a:lnTo>
                    <a:pt x="390239" y="1485804"/>
                  </a:lnTo>
                  <a:lnTo>
                    <a:pt x="418154" y="1519637"/>
                  </a:lnTo>
                  <a:lnTo>
                    <a:pt x="439233" y="1558468"/>
                  </a:lnTo>
                  <a:lnTo>
                    <a:pt x="452555" y="1601377"/>
                  </a:lnTo>
                  <a:lnTo>
                    <a:pt x="457200" y="1647444"/>
                  </a:lnTo>
                  <a:lnTo>
                    <a:pt x="452555" y="1693510"/>
                  </a:lnTo>
                  <a:lnTo>
                    <a:pt x="439233" y="1736419"/>
                  </a:lnTo>
                  <a:lnTo>
                    <a:pt x="418154" y="1775250"/>
                  </a:lnTo>
                  <a:lnTo>
                    <a:pt x="390239" y="1809083"/>
                  </a:lnTo>
                  <a:lnTo>
                    <a:pt x="356406" y="1836998"/>
                  </a:lnTo>
                  <a:lnTo>
                    <a:pt x="317575" y="1858077"/>
                  </a:lnTo>
                  <a:lnTo>
                    <a:pt x="274666" y="1871399"/>
                  </a:lnTo>
                  <a:lnTo>
                    <a:pt x="228600" y="1876044"/>
                  </a:lnTo>
                  <a:lnTo>
                    <a:pt x="182533" y="1871399"/>
                  </a:lnTo>
                  <a:lnTo>
                    <a:pt x="139624" y="1858077"/>
                  </a:lnTo>
                  <a:lnTo>
                    <a:pt x="100793" y="1836998"/>
                  </a:lnTo>
                  <a:lnTo>
                    <a:pt x="66960" y="1809083"/>
                  </a:lnTo>
                  <a:lnTo>
                    <a:pt x="39045" y="1775250"/>
                  </a:lnTo>
                  <a:lnTo>
                    <a:pt x="17966" y="1736419"/>
                  </a:lnTo>
                  <a:lnTo>
                    <a:pt x="4644" y="1693510"/>
                  </a:lnTo>
                  <a:lnTo>
                    <a:pt x="0" y="1647444"/>
                  </a:lnTo>
                  <a:close/>
                </a:path>
                <a:path w="3267075" h="1876425">
                  <a:moveTo>
                    <a:pt x="523493" y="1219200"/>
                  </a:moveTo>
                  <a:lnTo>
                    <a:pt x="390143" y="1466850"/>
                  </a:lnTo>
                </a:path>
                <a:path w="3267075" h="1876425">
                  <a:moveTo>
                    <a:pt x="1761743" y="0"/>
                  </a:moveTo>
                  <a:lnTo>
                    <a:pt x="3266693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5940" y="1947799"/>
            <a:ext cx="454787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{16,</a:t>
            </a:r>
            <a:r>
              <a:rPr sz="2600" dirty="0">
                <a:latin typeface="Constantia"/>
                <a:cs typeface="Constantia"/>
              </a:rPr>
              <a:t> 14,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8, </a:t>
            </a:r>
            <a:r>
              <a:rPr sz="2600" spc="-5" dirty="0">
                <a:latin typeface="Constantia"/>
                <a:cs typeface="Constantia"/>
              </a:rPr>
              <a:t>7,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9,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 dirty="0">
              <a:latin typeface="Constantia"/>
              <a:cs typeface="Constantia"/>
            </a:endParaRPr>
          </a:p>
          <a:p>
            <a:pPr marL="4082415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latin typeface="Constantia"/>
                <a:cs typeface="Constantia"/>
              </a:rPr>
              <a:t>16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4681" y="6532381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045C75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8379" y="3263593"/>
            <a:ext cx="255904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5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8325" y="3793799"/>
            <a:ext cx="224790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493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8790" y="3873649"/>
            <a:ext cx="18605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8511" y="3873649"/>
            <a:ext cx="1695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9279" y="4483532"/>
            <a:ext cx="185420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6777" y="4483532"/>
            <a:ext cx="228600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  <a:p>
            <a:pPr marL="13716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35090" y="3584575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77111" y="3319271"/>
            <a:ext cx="6438900" cy="1914525"/>
            <a:chOff x="1277111" y="3319271"/>
            <a:chExt cx="6438900" cy="1914525"/>
          </a:xfrm>
        </p:grpSpPr>
        <p:sp>
          <p:nvSpPr>
            <p:cNvPr id="15" name="object 15"/>
            <p:cNvSpPr/>
            <p:nvPr/>
          </p:nvSpPr>
          <p:spPr>
            <a:xfrm>
              <a:off x="1753361" y="3338321"/>
              <a:ext cx="2809875" cy="1266825"/>
            </a:xfrm>
            <a:custGeom>
              <a:avLst/>
              <a:gdLst/>
              <a:ahLst/>
              <a:cxnLst/>
              <a:rect l="l" t="t" r="r" b="b"/>
              <a:pathLst>
                <a:path w="28098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28098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2809875" h="1266825">
                  <a:moveTo>
                    <a:pt x="980694" y="609600"/>
                  </a:moveTo>
                  <a:lnTo>
                    <a:pt x="390144" y="8572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6161" y="4557521"/>
              <a:ext cx="523875" cy="657225"/>
            </a:xfrm>
            <a:custGeom>
              <a:avLst/>
              <a:gdLst/>
              <a:ahLst/>
              <a:cxnLst/>
              <a:rect l="l" t="t" r="r" b="b"/>
              <a:pathLst>
                <a:path w="5238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523875" h="657225">
                  <a:moveTo>
                    <a:pt x="523494" y="0"/>
                  </a:moveTo>
                  <a:lnTo>
                    <a:pt x="39014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3505" y="3338321"/>
              <a:ext cx="4248150" cy="1876425"/>
            </a:xfrm>
            <a:custGeom>
              <a:avLst/>
              <a:gdLst/>
              <a:ahLst/>
              <a:cxnLst/>
              <a:rect l="l" t="t" r="r" b="b"/>
              <a:pathLst>
                <a:path w="4248150" h="1876425">
                  <a:moveTo>
                    <a:pt x="67056" y="1647444"/>
                  </a:moveTo>
                  <a:lnTo>
                    <a:pt x="71700" y="1601377"/>
                  </a:lnTo>
                  <a:lnTo>
                    <a:pt x="85022" y="1558468"/>
                  </a:lnTo>
                  <a:lnTo>
                    <a:pt x="106101" y="1519637"/>
                  </a:lnTo>
                  <a:lnTo>
                    <a:pt x="134016" y="1485804"/>
                  </a:lnTo>
                  <a:lnTo>
                    <a:pt x="167849" y="1457889"/>
                  </a:lnTo>
                  <a:lnTo>
                    <a:pt x="206680" y="1436810"/>
                  </a:lnTo>
                  <a:lnTo>
                    <a:pt x="249589" y="1423488"/>
                  </a:lnTo>
                  <a:lnTo>
                    <a:pt x="295656" y="1418844"/>
                  </a:lnTo>
                  <a:lnTo>
                    <a:pt x="341722" y="1423488"/>
                  </a:lnTo>
                  <a:lnTo>
                    <a:pt x="384631" y="1436810"/>
                  </a:lnTo>
                  <a:lnTo>
                    <a:pt x="423462" y="1457889"/>
                  </a:lnTo>
                  <a:lnTo>
                    <a:pt x="457295" y="1485804"/>
                  </a:lnTo>
                  <a:lnTo>
                    <a:pt x="485210" y="1519637"/>
                  </a:lnTo>
                  <a:lnTo>
                    <a:pt x="506289" y="1558468"/>
                  </a:lnTo>
                  <a:lnTo>
                    <a:pt x="519611" y="1601377"/>
                  </a:lnTo>
                  <a:lnTo>
                    <a:pt x="524256" y="1647444"/>
                  </a:lnTo>
                  <a:lnTo>
                    <a:pt x="519611" y="1693510"/>
                  </a:lnTo>
                  <a:lnTo>
                    <a:pt x="506289" y="1736419"/>
                  </a:lnTo>
                  <a:lnTo>
                    <a:pt x="485210" y="1775250"/>
                  </a:lnTo>
                  <a:lnTo>
                    <a:pt x="457295" y="1809083"/>
                  </a:lnTo>
                  <a:lnTo>
                    <a:pt x="423462" y="1836998"/>
                  </a:lnTo>
                  <a:lnTo>
                    <a:pt x="384631" y="1858077"/>
                  </a:lnTo>
                  <a:lnTo>
                    <a:pt x="341722" y="1871399"/>
                  </a:lnTo>
                  <a:lnTo>
                    <a:pt x="295656" y="1876044"/>
                  </a:lnTo>
                  <a:lnTo>
                    <a:pt x="249589" y="1871399"/>
                  </a:lnTo>
                  <a:lnTo>
                    <a:pt x="206680" y="1858077"/>
                  </a:lnTo>
                  <a:lnTo>
                    <a:pt x="167849" y="1836998"/>
                  </a:lnTo>
                  <a:lnTo>
                    <a:pt x="134016" y="1809083"/>
                  </a:lnTo>
                  <a:lnTo>
                    <a:pt x="106101" y="1775250"/>
                  </a:lnTo>
                  <a:lnTo>
                    <a:pt x="85022" y="1736419"/>
                  </a:lnTo>
                  <a:lnTo>
                    <a:pt x="71700" y="1693510"/>
                  </a:lnTo>
                  <a:lnTo>
                    <a:pt x="67056" y="1647444"/>
                  </a:lnTo>
                  <a:close/>
                </a:path>
                <a:path w="4248150" h="1876425">
                  <a:moveTo>
                    <a:pt x="0" y="1219200"/>
                  </a:moveTo>
                  <a:lnTo>
                    <a:pt x="133350" y="1466850"/>
                  </a:lnTo>
                </a:path>
                <a:path w="4248150" h="1876425">
                  <a:moveTo>
                    <a:pt x="1438656" y="1037844"/>
                  </a:moveTo>
                  <a:lnTo>
                    <a:pt x="1443300" y="991777"/>
                  </a:lnTo>
                  <a:lnTo>
                    <a:pt x="1456622" y="948868"/>
                  </a:lnTo>
                  <a:lnTo>
                    <a:pt x="1477701" y="910037"/>
                  </a:lnTo>
                  <a:lnTo>
                    <a:pt x="1505616" y="876204"/>
                  </a:lnTo>
                  <a:lnTo>
                    <a:pt x="1539449" y="848289"/>
                  </a:lnTo>
                  <a:lnTo>
                    <a:pt x="1578280" y="827210"/>
                  </a:lnTo>
                  <a:lnTo>
                    <a:pt x="1621189" y="813888"/>
                  </a:lnTo>
                  <a:lnTo>
                    <a:pt x="1667256" y="809244"/>
                  </a:lnTo>
                  <a:lnTo>
                    <a:pt x="1713322" y="813888"/>
                  </a:lnTo>
                  <a:lnTo>
                    <a:pt x="1756231" y="827210"/>
                  </a:lnTo>
                  <a:lnTo>
                    <a:pt x="1795062" y="848289"/>
                  </a:lnTo>
                  <a:lnTo>
                    <a:pt x="1828895" y="876204"/>
                  </a:lnTo>
                  <a:lnTo>
                    <a:pt x="1856810" y="910037"/>
                  </a:lnTo>
                  <a:lnTo>
                    <a:pt x="1877889" y="948868"/>
                  </a:lnTo>
                  <a:lnTo>
                    <a:pt x="1891211" y="991777"/>
                  </a:lnTo>
                  <a:lnTo>
                    <a:pt x="1895856" y="1037844"/>
                  </a:lnTo>
                  <a:lnTo>
                    <a:pt x="1891211" y="1083910"/>
                  </a:lnTo>
                  <a:lnTo>
                    <a:pt x="1877889" y="1126819"/>
                  </a:lnTo>
                  <a:lnTo>
                    <a:pt x="1856810" y="1165650"/>
                  </a:lnTo>
                  <a:lnTo>
                    <a:pt x="1828895" y="1199483"/>
                  </a:lnTo>
                  <a:lnTo>
                    <a:pt x="1795062" y="1227398"/>
                  </a:lnTo>
                  <a:lnTo>
                    <a:pt x="1756231" y="1248477"/>
                  </a:lnTo>
                  <a:lnTo>
                    <a:pt x="1713322" y="1261799"/>
                  </a:lnTo>
                  <a:lnTo>
                    <a:pt x="1667256" y="1266444"/>
                  </a:lnTo>
                  <a:lnTo>
                    <a:pt x="1621189" y="1261799"/>
                  </a:lnTo>
                  <a:lnTo>
                    <a:pt x="1578280" y="1248477"/>
                  </a:lnTo>
                  <a:lnTo>
                    <a:pt x="1539449" y="1227398"/>
                  </a:lnTo>
                  <a:lnTo>
                    <a:pt x="1505616" y="1199483"/>
                  </a:lnTo>
                  <a:lnTo>
                    <a:pt x="1477701" y="1165650"/>
                  </a:lnTo>
                  <a:lnTo>
                    <a:pt x="1456622" y="1126819"/>
                  </a:lnTo>
                  <a:lnTo>
                    <a:pt x="1443300" y="1083910"/>
                  </a:lnTo>
                  <a:lnTo>
                    <a:pt x="1438656" y="1037844"/>
                  </a:lnTo>
                  <a:close/>
                </a:path>
                <a:path w="4248150" h="1876425">
                  <a:moveTo>
                    <a:pt x="914400" y="609600"/>
                  </a:moveTo>
                  <a:lnTo>
                    <a:pt x="1504949" y="857250"/>
                  </a:lnTo>
                </a:path>
                <a:path w="4248150" h="1876425">
                  <a:moveTo>
                    <a:pt x="2743199" y="0"/>
                  </a:moveTo>
                  <a:lnTo>
                    <a:pt x="42481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940" y="1947799"/>
            <a:ext cx="456692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{14,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7,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9,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083685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58790" y="3873649"/>
            <a:ext cx="18605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98511" y="3873649"/>
            <a:ext cx="1695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86710" y="4483532"/>
            <a:ext cx="15811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5066" y="4684729"/>
            <a:ext cx="467995" cy="7880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40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73190" y="3584575"/>
            <a:ext cx="163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6" name="object 6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9" name="object 9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77111" y="3319271"/>
            <a:ext cx="6438900" cy="1914525"/>
            <a:chOff x="1277111" y="3319271"/>
            <a:chExt cx="6438900" cy="1914525"/>
          </a:xfrm>
        </p:grpSpPr>
        <p:sp>
          <p:nvSpPr>
            <p:cNvPr id="12" name="object 12"/>
            <p:cNvSpPr/>
            <p:nvPr/>
          </p:nvSpPr>
          <p:spPr>
            <a:xfrm>
              <a:off x="1753361" y="3338321"/>
              <a:ext cx="2809875" cy="1266825"/>
            </a:xfrm>
            <a:custGeom>
              <a:avLst/>
              <a:gdLst/>
              <a:ahLst/>
              <a:cxnLst/>
              <a:rect l="l" t="t" r="r" b="b"/>
              <a:pathLst>
                <a:path w="28098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28098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2809875" h="1266825">
                  <a:moveTo>
                    <a:pt x="980694" y="609600"/>
                  </a:moveTo>
                  <a:lnTo>
                    <a:pt x="390144" y="8572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6161" y="3338321"/>
              <a:ext cx="5095875" cy="1876425"/>
            </a:xfrm>
            <a:custGeom>
              <a:avLst/>
              <a:gdLst/>
              <a:ahLst/>
              <a:cxnLst/>
              <a:rect l="l" t="t" r="r" b="b"/>
              <a:pathLst>
                <a:path w="5095875" h="1876425">
                  <a:moveTo>
                    <a:pt x="0" y="1647444"/>
                  </a:moveTo>
                  <a:lnTo>
                    <a:pt x="4644" y="1601377"/>
                  </a:lnTo>
                  <a:lnTo>
                    <a:pt x="17966" y="1558468"/>
                  </a:lnTo>
                  <a:lnTo>
                    <a:pt x="39045" y="1519637"/>
                  </a:lnTo>
                  <a:lnTo>
                    <a:pt x="66960" y="1485804"/>
                  </a:lnTo>
                  <a:lnTo>
                    <a:pt x="100793" y="1457889"/>
                  </a:lnTo>
                  <a:lnTo>
                    <a:pt x="139624" y="1436810"/>
                  </a:lnTo>
                  <a:lnTo>
                    <a:pt x="182533" y="1423488"/>
                  </a:lnTo>
                  <a:lnTo>
                    <a:pt x="228600" y="1418844"/>
                  </a:lnTo>
                  <a:lnTo>
                    <a:pt x="274666" y="1423488"/>
                  </a:lnTo>
                  <a:lnTo>
                    <a:pt x="317575" y="1436810"/>
                  </a:lnTo>
                  <a:lnTo>
                    <a:pt x="356406" y="1457889"/>
                  </a:lnTo>
                  <a:lnTo>
                    <a:pt x="390239" y="1485804"/>
                  </a:lnTo>
                  <a:lnTo>
                    <a:pt x="418154" y="1519637"/>
                  </a:lnTo>
                  <a:lnTo>
                    <a:pt x="439233" y="1558468"/>
                  </a:lnTo>
                  <a:lnTo>
                    <a:pt x="452555" y="1601377"/>
                  </a:lnTo>
                  <a:lnTo>
                    <a:pt x="457200" y="1647444"/>
                  </a:lnTo>
                  <a:lnTo>
                    <a:pt x="452555" y="1693510"/>
                  </a:lnTo>
                  <a:lnTo>
                    <a:pt x="439233" y="1736419"/>
                  </a:lnTo>
                  <a:lnTo>
                    <a:pt x="418154" y="1775250"/>
                  </a:lnTo>
                  <a:lnTo>
                    <a:pt x="390239" y="1809083"/>
                  </a:lnTo>
                  <a:lnTo>
                    <a:pt x="356406" y="1836998"/>
                  </a:lnTo>
                  <a:lnTo>
                    <a:pt x="317575" y="1858077"/>
                  </a:lnTo>
                  <a:lnTo>
                    <a:pt x="274666" y="1871399"/>
                  </a:lnTo>
                  <a:lnTo>
                    <a:pt x="228600" y="1876044"/>
                  </a:lnTo>
                  <a:lnTo>
                    <a:pt x="182533" y="1871399"/>
                  </a:lnTo>
                  <a:lnTo>
                    <a:pt x="139624" y="1858077"/>
                  </a:lnTo>
                  <a:lnTo>
                    <a:pt x="100793" y="1836998"/>
                  </a:lnTo>
                  <a:lnTo>
                    <a:pt x="66960" y="1809083"/>
                  </a:lnTo>
                  <a:lnTo>
                    <a:pt x="39045" y="1775250"/>
                  </a:lnTo>
                  <a:lnTo>
                    <a:pt x="17966" y="1736419"/>
                  </a:lnTo>
                  <a:lnTo>
                    <a:pt x="4644" y="1693510"/>
                  </a:lnTo>
                  <a:lnTo>
                    <a:pt x="0" y="1647444"/>
                  </a:lnTo>
                  <a:close/>
                </a:path>
                <a:path w="5095875" h="1876425">
                  <a:moveTo>
                    <a:pt x="523494" y="1219200"/>
                  </a:moveTo>
                  <a:lnTo>
                    <a:pt x="390144" y="1466850"/>
                  </a:lnTo>
                </a:path>
                <a:path w="5095875" h="1876425">
                  <a:moveTo>
                    <a:pt x="2286000" y="1037844"/>
                  </a:moveTo>
                  <a:lnTo>
                    <a:pt x="2290644" y="991777"/>
                  </a:lnTo>
                  <a:lnTo>
                    <a:pt x="2303966" y="948868"/>
                  </a:lnTo>
                  <a:lnTo>
                    <a:pt x="2325045" y="910037"/>
                  </a:lnTo>
                  <a:lnTo>
                    <a:pt x="2352960" y="876204"/>
                  </a:lnTo>
                  <a:lnTo>
                    <a:pt x="2386793" y="848289"/>
                  </a:lnTo>
                  <a:lnTo>
                    <a:pt x="2425624" y="827210"/>
                  </a:lnTo>
                  <a:lnTo>
                    <a:pt x="2468533" y="813888"/>
                  </a:lnTo>
                  <a:lnTo>
                    <a:pt x="2514600" y="809244"/>
                  </a:lnTo>
                  <a:lnTo>
                    <a:pt x="2560666" y="813888"/>
                  </a:lnTo>
                  <a:lnTo>
                    <a:pt x="2603575" y="827210"/>
                  </a:lnTo>
                  <a:lnTo>
                    <a:pt x="2642406" y="848289"/>
                  </a:lnTo>
                  <a:lnTo>
                    <a:pt x="2676239" y="876204"/>
                  </a:lnTo>
                  <a:lnTo>
                    <a:pt x="2704154" y="910037"/>
                  </a:lnTo>
                  <a:lnTo>
                    <a:pt x="2725233" y="948868"/>
                  </a:lnTo>
                  <a:lnTo>
                    <a:pt x="2738555" y="991777"/>
                  </a:lnTo>
                  <a:lnTo>
                    <a:pt x="2743200" y="1037844"/>
                  </a:lnTo>
                  <a:lnTo>
                    <a:pt x="2738555" y="1083910"/>
                  </a:lnTo>
                  <a:lnTo>
                    <a:pt x="2725233" y="1126819"/>
                  </a:lnTo>
                  <a:lnTo>
                    <a:pt x="2704154" y="1165650"/>
                  </a:lnTo>
                  <a:lnTo>
                    <a:pt x="2676239" y="1199483"/>
                  </a:lnTo>
                  <a:lnTo>
                    <a:pt x="2642406" y="1227398"/>
                  </a:lnTo>
                  <a:lnTo>
                    <a:pt x="2603575" y="1248477"/>
                  </a:lnTo>
                  <a:lnTo>
                    <a:pt x="2560666" y="1261799"/>
                  </a:lnTo>
                  <a:lnTo>
                    <a:pt x="2514600" y="1266444"/>
                  </a:lnTo>
                  <a:lnTo>
                    <a:pt x="2468533" y="1261799"/>
                  </a:lnTo>
                  <a:lnTo>
                    <a:pt x="2425624" y="1248477"/>
                  </a:lnTo>
                  <a:lnTo>
                    <a:pt x="2386793" y="1227398"/>
                  </a:lnTo>
                  <a:lnTo>
                    <a:pt x="2352960" y="1199483"/>
                  </a:lnTo>
                  <a:lnTo>
                    <a:pt x="2325045" y="1165650"/>
                  </a:lnTo>
                  <a:lnTo>
                    <a:pt x="2303966" y="1126819"/>
                  </a:lnTo>
                  <a:lnTo>
                    <a:pt x="2290644" y="1083910"/>
                  </a:lnTo>
                  <a:lnTo>
                    <a:pt x="2286000" y="1037844"/>
                  </a:lnTo>
                  <a:close/>
                </a:path>
                <a:path w="5095875" h="1876425">
                  <a:moveTo>
                    <a:pt x="1761744" y="609600"/>
                  </a:moveTo>
                  <a:lnTo>
                    <a:pt x="2352293" y="857250"/>
                  </a:lnTo>
                </a:path>
                <a:path w="5095875" h="1876425">
                  <a:moveTo>
                    <a:pt x="3590543" y="0"/>
                  </a:moveTo>
                  <a:lnTo>
                    <a:pt x="509549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5940" y="1947799"/>
            <a:ext cx="458216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{10,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8, </a:t>
            </a:r>
            <a:r>
              <a:rPr sz="2600" dirty="0">
                <a:latin typeface="Constantia"/>
                <a:cs typeface="Constantia"/>
              </a:rPr>
              <a:t>9,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4,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3, 2,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082415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6884" y="3872435"/>
            <a:ext cx="187960" cy="654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6066" y="3872435"/>
            <a:ext cx="182245" cy="654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2664" y="4803469"/>
            <a:ext cx="40640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6" name="object 6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9" name="object 9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34311" y="3319271"/>
            <a:ext cx="5981700" cy="1304925"/>
            <a:chOff x="1734311" y="3319271"/>
            <a:chExt cx="5981700" cy="1304925"/>
          </a:xfrm>
        </p:grpSpPr>
        <p:sp>
          <p:nvSpPr>
            <p:cNvPr id="15" name="object 15"/>
            <p:cNvSpPr/>
            <p:nvPr/>
          </p:nvSpPr>
          <p:spPr>
            <a:xfrm>
              <a:off x="1753361" y="3338321"/>
              <a:ext cx="4638675" cy="1266825"/>
            </a:xfrm>
            <a:custGeom>
              <a:avLst/>
              <a:gdLst/>
              <a:ahLst/>
              <a:cxnLst/>
              <a:rect l="l" t="t" r="r" b="b"/>
              <a:pathLst>
                <a:path w="46386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46386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4638675" h="1266825">
                  <a:moveTo>
                    <a:pt x="980694" y="609600"/>
                  </a:moveTo>
                  <a:lnTo>
                    <a:pt x="390144" y="857250"/>
                  </a:lnTo>
                </a:path>
                <a:path w="4638675" h="1266825">
                  <a:moveTo>
                    <a:pt x="1828800" y="1037844"/>
                  </a:moveTo>
                  <a:lnTo>
                    <a:pt x="1833444" y="991777"/>
                  </a:lnTo>
                  <a:lnTo>
                    <a:pt x="1846766" y="948868"/>
                  </a:lnTo>
                  <a:lnTo>
                    <a:pt x="1867845" y="910037"/>
                  </a:lnTo>
                  <a:lnTo>
                    <a:pt x="1895760" y="876204"/>
                  </a:lnTo>
                  <a:lnTo>
                    <a:pt x="1929593" y="848289"/>
                  </a:lnTo>
                  <a:lnTo>
                    <a:pt x="1968424" y="827210"/>
                  </a:lnTo>
                  <a:lnTo>
                    <a:pt x="2011333" y="813888"/>
                  </a:lnTo>
                  <a:lnTo>
                    <a:pt x="2057400" y="809244"/>
                  </a:lnTo>
                  <a:lnTo>
                    <a:pt x="2103466" y="813888"/>
                  </a:lnTo>
                  <a:lnTo>
                    <a:pt x="2146375" y="827210"/>
                  </a:lnTo>
                  <a:lnTo>
                    <a:pt x="2185206" y="848289"/>
                  </a:lnTo>
                  <a:lnTo>
                    <a:pt x="2219039" y="876204"/>
                  </a:lnTo>
                  <a:lnTo>
                    <a:pt x="2246954" y="910037"/>
                  </a:lnTo>
                  <a:lnTo>
                    <a:pt x="2268033" y="948868"/>
                  </a:lnTo>
                  <a:lnTo>
                    <a:pt x="2281355" y="991777"/>
                  </a:lnTo>
                  <a:lnTo>
                    <a:pt x="2286000" y="1037844"/>
                  </a:lnTo>
                  <a:lnTo>
                    <a:pt x="2281355" y="1083910"/>
                  </a:lnTo>
                  <a:lnTo>
                    <a:pt x="2268033" y="1126819"/>
                  </a:lnTo>
                  <a:lnTo>
                    <a:pt x="2246954" y="1165650"/>
                  </a:lnTo>
                  <a:lnTo>
                    <a:pt x="2219039" y="1199483"/>
                  </a:lnTo>
                  <a:lnTo>
                    <a:pt x="2185206" y="1227398"/>
                  </a:lnTo>
                  <a:lnTo>
                    <a:pt x="2146375" y="1248477"/>
                  </a:lnTo>
                  <a:lnTo>
                    <a:pt x="2103466" y="1261799"/>
                  </a:lnTo>
                  <a:lnTo>
                    <a:pt x="2057400" y="1266444"/>
                  </a:lnTo>
                  <a:lnTo>
                    <a:pt x="2011333" y="1261799"/>
                  </a:lnTo>
                  <a:lnTo>
                    <a:pt x="1968424" y="1248477"/>
                  </a:lnTo>
                  <a:lnTo>
                    <a:pt x="1929593" y="1227398"/>
                  </a:lnTo>
                  <a:lnTo>
                    <a:pt x="1895760" y="1199483"/>
                  </a:lnTo>
                  <a:lnTo>
                    <a:pt x="1867845" y="1165650"/>
                  </a:lnTo>
                  <a:lnTo>
                    <a:pt x="1846766" y="1126819"/>
                  </a:lnTo>
                  <a:lnTo>
                    <a:pt x="1833444" y="1083910"/>
                  </a:lnTo>
                  <a:lnTo>
                    <a:pt x="1828800" y="1037844"/>
                  </a:lnTo>
                  <a:close/>
                </a:path>
                <a:path w="4638675" h="1266825">
                  <a:moveTo>
                    <a:pt x="1304544" y="609600"/>
                  </a:moveTo>
                  <a:lnTo>
                    <a:pt x="1895093" y="857250"/>
                  </a:lnTo>
                </a:path>
                <a:path w="4638675" h="1266825">
                  <a:moveTo>
                    <a:pt x="3133343" y="0"/>
                  </a:moveTo>
                  <a:lnTo>
                    <a:pt x="463829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15505" y="3947921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09" h="657225">
                  <a:moveTo>
                    <a:pt x="524255" y="428244"/>
                  </a:moveTo>
                  <a:lnTo>
                    <a:pt x="528900" y="382177"/>
                  </a:lnTo>
                  <a:lnTo>
                    <a:pt x="542222" y="339268"/>
                  </a:lnTo>
                  <a:lnTo>
                    <a:pt x="563301" y="300437"/>
                  </a:lnTo>
                  <a:lnTo>
                    <a:pt x="591216" y="266604"/>
                  </a:lnTo>
                  <a:lnTo>
                    <a:pt x="625049" y="238689"/>
                  </a:lnTo>
                  <a:lnTo>
                    <a:pt x="663880" y="217610"/>
                  </a:lnTo>
                  <a:lnTo>
                    <a:pt x="706789" y="204288"/>
                  </a:lnTo>
                  <a:lnTo>
                    <a:pt x="752855" y="199644"/>
                  </a:lnTo>
                  <a:lnTo>
                    <a:pt x="798922" y="204288"/>
                  </a:lnTo>
                  <a:lnTo>
                    <a:pt x="841831" y="217610"/>
                  </a:lnTo>
                  <a:lnTo>
                    <a:pt x="880662" y="238689"/>
                  </a:lnTo>
                  <a:lnTo>
                    <a:pt x="914495" y="266604"/>
                  </a:lnTo>
                  <a:lnTo>
                    <a:pt x="942410" y="300437"/>
                  </a:lnTo>
                  <a:lnTo>
                    <a:pt x="963489" y="339268"/>
                  </a:lnTo>
                  <a:lnTo>
                    <a:pt x="976811" y="382177"/>
                  </a:lnTo>
                  <a:lnTo>
                    <a:pt x="981455" y="428244"/>
                  </a:lnTo>
                  <a:lnTo>
                    <a:pt x="976811" y="474310"/>
                  </a:lnTo>
                  <a:lnTo>
                    <a:pt x="963489" y="517219"/>
                  </a:lnTo>
                  <a:lnTo>
                    <a:pt x="942410" y="556050"/>
                  </a:lnTo>
                  <a:lnTo>
                    <a:pt x="914495" y="589883"/>
                  </a:lnTo>
                  <a:lnTo>
                    <a:pt x="880662" y="617798"/>
                  </a:lnTo>
                  <a:lnTo>
                    <a:pt x="841831" y="638877"/>
                  </a:lnTo>
                  <a:lnTo>
                    <a:pt x="798922" y="652199"/>
                  </a:lnTo>
                  <a:lnTo>
                    <a:pt x="752855" y="656844"/>
                  </a:lnTo>
                  <a:lnTo>
                    <a:pt x="706789" y="652199"/>
                  </a:lnTo>
                  <a:lnTo>
                    <a:pt x="663880" y="638877"/>
                  </a:lnTo>
                  <a:lnTo>
                    <a:pt x="625049" y="617798"/>
                  </a:lnTo>
                  <a:lnTo>
                    <a:pt x="591216" y="589883"/>
                  </a:lnTo>
                  <a:lnTo>
                    <a:pt x="563301" y="556050"/>
                  </a:lnTo>
                  <a:lnTo>
                    <a:pt x="542222" y="517219"/>
                  </a:lnTo>
                  <a:lnTo>
                    <a:pt x="528900" y="474310"/>
                  </a:lnTo>
                  <a:lnTo>
                    <a:pt x="524255" y="428244"/>
                  </a:lnTo>
                  <a:close/>
                </a:path>
                <a:path w="981709" h="657225">
                  <a:moveTo>
                    <a:pt x="0" y="0"/>
                  </a:moveTo>
                  <a:lnTo>
                    <a:pt x="590550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5940" y="1947799"/>
            <a:ext cx="461264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{9,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8, 3,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4,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7,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051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7746" y="3873649"/>
            <a:ext cx="1568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96733" y="3873649"/>
            <a:ext cx="1714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9788" y="4803469"/>
            <a:ext cx="404495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6" name="object 6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9" name="object 9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34311" y="3319271"/>
            <a:ext cx="4676775" cy="1304925"/>
            <a:chOff x="1734311" y="3319271"/>
            <a:chExt cx="4676775" cy="1304925"/>
          </a:xfrm>
        </p:grpSpPr>
        <p:sp>
          <p:nvSpPr>
            <p:cNvPr id="18" name="object 18"/>
            <p:cNvSpPr/>
            <p:nvPr/>
          </p:nvSpPr>
          <p:spPr>
            <a:xfrm>
              <a:off x="1753361" y="3338321"/>
              <a:ext cx="4638675" cy="1266825"/>
            </a:xfrm>
            <a:custGeom>
              <a:avLst/>
              <a:gdLst/>
              <a:ahLst/>
              <a:cxnLst/>
              <a:rect l="l" t="t" r="r" b="b"/>
              <a:pathLst>
                <a:path w="4638675" h="1266825">
                  <a:moveTo>
                    <a:pt x="2809493" y="0"/>
                  </a:moveTo>
                  <a:lnTo>
                    <a:pt x="1304544" y="247650"/>
                  </a:lnTo>
                </a:path>
                <a:path w="4638675" h="1266825">
                  <a:moveTo>
                    <a:pt x="0" y="1037844"/>
                  </a:moveTo>
                  <a:lnTo>
                    <a:pt x="4644" y="991777"/>
                  </a:lnTo>
                  <a:lnTo>
                    <a:pt x="17966" y="948868"/>
                  </a:lnTo>
                  <a:lnTo>
                    <a:pt x="39045" y="910037"/>
                  </a:lnTo>
                  <a:lnTo>
                    <a:pt x="66960" y="876204"/>
                  </a:lnTo>
                  <a:lnTo>
                    <a:pt x="100793" y="848289"/>
                  </a:lnTo>
                  <a:lnTo>
                    <a:pt x="139624" y="827210"/>
                  </a:lnTo>
                  <a:lnTo>
                    <a:pt x="182533" y="813888"/>
                  </a:lnTo>
                  <a:lnTo>
                    <a:pt x="228600" y="809244"/>
                  </a:lnTo>
                  <a:lnTo>
                    <a:pt x="274666" y="813888"/>
                  </a:lnTo>
                  <a:lnTo>
                    <a:pt x="317575" y="827210"/>
                  </a:lnTo>
                  <a:lnTo>
                    <a:pt x="356406" y="848289"/>
                  </a:lnTo>
                  <a:lnTo>
                    <a:pt x="390239" y="876204"/>
                  </a:lnTo>
                  <a:lnTo>
                    <a:pt x="418154" y="910037"/>
                  </a:lnTo>
                  <a:lnTo>
                    <a:pt x="439233" y="948868"/>
                  </a:lnTo>
                  <a:lnTo>
                    <a:pt x="452555" y="991777"/>
                  </a:lnTo>
                  <a:lnTo>
                    <a:pt x="457200" y="1037844"/>
                  </a:lnTo>
                  <a:lnTo>
                    <a:pt x="452555" y="1083910"/>
                  </a:lnTo>
                  <a:lnTo>
                    <a:pt x="439233" y="1126819"/>
                  </a:lnTo>
                  <a:lnTo>
                    <a:pt x="418154" y="1165650"/>
                  </a:lnTo>
                  <a:lnTo>
                    <a:pt x="390239" y="1199483"/>
                  </a:lnTo>
                  <a:lnTo>
                    <a:pt x="356406" y="1227398"/>
                  </a:lnTo>
                  <a:lnTo>
                    <a:pt x="317575" y="1248477"/>
                  </a:lnTo>
                  <a:lnTo>
                    <a:pt x="274666" y="1261799"/>
                  </a:lnTo>
                  <a:lnTo>
                    <a:pt x="228600" y="1266444"/>
                  </a:lnTo>
                  <a:lnTo>
                    <a:pt x="182533" y="1261799"/>
                  </a:lnTo>
                  <a:lnTo>
                    <a:pt x="139624" y="1248477"/>
                  </a:lnTo>
                  <a:lnTo>
                    <a:pt x="100793" y="1227398"/>
                  </a:lnTo>
                  <a:lnTo>
                    <a:pt x="66960" y="1199483"/>
                  </a:lnTo>
                  <a:lnTo>
                    <a:pt x="39045" y="1165650"/>
                  </a:lnTo>
                  <a:lnTo>
                    <a:pt x="17966" y="1126819"/>
                  </a:lnTo>
                  <a:lnTo>
                    <a:pt x="4644" y="1083910"/>
                  </a:lnTo>
                  <a:lnTo>
                    <a:pt x="0" y="1037844"/>
                  </a:lnTo>
                  <a:close/>
                </a:path>
                <a:path w="4638675" h="1266825">
                  <a:moveTo>
                    <a:pt x="980694" y="609600"/>
                  </a:moveTo>
                  <a:lnTo>
                    <a:pt x="390144" y="857250"/>
                  </a:lnTo>
                </a:path>
                <a:path w="4638675" h="1266825">
                  <a:moveTo>
                    <a:pt x="1828800" y="1037844"/>
                  </a:moveTo>
                  <a:lnTo>
                    <a:pt x="1833444" y="991777"/>
                  </a:lnTo>
                  <a:lnTo>
                    <a:pt x="1846766" y="948868"/>
                  </a:lnTo>
                  <a:lnTo>
                    <a:pt x="1867845" y="910037"/>
                  </a:lnTo>
                  <a:lnTo>
                    <a:pt x="1895760" y="876204"/>
                  </a:lnTo>
                  <a:lnTo>
                    <a:pt x="1929593" y="848289"/>
                  </a:lnTo>
                  <a:lnTo>
                    <a:pt x="1968424" y="827210"/>
                  </a:lnTo>
                  <a:lnTo>
                    <a:pt x="2011333" y="813888"/>
                  </a:lnTo>
                  <a:lnTo>
                    <a:pt x="2057400" y="809244"/>
                  </a:lnTo>
                  <a:lnTo>
                    <a:pt x="2103466" y="813888"/>
                  </a:lnTo>
                  <a:lnTo>
                    <a:pt x="2146375" y="827210"/>
                  </a:lnTo>
                  <a:lnTo>
                    <a:pt x="2185206" y="848289"/>
                  </a:lnTo>
                  <a:lnTo>
                    <a:pt x="2219039" y="876204"/>
                  </a:lnTo>
                  <a:lnTo>
                    <a:pt x="2246954" y="910037"/>
                  </a:lnTo>
                  <a:lnTo>
                    <a:pt x="2268033" y="948868"/>
                  </a:lnTo>
                  <a:lnTo>
                    <a:pt x="2281355" y="991777"/>
                  </a:lnTo>
                  <a:lnTo>
                    <a:pt x="2286000" y="1037844"/>
                  </a:lnTo>
                  <a:lnTo>
                    <a:pt x="2281355" y="1083910"/>
                  </a:lnTo>
                  <a:lnTo>
                    <a:pt x="2268033" y="1126819"/>
                  </a:lnTo>
                  <a:lnTo>
                    <a:pt x="2246954" y="1165650"/>
                  </a:lnTo>
                  <a:lnTo>
                    <a:pt x="2219039" y="1199483"/>
                  </a:lnTo>
                  <a:lnTo>
                    <a:pt x="2185206" y="1227398"/>
                  </a:lnTo>
                  <a:lnTo>
                    <a:pt x="2146375" y="1248477"/>
                  </a:lnTo>
                  <a:lnTo>
                    <a:pt x="2103466" y="1261799"/>
                  </a:lnTo>
                  <a:lnTo>
                    <a:pt x="2057400" y="1266444"/>
                  </a:lnTo>
                  <a:lnTo>
                    <a:pt x="2011333" y="1261799"/>
                  </a:lnTo>
                  <a:lnTo>
                    <a:pt x="1968424" y="1248477"/>
                  </a:lnTo>
                  <a:lnTo>
                    <a:pt x="1929593" y="1227398"/>
                  </a:lnTo>
                  <a:lnTo>
                    <a:pt x="1895760" y="1199483"/>
                  </a:lnTo>
                  <a:lnTo>
                    <a:pt x="1867845" y="1165650"/>
                  </a:lnTo>
                  <a:lnTo>
                    <a:pt x="1846766" y="1126819"/>
                  </a:lnTo>
                  <a:lnTo>
                    <a:pt x="1833444" y="1083910"/>
                  </a:lnTo>
                  <a:lnTo>
                    <a:pt x="1828800" y="1037844"/>
                  </a:lnTo>
                  <a:close/>
                </a:path>
                <a:path w="4638675" h="1266825">
                  <a:moveTo>
                    <a:pt x="1304544" y="609600"/>
                  </a:moveTo>
                  <a:lnTo>
                    <a:pt x="1895093" y="857250"/>
                  </a:lnTo>
                </a:path>
                <a:path w="4638675" h="1266825">
                  <a:moveTo>
                    <a:pt x="3133343" y="0"/>
                  </a:moveTo>
                  <a:lnTo>
                    <a:pt x="4638294" y="24765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961" y="3947921"/>
              <a:ext cx="981075" cy="657225"/>
            </a:xfrm>
            <a:custGeom>
              <a:avLst/>
              <a:gdLst/>
              <a:ahLst/>
              <a:cxnLst/>
              <a:rect l="l" t="t" r="r" b="b"/>
              <a:pathLst>
                <a:path w="981075" h="657225">
                  <a:moveTo>
                    <a:pt x="0" y="428244"/>
                  </a:moveTo>
                  <a:lnTo>
                    <a:pt x="4644" y="382177"/>
                  </a:lnTo>
                  <a:lnTo>
                    <a:pt x="17966" y="339268"/>
                  </a:lnTo>
                  <a:lnTo>
                    <a:pt x="39045" y="300437"/>
                  </a:lnTo>
                  <a:lnTo>
                    <a:pt x="66960" y="266604"/>
                  </a:lnTo>
                  <a:lnTo>
                    <a:pt x="100793" y="238689"/>
                  </a:lnTo>
                  <a:lnTo>
                    <a:pt x="139624" y="217610"/>
                  </a:lnTo>
                  <a:lnTo>
                    <a:pt x="182533" y="204288"/>
                  </a:lnTo>
                  <a:lnTo>
                    <a:pt x="228600" y="199644"/>
                  </a:lnTo>
                  <a:lnTo>
                    <a:pt x="274666" y="204288"/>
                  </a:lnTo>
                  <a:lnTo>
                    <a:pt x="317575" y="217610"/>
                  </a:lnTo>
                  <a:lnTo>
                    <a:pt x="356406" y="238689"/>
                  </a:lnTo>
                  <a:lnTo>
                    <a:pt x="390239" y="266604"/>
                  </a:lnTo>
                  <a:lnTo>
                    <a:pt x="418154" y="300437"/>
                  </a:lnTo>
                  <a:lnTo>
                    <a:pt x="439233" y="339268"/>
                  </a:lnTo>
                  <a:lnTo>
                    <a:pt x="452555" y="382177"/>
                  </a:lnTo>
                  <a:lnTo>
                    <a:pt x="457200" y="428244"/>
                  </a:lnTo>
                  <a:lnTo>
                    <a:pt x="452555" y="474310"/>
                  </a:lnTo>
                  <a:lnTo>
                    <a:pt x="439233" y="517219"/>
                  </a:lnTo>
                  <a:lnTo>
                    <a:pt x="418154" y="556050"/>
                  </a:lnTo>
                  <a:lnTo>
                    <a:pt x="390239" y="589883"/>
                  </a:lnTo>
                  <a:lnTo>
                    <a:pt x="356406" y="617798"/>
                  </a:lnTo>
                  <a:lnTo>
                    <a:pt x="317575" y="638877"/>
                  </a:lnTo>
                  <a:lnTo>
                    <a:pt x="274666" y="652199"/>
                  </a:lnTo>
                  <a:lnTo>
                    <a:pt x="228600" y="656844"/>
                  </a:lnTo>
                  <a:lnTo>
                    <a:pt x="182533" y="652199"/>
                  </a:lnTo>
                  <a:lnTo>
                    <a:pt x="139624" y="638877"/>
                  </a:lnTo>
                  <a:lnTo>
                    <a:pt x="100793" y="617798"/>
                  </a:lnTo>
                  <a:lnTo>
                    <a:pt x="66960" y="589883"/>
                  </a:lnTo>
                  <a:lnTo>
                    <a:pt x="39045" y="556050"/>
                  </a:lnTo>
                  <a:lnTo>
                    <a:pt x="17966" y="517219"/>
                  </a:lnTo>
                  <a:lnTo>
                    <a:pt x="4644" y="474310"/>
                  </a:lnTo>
                  <a:lnTo>
                    <a:pt x="0" y="428244"/>
                  </a:lnTo>
                  <a:close/>
                </a:path>
                <a:path w="981075" h="657225">
                  <a:moveTo>
                    <a:pt x="390143" y="247650"/>
                  </a:moveTo>
                  <a:lnTo>
                    <a:pt x="980693" y="0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5940" y="1947799"/>
            <a:ext cx="461264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{8, 7,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051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21051" y="3263593"/>
            <a:ext cx="21272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8753" y="3873649"/>
            <a:ext cx="2095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87746" y="3873649"/>
            <a:ext cx="1568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34173" y="4194175"/>
            <a:ext cx="39370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1" name="object 21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753361" y="3338321"/>
            <a:ext cx="4638675" cy="1266825"/>
          </a:xfrm>
          <a:custGeom>
            <a:avLst/>
            <a:gdLst/>
            <a:ahLst/>
            <a:cxnLst/>
            <a:rect l="l" t="t" r="r" b="b"/>
            <a:pathLst>
              <a:path w="4638675" h="1266825">
                <a:moveTo>
                  <a:pt x="2809493" y="0"/>
                </a:moveTo>
                <a:lnTo>
                  <a:pt x="1304544" y="247650"/>
                </a:lnTo>
              </a:path>
              <a:path w="4638675" h="1266825">
                <a:moveTo>
                  <a:pt x="0" y="1037844"/>
                </a:moveTo>
                <a:lnTo>
                  <a:pt x="4644" y="991777"/>
                </a:lnTo>
                <a:lnTo>
                  <a:pt x="17966" y="948868"/>
                </a:lnTo>
                <a:lnTo>
                  <a:pt x="39045" y="910037"/>
                </a:lnTo>
                <a:lnTo>
                  <a:pt x="66960" y="876204"/>
                </a:lnTo>
                <a:lnTo>
                  <a:pt x="100793" y="848289"/>
                </a:lnTo>
                <a:lnTo>
                  <a:pt x="139624" y="827210"/>
                </a:lnTo>
                <a:lnTo>
                  <a:pt x="182533" y="813888"/>
                </a:lnTo>
                <a:lnTo>
                  <a:pt x="228600" y="809244"/>
                </a:lnTo>
                <a:lnTo>
                  <a:pt x="274666" y="813888"/>
                </a:lnTo>
                <a:lnTo>
                  <a:pt x="317575" y="827210"/>
                </a:lnTo>
                <a:lnTo>
                  <a:pt x="356406" y="848289"/>
                </a:lnTo>
                <a:lnTo>
                  <a:pt x="390239" y="876204"/>
                </a:lnTo>
                <a:lnTo>
                  <a:pt x="418154" y="910037"/>
                </a:lnTo>
                <a:lnTo>
                  <a:pt x="439233" y="948868"/>
                </a:lnTo>
                <a:lnTo>
                  <a:pt x="452555" y="991777"/>
                </a:lnTo>
                <a:lnTo>
                  <a:pt x="457200" y="1037844"/>
                </a:lnTo>
                <a:lnTo>
                  <a:pt x="452555" y="1083910"/>
                </a:lnTo>
                <a:lnTo>
                  <a:pt x="439233" y="1126819"/>
                </a:lnTo>
                <a:lnTo>
                  <a:pt x="418154" y="1165650"/>
                </a:lnTo>
                <a:lnTo>
                  <a:pt x="390239" y="1199483"/>
                </a:lnTo>
                <a:lnTo>
                  <a:pt x="356406" y="1227398"/>
                </a:lnTo>
                <a:lnTo>
                  <a:pt x="317575" y="1248477"/>
                </a:lnTo>
                <a:lnTo>
                  <a:pt x="274666" y="1261799"/>
                </a:lnTo>
                <a:lnTo>
                  <a:pt x="228600" y="1266444"/>
                </a:lnTo>
                <a:lnTo>
                  <a:pt x="182533" y="1261799"/>
                </a:lnTo>
                <a:lnTo>
                  <a:pt x="139624" y="1248477"/>
                </a:lnTo>
                <a:lnTo>
                  <a:pt x="100793" y="1227398"/>
                </a:lnTo>
                <a:lnTo>
                  <a:pt x="66960" y="1199483"/>
                </a:lnTo>
                <a:lnTo>
                  <a:pt x="39045" y="1165650"/>
                </a:lnTo>
                <a:lnTo>
                  <a:pt x="17966" y="1126819"/>
                </a:lnTo>
                <a:lnTo>
                  <a:pt x="4644" y="1083910"/>
                </a:lnTo>
                <a:lnTo>
                  <a:pt x="0" y="1037844"/>
                </a:lnTo>
                <a:close/>
              </a:path>
              <a:path w="4638675" h="1266825">
                <a:moveTo>
                  <a:pt x="980694" y="609600"/>
                </a:moveTo>
                <a:lnTo>
                  <a:pt x="390144" y="857250"/>
                </a:lnTo>
              </a:path>
              <a:path w="4638675" h="1266825">
                <a:moveTo>
                  <a:pt x="1828800" y="1037844"/>
                </a:moveTo>
                <a:lnTo>
                  <a:pt x="1833444" y="991777"/>
                </a:lnTo>
                <a:lnTo>
                  <a:pt x="1846766" y="948868"/>
                </a:lnTo>
                <a:lnTo>
                  <a:pt x="1867845" y="910037"/>
                </a:lnTo>
                <a:lnTo>
                  <a:pt x="1895760" y="876204"/>
                </a:lnTo>
                <a:lnTo>
                  <a:pt x="1929593" y="848289"/>
                </a:lnTo>
                <a:lnTo>
                  <a:pt x="1968424" y="827210"/>
                </a:lnTo>
                <a:lnTo>
                  <a:pt x="2011333" y="813888"/>
                </a:lnTo>
                <a:lnTo>
                  <a:pt x="2057400" y="809244"/>
                </a:lnTo>
                <a:lnTo>
                  <a:pt x="2103466" y="813888"/>
                </a:lnTo>
                <a:lnTo>
                  <a:pt x="2146375" y="827210"/>
                </a:lnTo>
                <a:lnTo>
                  <a:pt x="2185206" y="848289"/>
                </a:lnTo>
                <a:lnTo>
                  <a:pt x="2219039" y="876204"/>
                </a:lnTo>
                <a:lnTo>
                  <a:pt x="2246954" y="910037"/>
                </a:lnTo>
                <a:lnTo>
                  <a:pt x="2268033" y="948868"/>
                </a:lnTo>
                <a:lnTo>
                  <a:pt x="2281355" y="991777"/>
                </a:lnTo>
                <a:lnTo>
                  <a:pt x="2286000" y="1037844"/>
                </a:lnTo>
                <a:lnTo>
                  <a:pt x="2281355" y="1083910"/>
                </a:lnTo>
                <a:lnTo>
                  <a:pt x="2268033" y="1126819"/>
                </a:lnTo>
                <a:lnTo>
                  <a:pt x="2246954" y="1165650"/>
                </a:lnTo>
                <a:lnTo>
                  <a:pt x="2219039" y="1199483"/>
                </a:lnTo>
                <a:lnTo>
                  <a:pt x="2185206" y="1227398"/>
                </a:lnTo>
                <a:lnTo>
                  <a:pt x="2146375" y="1248477"/>
                </a:lnTo>
                <a:lnTo>
                  <a:pt x="2103466" y="1261799"/>
                </a:lnTo>
                <a:lnTo>
                  <a:pt x="2057400" y="1266444"/>
                </a:lnTo>
                <a:lnTo>
                  <a:pt x="2011333" y="1261799"/>
                </a:lnTo>
                <a:lnTo>
                  <a:pt x="1968424" y="1248477"/>
                </a:lnTo>
                <a:lnTo>
                  <a:pt x="1929593" y="1227398"/>
                </a:lnTo>
                <a:lnTo>
                  <a:pt x="1895760" y="1199483"/>
                </a:lnTo>
                <a:lnTo>
                  <a:pt x="1867845" y="1165650"/>
                </a:lnTo>
                <a:lnTo>
                  <a:pt x="1846766" y="1126819"/>
                </a:lnTo>
                <a:lnTo>
                  <a:pt x="1833444" y="1083910"/>
                </a:lnTo>
                <a:lnTo>
                  <a:pt x="1828800" y="1037844"/>
                </a:lnTo>
                <a:close/>
              </a:path>
              <a:path w="4638675" h="1266825">
                <a:moveTo>
                  <a:pt x="1304544" y="609600"/>
                </a:moveTo>
                <a:lnTo>
                  <a:pt x="1895093" y="857250"/>
                </a:lnTo>
              </a:path>
              <a:path w="4638675" h="1266825">
                <a:moveTo>
                  <a:pt x="3133343" y="0"/>
                </a:moveTo>
                <a:lnTo>
                  <a:pt x="4638294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5940" y="1947799"/>
            <a:ext cx="4610735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{7,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4,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3,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686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16479" y="3263593"/>
            <a:ext cx="217804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8325" y="3793799"/>
            <a:ext cx="19494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103505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8753" y="3873649"/>
            <a:ext cx="2095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75223" y="4194175"/>
            <a:ext cx="40513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21" name="object 21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4" name="object 24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7" name="object 27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753361" y="3338321"/>
            <a:ext cx="4638675" cy="1266825"/>
          </a:xfrm>
          <a:custGeom>
            <a:avLst/>
            <a:gdLst/>
            <a:ahLst/>
            <a:cxnLst/>
            <a:rect l="l" t="t" r="r" b="b"/>
            <a:pathLst>
              <a:path w="4638675" h="1266825">
                <a:moveTo>
                  <a:pt x="2809493" y="0"/>
                </a:moveTo>
                <a:lnTo>
                  <a:pt x="1304544" y="247650"/>
                </a:lnTo>
              </a:path>
              <a:path w="4638675" h="1266825">
                <a:moveTo>
                  <a:pt x="0" y="1037844"/>
                </a:moveTo>
                <a:lnTo>
                  <a:pt x="4644" y="991777"/>
                </a:lnTo>
                <a:lnTo>
                  <a:pt x="17966" y="948868"/>
                </a:lnTo>
                <a:lnTo>
                  <a:pt x="39045" y="910037"/>
                </a:lnTo>
                <a:lnTo>
                  <a:pt x="66960" y="876204"/>
                </a:lnTo>
                <a:lnTo>
                  <a:pt x="100793" y="848289"/>
                </a:lnTo>
                <a:lnTo>
                  <a:pt x="139624" y="827210"/>
                </a:lnTo>
                <a:lnTo>
                  <a:pt x="182533" y="813888"/>
                </a:lnTo>
                <a:lnTo>
                  <a:pt x="228600" y="809244"/>
                </a:lnTo>
                <a:lnTo>
                  <a:pt x="274666" y="813888"/>
                </a:lnTo>
                <a:lnTo>
                  <a:pt x="317575" y="827210"/>
                </a:lnTo>
                <a:lnTo>
                  <a:pt x="356406" y="848289"/>
                </a:lnTo>
                <a:lnTo>
                  <a:pt x="390239" y="876204"/>
                </a:lnTo>
                <a:lnTo>
                  <a:pt x="418154" y="910037"/>
                </a:lnTo>
                <a:lnTo>
                  <a:pt x="439233" y="948868"/>
                </a:lnTo>
                <a:lnTo>
                  <a:pt x="452555" y="991777"/>
                </a:lnTo>
                <a:lnTo>
                  <a:pt x="457200" y="1037844"/>
                </a:lnTo>
                <a:lnTo>
                  <a:pt x="452555" y="1083910"/>
                </a:lnTo>
                <a:lnTo>
                  <a:pt x="439233" y="1126819"/>
                </a:lnTo>
                <a:lnTo>
                  <a:pt x="418154" y="1165650"/>
                </a:lnTo>
                <a:lnTo>
                  <a:pt x="390239" y="1199483"/>
                </a:lnTo>
                <a:lnTo>
                  <a:pt x="356406" y="1227398"/>
                </a:lnTo>
                <a:lnTo>
                  <a:pt x="317575" y="1248477"/>
                </a:lnTo>
                <a:lnTo>
                  <a:pt x="274666" y="1261799"/>
                </a:lnTo>
                <a:lnTo>
                  <a:pt x="228600" y="1266444"/>
                </a:lnTo>
                <a:lnTo>
                  <a:pt x="182533" y="1261799"/>
                </a:lnTo>
                <a:lnTo>
                  <a:pt x="139624" y="1248477"/>
                </a:lnTo>
                <a:lnTo>
                  <a:pt x="100793" y="1227398"/>
                </a:lnTo>
                <a:lnTo>
                  <a:pt x="66960" y="1199483"/>
                </a:lnTo>
                <a:lnTo>
                  <a:pt x="39045" y="1165650"/>
                </a:lnTo>
                <a:lnTo>
                  <a:pt x="17966" y="1126819"/>
                </a:lnTo>
                <a:lnTo>
                  <a:pt x="4644" y="1083910"/>
                </a:lnTo>
                <a:lnTo>
                  <a:pt x="0" y="1037844"/>
                </a:lnTo>
                <a:close/>
              </a:path>
              <a:path w="4638675" h="1266825">
                <a:moveTo>
                  <a:pt x="980694" y="609600"/>
                </a:moveTo>
                <a:lnTo>
                  <a:pt x="390144" y="857250"/>
                </a:lnTo>
              </a:path>
              <a:path w="4638675" h="1266825">
                <a:moveTo>
                  <a:pt x="3133343" y="0"/>
                </a:moveTo>
                <a:lnTo>
                  <a:pt x="4638294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5940" y="1947799"/>
            <a:ext cx="460629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{4,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3,</a:t>
            </a:r>
            <a:r>
              <a:rPr sz="2600" dirty="0">
                <a:latin typeface="Constantia"/>
                <a:cs typeface="Constantia"/>
              </a:rPr>
              <a:t> 1,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178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824098" y="3263593"/>
            <a:ext cx="21018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8325" y="3793799"/>
            <a:ext cx="19494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103505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28465" y="3736763"/>
            <a:ext cx="391795" cy="7886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9685">
              <a:lnSpc>
                <a:spcPct val="100000"/>
              </a:lnSpc>
              <a:spcBef>
                <a:spcPts val="944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667761" y="2928366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41148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4114800" h="1066800">
                <a:moveTo>
                  <a:pt x="3657600" y="838200"/>
                </a:moveTo>
                <a:lnTo>
                  <a:pt x="3662244" y="792133"/>
                </a:lnTo>
                <a:lnTo>
                  <a:pt x="3675566" y="749224"/>
                </a:lnTo>
                <a:lnTo>
                  <a:pt x="3696645" y="710393"/>
                </a:lnTo>
                <a:lnTo>
                  <a:pt x="3724560" y="676560"/>
                </a:lnTo>
                <a:lnTo>
                  <a:pt x="3758393" y="648645"/>
                </a:lnTo>
                <a:lnTo>
                  <a:pt x="3797224" y="627566"/>
                </a:lnTo>
                <a:lnTo>
                  <a:pt x="3840133" y="614244"/>
                </a:lnTo>
                <a:lnTo>
                  <a:pt x="3886199" y="609600"/>
                </a:lnTo>
                <a:lnTo>
                  <a:pt x="3932266" y="614244"/>
                </a:lnTo>
                <a:lnTo>
                  <a:pt x="3975175" y="627566"/>
                </a:lnTo>
                <a:lnTo>
                  <a:pt x="4014006" y="648645"/>
                </a:lnTo>
                <a:lnTo>
                  <a:pt x="4047839" y="676560"/>
                </a:lnTo>
                <a:lnTo>
                  <a:pt x="4075754" y="710393"/>
                </a:lnTo>
                <a:lnTo>
                  <a:pt x="4096833" y="749224"/>
                </a:lnTo>
                <a:lnTo>
                  <a:pt x="4110155" y="792133"/>
                </a:lnTo>
                <a:lnTo>
                  <a:pt x="4114799" y="838200"/>
                </a:lnTo>
                <a:lnTo>
                  <a:pt x="4110155" y="884266"/>
                </a:lnTo>
                <a:lnTo>
                  <a:pt x="4096833" y="927175"/>
                </a:lnTo>
                <a:lnTo>
                  <a:pt x="4075754" y="966006"/>
                </a:lnTo>
                <a:lnTo>
                  <a:pt x="4047839" y="999839"/>
                </a:lnTo>
                <a:lnTo>
                  <a:pt x="4014006" y="1027754"/>
                </a:lnTo>
                <a:lnTo>
                  <a:pt x="3975175" y="1048833"/>
                </a:lnTo>
                <a:lnTo>
                  <a:pt x="3932266" y="1062155"/>
                </a:lnTo>
                <a:lnTo>
                  <a:pt x="3886199" y="1066800"/>
                </a:lnTo>
                <a:lnTo>
                  <a:pt x="3840133" y="1062155"/>
                </a:lnTo>
                <a:lnTo>
                  <a:pt x="3797224" y="1048833"/>
                </a:lnTo>
                <a:lnTo>
                  <a:pt x="3758393" y="1027754"/>
                </a:lnTo>
                <a:lnTo>
                  <a:pt x="3724560" y="999839"/>
                </a:lnTo>
                <a:lnTo>
                  <a:pt x="3696645" y="966006"/>
                </a:lnTo>
                <a:lnTo>
                  <a:pt x="3675566" y="927175"/>
                </a:lnTo>
                <a:lnTo>
                  <a:pt x="3662244" y="884266"/>
                </a:lnTo>
                <a:lnTo>
                  <a:pt x="3657600" y="8382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146" y="3584575"/>
            <a:ext cx="1041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34311" y="4128515"/>
            <a:ext cx="495300" cy="495300"/>
            <a:chOff x="1734311" y="4128515"/>
            <a:chExt cx="495300" cy="495300"/>
          </a:xfrm>
        </p:grpSpPr>
        <p:sp>
          <p:nvSpPr>
            <p:cNvPr id="6" name="object 6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10" name="object 10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3" name="object 13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19" name="object 19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057905" y="3338321"/>
            <a:ext cx="3333750" cy="247650"/>
          </a:xfrm>
          <a:custGeom>
            <a:avLst/>
            <a:gdLst/>
            <a:ahLst/>
            <a:cxnLst/>
            <a:rect l="l" t="t" r="r" b="b"/>
            <a:pathLst>
              <a:path w="3333750" h="247650">
                <a:moveTo>
                  <a:pt x="1504949" y="0"/>
                </a:moveTo>
                <a:lnTo>
                  <a:pt x="0" y="247650"/>
                </a:lnTo>
              </a:path>
              <a:path w="3333750" h="247650">
                <a:moveTo>
                  <a:pt x="1828799" y="0"/>
                </a:moveTo>
                <a:lnTo>
                  <a:pt x="33337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1947799"/>
            <a:ext cx="460502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{3,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2,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onstantia"/>
              <a:cs typeface="Constantia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3131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27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824098" y="3263593"/>
            <a:ext cx="21018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8814" y="4212716"/>
            <a:ext cx="403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4605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{2,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3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6311" y="3518915"/>
            <a:ext cx="495300" cy="495300"/>
            <a:chOff x="6306311" y="3518915"/>
            <a:chExt cx="495300" cy="495300"/>
          </a:xfrm>
        </p:grpSpPr>
        <p:sp>
          <p:nvSpPr>
            <p:cNvPr id="5" name="object 5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599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099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34311" y="4128515"/>
            <a:ext cx="495300" cy="495300"/>
            <a:chOff x="1734311" y="4128515"/>
            <a:chExt cx="495300" cy="495300"/>
          </a:xfrm>
        </p:grpSpPr>
        <p:sp>
          <p:nvSpPr>
            <p:cNvPr id="8" name="object 8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667761" y="2928366"/>
            <a:ext cx="2286000" cy="1066800"/>
          </a:xfrm>
          <a:custGeom>
            <a:avLst/>
            <a:gdLst/>
            <a:ahLst/>
            <a:cxnLst/>
            <a:rect l="l" t="t" r="r" b="b"/>
            <a:pathLst>
              <a:path w="2286000" h="1066800">
                <a:moveTo>
                  <a:pt x="1828800" y="228600"/>
                </a:moveTo>
                <a:lnTo>
                  <a:pt x="1833444" y="182533"/>
                </a:lnTo>
                <a:lnTo>
                  <a:pt x="1846766" y="139624"/>
                </a:lnTo>
                <a:lnTo>
                  <a:pt x="1867845" y="100793"/>
                </a:lnTo>
                <a:lnTo>
                  <a:pt x="1895760" y="66960"/>
                </a:lnTo>
                <a:lnTo>
                  <a:pt x="1929593" y="39045"/>
                </a:lnTo>
                <a:lnTo>
                  <a:pt x="1968424" y="17966"/>
                </a:lnTo>
                <a:lnTo>
                  <a:pt x="2011333" y="4644"/>
                </a:lnTo>
                <a:lnTo>
                  <a:pt x="2057400" y="0"/>
                </a:lnTo>
                <a:lnTo>
                  <a:pt x="2103466" y="4644"/>
                </a:lnTo>
                <a:lnTo>
                  <a:pt x="2146375" y="17966"/>
                </a:lnTo>
                <a:lnTo>
                  <a:pt x="2185206" y="39045"/>
                </a:lnTo>
                <a:lnTo>
                  <a:pt x="2219039" y="66960"/>
                </a:lnTo>
                <a:lnTo>
                  <a:pt x="2246954" y="100793"/>
                </a:lnTo>
                <a:lnTo>
                  <a:pt x="2268033" y="139624"/>
                </a:lnTo>
                <a:lnTo>
                  <a:pt x="2281355" y="182533"/>
                </a:lnTo>
                <a:lnTo>
                  <a:pt x="2286000" y="228600"/>
                </a:lnTo>
                <a:lnTo>
                  <a:pt x="2281355" y="274666"/>
                </a:lnTo>
                <a:lnTo>
                  <a:pt x="2268033" y="317575"/>
                </a:lnTo>
                <a:lnTo>
                  <a:pt x="2246954" y="356406"/>
                </a:lnTo>
                <a:lnTo>
                  <a:pt x="2219039" y="390239"/>
                </a:lnTo>
                <a:lnTo>
                  <a:pt x="2185206" y="418154"/>
                </a:lnTo>
                <a:lnTo>
                  <a:pt x="2146375" y="439233"/>
                </a:lnTo>
                <a:lnTo>
                  <a:pt x="2103466" y="452555"/>
                </a:lnTo>
                <a:lnTo>
                  <a:pt x="2057400" y="457200"/>
                </a:lnTo>
                <a:lnTo>
                  <a:pt x="2011333" y="452555"/>
                </a:lnTo>
                <a:lnTo>
                  <a:pt x="1968424" y="439233"/>
                </a:lnTo>
                <a:lnTo>
                  <a:pt x="1929593" y="418154"/>
                </a:lnTo>
                <a:lnTo>
                  <a:pt x="1895760" y="390239"/>
                </a:lnTo>
                <a:lnTo>
                  <a:pt x="1867845" y="356406"/>
                </a:lnTo>
                <a:lnTo>
                  <a:pt x="1846766" y="317575"/>
                </a:lnTo>
                <a:lnTo>
                  <a:pt x="1833444" y="274666"/>
                </a:lnTo>
                <a:lnTo>
                  <a:pt x="1828800" y="228600"/>
                </a:lnTo>
                <a:close/>
              </a:path>
              <a:path w="2286000" h="1066800">
                <a:moveTo>
                  <a:pt x="0" y="838200"/>
                </a:moveTo>
                <a:lnTo>
                  <a:pt x="4644" y="792133"/>
                </a:lnTo>
                <a:lnTo>
                  <a:pt x="17966" y="749224"/>
                </a:lnTo>
                <a:lnTo>
                  <a:pt x="39045" y="710393"/>
                </a:lnTo>
                <a:lnTo>
                  <a:pt x="66960" y="676560"/>
                </a:lnTo>
                <a:lnTo>
                  <a:pt x="100793" y="648645"/>
                </a:lnTo>
                <a:lnTo>
                  <a:pt x="139624" y="627566"/>
                </a:lnTo>
                <a:lnTo>
                  <a:pt x="182533" y="614244"/>
                </a:lnTo>
                <a:lnTo>
                  <a:pt x="228600" y="609600"/>
                </a:lnTo>
                <a:lnTo>
                  <a:pt x="274666" y="614244"/>
                </a:lnTo>
                <a:lnTo>
                  <a:pt x="317575" y="627566"/>
                </a:lnTo>
                <a:lnTo>
                  <a:pt x="356406" y="648645"/>
                </a:lnTo>
                <a:lnTo>
                  <a:pt x="390239" y="676560"/>
                </a:lnTo>
                <a:lnTo>
                  <a:pt x="418154" y="710393"/>
                </a:lnTo>
                <a:lnTo>
                  <a:pt x="439233" y="749224"/>
                </a:lnTo>
                <a:lnTo>
                  <a:pt x="452555" y="792133"/>
                </a:lnTo>
                <a:lnTo>
                  <a:pt x="457200" y="838200"/>
                </a:lnTo>
                <a:lnTo>
                  <a:pt x="452555" y="884266"/>
                </a:lnTo>
                <a:lnTo>
                  <a:pt x="439233" y="927175"/>
                </a:lnTo>
                <a:lnTo>
                  <a:pt x="418154" y="966006"/>
                </a:lnTo>
                <a:lnTo>
                  <a:pt x="390239" y="999839"/>
                </a:lnTo>
                <a:lnTo>
                  <a:pt x="356406" y="1027754"/>
                </a:lnTo>
                <a:lnTo>
                  <a:pt x="317575" y="1048833"/>
                </a:lnTo>
                <a:lnTo>
                  <a:pt x="274666" y="1062155"/>
                </a:lnTo>
                <a:lnTo>
                  <a:pt x="228600" y="1066800"/>
                </a:lnTo>
                <a:lnTo>
                  <a:pt x="182533" y="1062155"/>
                </a:lnTo>
                <a:lnTo>
                  <a:pt x="139624" y="1048833"/>
                </a:lnTo>
                <a:lnTo>
                  <a:pt x="100793" y="1027754"/>
                </a:lnTo>
                <a:lnTo>
                  <a:pt x="66960" y="999839"/>
                </a:lnTo>
                <a:lnTo>
                  <a:pt x="39045" y="966006"/>
                </a:lnTo>
                <a:lnTo>
                  <a:pt x="17966" y="927175"/>
                </a:lnTo>
                <a:lnTo>
                  <a:pt x="4644" y="884266"/>
                </a:lnTo>
                <a:lnTo>
                  <a:pt x="0" y="838200"/>
                </a:lnTo>
                <a:close/>
              </a:path>
              <a:path w="2286000" h="1066800">
                <a:moveTo>
                  <a:pt x="1895093" y="409956"/>
                </a:moveTo>
                <a:lnTo>
                  <a:pt x="390144" y="65760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13" name="object 13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19" name="object 19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653153" y="2654296"/>
            <a:ext cx="14287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28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843910" y="3263593"/>
            <a:ext cx="18986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5508" y="4136516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97244" y="3126707"/>
            <a:ext cx="387985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  <a:p>
            <a:pPr marL="99060">
              <a:lnSpc>
                <a:spcPct val="100000"/>
              </a:lnSpc>
              <a:spcBef>
                <a:spcPts val="94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61677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{1,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2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3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r>
              <a:rPr sz="2600" spc="-10" dirty="0">
                <a:latin typeface="Constantia"/>
                <a:cs typeface="Constantia"/>
              </a:rPr>
              <a:t> &gt;&gt;orederd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648711" y="3518915"/>
            <a:ext cx="495300" cy="495300"/>
            <a:chOff x="2648711" y="3518915"/>
            <a:chExt cx="495300" cy="495300"/>
          </a:xfrm>
        </p:grpSpPr>
        <p:sp>
          <p:nvSpPr>
            <p:cNvPr id="12" name="object 12"/>
            <p:cNvSpPr/>
            <p:nvPr/>
          </p:nvSpPr>
          <p:spPr>
            <a:xfrm>
              <a:off x="26677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77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06311" y="3518915"/>
            <a:ext cx="495300" cy="495300"/>
            <a:chOff x="6306311" y="3518915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5361" y="35379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599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38099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34311" y="4128515"/>
            <a:ext cx="495300" cy="495300"/>
            <a:chOff x="1734311" y="4128515"/>
            <a:chExt cx="495300" cy="495300"/>
          </a:xfrm>
        </p:grpSpPr>
        <p:sp>
          <p:nvSpPr>
            <p:cNvPr id="18" name="object 18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33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63111" y="4128515"/>
            <a:ext cx="495300" cy="495300"/>
            <a:chOff x="3563111" y="4128515"/>
            <a:chExt cx="495300" cy="495300"/>
          </a:xfrm>
        </p:grpSpPr>
        <p:sp>
          <p:nvSpPr>
            <p:cNvPr id="22" name="object 22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21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391911" y="4128515"/>
            <a:ext cx="495300" cy="495300"/>
            <a:chOff x="5391911" y="4128515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09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20711" y="4128515"/>
            <a:ext cx="495300" cy="495300"/>
            <a:chOff x="7220711" y="4128515"/>
            <a:chExt cx="495300" cy="495300"/>
          </a:xfrm>
        </p:grpSpPr>
        <p:sp>
          <p:nvSpPr>
            <p:cNvPr id="28" name="object 28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39761" y="41475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77111" y="4738115"/>
            <a:ext cx="495300" cy="495300"/>
            <a:chOff x="1277111" y="4738115"/>
            <a:chExt cx="495300" cy="495300"/>
          </a:xfrm>
        </p:grpSpPr>
        <p:sp>
          <p:nvSpPr>
            <p:cNvPr id="31" name="object 31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61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91511" y="4738115"/>
            <a:ext cx="495300" cy="495300"/>
            <a:chOff x="2191511" y="4738115"/>
            <a:chExt cx="495300" cy="495300"/>
          </a:xfrm>
        </p:grpSpPr>
        <p:sp>
          <p:nvSpPr>
            <p:cNvPr id="34" name="object 34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05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105911" y="4738115"/>
            <a:ext cx="495300" cy="495300"/>
            <a:chOff x="3105911" y="4738115"/>
            <a:chExt cx="495300" cy="495300"/>
          </a:xfrm>
        </p:grpSpPr>
        <p:sp>
          <p:nvSpPr>
            <p:cNvPr id="37" name="object 37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24961" y="47571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72965" y="2654296"/>
            <a:ext cx="104139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29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83858" y="3126707"/>
            <a:ext cx="205104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44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05508" y="4136516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24098" y="3126707"/>
            <a:ext cx="357505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44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202" y="0"/>
            <a:ext cx="772223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latin typeface="Calibri"/>
                <a:cs typeface="Calibri"/>
              </a:rPr>
              <a:t>The </a:t>
            </a:r>
            <a:r>
              <a:rPr sz="4500" b="1" dirty="0">
                <a:latin typeface="Calibri"/>
                <a:cs typeface="Calibri"/>
              </a:rPr>
              <a:t>heap sort </a:t>
            </a:r>
            <a:r>
              <a:rPr sz="4500" b="1" spc="-10" dirty="0">
                <a:latin typeface="Calibri"/>
                <a:cs typeface="Calibri"/>
              </a:rPr>
              <a:t>algorithm has </a:t>
            </a:r>
            <a:r>
              <a:rPr sz="4500" b="1" spc="-15" dirty="0">
                <a:latin typeface="Calibri"/>
                <a:cs typeface="Calibri"/>
              </a:rPr>
              <a:t>two </a:t>
            </a:r>
            <a:r>
              <a:rPr sz="4500" b="1" spc="-1005" dirty="0">
                <a:latin typeface="Calibri"/>
                <a:cs typeface="Calibri"/>
              </a:rPr>
              <a:t> </a:t>
            </a:r>
            <a:r>
              <a:rPr sz="4500" b="1" spc="-5" dirty="0">
                <a:latin typeface="Calibri"/>
                <a:cs typeface="Calibri"/>
              </a:rPr>
              <a:t>major</a:t>
            </a:r>
            <a:r>
              <a:rPr sz="4500" b="1" spc="-10" dirty="0">
                <a:latin typeface="Calibri"/>
                <a:cs typeface="Calibri"/>
              </a:rPr>
              <a:t> </a:t>
            </a:r>
            <a:r>
              <a:rPr sz="4500" b="1" spc="-30" dirty="0">
                <a:latin typeface="Calibri"/>
                <a:cs typeface="Calibri"/>
              </a:rPr>
              <a:t>steps</a:t>
            </a:r>
            <a:r>
              <a:rPr sz="4500" b="1" dirty="0">
                <a:latin typeface="Calibri"/>
                <a:cs typeface="Calibri"/>
              </a:rPr>
              <a:t> 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388234"/>
            <a:ext cx="794194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Constantia"/>
              <a:buAutoNum type="romanLcPeriod"/>
              <a:tabLst>
                <a:tab pos="673735" algn="l"/>
                <a:tab pos="675005" algn="l"/>
              </a:tabLst>
            </a:pPr>
            <a:r>
              <a:rPr dirty="0"/>
              <a:t>	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involves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transforming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complete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tree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heap.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Constantia"/>
              <a:buAutoNum type="romanLcPeriod"/>
            </a:pPr>
            <a:endParaRPr sz="3300">
              <a:latin typeface="Constantia"/>
              <a:cs typeface="Constantia"/>
            </a:endParaRPr>
          </a:p>
          <a:p>
            <a:pPr marL="527685" marR="318135" indent="-515620" algn="just">
              <a:lnSpc>
                <a:spcPct val="100000"/>
              </a:lnSpc>
              <a:buClr>
                <a:srgbClr val="0AD0D9"/>
              </a:buClr>
              <a:buSzPct val="93750"/>
              <a:buAutoNum type="romanLcPeriod"/>
              <a:tabLst>
                <a:tab pos="5283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actual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sort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extracting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largest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lowerst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root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transforming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remaining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tree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heap.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29006"/>
            <a:ext cx="5784215" cy="565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105"/>
              </a:spcBef>
            </a:pPr>
            <a:r>
              <a:rPr sz="2600" spc="10" dirty="0">
                <a:latin typeface="Arial Black"/>
                <a:cs typeface="Arial Black"/>
              </a:rPr>
              <a:t>Heap</a:t>
            </a:r>
            <a:r>
              <a:rPr sz="2600" spc="-55" dirty="0">
                <a:latin typeface="Arial Black"/>
                <a:cs typeface="Arial Black"/>
              </a:rPr>
              <a:t> </a:t>
            </a:r>
            <a:r>
              <a:rPr sz="2600" spc="30" dirty="0">
                <a:latin typeface="Arial Black"/>
                <a:cs typeface="Arial Black"/>
              </a:rPr>
              <a:t>Sort</a:t>
            </a:r>
            <a:r>
              <a:rPr sz="2600" spc="-35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pseducode</a:t>
            </a:r>
            <a:endParaRPr sz="2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Black"/>
              <a:cs typeface="Arial Black"/>
            </a:endParaRPr>
          </a:p>
          <a:p>
            <a:pPr marL="342900" marR="2839085" indent="-330835">
              <a:lnSpc>
                <a:spcPct val="110000"/>
              </a:lnSpc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eaps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y)  BuildHeap(A)</a:t>
            </a:r>
            <a:endParaRPr sz="2600">
              <a:latin typeface="Constantia"/>
              <a:cs typeface="Constantia"/>
            </a:endParaRPr>
          </a:p>
          <a:p>
            <a:pPr marL="666115" marR="2889885" indent="-325120">
              <a:lnSpc>
                <a:spcPct val="110000"/>
              </a:lnSpc>
              <a:tabLst>
                <a:tab pos="1606550" algn="l"/>
              </a:tabLst>
            </a:pP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1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swap(A[1],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A[i])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 = n - 1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Heapify(A,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onstantia"/>
              <a:cs typeface="Constantia"/>
            </a:endParaRPr>
          </a:p>
          <a:p>
            <a:pPr marL="341630" marR="2540635" indent="-329565" algn="just">
              <a:lnSpc>
                <a:spcPct val="110000"/>
              </a:lnSpc>
            </a:pP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ild</a:t>
            </a:r>
            <a:r>
              <a:rPr sz="2600" spc="-5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ea</a:t>
            </a:r>
            <a:r>
              <a:rPr sz="2600" spc="-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(A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y)  </a:t>
            </a:r>
            <a:r>
              <a:rPr sz="2600" dirty="0">
                <a:latin typeface="Constantia"/>
                <a:cs typeface="Constantia"/>
              </a:rPr>
              <a:t>n = elements_in(A)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floor(n/2)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endParaRPr sz="2600">
              <a:latin typeface="Constantia"/>
              <a:cs typeface="Constantia"/>
            </a:endParaRPr>
          </a:p>
          <a:p>
            <a:pPr marL="672465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Constantia"/>
                <a:cs typeface="Constantia"/>
              </a:rPr>
              <a:t>Heapify(A,i)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739" y="881252"/>
            <a:ext cx="479234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1430655" indent="-254635">
              <a:lnSpc>
                <a:spcPct val="120000"/>
              </a:lnSpc>
              <a:spcBef>
                <a:spcPts val="100"/>
              </a:spcBef>
            </a:pPr>
            <a:r>
              <a:rPr sz="2100" b="1" dirty="0">
                <a:latin typeface="Constantia"/>
                <a:cs typeface="Constantia"/>
              </a:rPr>
              <a:t>Heapify(A</a:t>
            </a:r>
            <a:r>
              <a:rPr sz="2100" b="1" spc="-11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as</a:t>
            </a:r>
            <a:r>
              <a:rPr sz="2100" b="1" spc="-100" dirty="0">
                <a:latin typeface="Constantia"/>
                <a:cs typeface="Constantia"/>
              </a:rPr>
              <a:t> </a:t>
            </a:r>
            <a:r>
              <a:rPr sz="2100" b="1" spc="-45" dirty="0">
                <a:latin typeface="Constantia"/>
                <a:cs typeface="Constantia"/>
              </a:rPr>
              <a:t>array,</a:t>
            </a:r>
            <a:r>
              <a:rPr sz="2100" b="1" spc="-3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i</a:t>
            </a:r>
            <a:r>
              <a:rPr sz="2100" b="1" spc="-6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as</a:t>
            </a:r>
            <a:r>
              <a:rPr sz="2100" b="1" spc="-3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int) </a:t>
            </a:r>
            <a:r>
              <a:rPr sz="2100" b="1" spc="-49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left</a:t>
            </a:r>
            <a:r>
              <a:rPr sz="2100" b="1" spc="-9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1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2i</a:t>
            </a:r>
            <a:endParaRPr sz="2100">
              <a:latin typeface="Constantia"/>
              <a:cs typeface="Constantia"/>
            </a:endParaRPr>
          </a:p>
          <a:p>
            <a:pPr marL="262255">
              <a:lnSpc>
                <a:spcPct val="100000"/>
              </a:lnSpc>
              <a:spcBef>
                <a:spcPts val="505"/>
              </a:spcBef>
            </a:pPr>
            <a:r>
              <a:rPr sz="2100" b="1" spc="-10" dirty="0">
                <a:latin typeface="Constantia"/>
                <a:cs typeface="Constantia"/>
              </a:rPr>
              <a:t>right</a:t>
            </a:r>
            <a:r>
              <a:rPr sz="2100" b="1" spc="-8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2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2i+1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nstantia"/>
              <a:cs typeface="Constantia"/>
            </a:endParaRPr>
          </a:p>
          <a:p>
            <a:pPr marL="520065" marR="718820" indent="-253365">
              <a:lnSpc>
                <a:spcPct val="120000"/>
              </a:lnSpc>
            </a:pPr>
            <a:r>
              <a:rPr sz="2100" b="1" dirty="0">
                <a:latin typeface="Constantia"/>
                <a:cs typeface="Constantia"/>
              </a:rPr>
              <a:t>if</a:t>
            </a:r>
            <a:r>
              <a:rPr sz="2100" b="1" spc="2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(left</a:t>
            </a:r>
            <a:r>
              <a:rPr sz="2100" b="1" spc="-9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&lt;=</a:t>
            </a:r>
            <a:r>
              <a:rPr sz="2100" b="1" spc="-1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n)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and</a:t>
            </a:r>
            <a:r>
              <a:rPr sz="2100" b="1" spc="-2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(A[left]</a:t>
            </a:r>
            <a:r>
              <a:rPr sz="2100" b="1" spc="-4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&gt;</a:t>
            </a:r>
            <a:r>
              <a:rPr sz="2100" b="1" spc="-4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A[i]) </a:t>
            </a:r>
            <a:r>
              <a:rPr sz="2100" b="1" spc="-49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max</a:t>
            </a:r>
            <a:r>
              <a:rPr sz="2100" b="1" spc="-4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left</a:t>
            </a:r>
            <a:endParaRPr sz="21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05"/>
              </a:spcBef>
            </a:pPr>
            <a:r>
              <a:rPr sz="2100" b="1" dirty="0">
                <a:latin typeface="Constantia"/>
                <a:cs typeface="Constantia"/>
              </a:rPr>
              <a:t>else</a:t>
            </a:r>
            <a:endParaRPr sz="2100">
              <a:latin typeface="Constantia"/>
              <a:cs typeface="Constantia"/>
            </a:endParaRPr>
          </a:p>
          <a:p>
            <a:pPr marL="520065">
              <a:lnSpc>
                <a:spcPct val="100000"/>
              </a:lnSpc>
              <a:spcBef>
                <a:spcPts val="500"/>
              </a:spcBef>
            </a:pPr>
            <a:r>
              <a:rPr sz="2100" b="1" spc="-5" dirty="0">
                <a:latin typeface="Constantia"/>
                <a:cs typeface="Constantia"/>
              </a:rPr>
              <a:t>max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3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i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nstantia"/>
              <a:cs typeface="Constantia"/>
            </a:endParaRPr>
          </a:p>
          <a:p>
            <a:pPr marL="520065" marR="5080" indent="-253365">
              <a:lnSpc>
                <a:spcPct val="120000"/>
              </a:lnSpc>
            </a:pPr>
            <a:r>
              <a:rPr sz="2100" b="1" dirty="0">
                <a:latin typeface="Constantia"/>
                <a:cs typeface="Constantia"/>
              </a:rPr>
              <a:t>if</a:t>
            </a:r>
            <a:r>
              <a:rPr sz="2100" b="1" spc="2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(right&lt;=n)</a:t>
            </a:r>
            <a:r>
              <a:rPr sz="2100" b="1" spc="-6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and</a:t>
            </a:r>
            <a:r>
              <a:rPr sz="2100" b="1" spc="-2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(A[right] </a:t>
            </a:r>
            <a:r>
              <a:rPr sz="2100" b="1" dirty="0">
                <a:latin typeface="Constantia"/>
                <a:cs typeface="Constantia"/>
              </a:rPr>
              <a:t>&gt;</a:t>
            </a:r>
            <a:r>
              <a:rPr sz="2100" b="1" spc="-4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A[max]) </a:t>
            </a:r>
            <a:r>
              <a:rPr sz="2100" b="1" spc="-49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max</a:t>
            </a:r>
            <a:r>
              <a:rPr sz="2100" b="1" spc="-4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45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right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nstantia"/>
              <a:cs typeface="Constantia"/>
            </a:endParaRPr>
          </a:p>
          <a:p>
            <a:pPr marL="514984" marR="1938655" indent="-248920">
              <a:lnSpc>
                <a:spcPct val="120000"/>
              </a:lnSpc>
              <a:spcBef>
                <a:spcPts val="5"/>
              </a:spcBef>
            </a:pPr>
            <a:r>
              <a:rPr sz="2100" b="1" dirty="0">
                <a:latin typeface="Constantia"/>
                <a:cs typeface="Constantia"/>
              </a:rPr>
              <a:t>if (max != </a:t>
            </a:r>
            <a:r>
              <a:rPr sz="2100" b="1" spc="-5" dirty="0">
                <a:latin typeface="Constantia"/>
                <a:cs typeface="Constantia"/>
              </a:rPr>
              <a:t>i) </a:t>
            </a:r>
            <a:r>
              <a:rPr sz="2100" b="1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swap(A[i],</a:t>
            </a:r>
            <a:r>
              <a:rPr sz="2100" b="1" spc="-11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A[max]) </a:t>
            </a:r>
            <a:r>
              <a:rPr sz="2100" b="1" spc="-484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Heapify(A,</a:t>
            </a:r>
            <a:r>
              <a:rPr sz="2100" b="1" spc="-3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max)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70533"/>
            <a:ext cx="330707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2-Min</a:t>
            </a:r>
            <a:r>
              <a:rPr spc="-60" dirty="0"/>
              <a:t> </a:t>
            </a:r>
            <a:r>
              <a:rPr spc="-5" dirty="0"/>
              <a:t>heap</a:t>
            </a:r>
            <a:r>
              <a:rPr spc="-40" dirty="0"/>
              <a:t> </a:t>
            </a:r>
            <a:r>
              <a:rPr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24964"/>
            <a:ext cx="8004809" cy="43808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600" dirty="0">
                <a:latin typeface="Constantia"/>
                <a:cs typeface="Constantia"/>
              </a:rPr>
              <a:t>min-heap</a:t>
            </a:r>
            <a:r>
              <a:rPr sz="3600" spc="-135" dirty="0">
                <a:latin typeface="Constantia"/>
                <a:cs typeface="Constantia"/>
              </a:rPr>
              <a:t> </a:t>
            </a:r>
            <a:r>
              <a:rPr sz="3500" spc="5" dirty="0">
                <a:latin typeface="Constantia"/>
                <a:cs typeface="Constantia"/>
              </a:rPr>
              <a:t>Definition:</a:t>
            </a:r>
            <a:endParaRPr sz="3500">
              <a:latin typeface="Constantia"/>
              <a:cs typeface="Constantia"/>
            </a:endParaRPr>
          </a:p>
          <a:p>
            <a:pPr marL="286385" marR="5080" indent="-180340">
              <a:lnSpc>
                <a:spcPct val="100000"/>
              </a:lnSpc>
              <a:spcBef>
                <a:spcPts val="755"/>
              </a:spcBef>
            </a:pPr>
            <a:r>
              <a:rPr sz="3000" spc="-5" dirty="0">
                <a:latin typeface="Constantia"/>
                <a:cs typeface="Constantia"/>
              </a:rPr>
              <a:t>is </a:t>
            </a:r>
            <a:r>
              <a:rPr sz="3000" dirty="0">
                <a:latin typeface="Constantia"/>
                <a:cs typeface="Constantia"/>
              </a:rPr>
              <a:t>a </a:t>
            </a:r>
            <a:r>
              <a:rPr sz="3000" spc="-15" dirty="0">
                <a:latin typeface="Constantia"/>
                <a:cs typeface="Constantia"/>
              </a:rPr>
              <a:t>complete </a:t>
            </a:r>
            <a:r>
              <a:rPr sz="3000" spc="5" dirty="0">
                <a:latin typeface="Constantia"/>
                <a:cs typeface="Constantia"/>
              </a:rPr>
              <a:t>binary </a:t>
            </a:r>
            <a:r>
              <a:rPr sz="3000" spc="-15" dirty="0">
                <a:latin typeface="Constantia"/>
                <a:cs typeface="Constantia"/>
              </a:rPr>
              <a:t>tree </a:t>
            </a:r>
            <a:r>
              <a:rPr sz="3000" spc="-5" dirty="0">
                <a:latin typeface="Constantia"/>
                <a:cs typeface="Constantia"/>
              </a:rPr>
              <a:t>in which the value in </a:t>
            </a:r>
            <a:r>
              <a:rPr sz="3000" dirty="0">
                <a:latin typeface="Constantia"/>
                <a:cs typeface="Constantia"/>
              </a:rPr>
              <a:t> each</a:t>
            </a:r>
            <a:r>
              <a:rPr sz="3000" spc="-55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internal</a:t>
            </a:r>
            <a:r>
              <a:rPr sz="3000" spc="-2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node</a:t>
            </a:r>
            <a:r>
              <a:rPr sz="3000" spc="-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is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30" dirty="0">
                <a:latin typeface="Constantia"/>
                <a:cs typeface="Constantia"/>
              </a:rPr>
              <a:t>lower</a:t>
            </a:r>
            <a:r>
              <a:rPr sz="3000" spc="-13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than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or</a:t>
            </a:r>
            <a:r>
              <a:rPr sz="3000" spc="-18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equal</a:t>
            </a:r>
            <a:r>
              <a:rPr sz="3000" spc="-35" dirty="0">
                <a:latin typeface="Constantia"/>
                <a:cs typeface="Constantia"/>
              </a:rPr>
              <a:t> </a:t>
            </a:r>
            <a:r>
              <a:rPr sz="3000" spc="-30" dirty="0">
                <a:latin typeface="Constantia"/>
                <a:cs typeface="Constantia"/>
              </a:rPr>
              <a:t>to</a:t>
            </a:r>
            <a:r>
              <a:rPr sz="3000" spc="-9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 </a:t>
            </a:r>
            <a:r>
              <a:rPr sz="3000" spc="-74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values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5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children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of</a:t>
            </a:r>
            <a:r>
              <a:rPr sz="3000" spc="3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that</a:t>
            </a:r>
            <a:r>
              <a:rPr sz="3000" spc="-8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node.</a:t>
            </a:r>
            <a:endParaRPr sz="3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3500" dirty="0">
                <a:latin typeface="Constantia"/>
                <a:cs typeface="Constantia"/>
              </a:rPr>
              <a:t>Min-heap</a:t>
            </a:r>
            <a:r>
              <a:rPr sz="3500" spc="-210" dirty="0">
                <a:latin typeface="Constantia"/>
                <a:cs typeface="Constantia"/>
              </a:rPr>
              <a:t> </a:t>
            </a:r>
            <a:r>
              <a:rPr sz="3500" spc="-5" dirty="0">
                <a:latin typeface="Constantia"/>
                <a:cs typeface="Constantia"/>
              </a:rPr>
              <a:t>property:</a:t>
            </a:r>
            <a:endParaRPr sz="3500">
              <a:latin typeface="Constantia"/>
              <a:cs typeface="Constantia"/>
            </a:endParaRPr>
          </a:p>
          <a:p>
            <a:pPr marL="286385" marR="1264920" indent="-274320">
              <a:lnSpc>
                <a:spcPct val="100699"/>
              </a:lnSpc>
              <a:spcBef>
                <a:spcPts val="690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key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node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&lt;=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than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keys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its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children.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2228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</a:t>
            </a:r>
            <a:r>
              <a:rPr spc="-40" dirty="0"/>
              <a:t> </a:t>
            </a:r>
            <a:r>
              <a:rPr spc="-5" dirty="0"/>
              <a:t>heap</a:t>
            </a:r>
            <a:r>
              <a:rPr spc="-60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38381"/>
            <a:ext cx="4817110" cy="22618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stored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array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102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[0]</a:t>
            </a:r>
            <a:endParaRPr sz="2000">
              <a:latin typeface="Comic Sans MS"/>
              <a:cs typeface="Comic Sans MS"/>
            </a:endParaRPr>
          </a:p>
          <a:p>
            <a:pPr marL="652780" lvl="1" indent="-24765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5" dirty="0">
                <a:latin typeface="Constantia"/>
                <a:cs typeface="Constantia"/>
              </a:rPr>
              <a:t>Left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child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mic Sans MS"/>
                <a:cs typeface="Comic Sans MS"/>
              </a:rPr>
              <a:t>A[i]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 </a:t>
            </a:r>
            <a:r>
              <a:rPr sz="2000" spc="-5" dirty="0">
                <a:latin typeface="Comic Sans MS"/>
                <a:cs typeface="Comic Sans MS"/>
              </a:rPr>
              <a:t>A[2i+1]</a:t>
            </a:r>
            <a:endParaRPr sz="2000">
              <a:latin typeface="Comic Sans MS"/>
              <a:cs typeface="Comic Sans MS"/>
            </a:endParaRPr>
          </a:p>
          <a:p>
            <a:pPr marL="652780" lvl="1" indent="-24765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10" dirty="0">
                <a:latin typeface="Constantia"/>
                <a:cs typeface="Constantia"/>
              </a:rPr>
              <a:t>Right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child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mic Sans MS"/>
                <a:cs typeface="Comic Sans MS"/>
              </a:rPr>
              <a:t>A[i]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A[2i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2]</a:t>
            </a:r>
            <a:endParaRPr sz="2000">
              <a:latin typeface="Comic Sans MS"/>
              <a:cs typeface="Comic Sans MS"/>
            </a:endParaRPr>
          </a:p>
          <a:p>
            <a:pPr marL="652780" lvl="1" indent="-247650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3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ent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[i]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A[</a:t>
            </a:r>
            <a:r>
              <a:rPr sz="2000" dirty="0">
                <a:latin typeface="Comic Sans MS"/>
                <a:cs typeface="Comic Sans MS"/>
              </a:rPr>
              <a:t>(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/</a:t>
            </a:r>
            <a:r>
              <a:rPr sz="2000" dirty="0">
                <a:latin typeface="Comic Sans MS"/>
                <a:cs typeface="Comic Sans MS"/>
              </a:rPr>
              <a:t>2</a:t>
            </a:r>
            <a:r>
              <a:rPr sz="2000" spc="-5" dirty="0">
                <a:latin typeface="Comic Sans MS"/>
                <a:cs typeface="Comic Sans MS"/>
              </a:rPr>
              <a:t>)</a:t>
            </a:r>
            <a:r>
              <a:rPr sz="2000" spc="5" dirty="0">
                <a:latin typeface="Comic Sans MS"/>
                <a:cs typeface="Comic Sans MS"/>
              </a:rPr>
              <a:t>-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r>
              <a:rPr sz="2000" dirty="0">
                <a:latin typeface="Comic Sans MS"/>
                <a:cs typeface="Comic Sans MS"/>
              </a:rPr>
              <a:t>]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6685" y="6517944"/>
            <a:ext cx="16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33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22910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95" dirty="0"/>
              <a:t> </a:t>
            </a:r>
            <a:r>
              <a:rPr sz="4500" dirty="0"/>
              <a:t>Heap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4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7394" y="50551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46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94076" y="5637276"/>
          <a:ext cx="2293620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584575" y="61988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1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9655" y="498660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1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4575" y="49789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59655" y="498660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1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9655" y="498660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7000" y="3276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65750" y="5948273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1,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2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762000" y="990600"/>
                </a:moveTo>
                <a:lnTo>
                  <a:pt x="990600" y="16002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2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762000" y="990600"/>
                </a:moveTo>
                <a:lnTo>
                  <a:pt x="990600" y="16002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3238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/>
              <a:t>Types</a:t>
            </a:r>
            <a:r>
              <a:rPr sz="4500" spc="-45" dirty="0"/>
              <a:t> </a:t>
            </a:r>
            <a:r>
              <a:rPr sz="4500" spc="-5" dirty="0"/>
              <a:t>of</a:t>
            </a:r>
            <a:r>
              <a:rPr sz="4500" spc="-50" dirty="0"/>
              <a:t> </a:t>
            </a:r>
            <a:r>
              <a:rPr sz="4500" spc="-5" dirty="0"/>
              <a:t>heap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2820513"/>
            <a:ext cx="1751964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spc="-10" dirty="0">
                <a:latin typeface="Constantia"/>
                <a:cs typeface="Constantia"/>
              </a:rPr>
              <a:t>Max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Heap</a:t>
            </a:r>
            <a:endParaRPr sz="2600">
              <a:latin typeface="Constantia"/>
              <a:cs typeface="Constantia"/>
            </a:endParaRPr>
          </a:p>
          <a:p>
            <a:pPr marL="293370" indent="-2806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spc="-5" dirty="0">
                <a:latin typeface="Constantia"/>
                <a:cs typeface="Constantia"/>
              </a:rPr>
              <a:t>Min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Heap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2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4876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4575" y="49789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762000" y="990600"/>
                </a:moveTo>
                <a:lnTo>
                  <a:pt x="990600" y="16002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5750" y="5948273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1,4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3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5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3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4953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7394" y="5055184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3276600"/>
            <a:ext cx="1981200" cy="1676400"/>
          </a:xfrm>
          <a:custGeom>
            <a:avLst/>
            <a:gdLst/>
            <a:ahLst/>
            <a:cxnLst/>
            <a:rect l="l" t="t" r="r" b="b"/>
            <a:pathLst>
              <a:path w="1981200" h="1676400">
                <a:moveTo>
                  <a:pt x="1143000" y="0"/>
                </a:moveTo>
                <a:lnTo>
                  <a:pt x="762000" y="533400"/>
                </a:lnTo>
              </a:path>
              <a:path w="1981200" h="1676400">
                <a:moveTo>
                  <a:pt x="457200" y="990600"/>
                </a:moveTo>
                <a:lnTo>
                  <a:pt x="0" y="1676400"/>
                </a:lnTo>
              </a:path>
              <a:path w="1981200" h="1676400">
                <a:moveTo>
                  <a:pt x="1600200" y="0"/>
                </a:moveTo>
                <a:lnTo>
                  <a:pt x="1981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65750" y="5948273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1,4,7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4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29000" y="3276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381000" y="0"/>
                </a:moveTo>
                <a:lnTo>
                  <a:pt x="0" y="533400"/>
                </a:lnTo>
              </a:path>
              <a:path w="1219200" h="533400">
                <a:moveTo>
                  <a:pt x="838200" y="0"/>
                </a:moveTo>
                <a:lnTo>
                  <a:pt x="1219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4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5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32766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381000" y="0"/>
                </a:moveTo>
                <a:lnTo>
                  <a:pt x="0" y="533400"/>
                </a:lnTo>
              </a:path>
              <a:path w="1219200" h="533400">
                <a:moveTo>
                  <a:pt x="838200" y="0"/>
                </a:moveTo>
                <a:lnTo>
                  <a:pt x="12192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5750" y="5948273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1,4,7,12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5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2971800" y="28194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762000" y="266700"/>
                </a:moveTo>
                <a:lnTo>
                  <a:pt x="765990" y="223433"/>
                </a:lnTo>
                <a:lnTo>
                  <a:pt x="777544" y="182392"/>
                </a:lnTo>
                <a:lnTo>
                  <a:pt x="796032" y="144124"/>
                </a:lnTo>
                <a:lnTo>
                  <a:pt x="820826" y="109179"/>
                </a:lnTo>
                <a:lnTo>
                  <a:pt x="851296" y="78104"/>
                </a:lnTo>
                <a:lnTo>
                  <a:pt x="886815" y="51450"/>
                </a:lnTo>
                <a:lnTo>
                  <a:pt x="926753" y="29763"/>
                </a:lnTo>
                <a:lnTo>
                  <a:pt x="970483" y="13594"/>
                </a:lnTo>
                <a:lnTo>
                  <a:pt x="1017374" y="3489"/>
                </a:lnTo>
                <a:lnTo>
                  <a:pt x="1066800" y="0"/>
                </a:lnTo>
                <a:lnTo>
                  <a:pt x="1116225" y="3489"/>
                </a:lnTo>
                <a:lnTo>
                  <a:pt x="1163116" y="13594"/>
                </a:lnTo>
                <a:lnTo>
                  <a:pt x="1206846" y="29763"/>
                </a:lnTo>
                <a:lnTo>
                  <a:pt x="1246784" y="51450"/>
                </a:lnTo>
                <a:lnTo>
                  <a:pt x="1282303" y="78104"/>
                </a:lnTo>
                <a:lnTo>
                  <a:pt x="1312773" y="109179"/>
                </a:lnTo>
                <a:lnTo>
                  <a:pt x="1337567" y="144124"/>
                </a:lnTo>
                <a:lnTo>
                  <a:pt x="1356055" y="182392"/>
                </a:lnTo>
                <a:lnTo>
                  <a:pt x="1367609" y="223433"/>
                </a:lnTo>
                <a:lnTo>
                  <a:pt x="1371600" y="266700"/>
                </a:lnTo>
                <a:lnTo>
                  <a:pt x="1367609" y="309966"/>
                </a:lnTo>
                <a:lnTo>
                  <a:pt x="1356055" y="351007"/>
                </a:lnTo>
                <a:lnTo>
                  <a:pt x="1337567" y="389275"/>
                </a:lnTo>
                <a:lnTo>
                  <a:pt x="1312773" y="424220"/>
                </a:lnTo>
                <a:lnTo>
                  <a:pt x="1282303" y="455295"/>
                </a:lnTo>
                <a:lnTo>
                  <a:pt x="1246784" y="481949"/>
                </a:lnTo>
                <a:lnTo>
                  <a:pt x="1206846" y="503636"/>
                </a:lnTo>
                <a:lnTo>
                  <a:pt x="1163116" y="519805"/>
                </a:lnTo>
                <a:lnTo>
                  <a:pt x="1116225" y="529910"/>
                </a:lnTo>
                <a:lnTo>
                  <a:pt x="1066800" y="533400"/>
                </a:lnTo>
                <a:lnTo>
                  <a:pt x="1017374" y="529910"/>
                </a:lnTo>
                <a:lnTo>
                  <a:pt x="970483" y="519805"/>
                </a:lnTo>
                <a:lnTo>
                  <a:pt x="926753" y="503636"/>
                </a:lnTo>
                <a:lnTo>
                  <a:pt x="886815" y="481949"/>
                </a:lnTo>
                <a:lnTo>
                  <a:pt x="851296" y="455295"/>
                </a:lnTo>
                <a:lnTo>
                  <a:pt x="820826" y="424220"/>
                </a:lnTo>
                <a:lnTo>
                  <a:pt x="796032" y="389275"/>
                </a:lnTo>
                <a:lnTo>
                  <a:pt x="777544" y="351007"/>
                </a:lnTo>
                <a:lnTo>
                  <a:pt x="765990" y="309966"/>
                </a:lnTo>
                <a:lnTo>
                  <a:pt x="762000" y="266700"/>
                </a:lnTo>
                <a:close/>
              </a:path>
              <a:path w="1371600" h="1447800">
                <a:moveTo>
                  <a:pt x="0" y="1181100"/>
                </a:moveTo>
                <a:lnTo>
                  <a:pt x="3990" y="1137833"/>
                </a:lnTo>
                <a:lnTo>
                  <a:pt x="15544" y="1096792"/>
                </a:lnTo>
                <a:lnTo>
                  <a:pt x="34032" y="1058524"/>
                </a:lnTo>
                <a:lnTo>
                  <a:pt x="58826" y="1023579"/>
                </a:lnTo>
                <a:lnTo>
                  <a:pt x="89296" y="992505"/>
                </a:lnTo>
                <a:lnTo>
                  <a:pt x="124815" y="965850"/>
                </a:lnTo>
                <a:lnTo>
                  <a:pt x="164753" y="944163"/>
                </a:lnTo>
                <a:lnTo>
                  <a:pt x="208483" y="927994"/>
                </a:lnTo>
                <a:lnTo>
                  <a:pt x="255374" y="917889"/>
                </a:lnTo>
                <a:lnTo>
                  <a:pt x="304800" y="914400"/>
                </a:lnTo>
                <a:lnTo>
                  <a:pt x="354225" y="917889"/>
                </a:lnTo>
                <a:lnTo>
                  <a:pt x="401116" y="927994"/>
                </a:lnTo>
                <a:lnTo>
                  <a:pt x="444846" y="944163"/>
                </a:lnTo>
                <a:lnTo>
                  <a:pt x="484784" y="965850"/>
                </a:lnTo>
                <a:lnTo>
                  <a:pt x="520303" y="992505"/>
                </a:lnTo>
                <a:lnTo>
                  <a:pt x="550773" y="1023579"/>
                </a:lnTo>
                <a:lnTo>
                  <a:pt x="575567" y="1058524"/>
                </a:lnTo>
                <a:lnTo>
                  <a:pt x="594055" y="1096792"/>
                </a:lnTo>
                <a:lnTo>
                  <a:pt x="605609" y="1137833"/>
                </a:lnTo>
                <a:lnTo>
                  <a:pt x="609600" y="1181100"/>
                </a:lnTo>
                <a:lnTo>
                  <a:pt x="605609" y="1224366"/>
                </a:lnTo>
                <a:lnTo>
                  <a:pt x="594055" y="1265407"/>
                </a:lnTo>
                <a:lnTo>
                  <a:pt x="575567" y="1303675"/>
                </a:lnTo>
                <a:lnTo>
                  <a:pt x="550773" y="1338620"/>
                </a:lnTo>
                <a:lnTo>
                  <a:pt x="520303" y="1369695"/>
                </a:lnTo>
                <a:lnTo>
                  <a:pt x="484784" y="1396349"/>
                </a:lnTo>
                <a:lnTo>
                  <a:pt x="444846" y="1418036"/>
                </a:lnTo>
                <a:lnTo>
                  <a:pt x="401116" y="1434205"/>
                </a:lnTo>
                <a:lnTo>
                  <a:pt x="354225" y="1444310"/>
                </a:lnTo>
                <a:lnTo>
                  <a:pt x="304800" y="1447800"/>
                </a:lnTo>
                <a:lnTo>
                  <a:pt x="255374" y="1444310"/>
                </a:lnTo>
                <a:lnTo>
                  <a:pt x="208483" y="1434205"/>
                </a:lnTo>
                <a:lnTo>
                  <a:pt x="164753" y="1418036"/>
                </a:lnTo>
                <a:lnTo>
                  <a:pt x="124815" y="1396349"/>
                </a:lnTo>
                <a:lnTo>
                  <a:pt x="89296" y="1369694"/>
                </a:lnTo>
                <a:lnTo>
                  <a:pt x="58826" y="1338620"/>
                </a:lnTo>
                <a:lnTo>
                  <a:pt x="34032" y="1303675"/>
                </a:lnTo>
                <a:lnTo>
                  <a:pt x="15544" y="1265407"/>
                </a:lnTo>
                <a:lnTo>
                  <a:pt x="3990" y="1224366"/>
                </a:lnTo>
                <a:lnTo>
                  <a:pt x="0" y="1181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7375" y="2921634"/>
            <a:ext cx="10160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3276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5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2971800" y="28194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762000" y="266700"/>
                </a:moveTo>
                <a:lnTo>
                  <a:pt x="765990" y="223433"/>
                </a:lnTo>
                <a:lnTo>
                  <a:pt x="777544" y="182392"/>
                </a:lnTo>
                <a:lnTo>
                  <a:pt x="796032" y="144124"/>
                </a:lnTo>
                <a:lnTo>
                  <a:pt x="820826" y="109179"/>
                </a:lnTo>
                <a:lnTo>
                  <a:pt x="851296" y="78104"/>
                </a:lnTo>
                <a:lnTo>
                  <a:pt x="886815" y="51450"/>
                </a:lnTo>
                <a:lnTo>
                  <a:pt x="926753" y="29763"/>
                </a:lnTo>
                <a:lnTo>
                  <a:pt x="970483" y="13594"/>
                </a:lnTo>
                <a:lnTo>
                  <a:pt x="1017374" y="3489"/>
                </a:lnTo>
                <a:lnTo>
                  <a:pt x="1066800" y="0"/>
                </a:lnTo>
                <a:lnTo>
                  <a:pt x="1116225" y="3489"/>
                </a:lnTo>
                <a:lnTo>
                  <a:pt x="1163116" y="13594"/>
                </a:lnTo>
                <a:lnTo>
                  <a:pt x="1206846" y="29763"/>
                </a:lnTo>
                <a:lnTo>
                  <a:pt x="1246784" y="51450"/>
                </a:lnTo>
                <a:lnTo>
                  <a:pt x="1282303" y="78104"/>
                </a:lnTo>
                <a:lnTo>
                  <a:pt x="1312773" y="109179"/>
                </a:lnTo>
                <a:lnTo>
                  <a:pt x="1337567" y="144124"/>
                </a:lnTo>
                <a:lnTo>
                  <a:pt x="1356055" y="182392"/>
                </a:lnTo>
                <a:lnTo>
                  <a:pt x="1367609" y="223433"/>
                </a:lnTo>
                <a:lnTo>
                  <a:pt x="1371600" y="266700"/>
                </a:lnTo>
                <a:lnTo>
                  <a:pt x="1367609" y="309966"/>
                </a:lnTo>
                <a:lnTo>
                  <a:pt x="1356055" y="351007"/>
                </a:lnTo>
                <a:lnTo>
                  <a:pt x="1337567" y="389275"/>
                </a:lnTo>
                <a:lnTo>
                  <a:pt x="1312773" y="424220"/>
                </a:lnTo>
                <a:lnTo>
                  <a:pt x="1282303" y="455295"/>
                </a:lnTo>
                <a:lnTo>
                  <a:pt x="1246784" y="481949"/>
                </a:lnTo>
                <a:lnTo>
                  <a:pt x="1206846" y="503636"/>
                </a:lnTo>
                <a:lnTo>
                  <a:pt x="1163116" y="519805"/>
                </a:lnTo>
                <a:lnTo>
                  <a:pt x="1116225" y="529910"/>
                </a:lnTo>
                <a:lnTo>
                  <a:pt x="1066800" y="533400"/>
                </a:lnTo>
                <a:lnTo>
                  <a:pt x="1017374" y="529910"/>
                </a:lnTo>
                <a:lnTo>
                  <a:pt x="970483" y="519805"/>
                </a:lnTo>
                <a:lnTo>
                  <a:pt x="926753" y="503636"/>
                </a:lnTo>
                <a:lnTo>
                  <a:pt x="886815" y="481949"/>
                </a:lnTo>
                <a:lnTo>
                  <a:pt x="851296" y="455295"/>
                </a:lnTo>
                <a:lnTo>
                  <a:pt x="820826" y="424220"/>
                </a:lnTo>
                <a:lnTo>
                  <a:pt x="796032" y="389275"/>
                </a:lnTo>
                <a:lnTo>
                  <a:pt x="777544" y="351007"/>
                </a:lnTo>
                <a:lnTo>
                  <a:pt x="765990" y="309966"/>
                </a:lnTo>
                <a:lnTo>
                  <a:pt x="762000" y="266700"/>
                </a:lnTo>
                <a:close/>
              </a:path>
              <a:path w="1371600" h="1447800">
                <a:moveTo>
                  <a:pt x="0" y="1181100"/>
                </a:moveTo>
                <a:lnTo>
                  <a:pt x="3990" y="1137833"/>
                </a:lnTo>
                <a:lnTo>
                  <a:pt x="15544" y="1096792"/>
                </a:lnTo>
                <a:lnTo>
                  <a:pt x="34032" y="1058524"/>
                </a:lnTo>
                <a:lnTo>
                  <a:pt x="58826" y="1023579"/>
                </a:lnTo>
                <a:lnTo>
                  <a:pt x="89296" y="992505"/>
                </a:lnTo>
                <a:lnTo>
                  <a:pt x="124815" y="965850"/>
                </a:lnTo>
                <a:lnTo>
                  <a:pt x="164753" y="944163"/>
                </a:lnTo>
                <a:lnTo>
                  <a:pt x="208483" y="927994"/>
                </a:lnTo>
                <a:lnTo>
                  <a:pt x="255374" y="917889"/>
                </a:lnTo>
                <a:lnTo>
                  <a:pt x="304800" y="914400"/>
                </a:lnTo>
                <a:lnTo>
                  <a:pt x="354225" y="917889"/>
                </a:lnTo>
                <a:lnTo>
                  <a:pt x="401116" y="927994"/>
                </a:lnTo>
                <a:lnTo>
                  <a:pt x="444846" y="944163"/>
                </a:lnTo>
                <a:lnTo>
                  <a:pt x="484784" y="965850"/>
                </a:lnTo>
                <a:lnTo>
                  <a:pt x="520303" y="992505"/>
                </a:lnTo>
                <a:lnTo>
                  <a:pt x="550773" y="1023579"/>
                </a:lnTo>
                <a:lnTo>
                  <a:pt x="575567" y="1058524"/>
                </a:lnTo>
                <a:lnTo>
                  <a:pt x="594055" y="1096792"/>
                </a:lnTo>
                <a:lnTo>
                  <a:pt x="605609" y="1137833"/>
                </a:lnTo>
                <a:lnTo>
                  <a:pt x="609600" y="1181100"/>
                </a:lnTo>
                <a:lnTo>
                  <a:pt x="605609" y="1224366"/>
                </a:lnTo>
                <a:lnTo>
                  <a:pt x="594055" y="1265407"/>
                </a:lnTo>
                <a:lnTo>
                  <a:pt x="575567" y="1303675"/>
                </a:lnTo>
                <a:lnTo>
                  <a:pt x="550773" y="1338620"/>
                </a:lnTo>
                <a:lnTo>
                  <a:pt x="520303" y="1369695"/>
                </a:lnTo>
                <a:lnTo>
                  <a:pt x="484784" y="1396349"/>
                </a:lnTo>
                <a:lnTo>
                  <a:pt x="444846" y="1418036"/>
                </a:lnTo>
                <a:lnTo>
                  <a:pt x="401116" y="1434205"/>
                </a:lnTo>
                <a:lnTo>
                  <a:pt x="354225" y="1444310"/>
                </a:lnTo>
                <a:lnTo>
                  <a:pt x="304800" y="1447800"/>
                </a:lnTo>
                <a:lnTo>
                  <a:pt x="255374" y="1444310"/>
                </a:lnTo>
                <a:lnTo>
                  <a:pt x="208483" y="1434205"/>
                </a:lnTo>
                <a:lnTo>
                  <a:pt x="164753" y="1418036"/>
                </a:lnTo>
                <a:lnTo>
                  <a:pt x="124815" y="1396349"/>
                </a:lnTo>
                <a:lnTo>
                  <a:pt x="89296" y="1369694"/>
                </a:lnTo>
                <a:lnTo>
                  <a:pt x="58826" y="1338620"/>
                </a:lnTo>
                <a:lnTo>
                  <a:pt x="34032" y="1303675"/>
                </a:lnTo>
                <a:lnTo>
                  <a:pt x="15544" y="1265407"/>
                </a:lnTo>
                <a:lnTo>
                  <a:pt x="3990" y="1224366"/>
                </a:lnTo>
                <a:lnTo>
                  <a:pt x="0" y="1181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7375" y="2921634"/>
            <a:ext cx="10160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000" y="3276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65750" y="5937300"/>
            <a:ext cx="17614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onstantia"/>
                <a:cs typeface="Constantia"/>
              </a:rPr>
              <a:t>1,4,7,12,16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55" y="179578"/>
            <a:ext cx="4215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35" dirty="0"/>
              <a:t> </a:t>
            </a:r>
            <a:r>
              <a:rPr sz="4500" dirty="0"/>
              <a:t>Heap</a:t>
            </a:r>
            <a:r>
              <a:rPr sz="4500" spc="-50" dirty="0"/>
              <a:t> </a:t>
            </a:r>
            <a:r>
              <a:rPr sz="4500" spc="-5" dirty="0"/>
              <a:t>phase</a:t>
            </a:r>
            <a:r>
              <a:rPr sz="4500" spc="-55" dirty="0"/>
              <a:t> </a:t>
            </a:r>
            <a:r>
              <a:rPr sz="4500" dirty="0"/>
              <a:t>7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733800" y="2819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921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0" y="5943701"/>
            <a:ext cx="1688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nstantia"/>
                <a:cs typeface="Constantia"/>
              </a:rPr>
              <a:t>1,4,7,12,16,19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7476" y="602995"/>
            <a:ext cx="49434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</a:t>
            </a:r>
            <a:r>
              <a:rPr spc="-20" dirty="0"/>
              <a:t> </a:t>
            </a:r>
            <a:r>
              <a:rPr spc="-5" dirty="0"/>
              <a:t>heap</a:t>
            </a:r>
            <a:r>
              <a:rPr spc="-50" dirty="0"/>
              <a:t> </a:t>
            </a:r>
            <a:r>
              <a:rPr spc="-5" dirty="0"/>
              <a:t>final</a:t>
            </a:r>
            <a:r>
              <a:rPr spc="-20" dirty="0"/>
              <a:t> tree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6476" y="5256276"/>
          <a:ext cx="2559049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17975" y="5741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1676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46575" y="177825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90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4575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92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5028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1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3200" y="3810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74594" y="39124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8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3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4200" y="2133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41782"/>
            <a:ext cx="23323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528208"/>
            <a:ext cx="7266940" cy="46640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4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546100" algn="l"/>
                <a:tab pos="546735" algn="l"/>
              </a:tabLst>
            </a:pPr>
            <a:r>
              <a:rPr sz="2600" spc="-10" dirty="0">
                <a:latin typeface="Constantia"/>
                <a:cs typeface="Constantia"/>
              </a:rPr>
              <a:t>Algorithm</a:t>
            </a:r>
            <a:endParaRPr sz="2600">
              <a:latin typeface="Constantia"/>
              <a:cs typeface="Constantia"/>
            </a:endParaRPr>
          </a:p>
          <a:p>
            <a:pPr marL="927100" lvl="1" indent="-457834">
              <a:lnSpc>
                <a:spcPts val="2280"/>
              </a:lnSpc>
              <a:spcBef>
                <a:spcPts val="275"/>
              </a:spcBef>
              <a:buClr>
                <a:srgbClr val="0E6EC5"/>
              </a:buClr>
              <a:buSzPct val="85000"/>
              <a:buAutoNum type="arabi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Constantia"/>
                <a:cs typeface="Constantia"/>
              </a:rPr>
              <a:t>Add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new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next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available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position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endParaRPr sz="2000">
              <a:latin typeface="Constantia"/>
              <a:cs typeface="Constantia"/>
            </a:endParaRPr>
          </a:p>
          <a:p>
            <a:pPr marL="927100">
              <a:lnSpc>
                <a:spcPts val="2280"/>
              </a:lnSpc>
            </a:pPr>
            <a:r>
              <a:rPr sz="2000" spc="-15" dirty="0">
                <a:latin typeface="Constantia"/>
                <a:cs typeface="Constantia"/>
              </a:rPr>
              <a:t>lowest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level</a:t>
            </a:r>
            <a:endParaRPr sz="2000">
              <a:latin typeface="Constantia"/>
              <a:cs typeface="Constantia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AutoNum type="arabicPeriod" startAt="2"/>
              <a:tabLst>
                <a:tab pos="927100" algn="l"/>
                <a:tab pos="927735" algn="l"/>
              </a:tabLst>
            </a:pP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ma</a:t>
            </a:r>
            <a:r>
              <a:rPr sz="2000" dirty="0">
                <a:latin typeface="Constantia"/>
                <a:cs typeface="Constantia"/>
              </a:rPr>
              <a:t>x</a:t>
            </a:r>
            <a:r>
              <a:rPr sz="2000" spc="-5" dirty="0">
                <a:latin typeface="Constantia"/>
                <a:cs typeface="Constantia"/>
              </a:rPr>
              <a:t>-</a:t>
            </a:r>
            <a:r>
              <a:rPr sz="2000" dirty="0">
                <a:latin typeface="Constantia"/>
                <a:cs typeface="Constantia"/>
              </a:rPr>
              <a:t>heap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erty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viola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ed</a:t>
            </a:r>
            <a:endParaRPr sz="2000">
              <a:latin typeface="Constantia"/>
              <a:cs typeface="Constantia"/>
            </a:endParaRPr>
          </a:p>
          <a:p>
            <a:pPr marL="1308100" marR="351155" lvl="2" indent="-381000">
              <a:lnSpc>
                <a:spcPts val="2270"/>
              </a:lnSpc>
              <a:spcBef>
                <a:spcPts val="53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1308100" algn="l"/>
                <a:tab pos="1308735" algn="l"/>
              </a:tabLst>
            </a:pPr>
            <a:r>
              <a:rPr sz="2100" spc="-5" dirty="0">
                <a:latin typeface="Constantia"/>
                <a:cs typeface="Constantia"/>
              </a:rPr>
              <a:t>General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strategy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is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percolate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up</a:t>
            </a:r>
            <a:r>
              <a:rPr sz="2100" spc="-5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(or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bubble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up):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if </a:t>
            </a:r>
            <a:r>
              <a:rPr sz="2100" spc="-51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 </a:t>
            </a:r>
            <a:r>
              <a:rPr sz="2100" spc="-10" dirty="0">
                <a:latin typeface="Constantia"/>
                <a:cs typeface="Constantia"/>
              </a:rPr>
              <a:t>parent </a:t>
            </a:r>
            <a:r>
              <a:rPr sz="2100" dirty="0">
                <a:latin typeface="Constantia"/>
                <a:cs typeface="Constantia"/>
              </a:rPr>
              <a:t>of </a:t>
            </a:r>
            <a:r>
              <a:rPr sz="2100" spc="-5" dirty="0">
                <a:latin typeface="Constantia"/>
                <a:cs typeface="Constantia"/>
              </a:rPr>
              <a:t>the </a:t>
            </a:r>
            <a:r>
              <a:rPr sz="2100" dirty="0">
                <a:latin typeface="Constantia"/>
                <a:cs typeface="Constantia"/>
              </a:rPr>
              <a:t>element </a:t>
            </a:r>
            <a:r>
              <a:rPr sz="2100" spc="-5" dirty="0">
                <a:latin typeface="Constantia"/>
                <a:cs typeface="Constantia"/>
              </a:rPr>
              <a:t>is </a:t>
            </a:r>
            <a:r>
              <a:rPr sz="2100" dirty="0">
                <a:latin typeface="Constantia"/>
                <a:cs typeface="Constantia"/>
              </a:rPr>
              <a:t>smaller </a:t>
            </a:r>
            <a:r>
              <a:rPr sz="2100" spc="-5" dirty="0">
                <a:latin typeface="Constantia"/>
                <a:cs typeface="Constantia"/>
              </a:rPr>
              <a:t>than the </a:t>
            </a:r>
            <a:r>
              <a:rPr sz="2100" dirty="0">
                <a:latin typeface="Constantia"/>
                <a:cs typeface="Constantia"/>
              </a:rPr>
              <a:t> element,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then</a:t>
            </a:r>
            <a:r>
              <a:rPr sz="2100" spc="-4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interchange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parent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child.</a:t>
            </a:r>
            <a:endParaRPr sz="2100">
              <a:latin typeface="Constantia"/>
              <a:cs typeface="Constanti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009DD9"/>
              </a:buClr>
              <a:buFont typeface="Segoe UI Symbol"/>
              <a:buChar char="⚫"/>
            </a:pPr>
            <a:endParaRPr sz="2400">
              <a:latin typeface="Constantia"/>
              <a:cs typeface="Constantia"/>
            </a:endParaRPr>
          </a:p>
          <a:p>
            <a:pPr marL="458470" algn="ctr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Constantia"/>
                <a:cs typeface="Constantia"/>
              </a:rPr>
              <a:t>OR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nstantia"/>
                <a:cs typeface="Constantia"/>
              </a:rPr>
              <a:t>Restore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min-heap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property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violated</a:t>
            </a:r>
            <a:endParaRPr sz="2000">
              <a:latin typeface="Constantia"/>
              <a:cs typeface="Constantia"/>
            </a:endParaRPr>
          </a:p>
          <a:p>
            <a:pPr marL="1308100" marR="5080" lvl="2" indent="-381000">
              <a:lnSpc>
                <a:spcPts val="2270"/>
              </a:lnSpc>
              <a:spcBef>
                <a:spcPts val="53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1308100" algn="l"/>
                <a:tab pos="1308735" algn="l"/>
              </a:tabLst>
            </a:pPr>
            <a:r>
              <a:rPr sz="2100" spc="-5" dirty="0">
                <a:latin typeface="Constantia"/>
                <a:cs typeface="Constantia"/>
              </a:rPr>
              <a:t>General strategy is </a:t>
            </a:r>
            <a:r>
              <a:rPr sz="2100" spc="-15" dirty="0">
                <a:latin typeface="Constantia"/>
                <a:cs typeface="Constantia"/>
              </a:rPr>
              <a:t>percolate </a:t>
            </a:r>
            <a:r>
              <a:rPr sz="2100" spc="-5" dirty="0">
                <a:latin typeface="Constantia"/>
                <a:cs typeface="Constantia"/>
              </a:rPr>
              <a:t>up </a:t>
            </a:r>
            <a:r>
              <a:rPr sz="2100" dirty="0">
                <a:latin typeface="Constantia"/>
                <a:cs typeface="Constantia"/>
              </a:rPr>
              <a:t>(or bubble </a:t>
            </a:r>
            <a:r>
              <a:rPr sz="2100" spc="-5" dirty="0">
                <a:latin typeface="Constantia"/>
                <a:cs typeface="Constantia"/>
              </a:rPr>
              <a:t>up): if </a:t>
            </a:r>
            <a:r>
              <a:rPr sz="210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</a:t>
            </a:r>
            <a:r>
              <a:rPr sz="2100" dirty="0">
                <a:latin typeface="Constantia"/>
                <a:cs typeface="Constantia"/>
              </a:rPr>
              <a:t>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pa</a:t>
            </a:r>
            <a:r>
              <a:rPr sz="2100" spc="-35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ent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</a:t>
            </a:r>
            <a:r>
              <a:rPr sz="2100" dirty="0">
                <a:latin typeface="Constantia"/>
                <a:cs typeface="Constantia"/>
              </a:rPr>
              <a:t>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ele</a:t>
            </a:r>
            <a:r>
              <a:rPr sz="2100" spc="5" dirty="0">
                <a:latin typeface="Constantia"/>
                <a:cs typeface="Constantia"/>
              </a:rPr>
              <a:t>m</a:t>
            </a:r>
            <a:r>
              <a:rPr sz="2100" dirty="0">
                <a:latin typeface="Constantia"/>
                <a:cs typeface="Constantia"/>
              </a:rPr>
              <a:t>ent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</a:t>
            </a:r>
            <a:r>
              <a:rPr sz="2100" dirty="0">
                <a:latin typeface="Constantia"/>
                <a:cs typeface="Constantia"/>
              </a:rPr>
              <a:t>s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la</a:t>
            </a:r>
            <a:r>
              <a:rPr sz="2100" spc="-40" dirty="0">
                <a:latin typeface="Constantia"/>
                <a:cs typeface="Constantia"/>
              </a:rPr>
              <a:t>r</a:t>
            </a:r>
            <a:r>
              <a:rPr sz="2100" spc="-50" dirty="0">
                <a:latin typeface="Constantia"/>
                <a:cs typeface="Constantia"/>
              </a:rPr>
              <a:t>g</a:t>
            </a:r>
            <a:r>
              <a:rPr sz="2100" dirty="0">
                <a:latin typeface="Constantia"/>
                <a:cs typeface="Constantia"/>
              </a:rPr>
              <a:t>er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tha</a:t>
            </a:r>
            <a:r>
              <a:rPr sz="2100" dirty="0">
                <a:latin typeface="Constantia"/>
                <a:cs typeface="Constantia"/>
              </a:rPr>
              <a:t>n</a:t>
            </a:r>
            <a:r>
              <a:rPr sz="2100" spc="-5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</a:t>
            </a:r>
            <a:r>
              <a:rPr sz="2100" dirty="0">
                <a:latin typeface="Constantia"/>
                <a:cs typeface="Constantia"/>
              </a:rPr>
              <a:t>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ele</a:t>
            </a:r>
            <a:r>
              <a:rPr sz="2100" spc="5" dirty="0">
                <a:latin typeface="Constantia"/>
                <a:cs typeface="Constantia"/>
              </a:rPr>
              <a:t>m</a:t>
            </a:r>
            <a:r>
              <a:rPr sz="2100" dirty="0">
                <a:latin typeface="Constantia"/>
                <a:cs typeface="Constantia"/>
              </a:rPr>
              <a:t>ent,  </a:t>
            </a:r>
            <a:r>
              <a:rPr sz="2100" spc="-5" dirty="0">
                <a:latin typeface="Constantia"/>
                <a:cs typeface="Constantia"/>
              </a:rPr>
              <a:t>then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interchange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parent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child.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4602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Max</a:t>
            </a:r>
            <a:r>
              <a:rPr sz="4500" spc="-75" dirty="0"/>
              <a:t> </a:t>
            </a:r>
            <a:r>
              <a:rPr sz="4500" spc="-5" dirty="0"/>
              <a:t>Heap</a:t>
            </a:r>
            <a:r>
              <a:rPr sz="4500" spc="-55" dirty="0"/>
              <a:t> </a:t>
            </a:r>
            <a:r>
              <a:rPr sz="4500" spc="-15" dirty="0"/>
              <a:t>Example</a:t>
            </a:r>
            <a:endParaRPr sz="4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2676" y="4799076"/>
          <a:ext cx="2293620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13175" y="5360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7200" y="1600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2775" y="17020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0775" y="2616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1228" y="2616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0" y="3657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7975" y="37600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94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511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3657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9975" y="37600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0400" y="20574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457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9645" y="51917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371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9" y="223433"/>
                </a:lnTo>
                <a:lnTo>
                  <a:pt x="15538" y="182392"/>
                </a:lnTo>
                <a:lnTo>
                  <a:pt x="34020" y="144124"/>
                </a:lnTo>
                <a:lnTo>
                  <a:pt x="58808" y="109179"/>
                </a:lnTo>
                <a:lnTo>
                  <a:pt x="89273" y="78104"/>
                </a:lnTo>
                <a:lnTo>
                  <a:pt x="124788" y="51450"/>
                </a:lnTo>
                <a:lnTo>
                  <a:pt x="164725" y="29763"/>
                </a:lnTo>
                <a:lnTo>
                  <a:pt x="208458" y="13594"/>
                </a:lnTo>
                <a:lnTo>
                  <a:pt x="255359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59" y="529910"/>
                </a:lnTo>
                <a:lnTo>
                  <a:pt x="208458" y="519805"/>
                </a:lnTo>
                <a:lnTo>
                  <a:pt x="164725" y="503636"/>
                </a:lnTo>
                <a:lnTo>
                  <a:pt x="124788" y="481949"/>
                </a:lnTo>
                <a:lnTo>
                  <a:pt x="89273" y="455295"/>
                </a:lnTo>
                <a:lnTo>
                  <a:pt x="58808" y="424220"/>
                </a:lnTo>
                <a:lnTo>
                  <a:pt x="34020" y="389275"/>
                </a:lnTo>
                <a:lnTo>
                  <a:pt x="15538" y="351007"/>
                </a:lnTo>
                <a:lnTo>
                  <a:pt x="3989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4734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1371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3594" y="14734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2616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9" y="223433"/>
                </a:lnTo>
                <a:lnTo>
                  <a:pt x="15538" y="182392"/>
                </a:lnTo>
                <a:lnTo>
                  <a:pt x="34020" y="144124"/>
                </a:lnTo>
                <a:lnTo>
                  <a:pt x="58808" y="109179"/>
                </a:lnTo>
                <a:lnTo>
                  <a:pt x="89273" y="78104"/>
                </a:lnTo>
                <a:lnTo>
                  <a:pt x="124788" y="51450"/>
                </a:lnTo>
                <a:lnTo>
                  <a:pt x="164725" y="29763"/>
                </a:lnTo>
                <a:lnTo>
                  <a:pt x="208458" y="13594"/>
                </a:lnTo>
                <a:lnTo>
                  <a:pt x="255359" y="3489"/>
                </a:lnTo>
                <a:lnTo>
                  <a:pt x="304800" y="0"/>
                </a:lnTo>
                <a:lnTo>
                  <a:pt x="354240" y="3489"/>
                </a:lnTo>
                <a:lnTo>
                  <a:pt x="401141" y="13594"/>
                </a:lnTo>
                <a:lnTo>
                  <a:pt x="444874" y="29763"/>
                </a:lnTo>
                <a:lnTo>
                  <a:pt x="484811" y="51450"/>
                </a:lnTo>
                <a:lnTo>
                  <a:pt x="520326" y="78104"/>
                </a:lnTo>
                <a:lnTo>
                  <a:pt x="550791" y="109179"/>
                </a:lnTo>
                <a:lnTo>
                  <a:pt x="575579" y="144124"/>
                </a:lnTo>
                <a:lnTo>
                  <a:pt x="594061" y="182392"/>
                </a:lnTo>
                <a:lnTo>
                  <a:pt x="605610" y="223433"/>
                </a:lnTo>
                <a:lnTo>
                  <a:pt x="609600" y="266700"/>
                </a:lnTo>
                <a:lnTo>
                  <a:pt x="605610" y="309966"/>
                </a:lnTo>
                <a:lnTo>
                  <a:pt x="594061" y="351007"/>
                </a:lnTo>
                <a:lnTo>
                  <a:pt x="575579" y="389275"/>
                </a:lnTo>
                <a:lnTo>
                  <a:pt x="550791" y="424220"/>
                </a:lnTo>
                <a:lnTo>
                  <a:pt x="520326" y="455295"/>
                </a:lnTo>
                <a:lnTo>
                  <a:pt x="484811" y="481949"/>
                </a:lnTo>
                <a:lnTo>
                  <a:pt x="444874" y="503636"/>
                </a:lnTo>
                <a:lnTo>
                  <a:pt x="401141" y="519805"/>
                </a:lnTo>
                <a:lnTo>
                  <a:pt x="354240" y="529910"/>
                </a:lnTo>
                <a:lnTo>
                  <a:pt x="304800" y="533400"/>
                </a:lnTo>
                <a:lnTo>
                  <a:pt x="255359" y="529910"/>
                </a:lnTo>
                <a:lnTo>
                  <a:pt x="208458" y="519805"/>
                </a:lnTo>
                <a:lnTo>
                  <a:pt x="164725" y="503636"/>
                </a:lnTo>
                <a:lnTo>
                  <a:pt x="124788" y="481949"/>
                </a:lnTo>
                <a:lnTo>
                  <a:pt x="89273" y="455295"/>
                </a:lnTo>
                <a:lnTo>
                  <a:pt x="58808" y="424220"/>
                </a:lnTo>
                <a:lnTo>
                  <a:pt x="34020" y="389275"/>
                </a:lnTo>
                <a:lnTo>
                  <a:pt x="15538" y="351007"/>
                </a:lnTo>
                <a:lnTo>
                  <a:pt x="3989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7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2594" y="2616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9144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200" y="1702435"/>
            <a:ext cx="1676400" cy="103505"/>
          </a:xfrm>
          <a:custGeom>
            <a:avLst/>
            <a:gdLst/>
            <a:ahLst/>
            <a:cxnLst/>
            <a:rect l="l" t="t" r="r" b="b"/>
            <a:pathLst>
              <a:path w="1676400" h="103505">
                <a:moveTo>
                  <a:pt x="1587880" y="0"/>
                </a:moveTo>
                <a:lnTo>
                  <a:pt x="1583944" y="1015"/>
                </a:lnTo>
                <a:lnTo>
                  <a:pt x="1582165" y="4063"/>
                </a:lnTo>
                <a:lnTo>
                  <a:pt x="1580388" y="6985"/>
                </a:lnTo>
                <a:lnTo>
                  <a:pt x="1581403" y="10922"/>
                </a:lnTo>
                <a:lnTo>
                  <a:pt x="1640205" y="45317"/>
                </a:lnTo>
                <a:lnTo>
                  <a:pt x="1663827" y="45338"/>
                </a:lnTo>
                <a:lnTo>
                  <a:pt x="1663827" y="58038"/>
                </a:lnTo>
                <a:lnTo>
                  <a:pt x="1640404" y="58038"/>
                </a:lnTo>
                <a:lnTo>
                  <a:pt x="1581403" y="92455"/>
                </a:lnTo>
                <a:lnTo>
                  <a:pt x="1580388" y="96265"/>
                </a:lnTo>
                <a:lnTo>
                  <a:pt x="1582039" y="99313"/>
                </a:lnTo>
                <a:lnTo>
                  <a:pt x="1583816" y="102362"/>
                </a:lnTo>
                <a:lnTo>
                  <a:pt x="1587753" y="103377"/>
                </a:lnTo>
                <a:lnTo>
                  <a:pt x="1665509" y="58038"/>
                </a:lnTo>
                <a:lnTo>
                  <a:pt x="1663827" y="58038"/>
                </a:lnTo>
                <a:lnTo>
                  <a:pt x="1665546" y="58017"/>
                </a:lnTo>
                <a:lnTo>
                  <a:pt x="1676400" y="51688"/>
                </a:lnTo>
                <a:lnTo>
                  <a:pt x="1587880" y="0"/>
                </a:lnTo>
                <a:close/>
              </a:path>
              <a:path w="1676400" h="103505">
                <a:moveTo>
                  <a:pt x="1651194" y="51744"/>
                </a:moveTo>
                <a:lnTo>
                  <a:pt x="1640441" y="58017"/>
                </a:lnTo>
                <a:lnTo>
                  <a:pt x="1663827" y="58038"/>
                </a:lnTo>
                <a:lnTo>
                  <a:pt x="1663827" y="57276"/>
                </a:lnTo>
                <a:lnTo>
                  <a:pt x="1660652" y="57276"/>
                </a:lnTo>
                <a:lnTo>
                  <a:pt x="1651194" y="51744"/>
                </a:lnTo>
                <a:close/>
              </a:path>
              <a:path w="1676400" h="103505">
                <a:moveTo>
                  <a:pt x="0" y="43814"/>
                </a:moveTo>
                <a:lnTo>
                  <a:pt x="0" y="56514"/>
                </a:lnTo>
                <a:lnTo>
                  <a:pt x="1640441" y="58017"/>
                </a:lnTo>
                <a:lnTo>
                  <a:pt x="1651194" y="51744"/>
                </a:lnTo>
                <a:lnTo>
                  <a:pt x="1640205" y="45317"/>
                </a:lnTo>
                <a:lnTo>
                  <a:pt x="0" y="43814"/>
                </a:lnTo>
                <a:close/>
              </a:path>
              <a:path w="1676400" h="103505">
                <a:moveTo>
                  <a:pt x="1660652" y="46227"/>
                </a:moveTo>
                <a:lnTo>
                  <a:pt x="1651194" y="51744"/>
                </a:lnTo>
                <a:lnTo>
                  <a:pt x="1660652" y="57276"/>
                </a:lnTo>
                <a:lnTo>
                  <a:pt x="1660652" y="46227"/>
                </a:lnTo>
                <a:close/>
              </a:path>
              <a:path w="1676400" h="103505">
                <a:moveTo>
                  <a:pt x="1663827" y="46227"/>
                </a:moveTo>
                <a:lnTo>
                  <a:pt x="1660652" y="46227"/>
                </a:lnTo>
                <a:lnTo>
                  <a:pt x="1660652" y="57276"/>
                </a:lnTo>
                <a:lnTo>
                  <a:pt x="1663827" y="57276"/>
                </a:lnTo>
                <a:lnTo>
                  <a:pt x="1663827" y="46227"/>
                </a:lnTo>
                <a:close/>
              </a:path>
              <a:path w="1676400" h="103505">
                <a:moveTo>
                  <a:pt x="1640205" y="45317"/>
                </a:moveTo>
                <a:lnTo>
                  <a:pt x="1651194" y="51744"/>
                </a:lnTo>
                <a:lnTo>
                  <a:pt x="1660652" y="46227"/>
                </a:lnTo>
                <a:lnTo>
                  <a:pt x="1663827" y="46227"/>
                </a:lnTo>
                <a:lnTo>
                  <a:pt x="1663827" y="45338"/>
                </a:lnTo>
                <a:lnTo>
                  <a:pt x="1640205" y="45317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381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0754" y="44297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8800" y="129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94628" y="13972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9000" y="1295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95209" y="13972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0" y="2438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28028" y="2540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0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85028" y="2616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58000" y="2438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13829" y="25406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29428" y="833627"/>
            <a:ext cx="3133725" cy="2143125"/>
            <a:chOff x="5329428" y="833627"/>
            <a:chExt cx="3133725" cy="2143125"/>
          </a:xfrm>
        </p:grpSpPr>
        <p:sp>
          <p:nvSpPr>
            <p:cNvPr id="29" name="object 29"/>
            <p:cNvSpPr/>
            <p:nvPr/>
          </p:nvSpPr>
          <p:spPr>
            <a:xfrm>
              <a:off x="5334000" y="838199"/>
              <a:ext cx="2133600" cy="1676400"/>
            </a:xfrm>
            <a:custGeom>
              <a:avLst/>
              <a:gdLst/>
              <a:ahLst/>
              <a:cxnLst/>
              <a:rect l="l" t="t" r="r" b="b"/>
              <a:pathLst>
                <a:path w="2133600" h="1676400">
                  <a:moveTo>
                    <a:pt x="1143000" y="0"/>
                  </a:moveTo>
                  <a:lnTo>
                    <a:pt x="762000" y="533400"/>
                  </a:lnTo>
                </a:path>
                <a:path w="2133600" h="1676400">
                  <a:moveTo>
                    <a:pt x="457200" y="990600"/>
                  </a:moveTo>
                  <a:lnTo>
                    <a:pt x="0" y="1676400"/>
                  </a:lnTo>
                </a:path>
                <a:path w="2133600" h="1676400">
                  <a:moveTo>
                    <a:pt x="762000" y="990600"/>
                  </a:moveTo>
                  <a:lnTo>
                    <a:pt x="990600" y="1600200"/>
                  </a:lnTo>
                </a:path>
                <a:path w="2133600" h="1676400">
                  <a:moveTo>
                    <a:pt x="1600200" y="0"/>
                  </a:moveTo>
                  <a:lnTo>
                    <a:pt x="1981200" y="533400"/>
                  </a:lnTo>
                </a:path>
                <a:path w="2133600" h="1676400">
                  <a:moveTo>
                    <a:pt x="2133600" y="990600"/>
                  </a:moveTo>
                  <a:lnTo>
                    <a:pt x="1828800" y="1600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0208" y="1751075"/>
              <a:ext cx="317500" cy="687705"/>
            </a:xfrm>
            <a:custGeom>
              <a:avLst/>
              <a:gdLst/>
              <a:ahLst/>
              <a:cxnLst/>
              <a:rect l="l" t="t" r="r" b="b"/>
              <a:pathLst>
                <a:path w="317500" h="687705">
                  <a:moveTo>
                    <a:pt x="0" y="0"/>
                  </a:moveTo>
                  <a:lnTo>
                    <a:pt x="317500" y="687324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48600" y="24384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4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4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5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5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81009" y="25406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7600" y="3276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13175" y="3378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4191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51175" y="42934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95800" y="4191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51375" y="42934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09800" y="5334000"/>
            <a:ext cx="1752600" cy="609600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342900"/>
                </a:moveTo>
                <a:lnTo>
                  <a:pt x="3990" y="299633"/>
                </a:lnTo>
                <a:lnTo>
                  <a:pt x="15544" y="258592"/>
                </a:lnTo>
                <a:lnTo>
                  <a:pt x="34032" y="220324"/>
                </a:lnTo>
                <a:lnTo>
                  <a:pt x="58826" y="185379"/>
                </a:lnTo>
                <a:lnTo>
                  <a:pt x="89296" y="154305"/>
                </a:lnTo>
                <a:lnTo>
                  <a:pt x="124815" y="127650"/>
                </a:lnTo>
                <a:lnTo>
                  <a:pt x="164753" y="105963"/>
                </a:lnTo>
                <a:lnTo>
                  <a:pt x="208483" y="89794"/>
                </a:lnTo>
                <a:lnTo>
                  <a:pt x="255374" y="79689"/>
                </a:lnTo>
                <a:lnTo>
                  <a:pt x="304800" y="76200"/>
                </a:lnTo>
                <a:lnTo>
                  <a:pt x="354225" y="79689"/>
                </a:lnTo>
                <a:lnTo>
                  <a:pt x="401116" y="89794"/>
                </a:lnTo>
                <a:lnTo>
                  <a:pt x="444846" y="105963"/>
                </a:lnTo>
                <a:lnTo>
                  <a:pt x="484784" y="127650"/>
                </a:lnTo>
                <a:lnTo>
                  <a:pt x="520303" y="154305"/>
                </a:lnTo>
                <a:lnTo>
                  <a:pt x="550773" y="185379"/>
                </a:lnTo>
                <a:lnTo>
                  <a:pt x="575567" y="220324"/>
                </a:lnTo>
                <a:lnTo>
                  <a:pt x="594055" y="258592"/>
                </a:lnTo>
                <a:lnTo>
                  <a:pt x="605609" y="299633"/>
                </a:lnTo>
                <a:lnTo>
                  <a:pt x="609600" y="342900"/>
                </a:lnTo>
                <a:lnTo>
                  <a:pt x="605609" y="386160"/>
                </a:lnTo>
                <a:lnTo>
                  <a:pt x="594055" y="427197"/>
                </a:lnTo>
                <a:lnTo>
                  <a:pt x="575567" y="465464"/>
                </a:lnTo>
                <a:lnTo>
                  <a:pt x="550773" y="500409"/>
                </a:lnTo>
                <a:lnTo>
                  <a:pt x="520303" y="531485"/>
                </a:lnTo>
                <a:lnTo>
                  <a:pt x="484784" y="558142"/>
                </a:lnTo>
                <a:lnTo>
                  <a:pt x="444846" y="579831"/>
                </a:lnTo>
                <a:lnTo>
                  <a:pt x="401116" y="596003"/>
                </a:lnTo>
                <a:lnTo>
                  <a:pt x="354225" y="606109"/>
                </a:lnTo>
                <a:lnTo>
                  <a:pt x="304800" y="609600"/>
                </a:lnTo>
                <a:lnTo>
                  <a:pt x="255374" y="606109"/>
                </a:lnTo>
                <a:lnTo>
                  <a:pt x="208483" y="596003"/>
                </a:lnTo>
                <a:lnTo>
                  <a:pt x="164753" y="579831"/>
                </a:lnTo>
                <a:lnTo>
                  <a:pt x="124815" y="558142"/>
                </a:lnTo>
                <a:lnTo>
                  <a:pt x="89296" y="531485"/>
                </a:lnTo>
                <a:lnTo>
                  <a:pt x="58826" y="500409"/>
                </a:lnTo>
                <a:lnTo>
                  <a:pt x="34032" y="465464"/>
                </a:lnTo>
                <a:lnTo>
                  <a:pt x="15544" y="427197"/>
                </a:lnTo>
                <a:lnTo>
                  <a:pt x="3990" y="386160"/>
                </a:lnTo>
                <a:lnTo>
                  <a:pt x="0" y="342900"/>
                </a:lnTo>
                <a:close/>
              </a:path>
              <a:path w="1752600" h="609600">
                <a:moveTo>
                  <a:pt x="1143000" y="266700"/>
                </a:moveTo>
                <a:lnTo>
                  <a:pt x="1146990" y="223433"/>
                </a:lnTo>
                <a:lnTo>
                  <a:pt x="1158544" y="182392"/>
                </a:lnTo>
                <a:lnTo>
                  <a:pt x="1177032" y="144124"/>
                </a:lnTo>
                <a:lnTo>
                  <a:pt x="1201826" y="109179"/>
                </a:lnTo>
                <a:lnTo>
                  <a:pt x="1232296" y="78105"/>
                </a:lnTo>
                <a:lnTo>
                  <a:pt x="1267815" y="51450"/>
                </a:lnTo>
                <a:lnTo>
                  <a:pt x="1307753" y="29763"/>
                </a:lnTo>
                <a:lnTo>
                  <a:pt x="1351483" y="13594"/>
                </a:lnTo>
                <a:lnTo>
                  <a:pt x="1398374" y="3489"/>
                </a:lnTo>
                <a:lnTo>
                  <a:pt x="1447800" y="0"/>
                </a:lnTo>
                <a:lnTo>
                  <a:pt x="1497225" y="3489"/>
                </a:lnTo>
                <a:lnTo>
                  <a:pt x="1544116" y="13594"/>
                </a:lnTo>
                <a:lnTo>
                  <a:pt x="1587846" y="29763"/>
                </a:lnTo>
                <a:lnTo>
                  <a:pt x="1627784" y="51450"/>
                </a:lnTo>
                <a:lnTo>
                  <a:pt x="1663303" y="78105"/>
                </a:lnTo>
                <a:lnTo>
                  <a:pt x="1693773" y="109179"/>
                </a:lnTo>
                <a:lnTo>
                  <a:pt x="1718567" y="144124"/>
                </a:lnTo>
                <a:lnTo>
                  <a:pt x="1737055" y="182392"/>
                </a:lnTo>
                <a:lnTo>
                  <a:pt x="1748609" y="223433"/>
                </a:lnTo>
                <a:lnTo>
                  <a:pt x="1752600" y="266700"/>
                </a:lnTo>
                <a:lnTo>
                  <a:pt x="1748609" y="309960"/>
                </a:lnTo>
                <a:lnTo>
                  <a:pt x="1737055" y="350997"/>
                </a:lnTo>
                <a:lnTo>
                  <a:pt x="1718567" y="389264"/>
                </a:lnTo>
                <a:lnTo>
                  <a:pt x="1693773" y="424209"/>
                </a:lnTo>
                <a:lnTo>
                  <a:pt x="1663303" y="455285"/>
                </a:lnTo>
                <a:lnTo>
                  <a:pt x="1627784" y="481942"/>
                </a:lnTo>
                <a:lnTo>
                  <a:pt x="1587846" y="503631"/>
                </a:lnTo>
                <a:lnTo>
                  <a:pt x="1544116" y="519803"/>
                </a:lnTo>
                <a:lnTo>
                  <a:pt x="1497225" y="529909"/>
                </a:lnTo>
                <a:lnTo>
                  <a:pt x="1447800" y="533400"/>
                </a:lnTo>
                <a:lnTo>
                  <a:pt x="1398374" y="529909"/>
                </a:lnTo>
                <a:lnTo>
                  <a:pt x="1351483" y="519803"/>
                </a:lnTo>
                <a:lnTo>
                  <a:pt x="1307753" y="503631"/>
                </a:lnTo>
                <a:lnTo>
                  <a:pt x="1267815" y="481942"/>
                </a:lnTo>
                <a:lnTo>
                  <a:pt x="1232296" y="455285"/>
                </a:lnTo>
                <a:lnTo>
                  <a:pt x="1201826" y="424209"/>
                </a:lnTo>
                <a:lnTo>
                  <a:pt x="1177032" y="389264"/>
                </a:lnTo>
                <a:lnTo>
                  <a:pt x="1158544" y="350997"/>
                </a:lnTo>
                <a:lnTo>
                  <a:pt x="1146990" y="309960"/>
                </a:lnTo>
                <a:lnTo>
                  <a:pt x="114300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41194" y="551301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86037" y="3729037"/>
            <a:ext cx="3133725" cy="2143125"/>
            <a:chOff x="2586037" y="3729037"/>
            <a:chExt cx="3133725" cy="2143125"/>
          </a:xfrm>
        </p:grpSpPr>
        <p:sp>
          <p:nvSpPr>
            <p:cNvPr id="42" name="object 42"/>
            <p:cNvSpPr/>
            <p:nvPr/>
          </p:nvSpPr>
          <p:spPr>
            <a:xfrm>
              <a:off x="2590800" y="3733800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1143000" y="0"/>
                  </a:moveTo>
                  <a:lnTo>
                    <a:pt x="762000" y="533400"/>
                  </a:lnTo>
                </a:path>
                <a:path w="2133600" h="2133600">
                  <a:moveTo>
                    <a:pt x="457200" y="990600"/>
                  </a:moveTo>
                  <a:lnTo>
                    <a:pt x="0" y="1676400"/>
                  </a:lnTo>
                </a:path>
                <a:path w="2133600" h="2133600">
                  <a:moveTo>
                    <a:pt x="762000" y="990600"/>
                  </a:moveTo>
                  <a:lnTo>
                    <a:pt x="990600" y="1600200"/>
                  </a:lnTo>
                </a:path>
                <a:path w="2133600" h="2133600">
                  <a:moveTo>
                    <a:pt x="1600200" y="0"/>
                  </a:moveTo>
                  <a:lnTo>
                    <a:pt x="1981200" y="533400"/>
                  </a:lnTo>
                </a:path>
                <a:path w="2133600" h="2133600">
                  <a:moveTo>
                    <a:pt x="1524000" y="1866900"/>
                  </a:moveTo>
                  <a:lnTo>
                    <a:pt x="1527990" y="1823633"/>
                  </a:lnTo>
                  <a:lnTo>
                    <a:pt x="1539544" y="1782592"/>
                  </a:lnTo>
                  <a:lnTo>
                    <a:pt x="1558032" y="1744324"/>
                  </a:lnTo>
                  <a:lnTo>
                    <a:pt x="1582826" y="1709379"/>
                  </a:lnTo>
                  <a:lnTo>
                    <a:pt x="1613296" y="1678305"/>
                  </a:lnTo>
                  <a:lnTo>
                    <a:pt x="1648815" y="1651650"/>
                  </a:lnTo>
                  <a:lnTo>
                    <a:pt x="1688753" y="1629963"/>
                  </a:lnTo>
                  <a:lnTo>
                    <a:pt x="1732483" y="1613794"/>
                  </a:lnTo>
                  <a:lnTo>
                    <a:pt x="1779374" y="1603689"/>
                  </a:lnTo>
                  <a:lnTo>
                    <a:pt x="1828800" y="1600200"/>
                  </a:lnTo>
                  <a:lnTo>
                    <a:pt x="1878225" y="1603689"/>
                  </a:lnTo>
                  <a:lnTo>
                    <a:pt x="1925116" y="1613794"/>
                  </a:lnTo>
                  <a:lnTo>
                    <a:pt x="1968846" y="1629963"/>
                  </a:lnTo>
                  <a:lnTo>
                    <a:pt x="2008784" y="1651650"/>
                  </a:lnTo>
                  <a:lnTo>
                    <a:pt x="2044303" y="1678305"/>
                  </a:lnTo>
                  <a:lnTo>
                    <a:pt x="2074773" y="1709379"/>
                  </a:lnTo>
                  <a:lnTo>
                    <a:pt x="2099567" y="1744324"/>
                  </a:lnTo>
                  <a:lnTo>
                    <a:pt x="2118055" y="1782592"/>
                  </a:lnTo>
                  <a:lnTo>
                    <a:pt x="2129609" y="1823633"/>
                  </a:lnTo>
                  <a:lnTo>
                    <a:pt x="2133600" y="1866900"/>
                  </a:lnTo>
                  <a:lnTo>
                    <a:pt x="2129609" y="1910160"/>
                  </a:lnTo>
                  <a:lnTo>
                    <a:pt x="2118055" y="1951197"/>
                  </a:lnTo>
                  <a:lnTo>
                    <a:pt x="2099567" y="1989464"/>
                  </a:lnTo>
                  <a:lnTo>
                    <a:pt x="2074773" y="2024409"/>
                  </a:lnTo>
                  <a:lnTo>
                    <a:pt x="2044303" y="2055485"/>
                  </a:lnTo>
                  <a:lnTo>
                    <a:pt x="2008784" y="2082142"/>
                  </a:lnTo>
                  <a:lnTo>
                    <a:pt x="1968846" y="2103831"/>
                  </a:lnTo>
                  <a:lnTo>
                    <a:pt x="1925116" y="2120003"/>
                  </a:lnTo>
                  <a:lnTo>
                    <a:pt x="1878225" y="2130109"/>
                  </a:lnTo>
                  <a:lnTo>
                    <a:pt x="1828800" y="2133600"/>
                  </a:lnTo>
                  <a:lnTo>
                    <a:pt x="1779374" y="2130109"/>
                  </a:lnTo>
                  <a:lnTo>
                    <a:pt x="1732483" y="2120003"/>
                  </a:lnTo>
                  <a:lnTo>
                    <a:pt x="1688753" y="2103831"/>
                  </a:lnTo>
                  <a:lnTo>
                    <a:pt x="1648815" y="2082142"/>
                  </a:lnTo>
                  <a:lnTo>
                    <a:pt x="1613296" y="2055485"/>
                  </a:lnTo>
                  <a:lnTo>
                    <a:pt x="1582826" y="2024409"/>
                  </a:lnTo>
                  <a:lnTo>
                    <a:pt x="1558032" y="1989464"/>
                  </a:lnTo>
                  <a:lnTo>
                    <a:pt x="1539544" y="1951197"/>
                  </a:lnTo>
                  <a:lnTo>
                    <a:pt x="1527990" y="1910160"/>
                  </a:lnTo>
                  <a:lnTo>
                    <a:pt x="1524000" y="1866900"/>
                  </a:lnTo>
                  <a:close/>
                </a:path>
                <a:path w="2133600" h="2133600">
                  <a:moveTo>
                    <a:pt x="2133600" y="990600"/>
                  </a:moveTo>
                  <a:lnTo>
                    <a:pt x="1828800" y="1600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17007" y="4646675"/>
              <a:ext cx="317500" cy="687705"/>
            </a:xfrm>
            <a:custGeom>
              <a:avLst/>
              <a:gdLst/>
              <a:ahLst/>
              <a:cxnLst/>
              <a:rect l="l" t="t" r="r" b="b"/>
              <a:pathLst>
                <a:path w="317500" h="687704">
                  <a:moveTo>
                    <a:pt x="0" y="0"/>
                  </a:moveTo>
                  <a:lnTo>
                    <a:pt x="317500" y="6873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05400" y="53340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74" y="529909"/>
                  </a:lnTo>
                  <a:lnTo>
                    <a:pt x="208483" y="519803"/>
                  </a:lnTo>
                  <a:lnTo>
                    <a:pt x="164753" y="503631"/>
                  </a:lnTo>
                  <a:lnTo>
                    <a:pt x="124815" y="481942"/>
                  </a:lnTo>
                  <a:lnTo>
                    <a:pt x="89296" y="455285"/>
                  </a:lnTo>
                  <a:lnTo>
                    <a:pt x="58826" y="424209"/>
                  </a:lnTo>
                  <a:lnTo>
                    <a:pt x="34032" y="389264"/>
                  </a:lnTo>
                  <a:lnTo>
                    <a:pt x="15544" y="350997"/>
                  </a:lnTo>
                  <a:lnTo>
                    <a:pt x="3990" y="30996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08375" y="5436819"/>
            <a:ext cx="208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841500" algn="l"/>
              </a:tabLst>
            </a:pPr>
            <a:r>
              <a:rPr sz="1800" dirty="0">
                <a:latin typeface="Times New Roman"/>
                <a:cs typeface="Times New Roman"/>
              </a:rPr>
              <a:t>4	7	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23809" y="3150234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Insert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05400" y="4407534"/>
            <a:ext cx="844550" cy="1193800"/>
          </a:xfrm>
          <a:custGeom>
            <a:avLst/>
            <a:gdLst/>
            <a:ahLst/>
            <a:cxnLst/>
            <a:rect l="l" t="t" r="r" b="b"/>
            <a:pathLst>
              <a:path w="844550" h="1193800">
                <a:moveTo>
                  <a:pt x="36160" y="44241"/>
                </a:moveTo>
                <a:lnTo>
                  <a:pt x="25109" y="50366"/>
                </a:lnTo>
                <a:lnTo>
                  <a:pt x="35847" y="56950"/>
                </a:lnTo>
                <a:lnTo>
                  <a:pt x="38862" y="57022"/>
                </a:lnTo>
                <a:lnTo>
                  <a:pt x="77850" y="59435"/>
                </a:lnTo>
                <a:lnTo>
                  <a:pt x="116586" y="63372"/>
                </a:lnTo>
                <a:lnTo>
                  <a:pt x="155194" y="68960"/>
                </a:lnTo>
                <a:lnTo>
                  <a:pt x="193548" y="75945"/>
                </a:lnTo>
                <a:lnTo>
                  <a:pt x="231394" y="84200"/>
                </a:lnTo>
                <a:lnTo>
                  <a:pt x="268732" y="93852"/>
                </a:lnTo>
                <a:lnTo>
                  <a:pt x="305688" y="104901"/>
                </a:lnTo>
                <a:lnTo>
                  <a:pt x="342138" y="117093"/>
                </a:lnTo>
                <a:lnTo>
                  <a:pt x="412496" y="145033"/>
                </a:lnTo>
                <a:lnTo>
                  <a:pt x="479551" y="177419"/>
                </a:lnTo>
                <a:lnTo>
                  <a:pt x="542671" y="213487"/>
                </a:lnTo>
                <a:lnTo>
                  <a:pt x="601217" y="253237"/>
                </a:lnTo>
                <a:lnTo>
                  <a:pt x="654430" y="295909"/>
                </a:lnTo>
                <a:lnTo>
                  <a:pt x="701928" y="341375"/>
                </a:lnTo>
                <a:lnTo>
                  <a:pt x="742950" y="388873"/>
                </a:lnTo>
                <a:lnTo>
                  <a:pt x="776859" y="438022"/>
                </a:lnTo>
                <a:lnTo>
                  <a:pt x="803275" y="488695"/>
                </a:lnTo>
                <a:lnTo>
                  <a:pt x="821309" y="540257"/>
                </a:lnTo>
                <a:lnTo>
                  <a:pt x="829183" y="579373"/>
                </a:lnTo>
                <a:lnTo>
                  <a:pt x="831848" y="618616"/>
                </a:lnTo>
                <a:lnTo>
                  <a:pt x="831581" y="645287"/>
                </a:lnTo>
                <a:lnTo>
                  <a:pt x="828928" y="697610"/>
                </a:lnTo>
                <a:lnTo>
                  <a:pt x="823976" y="749807"/>
                </a:lnTo>
                <a:lnTo>
                  <a:pt x="812419" y="825880"/>
                </a:lnTo>
                <a:lnTo>
                  <a:pt x="802004" y="874776"/>
                </a:lnTo>
                <a:lnTo>
                  <a:pt x="789939" y="921384"/>
                </a:lnTo>
                <a:lnTo>
                  <a:pt x="776097" y="965580"/>
                </a:lnTo>
                <a:lnTo>
                  <a:pt x="760857" y="1006728"/>
                </a:lnTo>
                <a:lnTo>
                  <a:pt x="744347" y="1044574"/>
                </a:lnTo>
                <a:lnTo>
                  <a:pt x="726694" y="1078737"/>
                </a:lnTo>
                <a:lnTo>
                  <a:pt x="698626" y="1121664"/>
                </a:lnTo>
                <a:lnTo>
                  <a:pt x="669163" y="1153795"/>
                </a:lnTo>
                <a:lnTo>
                  <a:pt x="629665" y="1177417"/>
                </a:lnTo>
                <a:lnTo>
                  <a:pt x="609091" y="1180553"/>
                </a:lnTo>
                <a:lnTo>
                  <a:pt x="610108" y="1193203"/>
                </a:lnTo>
                <a:lnTo>
                  <a:pt x="655192" y="1179702"/>
                </a:lnTo>
                <a:lnTo>
                  <a:pt x="687832" y="1153667"/>
                </a:lnTo>
                <a:lnTo>
                  <a:pt x="718438" y="1116076"/>
                </a:lnTo>
                <a:lnTo>
                  <a:pt x="746887" y="1068323"/>
                </a:lnTo>
                <a:lnTo>
                  <a:pt x="764413" y="1031366"/>
                </a:lnTo>
                <a:lnTo>
                  <a:pt x="780541" y="991107"/>
                </a:lnTo>
                <a:lnTo>
                  <a:pt x="795274" y="947801"/>
                </a:lnTo>
                <a:lnTo>
                  <a:pt x="808482" y="901699"/>
                </a:lnTo>
                <a:lnTo>
                  <a:pt x="824738" y="828547"/>
                </a:lnTo>
                <a:lnTo>
                  <a:pt x="833120" y="777494"/>
                </a:lnTo>
                <a:lnTo>
                  <a:pt x="839342" y="725169"/>
                </a:lnTo>
                <a:lnTo>
                  <a:pt x="843185" y="671321"/>
                </a:lnTo>
                <a:lnTo>
                  <a:pt x="844547" y="618489"/>
                </a:lnTo>
                <a:lnTo>
                  <a:pt x="844296" y="605027"/>
                </a:lnTo>
                <a:lnTo>
                  <a:pt x="839724" y="564388"/>
                </a:lnTo>
                <a:lnTo>
                  <a:pt x="825373" y="510666"/>
                </a:lnTo>
                <a:lnTo>
                  <a:pt x="802513" y="457834"/>
                </a:lnTo>
                <a:lnTo>
                  <a:pt x="771525" y="406400"/>
                </a:lnTo>
                <a:lnTo>
                  <a:pt x="733044" y="356742"/>
                </a:lnTo>
                <a:lnTo>
                  <a:pt x="687959" y="309371"/>
                </a:lnTo>
                <a:lnTo>
                  <a:pt x="636777" y="264413"/>
                </a:lnTo>
                <a:lnTo>
                  <a:pt x="579882" y="222503"/>
                </a:lnTo>
                <a:lnTo>
                  <a:pt x="518287" y="184022"/>
                </a:lnTo>
                <a:lnTo>
                  <a:pt x="452247" y="149351"/>
                </a:lnTo>
                <a:lnTo>
                  <a:pt x="382650" y="118744"/>
                </a:lnTo>
                <a:lnTo>
                  <a:pt x="346583" y="105156"/>
                </a:lnTo>
                <a:lnTo>
                  <a:pt x="309752" y="92837"/>
                </a:lnTo>
                <a:lnTo>
                  <a:pt x="272414" y="81660"/>
                </a:lnTo>
                <a:lnTo>
                  <a:pt x="234569" y="71881"/>
                </a:lnTo>
                <a:lnTo>
                  <a:pt x="196214" y="63500"/>
                </a:lnTo>
                <a:lnTo>
                  <a:pt x="157479" y="56514"/>
                </a:lnTo>
                <a:lnTo>
                  <a:pt x="118490" y="50800"/>
                </a:lnTo>
                <a:lnTo>
                  <a:pt x="79121" y="46862"/>
                </a:lnTo>
                <a:lnTo>
                  <a:pt x="39624" y="44322"/>
                </a:lnTo>
                <a:lnTo>
                  <a:pt x="36160" y="44241"/>
                </a:lnTo>
                <a:close/>
              </a:path>
              <a:path w="844550" h="1193800">
                <a:moveTo>
                  <a:pt x="89662" y="0"/>
                </a:moveTo>
                <a:lnTo>
                  <a:pt x="86613" y="1777"/>
                </a:lnTo>
                <a:lnTo>
                  <a:pt x="0" y="49783"/>
                </a:lnTo>
                <a:lnTo>
                  <a:pt x="84454" y="101600"/>
                </a:lnTo>
                <a:lnTo>
                  <a:pt x="87502" y="103377"/>
                </a:lnTo>
                <a:lnTo>
                  <a:pt x="91312" y="102488"/>
                </a:lnTo>
                <a:lnTo>
                  <a:pt x="93217" y="99440"/>
                </a:lnTo>
                <a:lnTo>
                  <a:pt x="94996" y="96519"/>
                </a:lnTo>
                <a:lnTo>
                  <a:pt x="94107" y="92582"/>
                </a:lnTo>
                <a:lnTo>
                  <a:pt x="91059" y="90804"/>
                </a:lnTo>
                <a:lnTo>
                  <a:pt x="35847" y="56950"/>
                </a:lnTo>
                <a:lnTo>
                  <a:pt x="12446" y="56387"/>
                </a:lnTo>
                <a:lnTo>
                  <a:pt x="12700" y="43687"/>
                </a:lnTo>
                <a:lnTo>
                  <a:pt x="37158" y="43687"/>
                </a:lnTo>
                <a:lnTo>
                  <a:pt x="92837" y="12826"/>
                </a:lnTo>
                <a:lnTo>
                  <a:pt x="95885" y="11175"/>
                </a:lnTo>
                <a:lnTo>
                  <a:pt x="97027" y="7238"/>
                </a:lnTo>
                <a:lnTo>
                  <a:pt x="95250" y="4190"/>
                </a:lnTo>
                <a:lnTo>
                  <a:pt x="93599" y="1142"/>
                </a:lnTo>
                <a:lnTo>
                  <a:pt x="89662" y="0"/>
                </a:lnTo>
                <a:close/>
              </a:path>
              <a:path w="844550" h="1193800">
                <a:moveTo>
                  <a:pt x="12700" y="43687"/>
                </a:moveTo>
                <a:lnTo>
                  <a:pt x="12446" y="56387"/>
                </a:lnTo>
                <a:lnTo>
                  <a:pt x="35847" y="56950"/>
                </a:lnTo>
                <a:lnTo>
                  <a:pt x="33687" y="55625"/>
                </a:lnTo>
                <a:lnTo>
                  <a:pt x="15621" y="55625"/>
                </a:lnTo>
                <a:lnTo>
                  <a:pt x="15875" y="44703"/>
                </a:lnTo>
                <a:lnTo>
                  <a:pt x="35325" y="44703"/>
                </a:lnTo>
                <a:lnTo>
                  <a:pt x="36160" y="44241"/>
                </a:lnTo>
                <a:lnTo>
                  <a:pt x="12700" y="43687"/>
                </a:lnTo>
                <a:close/>
              </a:path>
              <a:path w="844550" h="1193800">
                <a:moveTo>
                  <a:pt x="15875" y="44703"/>
                </a:moveTo>
                <a:lnTo>
                  <a:pt x="15621" y="55625"/>
                </a:lnTo>
                <a:lnTo>
                  <a:pt x="25109" y="50366"/>
                </a:lnTo>
                <a:lnTo>
                  <a:pt x="15875" y="44703"/>
                </a:lnTo>
                <a:close/>
              </a:path>
              <a:path w="844550" h="1193800">
                <a:moveTo>
                  <a:pt x="25109" y="50366"/>
                </a:moveTo>
                <a:lnTo>
                  <a:pt x="15621" y="55625"/>
                </a:lnTo>
                <a:lnTo>
                  <a:pt x="33687" y="55625"/>
                </a:lnTo>
                <a:lnTo>
                  <a:pt x="25109" y="50366"/>
                </a:lnTo>
                <a:close/>
              </a:path>
              <a:path w="844550" h="1193800">
                <a:moveTo>
                  <a:pt x="35325" y="44703"/>
                </a:moveTo>
                <a:lnTo>
                  <a:pt x="15875" y="44703"/>
                </a:lnTo>
                <a:lnTo>
                  <a:pt x="25109" y="50366"/>
                </a:lnTo>
                <a:lnTo>
                  <a:pt x="35325" y="44703"/>
                </a:lnTo>
                <a:close/>
              </a:path>
              <a:path w="844550" h="1193800">
                <a:moveTo>
                  <a:pt x="37158" y="43687"/>
                </a:moveTo>
                <a:lnTo>
                  <a:pt x="12700" y="43687"/>
                </a:lnTo>
                <a:lnTo>
                  <a:pt x="36160" y="44241"/>
                </a:lnTo>
                <a:lnTo>
                  <a:pt x="37158" y="43687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47028" y="4674489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88794" y="6122619"/>
            <a:ext cx="307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Percolate </a:t>
            </a:r>
            <a:r>
              <a:rPr sz="1800" spc="-5" dirty="0">
                <a:latin typeface="Times New Roman"/>
                <a:cs typeface="Times New Roman"/>
              </a:rPr>
              <a:t>up to maintain the </a:t>
            </a:r>
            <a:r>
              <a:rPr sz="1800" dirty="0">
                <a:latin typeface="Times New Roman"/>
                <a:cs typeface="Times New Roman"/>
              </a:rPr>
              <a:t>heap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property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1432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5" dirty="0"/>
              <a:t>The </a:t>
            </a:r>
            <a:r>
              <a:rPr dirty="0"/>
              <a:t>primary </a:t>
            </a:r>
            <a:r>
              <a:rPr spc="-15" dirty="0"/>
              <a:t>advantage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heap sort </a:t>
            </a:r>
            <a:r>
              <a:rPr spc="-5" dirty="0"/>
              <a:t>is </a:t>
            </a:r>
            <a:r>
              <a:rPr spc="-10" dirty="0"/>
              <a:t>its </a:t>
            </a:r>
            <a:r>
              <a:rPr spc="-5" dirty="0"/>
              <a:t> </a:t>
            </a:r>
            <a:r>
              <a:rPr spc="-20" dirty="0"/>
              <a:t>efficiency.</a:t>
            </a:r>
            <a:r>
              <a:rPr spc="-55" dirty="0"/>
              <a:t> </a:t>
            </a:r>
            <a:r>
              <a:rPr spc="-5" dirty="0"/>
              <a:t>The</a:t>
            </a:r>
            <a:r>
              <a:rPr spc="-125" dirty="0"/>
              <a:t> </a:t>
            </a:r>
            <a:r>
              <a:rPr spc="-10" dirty="0"/>
              <a:t>execution</a:t>
            </a:r>
            <a:r>
              <a:rPr spc="-85" dirty="0"/>
              <a:t> </a:t>
            </a:r>
            <a:r>
              <a:rPr spc="-5" dirty="0"/>
              <a:t>time</a:t>
            </a:r>
            <a:r>
              <a:rPr spc="-145" dirty="0"/>
              <a:t> </a:t>
            </a:r>
            <a:r>
              <a:rPr spc="5" dirty="0"/>
              <a:t>efficiency</a:t>
            </a:r>
            <a:r>
              <a:rPr spc="-12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the </a:t>
            </a:r>
            <a:r>
              <a:rPr spc="-640" dirty="0"/>
              <a:t> </a:t>
            </a:r>
            <a:r>
              <a:rPr dirty="0"/>
              <a:t>heap</a:t>
            </a:r>
            <a:r>
              <a:rPr spc="-125" dirty="0"/>
              <a:t> </a:t>
            </a:r>
            <a:r>
              <a:rPr dirty="0"/>
              <a:t>sort</a:t>
            </a:r>
            <a:r>
              <a:rPr spc="-90" dirty="0"/>
              <a:t> </a:t>
            </a:r>
            <a:r>
              <a:rPr spc="-5" dirty="0"/>
              <a:t>is</a:t>
            </a:r>
            <a:r>
              <a:rPr spc="-55" dirty="0"/>
              <a:t> </a:t>
            </a:r>
            <a:r>
              <a:rPr spc="-5" dirty="0"/>
              <a:t>O(n</a:t>
            </a:r>
            <a:r>
              <a:rPr spc="-55" dirty="0"/>
              <a:t> </a:t>
            </a:r>
            <a:r>
              <a:rPr dirty="0"/>
              <a:t>log</a:t>
            </a:r>
            <a:r>
              <a:rPr spc="-20" dirty="0"/>
              <a:t> </a:t>
            </a:r>
            <a:r>
              <a:rPr spc="-5" dirty="0"/>
              <a:t>n).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3550"/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/>
              <a:t>The memory </a:t>
            </a:r>
            <a:r>
              <a:rPr spc="5" dirty="0"/>
              <a:t>efficiency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heap </a:t>
            </a:r>
            <a:r>
              <a:rPr spc="-5" dirty="0"/>
              <a:t>sort, </a:t>
            </a:r>
            <a:r>
              <a:rPr spc="-15" dirty="0"/>
              <a:t>unlike 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30" dirty="0"/>
              <a:t> </a:t>
            </a:r>
            <a:r>
              <a:rPr dirty="0"/>
              <a:t>other</a:t>
            </a:r>
            <a:r>
              <a:rPr spc="-100" dirty="0"/>
              <a:t> </a:t>
            </a:r>
            <a:r>
              <a:rPr dirty="0"/>
              <a:t>n</a:t>
            </a:r>
            <a:r>
              <a:rPr spc="-35" dirty="0"/>
              <a:t> </a:t>
            </a:r>
            <a:r>
              <a:rPr spc="-5" dirty="0"/>
              <a:t>log</a:t>
            </a:r>
            <a:r>
              <a:rPr spc="-10" dirty="0"/>
              <a:t> </a:t>
            </a:r>
            <a:r>
              <a:rPr dirty="0"/>
              <a:t>n</a:t>
            </a:r>
            <a:r>
              <a:rPr spc="-100" dirty="0"/>
              <a:t> </a:t>
            </a:r>
            <a:r>
              <a:rPr spc="-5" dirty="0"/>
              <a:t>sorts,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125" dirty="0"/>
              <a:t> </a:t>
            </a:r>
            <a:r>
              <a:rPr spc="-10" dirty="0"/>
              <a:t>constant,</a:t>
            </a:r>
            <a:r>
              <a:rPr spc="-35" dirty="0"/>
              <a:t> </a:t>
            </a:r>
            <a:r>
              <a:rPr dirty="0"/>
              <a:t>O(1),</a:t>
            </a:r>
            <a:r>
              <a:rPr spc="-25" dirty="0"/>
              <a:t> </a:t>
            </a:r>
            <a:r>
              <a:rPr spc="-5" dirty="0"/>
              <a:t>because </a:t>
            </a:r>
            <a:r>
              <a:rPr spc="-635" dirty="0"/>
              <a:t> </a:t>
            </a:r>
            <a:r>
              <a:rPr spc="-5" dirty="0"/>
              <a:t>the</a:t>
            </a:r>
            <a:r>
              <a:rPr spc="-70" dirty="0"/>
              <a:t> </a:t>
            </a:r>
            <a:r>
              <a:rPr dirty="0"/>
              <a:t>heap</a:t>
            </a:r>
            <a:r>
              <a:rPr spc="-120" dirty="0"/>
              <a:t> </a:t>
            </a:r>
            <a:r>
              <a:rPr dirty="0"/>
              <a:t>sort</a:t>
            </a:r>
            <a:r>
              <a:rPr spc="-150" dirty="0"/>
              <a:t> </a:t>
            </a:r>
            <a:r>
              <a:rPr spc="-10" dirty="0"/>
              <a:t>algorithm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55" dirty="0"/>
              <a:t> </a:t>
            </a:r>
            <a:r>
              <a:rPr spc="-5" dirty="0"/>
              <a:t>not</a:t>
            </a:r>
            <a:r>
              <a:rPr spc="-125" dirty="0"/>
              <a:t> </a:t>
            </a:r>
            <a:r>
              <a:rPr spc="-15" dirty="0"/>
              <a:t>recursive.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0155-19CC-9C45-8EBC-E4084094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0923-BEC3-2448-B152-7EF10A41D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240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79552"/>
            <a:ext cx="43167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</a:t>
            </a:r>
            <a:r>
              <a:rPr sz="4500" spc="-45" dirty="0"/>
              <a:t> </a:t>
            </a:r>
            <a:r>
              <a:rPr sz="4500" spc="-5" dirty="0"/>
              <a:t>heap</a:t>
            </a:r>
            <a:r>
              <a:rPr sz="4500" spc="-75" dirty="0"/>
              <a:t> </a:t>
            </a:r>
            <a:r>
              <a:rPr sz="4500" spc="-25" dirty="0"/>
              <a:t>example</a:t>
            </a:r>
            <a:endParaRPr sz="45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6476" y="5256276"/>
          <a:ext cx="2346958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17975" y="5741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1676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46575" y="177825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90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4575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92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5028" y="26930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1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3200" y="3810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74594" y="39124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8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3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4200" y="2133600"/>
            <a:ext cx="2133600" cy="1676400"/>
          </a:xfrm>
          <a:custGeom>
            <a:avLst/>
            <a:gdLst/>
            <a:ahLst/>
            <a:cxnLst/>
            <a:rect l="l" t="t" r="r" b="b"/>
            <a:pathLst>
              <a:path w="2133600" h="1676400">
                <a:moveTo>
                  <a:pt x="1143000" y="0"/>
                </a:moveTo>
                <a:lnTo>
                  <a:pt x="762000" y="533400"/>
                </a:lnTo>
              </a:path>
              <a:path w="2133600" h="1676400">
                <a:moveTo>
                  <a:pt x="457200" y="990600"/>
                </a:moveTo>
                <a:lnTo>
                  <a:pt x="0" y="1676400"/>
                </a:lnTo>
              </a:path>
              <a:path w="2133600" h="1676400">
                <a:moveTo>
                  <a:pt x="762000" y="990600"/>
                </a:moveTo>
                <a:lnTo>
                  <a:pt x="990600" y="1600200"/>
                </a:lnTo>
              </a:path>
              <a:path w="2133600" h="1676400">
                <a:moveTo>
                  <a:pt x="1600200" y="0"/>
                </a:moveTo>
                <a:lnTo>
                  <a:pt x="1981200" y="533400"/>
                </a:lnTo>
              </a:path>
              <a:path w="2133600" h="1676400">
                <a:moveTo>
                  <a:pt x="2133600" y="990600"/>
                </a:moveTo>
                <a:lnTo>
                  <a:pt x="1828800" y="1600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70533"/>
            <a:ext cx="339915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1-Max</a:t>
            </a:r>
            <a:r>
              <a:rPr spc="-60" dirty="0"/>
              <a:t> </a:t>
            </a:r>
            <a:r>
              <a:rPr spc="-5" dirty="0"/>
              <a:t>heap</a:t>
            </a:r>
            <a:r>
              <a:rPr spc="-55" dirty="0"/>
              <a:t> </a:t>
            </a:r>
            <a:r>
              <a:rPr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24964"/>
            <a:ext cx="7992745" cy="39541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3600" spc="-5" dirty="0">
                <a:latin typeface="Constantia"/>
                <a:cs typeface="Constantia"/>
              </a:rPr>
              <a:t>max-heap</a:t>
            </a:r>
            <a:r>
              <a:rPr sz="3600" spc="-135" dirty="0">
                <a:latin typeface="Constantia"/>
                <a:cs typeface="Constantia"/>
              </a:rPr>
              <a:t> </a:t>
            </a:r>
            <a:r>
              <a:rPr sz="3500" spc="5" dirty="0">
                <a:latin typeface="Constantia"/>
                <a:cs typeface="Constantia"/>
              </a:rPr>
              <a:t>Definition:</a:t>
            </a:r>
            <a:endParaRPr sz="3500">
              <a:latin typeface="Constantia"/>
              <a:cs typeface="Constantia"/>
            </a:endParaRPr>
          </a:p>
          <a:p>
            <a:pPr marL="286385" marR="370205" indent="-180340" algn="just">
              <a:lnSpc>
                <a:spcPct val="100000"/>
              </a:lnSpc>
              <a:spcBef>
                <a:spcPts val="755"/>
              </a:spcBef>
            </a:pPr>
            <a:r>
              <a:rPr sz="3000" spc="-5" dirty="0">
                <a:latin typeface="Constantia"/>
                <a:cs typeface="Constantia"/>
              </a:rPr>
              <a:t>is</a:t>
            </a:r>
            <a:r>
              <a:rPr sz="3000" spc="-14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a</a:t>
            </a:r>
            <a:r>
              <a:rPr sz="3000" spc="-160" dirty="0">
                <a:latin typeface="Constantia"/>
                <a:cs typeface="Constantia"/>
              </a:rPr>
              <a:t> </a:t>
            </a:r>
            <a:r>
              <a:rPr sz="3000" spc="-15" dirty="0">
                <a:latin typeface="Constantia"/>
                <a:cs typeface="Constantia"/>
              </a:rPr>
              <a:t>complete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5" dirty="0">
                <a:latin typeface="Constantia"/>
                <a:cs typeface="Constantia"/>
              </a:rPr>
              <a:t>binary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spc="-15" dirty="0">
                <a:latin typeface="Constantia"/>
                <a:cs typeface="Constantia"/>
              </a:rPr>
              <a:t>tree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which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value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 </a:t>
            </a:r>
            <a:r>
              <a:rPr sz="3000" spc="-74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each</a:t>
            </a:r>
            <a:r>
              <a:rPr sz="3000" spc="-6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internal</a:t>
            </a:r>
            <a:r>
              <a:rPr sz="3000" spc="-2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node</a:t>
            </a:r>
            <a:r>
              <a:rPr sz="3000" spc="-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is</a:t>
            </a:r>
            <a:r>
              <a:rPr sz="3000" spc="-160" dirty="0">
                <a:latin typeface="Constantia"/>
                <a:cs typeface="Constantia"/>
              </a:rPr>
              <a:t> </a:t>
            </a:r>
            <a:r>
              <a:rPr sz="3000" spc="-15" dirty="0">
                <a:latin typeface="Constantia"/>
                <a:cs typeface="Constantia"/>
              </a:rPr>
              <a:t>greater</a:t>
            </a:r>
            <a:r>
              <a:rPr sz="3000" spc="-12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than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or</a:t>
            </a:r>
            <a:r>
              <a:rPr sz="3000" spc="-18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equal</a:t>
            </a:r>
            <a:r>
              <a:rPr sz="3000" spc="-35" dirty="0">
                <a:latin typeface="Constantia"/>
                <a:cs typeface="Constantia"/>
              </a:rPr>
              <a:t> </a:t>
            </a:r>
            <a:r>
              <a:rPr sz="3000" spc="-30" dirty="0">
                <a:latin typeface="Constantia"/>
                <a:cs typeface="Constantia"/>
              </a:rPr>
              <a:t>to </a:t>
            </a:r>
            <a:r>
              <a:rPr sz="3000" spc="-74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values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5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children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of</a:t>
            </a:r>
            <a:r>
              <a:rPr sz="3000" spc="3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that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node.</a:t>
            </a:r>
            <a:endParaRPr sz="3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0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2190"/>
              </a:spcBef>
            </a:pPr>
            <a:r>
              <a:rPr sz="3500" spc="-5" dirty="0">
                <a:latin typeface="Constantia"/>
                <a:cs typeface="Constantia"/>
              </a:rPr>
              <a:t>Max-heap</a:t>
            </a:r>
            <a:r>
              <a:rPr sz="3500" spc="-190" dirty="0">
                <a:latin typeface="Constantia"/>
                <a:cs typeface="Constantia"/>
              </a:rPr>
              <a:t> </a:t>
            </a:r>
            <a:r>
              <a:rPr sz="3500" spc="-5" dirty="0">
                <a:latin typeface="Constantia"/>
                <a:cs typeface="Constantia"/>
              </a:rPr>
              <a:t>property:</a:t>
            </a:r>
            <a:endParaRPr sz="35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key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node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≥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than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keys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its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children.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75" y="190881"/>
            <a:ext cx="53168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Max</a:t>
            </a:r>
            <a:r>
              <a:rPr spc="-45" dirty="0"/>
              <a:t> </a:t>
            </a:r>
            <a:r>
              <a:rPr spc="-5" dirty="0"/>
              <a:t>heap</a:t>
            </a:r>
            <a:r>
              <a:rPr spc="-20" dirty="0"/>
              <a:t> </a:t>
            </a:r>
            <a:r>
              <a:rPr spc="-25" dirty="0"/>
              <a:t>Operation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152" y="2743200"/>
            <a:ext cx="3738372" cy="2462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1371600"/>
            <a:ext cx="4038600" cy="1149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1102232"/>
            <a:ext cx="3930650" cy="261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93675" indent="-274320">
              <a:lnSpc>
                <a:spcPct val="12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stored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array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02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oot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[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r>
              <a:rPr sz="2000" dirty="0">
                <a:latin typeface="Comic Sans MS"/>
                <a:cs typeface="Comic Sans MS"/>
              </a:rPr>
              <a:t>]</a:t>
            </a:r>
            <a:endParaRPr sz="2000">
              <a:latin typeface="Comic Sans MS"/>
              <a:cs typeface="Comic Sans MS"/>
            </a:endParaRPr>
          </a:p>
          <a:p>
            <a:pPr marL="652780" lvl="1" indent="-247015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2000" spc="5" dirty="0">
                <a:latin typeface="Constantia"/>
                <a:cs typeface="Constantia"/>
              </a:rPr>
              <a:t>Left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child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mic Sans MS"/>
                <a:cs typeface="Comic Sans MS"/>
              </a:rPr>
              <a:t>A[i]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A[2i]</a:t>
            </a:r>
            <a:endParaRPr sz="2000">
              <a:latin typeface="Comic Sans MS"/>
              <a:cs typeface="Comic Sans MS"/>
            </a:endParaRPr>
          </a:p>
          <a:p>
            <a:pPr marL="652780" lvl="1" indent="-247015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2000" spc="-10" dirty="0">
                <a:latin typeface="Constantia"/>
                <a:cs typeface="Constantia"/>
              </a:rPr>
              <a:t>Right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child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mic Sans MS"/>
                <a:cs typeface="Comic Sans MS"/>
              </a:rPr>
              <a:t>A[i]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A[2i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-5" dirty="0">
                <a:latin typeface="Comic Sans MS"/>
                <a:cs typeface="Comic Sans MS"/>
              </a:rPr>
              <a:t> 1]</a:t>
            </a:r>
            <a:endParaRPr sz="2000">
              <a:latin typeface="Comic Sans MS"/>
              <a:cs typeface="Comic Sans MS"/>
            </a:endParaRPr>
          </a:p>
          <a:p>
            <a:pPr marL="652780" lvl="1" indent="-247015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</a:tabLst>
            </a:pPr>
            <a:r>
              <a:rPr sz="2000" spc="-25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ent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[i]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[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Symbol"/>
                <a:cs typeface="Symbol"/>
              </a:rPr>
              <a:t></a:t>
            </a:r>
            <a:r>
              <a:rPr sz="2000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/</a:t>
            </a:r>
            <a:r>
              <a:rPr sz="2000" dirty="0">
                <a:latin typeface="Comic Sans MS"/>
                <a:cs typeface="Comic Sans MS"/>
              </a:rPr>
              <a:t>2</a:t>
            </a:r>
            <a:r>
              <a:rPr sz="2000" dirty="0">
                <a:latin typeface="Symbol"/>
                <a:cs typeface="Symbol"/>
              </a:rPr>
              <a:t>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]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8</a:t>
            </a:fld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202" y="666114"/>
            <a:ext cx="39897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0" algn="l"/>
              </a:tabLst>
            </a:pPr>
            <a:r>
              <a:rPr sz="3200" spc="-5" dirty="0"/>
              <a:t>E</a:t>
            </a:r>
            <a:r>
              <a:rPr sz="3200" spc="-60" dirty="0"/>
              <a:t>x</a:t>
            </a:r>
            <a:r>
              <a:rPr sz="3200" dirty="0"/>
              <a:t>amp</a:t>
            </a:r>
            <a:r>
              <a:rPr sz="3200" spc="-10" dirty="0"/>
              <a:t>l</a:t>
            </a:r>
            <a:r>
              <a:rPr sz="3200" dirty="0"/>
              <a:t>e </a:t>
            </a:r>
            <a:r>
              <a:rPr sz="3200" spc="-5" dirty="0"/>
              <a:t>Explaini</a:t>
            </a:r>
            <a:r>
              <a:rPr sz="3200" spc="-15" dirty="0"/>
              <a:t>n</a:t>
            </a:r>
            <a:r>
              <a:rPr sz="3200" dirty="0"/>
              <a:t>g</a:t>
            </a:r>
            <a:r>
              <a:rPr sz="3200" spc="-220" dirty="0"/>
              <a:t> </a:t>
            </a:r>
            <a:r>
              <a:rPr sz="2000" dirty="0"/>
              <a:t>:	A</a:t>
            </a:r>
            <a:endParaRPr sz="2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29213" y="485711"/>
          <a:ext cx="4145276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456" y="1717548"/>
            <a:ext cx="8679180" cy="18577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174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3936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836" y="4462271"/>
            <a:ext cx="8679180" cy="186842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84249" y="4984699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240"/>
              </a:lnSpc>
            </a:pPr>
            <a:fld id="{81D60167-4931-47E6-BA6A-407CBD079E47}" type="slidenum">
              <a:rPr dirty="0">
                <a:latin typeface="Constantia"/>
                <a:cs typeface="Constantia"/>
              </a:rPr>
              <a:t>9</a:t>
            </a:fld>
            <a:endParaRPr dirty="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0342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4855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6644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71091" y="1593853"/>
          <a:ext cx="5911215" cy="42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049">
                <a:tc>
                  <a:txBody>
                    <a:bodyPr/>
                    <a:lstStyle/>
                    <a:p>
                      <a:pPr marL="5715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573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57">
                <a:tc>
                  <a:txBody>
                    <a:bodyPr/>
                    <a:lstStyle/>
                    <a:p>
                      <a:pPr marL="31750">
                        <a:lnSpc>
                          <a:spcPts val="197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0330">
                        <a:lnSpc>
                          <a:spcPts val="197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917563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69351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2279" y="2662065"/>
            <a:ext cx="582930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85"/>
              </a:spcBef>
              <a:tabLst>
                <a:tab pos="438784" algn="l"/>
              </a:tabLst>
            </a:pPr>
            <a:r>
              <a:rPr sz="1000" spc="-5" dirty="0">
                <a:latin typeface="Constantia"/>
                <a:cs typeface="Constantia"/>
              </a:rPr>
              <a:t>5	6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  <a:tabLst>
                <a:tab pos="431800" algn="l"/>
              </a:tabLst>
            </a:pPr>
            <a:r>
              <a:rPr sz="1800" dirty="0">
                <a:latin typeface="Constantia"/>
                <a:cs typeface="Constantia"/>
              </a:rPr>
              <a:t>16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3807" y="2662065"/>
            <a:ext cx="220345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96112" y="2718057"/>
          <a:ext cx="5944866" cy="430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2510">
                <a:tc>
                  <a:txBody>
                    <a:bodyPr/>
                    <a:lstStyle/>
                    <a:p>
                      <a:pPr marL="47625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4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5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6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7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160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4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5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6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7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4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18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8509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9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162560">
                        <a:lnSpc>
                          <a:spcPts val="245"/>
                        </a:lnSpc>
                      </a:pPr>
                      <a:r>
                        <a:rPr sz="1000" spc="-5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985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71755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8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8509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9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163195">
                        <a:lnSpc>
                          <a:spcPts val="245"/>
                        </a:lnSpc>
                      </a:pPr>
                      <a:r>
                        <a:rPr sz="1000" spc="-5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985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51435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8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 algn="ctr">
                        <a:lnSpc>
                          <a:spcPts val="1985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57809" y="3100835"/>
          <a:ext cx="7025001" cy="441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9685">
                <a:tc>
                  <a:txBody>
                    <a:bodyPr/>
                    <a:lstStyle/>
                    <a:p>
                      <a:pPr marL="79375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8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9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950"/>
                        </a:lnSpc>
                      </a:pPr>
                      <a:r>
                        <a:rPr sz="1000" spc="-5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9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069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984497" y="4984699"/>
            <a:ext cx="220979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3050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70978" y="4296351"/>
            <a:ext cx="220979" cy="4800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nstantia"/>
                <a:cs typeface="Constantia"/>
              </a:rPr>
              <a:t>1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8602" y="4984699"/>
            <a:ext cx="2190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15630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5418573"/>
            <a:ext cx="539750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0"/>
              </a:spcBef>
              <a:tabLst>
                <a:tab pos="433705" algn="l"/>
              </a:tabLst>
            </a:pPr>
            <a:r>
              <a:rPr sz="1000" spc="-5" dirty="0">
                <a:latin typeface="Constantia"/>
                <a:cs typeface="Constantia"/>
              </a:rPr>
              <a:t>5	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01320" algn="l"/>
              </a:tabLst>
            </a:pPr>
            <a:r>
              <a:rPr sz="1800" dirty="0">
                <a:latin typeface="Constantia"/>
                <a:cs typeface="Constantia"/>
              </a:rPr>
              <a:t>7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61654" y="5418573"/>
            <a:ext cx="130175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47039" y="5474592"/>
          <a:ext cx="5947407" cy="43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2535">
                <a:tc>
                  <a:txBody>
                    <a:bodyPr/>
                    <a:lstStyle/>
                    <a:p>
                      <a:pPr marL="8890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4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5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6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7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4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5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6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7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4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43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106045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9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142240">
                        <a:lnSpc>
                          <a:spcPts val="245"/>
                        </a:lnSpc>
                      </a:pPr>
                      <a:r>
                        <a:rPr sz="1000" spc="-5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985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29209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8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12700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9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L="120650">
                        <a:lnSpc>
                          <a:spcPts val="245"/>
                        </a:lnSpc>
                      </a:pPr>
                      <a:r>
                        <a:rPr sz="1000" spc="-5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985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 marR="46990" algn="r">
                        <a:lnSpc>
                          <a:spcPts val="245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8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91033" y="5857141"/>
          <a:ext cx="6960866" cy="441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7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9685">
                <a:tc>
                  <a:txBody>
                    <a:bodyPr/>
                    <a:lstStyle/>
                    <a:p>
                      <a:pPr marL="3810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8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9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950"/>
                        </a:lnSpc>
                      </a:pPr>
                      <a:r>
                        <a:rPr sz="1000" spc="-5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9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679194" y="1302765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i</a:t>
            </a:r>
            <a:r>
              <a:rPr sz="1800" i="1" spc="-4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40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5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51375" y="1302765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i</a:t>
            </a:r>
            <a:r>
              <a:rPr sz="1800" i="1" spc="-4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45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95209" y="1302765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i</a:t>
            </a:r>
            <a:r>
              <a:rPr sz="1800" i="1" spc="-4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45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79194" y="4046601"/>
            <a:ext cx="43307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i</a:t>
            </a:r>
            <a:r>
              <a:rPr sz="1800" i="1" spc="-40" dirty="0">
                <a:solidFill>
                  <a:srgbClr val="DD0011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45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  <a:p>
            <a:pPr marL="89535" algn="ctr">
              <a:lnSpc>
                <a:spcPts val="1140"/>
              </a:lnSpc>
            </a:pPr>
            <a:r>
              <a:rPr sz="1000" spc="-5" dirty="0">
                <a:latin typeface="Constantia"/>
                <a:cs typeface="Constantia"/>
              </a:rPr>
              <a:t>1</a:t>
            </a:r>
            <a:endParaRPr sz="1000">
              <a:latin typeface="Constantia"/>
              <a:cs typeface="Constantia"/>
            </a:endParaRPr>
          </a:p>
          <a:p>
            <a:pPr marL="120014" algn="ct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75175" y="4046601"/>
            <a:ext cx="39370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DD0011"/>
                </a:solidFill>
                <a:latin typeface="Franklin Gothic Medium"/>
                <a:cs typeface="Franklin Gothic Medium"/>
              </a:rPr>
              <a:t>i</a:t>
            </a:r>
            <a:r>
              <a:rPr sz="1800" i="1" spc="-40" dirty="0">
                <a:solidFill>
                  <a:srgbClr val="DD0011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40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  <a:p>
            <a:pPr marL="62230" algn="ctr">
              <a:lnSpc>
                <a:spcPts val="1140"/>
              </a:lnSpc>
            </a:pPr>
            <a:r>
              <a:rPr sz="1000" spc="-5" dirty="0">
                <a:latin typeface="Constantia"/>
                <a:cs typeface="Constantia"/>
              </a:rPr>
              <a:t>1</a:t>
            </a:r>
            <a:endParaRPr sz="1000">
              <a:latin typeface="Constantia"/>
              <a:cs typeface="Constantia"/>
            </a:endParaRPr>
          </a:p>
          <a:p>
            <a:pPr marL="18224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1836</Words>
  <Application>Microsoft Macintosh PowerPoint</Application>
  <PresentationFormat>On-screen Show (4:3)</PresentationFormat>
  <Paragraphs>822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Black</vt:lpstr>
      <vt:lpstr>Arial MT</vt:lpstr>
      <vt:lpstr>Calibri</vt:lpstr>
      <vt:lpstr>Comic Sans MS</vt:lpstr>
      <vt:lpstr>Constantia</vt:lpstr>
      <vt:lpstr>Franklin Gothic Medium</vt:lpstr>
      <vt:lpstr>Segoe UI Symbol</vt:lpstr>
      <vt:lpstr>Symbol</vt:lpstr>
      <vt:lpstr>Times New Roman</vt:lpstr>
      <vt:lpstr>Wingdings</vt:lpstr>
      <vt:lpstr>Office Theme</vt:lpstr>
      <vt:lpstr>PowerPoint Presentation</vt:lpstr>
      <vt:lpstr>Definitions of heap:</vt:lpstr>
      <vt:lpstr>The heap sort algorithm has two  major steps :</vt:lpstr>
      <vt:lpstr>Types of heap</vt:lpstr>
      <vt:lpstr>Max Heap Example</vt:lpstr>
      <vt:lpstr>Min heap example</vt:lpstr>
      <vt:lpstr>1-Max heap :</vt:lpstr>
      <vt:lpstr>Max heap Operation</vt:lpstr>
      <vt:lpstr>Example Explaining : A</vt:lpstr>
      <vt:lpstr>Build Max-heap 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Heap-Sort sorting strategy: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PowerPoint Presentation</vt:lpstr>
      <vt:lpstr>PowerPoint Presentation</vt:lpstr>
      <vt:lpstr>2-Min heap :</vt:lpstr>
      <vt:lpstr>Min heap Operation</vt:lpstr>
      <vt:lpstr>Min Heap</vt:lpstr>
      <vt:lpstr>Min Heap phase 1</vt:lpstr>
      <vt:lpstr>Min Heap phase 1</vt:lpstr>
      <vt:lpstr>Min Heap phase 1</vt:lpstr>
      <vt:lpstr>Min Heap phase 2</vt:lpstr>
      <vt:lpstr>Min Heap phase 2</vt:lpstr>
      <vt:lpstr>Min Heap phase 2</vt:lpstr>
      <vt:lpstr>Min Heap phase 3</vt:lpstr>
      <vt:lpstr>Min Heap phase 3</vt:lpstr>
      <vt:lpstr>Min Heap phase 4</vt:lpstr>
      <vt:lpstr>Min Heap phase 4</vt:lpstr>
      <vt:lpstr>Min Heap phase 5</vt:lpstr>
      <vt:lpstr>Min Heap phase 5</vt:lpstr>
      <vt:lpstr>Min Heap phase 7</vt:lpstr>
      <vt:lpstr>Min heap final tree</vt:lpstr>
      <vt:lpstr>Insertion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thebasant thebasant</cp:lastModifiedBy>
  <cp:revision>3</cp:revision>
  <dcterms:created xsi:type="dcterms:W3CDTF">2021-07-08T15:16:52Z</dcterms:created>
  <dcterms:modified xsi:type="dcterms:W3CDTF">2021-07-09T05:42:42Z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2021-07-08T00:00:00Z</vt:filetime>
  </property>
</Properties>
</file>