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5"/>
  </p:notesMasterIdLst>
  <p:sldIdLst>
    <p:sldId id="256" r:id="rId2"/>
    <p:sldId id="257" r:id="rId3"/>
    <p:sldId id="452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3" r:id="rId15"/>
    <p:sldId id="454" r:id="rId16"/>
    <p:sldId id="456" r:id="rId17"/>
    <p:sldId id="455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73" r:id="rId30"/>
    <p:sldId id="468" r:id="rId31"/>
    <p:sldId id="469" r:id="rId32"/>
    <p:sldId id="471" r:id="rId33"/>
    <p:sldId id="472" r:id="rId3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FF0101"/>
    <a:srgbClr val="0066FF"/>
    <a:srgbClr val="99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9" autoAdjust="0"/>
  </p:normalViewPr>
  <p:slideViewPr>
    <p:cSldViewPr>
      <p:cViewPr varScale="1">
        <p:scale>
          <a:sx n="109" d="100"/>
          <a:sy n="109" d="100"/>
        </p:scale>
        <p:origin x="16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45D421-351E-4D0A-A677-F4C4018737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A75341-8365-49F6-8635-488DAE25E611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D1F67E-929F-4919-AF30-AD107B11F655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57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71A32F-82E8-4FE8-9AF2-52E817AA0412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98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5D4F1B-0BC7-44F7-8EE1-269694AFE112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47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2DB32A-FC78-4133-909E-598C53B5A23F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9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BD852B-4A52-45AA-A96E-64AF42D07310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1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98AA8D-DA20-4BD9-86A7-4B76FF733945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0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392D25-CF73-45F6-9FF7-BC6730593EEC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7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98D140-D428-4D3C-9EBB-E8C95A078802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0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784B8C-53A5-438B-AFCD-BEB72323B649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23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0A25F7-50A4-4BC1-BBBC-9C060F7D84AB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2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F85323-A6F6-4D0F-B52A-10EFCEA292C2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5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E79A8-25DA-4E05-B0F7-2349DEFA41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66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80C6D-B8A8-400F-B98E-8949284F9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28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05B8A-723D-4811-A8DA-A21DF1B5A9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09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09, 2007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8BE15-E632-4913-8410-561B57DC4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3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6F912-EFE8-41EF-BEFB-542C27CFF4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40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4B5BC-B800-4EB6-8BBA-816773946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01D0E6-2DDC-4778-A215-7CB976057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05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0EE36-01D0-43AC-961D-981356AA1B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87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C5184-1139-4000-9D54-B35F230E52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8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9721D-E9A3-48DD-8ADD-C161FD1136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42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52639-0677-48C6-9BAF-A2EEDD0F9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53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0C6AF-4BD2-4075-BAAD-9A4640BA8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4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9D53846C-6AD1-48F6-B829-CA0C61105C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9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CS301 -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i="1" dirty="0" err="1"/>
              <a:t>Husnu</a:t>
            </a:r>
            <a:r>
              <a:rPr lang="en-US" altLang="en-US" i="1" dirty="0"/>
              <a:t> Yenigun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0E7AE9-D015-4529-8E04-A71F89F23799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Analysis of Randomized Select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Suppose that, we always get unlucky, and recurse into the subarray that has greater number of elements.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The expected running time can be calculated as:</a:t>
            </a:r>
          </a:p>
        </p:txBody>
      </p:sp>
      <p:graphicFrame>
        <p:nvGraphicFramePr>
          <p:cNvPr id="92165" name="Object 4"/>
          <p:cNvGraphicFramePr>
            <a:graphicFrameLocks noChangeAspect="1"/>
          </p:cNvGraphicFramePr>
          <p:nvPr/>
        </p:nvGraphicFramePr>
        <p:xfrm>
          <a:off x="304800" y="2667000"/>
          <a:ext cx="851217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4" imgW="4711700" imgH="749300" progId="Equation.3">
                  <p:embed/>
                </p:oleObj>
              </mc:Choice>
              <mc:Fallback>
                <p:oleObj name="Equation" r:id="rId4" imgW="4711700" imgH="749300" progId="Equation.3">
                  <p:embed/>
                  <p:pic>
                    <p:nvPicPr>
                      <p:cNvPr id="921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67000"/>
                        <a:ext cx="8512175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5"/>
          <p:cNvGraphicFramePr>
            <a:graphicFrameLocks noChangeAspect="1"/>
          </p:cNvGraphicFramePr>
          <p:nvPr/>
        </p:nvGraphicFramePr>
        <p:xfrm>
          <a:off x="2286000" y="5119688"/>
          <a:ext cx="48196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6" imgW="2667000" imgH="457200" progId="Equation.3">
                  <p:embed/>
                </p:oleObj>
              </mc:Choice>
              <mc:Fallback>
                <p:oleObj name="Equation" r:id="rId6" imgW="2667000" imgH="457200" progId="Equation.3">
                  <p:embed/>
                  <p:pic>
                    <p:nvPicPr>
                      <p:cNvPr id="921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19688"/>
                        <a:ext cx="48196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60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52BA47-05AA-4278-AA88-093C8DF9288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Analysis of Randomized Select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553200" cy="4530725"/>
          </a:xfrm>
        </p:spPr>
        <p:txBody>
          <a:bodyPr/>
          <a:lstStyle/>
          <a:p>
            <a:pPr eaLnBrk="1" hangingPunct="1"/>
            <a:r>
              <a:rPr lang="en-US" altLang="en-US" sz="2000"/>
              <a:t>Consider the elements in the summation: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700"/>
          </a:p>
          <a:p>
            <a:pPr eaLnBrk="1" hangingPunct="1"/>
            <a:endParaRPr lang="en-US" altLang="en-US" sz="700"/>
          </a:p>
          <a:p>
            <a:pPr eaLnBrk="1" hangingPunct="1"/>
            <a:endParaRPr lang="en-US" altLang="en-US" sz="7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000"/>
              <a:t>Hence the summation is equivalent to:</a:t>
            </a:r>
          </a:p>
        </p:txBody>
      </p:sp>
      <p:graphicFrame>
        <p:nvGraphicFramePr>
          <p:cNvPr id="233476" name="Object 4"/>
          <p:cNvGraphicFramePr>
            <a:graphicFrameLocks noChangeAspect="1"/>
          </p:cNvGraphicFramePr>
          <p:nvPr/>
        </p:nvGraphicFramePr>
        <p:xfrm>
          <a:off x="304800" y="2209800"/>
          <a:ext cx="70929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name="Equation" r:id="rId4" imgW="3924300" imgH="215900" progId="Equation.3">
                  <p:embed/>
                </p:oleObj>
              </mc:Choice>
              <mc:Fallback>
                <p:oleObj name="Equation" r:id="rId4" imgW="3924300" imgH="215900" progId="Equation.3">
                  <p:embed/>
                  <p:pic>
                    <p:nvPicPr>
                      <p:cNvPr id="233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70929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7" name="Object 5"/>
          <p:cNvGraphicFramePr>
            <a:graphicFrameLocks noChangeAspect="1"/>
          </p:cNvGraphicFramePr>
          <p:nvPr/>
        </p:nvGraphicFramePr>
        <p:xfrm>
          <a:off x="304800" y="2582863"/>
          <a:ext cx="70929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" name="Equation" r:id="rId6" imgW="3924300" imgH="215900" progId="Equation.3">
                  <p:embed/>
                </p:oleObj>
              </mc:Choice>
              <mc:Fallback>
                <p:oleObj name="Equation" r:id="rId6" imgW="3924300" imgH="215900" progId="Equation.3">
                  <p:embed/>
                  <p:pic>
                    <p:nvPicPr>
                      <p:cNvPr id="2334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82863"/>
                        <a:ext cx="70929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304800" y="3421063"/>
          <a:ext cx="75057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name="Equation" r:id="rId8" imgW="4152900" imgH="215900" progId="Equation.3">
                  <p:embed/>
                </p:oleObj>
              </mc:Choice>
              <mc:Fallback>
                <p:oleObj name="Equation" r:id="rId8" imgW="4152900" imgH="215900" progId="Equation.3">
                  <p:embed/>
                  <p:pic>
                    <p:nvPicPr>
                      <p:cNvPr id="2334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421063"/>
                        <a:ext cx="75057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304800" y="3802063"/>
          <a:ext cx="73914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" name="Equation" r:id="rId10" imgW="4089400" imgH="215900" progId="Equation.3">
                  <p:embed/>
                </p:oleObj>
              </mc:Choice>
              <mc:Fallback>
                <p:oleObj name="Equation" r:id="rId10" imgW="4089400" imgH="215900" progId="Equation.3">
                  <p:embed/>
                  <p:pic>
                    <p:nvPicPr>
                      <p:cNvPr id="2334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02063"/>
                        <a:ext cx="73914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6858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16002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3482" name="Line 10"/>
          <p:cNvSpPr>
            <a:spLocks noChangeShapeType="1"/>
          </p:cNvSpPr>
          <p:nvPr/>
        </p:nvSpPr>
        <p:spPr bwMode="auto">
          <a:xfrm>
            <a:off x="47244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8597900" y="290671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=</a:t>
            </a:r>
          </a:p>
        </p:txBody>
      </p:sp>
      <p:sp>
        <p:nvSpPr>
          <p:cNvPr id="233484" name="Text Box 12"/>
          <p:cNvSpPr txBox="1">
            <a:spLocks noChangeArrowheads="1"/>
          </p:cNvSpPr>
          <p:nvPr/>
        </p:nvSpPr>
        <p:spPr bwMode="auto">
          <a:xfrm>
            <a:off x="8229600" y="2895600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=</a:t>
            </a:r>
          </a:p>
        </p:txBody>
      </p:sp>
      <p:cxnSp>
        <p:nvCxnSpPr>
          <p:cNvPr id="233485" name="AutoShape 13"/>
          <p:cNvCxnSpPr>
            <a:cxnSpLocks noChangeShapeType="1"/>
            <a:stCxn id="233483" idx="0"/>
          </p:cNvCxnSpPr>
          <p:nvPr/>
        </p:nvCxnSpPr>
        <p:spPr bwMode="auto">
          <a:xfrm rot="5400000" flipH="1">
            <a:off x="7830344" y="1972469"/>
            <a:ext cx="501650" cy="1366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486" name="AutoShape 14"/>
          <p:cNvCxnSpPr>
            <a:cxnSpLocks noChangeShapeType="1"/>
            <a:stCxn id="233483" idx="2"/>
          </p:cNvCxnSpPr>
          <p:nvPr/>
        </p:nvCxnSpPr>
        <p:spPr bwMode="auto">
          <a:xfrm rot="5400000">
            <a:off x="7883525" y="3116263"/>
            <a:ext cx="693737" cy="10683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487" name="AutoShape 15"/>
          <p:cNvCxnSpPr>
            <a:cxnSpLocks noChangeShapeType="1"/>
            <a:stCxn id="233484" idx="0"/>
          </p:cNvCxnSpPr>
          <p:nvPr/>
        </p:nvCxnSpPr>
        <p:spPr bwMode="auto">
          <a:xfrm rot="5400000" flipH="1">
            <a:off x="7838281" y="2337594"/>
            <a:ext cx="117475" cy="9985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488" name="AutoShape 16"/>
          <p:cNvCxnSpPr>
            <a:cxnSpLocks noChangeShapeType="1"/>
            <a:stCxn id="233484" idx="2"/>
          </p:cNvCxnSpPr>
          <p:nvPr/>
        </p:nvCxnSpPr>
        <p:spPr bwMode="auto">
          <a:xfrm rot="5400000">
            <a:off x="7941469" y="3161506"/>
            <a:ext cx="323850" cy="5857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489" name="Line 17"/>
          <p:cNvSpPr>
            <a:spLocks noChangeShapeType="1"/>
          </p:cNvSpPr>
          <p:nvPr/>
        </p:nvSpPr>
        <p:spPr bwMode="auto">
          <a:xfrm>
            <a:off x="80772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3490" name="Text Box 18"/>
          <p:cNvSpPr txBox="1">
            <a:spLocks noChangeArrowheads="1"/>
          </p:cNvSpPr>
          <p:nvPr/>
        </p:nvSpPr>
        <p:spPr bwMode="auto">
          <a:xfrm>
            <a:off x="3981450" y="4357688"/>
            <a:ext cx="267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each term appears twice</a:t>
            </a:r>
          </a:p>
        </p:txBody>
      </p:sp>
      <p:graphicFrame>
        <p:nvGraphicFramePr>
          <p:cNvPr id="94228" name="Object 21"/>
          <p:cNvGraphicFramePr>
            <a:graphicFrameLocks noChangeAspect="1"/>
          </p:cNvGraphicFramePr>
          <p:nvPr/>
        </p:nvGraphicFramePr>
        <p:xfrm>
          <a:off x="990600" y="5041900"/>
          <a:ext cx="482123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" name="Equation" r:id="rId12" imgW="2667000" imgH="457200" progId="Equation.3">
                  <p:embed/>
                </p:oleObj>
              </mc:Choice>
              <mc:Fallback>
                <p:oleObj name="Equation" r:id="rId12" imgW="2667000" imgH="457200" progId="Equation.3">
                  <p:embed/>
                  <p:pic>
                    <p:nvPicPr>
                      <p:cNvPr id="9422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41900"/>
                        <a:ext cx="482123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3495" name="AutoShape 23"/>
          <p:cNvCxnSpPr>
            <a:cxnSpLocks noChangeShapeType="1"/>
            <a:stCxn id="233490" idx="3"/>
          </p:cNvCxnSpPr>
          <p:nvPr/>
        </p:nvCxnSpPr>
        <p:spPr bwMode="auto">
          <a:xfrm flipV="1">
            <a:off x="6654800" y="4256088"/>
            <a:ext cx="268288" cy="285750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33502" name="Object 30"/>
          <p:cNvGraphicFramePr>
            <a:graphicFrameLocks noGrp="1" noChangeAspect="1"/>
          </p:cNvGraphicFramePr>
          <p:nvPr>
            <p:ph sz="half" idx="2"/>
          </p:nvPr>
        </p:nvGraphicFramePr>
        <p:xfrm>
          <a:off x="5791200" y="5029200"/>
          <a:ext cx="2438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" name="Equation" r:id="rId14" imgW="1231366" imgH="545863" progId="Equation.3">
                  <p:embed/>
                </p:oleObj>
              </mc:Choice>
              <mc:Fallback>
                <p:oleObj name="Equation" r:id="rId14" imgW="1231366" imgH="545863" progId="Equation.3">
                  <p:embed/>
                  <p:pic>
                    <p:nvPicPr>
                      <p:cNvPr id="2335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029200"/>
                        <a:ext cx="2438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28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3" grpId="0"/>
      <p:bldP spid="233484" grpId="0"/>
      <p:bldP spid="2334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7F644F-EE7A-4ABF-BEA5-4589CD19134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Analysis of Randomized Select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Let us solve the recurrence by substitution:</a:t>
            </a:r>
          </a:p>
          <a:p>
            <a:pPr lvl="1" eaLnBrk="1" hangingPunct="1"/>
            <a:r>
              <a:rPr lang="en-US" altLang="en-US" sz="2000"/>
              <a:t>Guess: </a:t>
            </a:r>
            <a:r>
              <a:rPr lang="en-US" altLang="en-US" sz="2000" i="1"/>
              <a:t>T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)=</a:t>
            </a:r>
            <a:r>
              <a:rPr lang="en-US" altLang="en-US" sz="2000" i="1"/>
              <a:t>O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)</a:t>
            </a:r>
          </a:p>
          <a:p>
            <a:pPr lvl="1" eaLnBrk="1" hangingPunct="1"/>
            <a:r>
              <a:rPr lang="en-US" altLang="en-US" sz="2000"/>
              <a:t>Verify: Show that </a:t>
            </a:r>
            <a:r>
              <a:rPr lang="en-US" altLang="en-US" sz="2000" i="1"/>
              <a:t>T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) </a:t>
            </a:r>
            <a:r>
              <a:rPr lang="en-US" altLang="en-US" sz="2000">
                <a:cs typeface="Arial" panose="020B0604020202020204" pitchFamily="34" charset="0"/>
              </a:rPr>
              <a:t>≤ </a:t>
            </a:r>
            <a:r>
              <a:rPr lang="en-US" altLang="en-US" sz="2000" i="1">
                <a:cs typeface="Arial" panose="020B0604020202020204" pitchFamily="34" charset="0"/>
              </a:rPr>
              <a:t>cn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  <p:graphicFrame>
        <p:nvGraphicFramePr>
          <p:cNvPr id="96261" name="Object 4"/>
          <p:cNvGraphicFramePr>
            <a:graphicFrameLocks noChangeAspect="1"/>
          </p:cNvGraphicFramePr>
          <p:nvPr/>
        </p:nvGraphicFramePr>
        <p:xfrm>
          <a:off x="533400" y="2438400"/>
          <a:ext cx="28003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" name="Equation" r:id="rId4" imgW="1548728" imgH="545863" progId="Equation.3">
                  <p:embed/>
                </p:oleObj>
              </mc:Choice>
              <mc:Fallback>
                <p:oleObj name="Equation" r:id="rId4" imgW="1548728" imgH="545863" progId="Equation.3">
                  <p:embed/>
                  <p:pic>
                    <p:nvPicPr>
                      <p:cNvPr id="962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28003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5"/>
          <p:cNvGraphicFramePr>
            <a:graphicFrameLocks noChangeAspect="1"/>
          </p:cNvGraphicFramePr>
          <p:nvPr/>
        </p:nvGraphicFramePr>
        <p:xfrm>
          <a:off x="609600" y="3505200"/>
          <a:ext cx="25479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" name="Equation" r:id="rId6" imgW="1409088" imgH="545863" progId="Equation.3">
                  <p:embed/>
                </p:oleObj>
              </mc:Choice>
              <mc:Fallback>
                <p:oleObj name="Equation" r:id="rId6" imgW="1409088" imgH="545863" progId="Equation.3">
                  <p:embed/>
                  <p:pic>
                    <p:nvPicPr>
                      <p:cNvPr id="962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5200"/>
                        <a:ext cx="25479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6"/>
          <p:cNvGraphicFramePr>
            <a:graphicFrameLocks noChangeAspect="1"/>
          </p:cNvGraphicFramePr>
          <p:nvPr/>
        </p:nvGraphicFramePr>
        <p:xfrm>
          <a:off x="596900" y="4529138"/>
          <a:ext cx="34417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" name="Equation" r:id="rId8" imgW="1905000" imgH="685800" progId="Equation.3">
                  <p:embed/>
                </p:oleObj>
              </mc:Choice>
              <mc:Fallback>
                <p:oleObj name="Equation" r:id="rId8" imgW="1905000" imgH="685800" progId="Equation.3">
                  <p:embed/>
                  <p:pic>
                    <p:nvPicPr>
                      <p:cNvPr id="9626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529138"/>
                        <a:ext cx="34417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7"/>
          <p:cNvGraphicFramePr>
            <a:graphicFrameLocks noChangeAspect="1"/>
          </p:cNvGraphicFramePr>
          <p:nvPr/>
        </p:nvGraphicFramePr>
        <p:xfrm>
          <a:off x="4440238" y="1905000"/>
          <a:ext cx="445135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" name="Equation" r:id="rId10" imgW="2463800" imgH="787400" progId="Equation.3">
                  <p:embed/>
                </p:oleObj>
              </mc:Choice>
              <mc:Fallback>
                <p:oleObj name="Equation" r:id="rId10" imgW="2463800" imgH="787400" progId="Equation.3">
                  <p:embed/>
                  <p:pic>
                    <p:nvPicPr>
                      <p:cNvPr id="9626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905000"/>
                        <a:ext cx="445135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8"/>
          <p:cNvGraphicFramePr>
            <a:graphicFrameLocks noChangeAspect="1"/>
          </p:cNvGraphicFramePr>
          <p:nvPr/>
        </p:nvGraphicFramePr>
        <p:xfrm>
          <a:off x="4489450" y="3290888"/>
          <a:ext cx="43592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" name="Equation" r:id="rId12" imgW="2413000" imgH="393700" progId="Equation.3">
                  <p:embed/>
                </p:oleObj>
              </mc:Choice>
              <mc:Fallback>
                <p:oleObj name="Equation" r:id="rId12" imgW="2413000" imgH="393700" progId="Equation.3">
                  <p:embed/>
                  <p:pic>
                    <p:nvPicPr>
                      <p:cNvPr id="9626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3290888"/>
                        <a:ext cx="43592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9"/>
          <p:cNvGraphicFramePr>
            <a:graphicFrameLocks noChangeAspect="1"/>
          </p:cNvGraphicFramePr>
          <p:nvPr/>
        </p:nvGraphicFramePr>
        <p:xfrm>
          <a:off x="4530725" y="5014913"/>
          <a:ext cx="33940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" name="Equation" r:id="rId14" imgW="1879600" imgH="431800" progId="Equation.3">
                  <p:embed/>
                </p:oleObj>
              </mc:Choice>
              <mc:Fallback>
                <p:oleObj name="Equation" r:id="rId14" imgW="1879600" imgH="431800" progId="Equation.3">
                  <p:embed/>
                  <p:pic>
                    <p:nvPicPr>
                      <p:cNvPr id="9626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5014913"/>
                        <a:ext cx="33940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0"/>
          <p:cNvGraphicFramePr>
            <a:graphicFrameLocks noChangeAspect="1"/>
          </p:cNvGraphicFramePr>
          <p:nvPr/>
        </p:nvGraphicFramePr>
        <p:xfrm>
          <a:off x="4572000" y="5730875"/>
          <a:ext cx="11239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2" name="Equation" r:id="rId16" imgW="622030" imgH="203112" progId="Equation.3">
                  <p:embed/>
                </p:oleObj>
              </mc:Choice>
              <mc:Fallback>
                <p:oleObj name="Equation" r:id="rId16" imgW="622030" imgH="203112" progId="Equation.3">
                  <p:embed/>
                  <p:pic>
                    <p:nvPicPr>
                      <p:cNvPr id="9626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730875"/>
                        <a:ext cx="11239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8" name="Line 11"/>
          <p:cNvSpPr>
            <a:spLocks noChangeShapeType="1"/>
          </p:cNvSpPr>
          <p:nvPr/>
        </p:nvSpPr>
        <p:spPr bwMode="auto">
          <a:xfrm>
            <a:off x="5181600" y="396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269" name="Text Box 12"/>
          <p:cNvSpPr txBox="1">
            <a:spLocks noChangeArrowheads="1"/>
          </p:cNvSpPr>
          <p:nvPr/>
        </p:nvSpPr>
        <p:spPr bwMode="auto">
          <a:xfrm>
            <a:off x="6934200" y="4203700"/>
            <a:ext cx="17891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pick </a:t>
            </a:r>
            <a:r>
              <a:rPr lang="en-US" altLang="en-US" sz="1600" i="1"/>
              <a:t>c</a:t>
            </a:r>
            <a:r>
              <a:rPr lang="en-US" altLang="en-US" sz="1600"/>
              <a:t> big enough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to dominate const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factors in </a:t>
            </a:r>
            <a:r>
              <a:rPr lang="en-US" altLang="en-US" sz="1600" i="1"/>
              <a:t>O</a:t>
            </a:r>
            <a:r>
              <a:rPr lang="en-US" altLang="en-US" sz="1600"/>
              <a:t>(</a:t>
            </a:r>
            <a:r>
              <a:rPr lang="en-US" altLang="en-US" sz="1600" i="1"/>
              <a:t>n</a:t>
            </a:r>
            <a:r>
              <a:rPr lang="en-US" altLang="en-US" sz="1600"/>
              <a:t>)</a:t>
            </a:r>
          </a:p>
        </p:txBody>
      </p:sp>
      <p:sp>
        <p:nvSpPr>
          <p:cNvPr id="96270" name="Line 13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96271" name="AutoShape 15"/>
          <p:cNvCxnSpPr>
            <a:cxnSpLocks noChangeShapeType="1"/>
            <a:stCxn id="96269" idx="1"/>
          </p:cNvCxnSpPr>
          <p:nvPr/>
        </p:nvCxnSpPr>
        <p:spPr bwMode="auto">
          <a:xfrm rot="10800000" flipV="1">
            <a:off x="6770688" y="4616450"/>
            <a:ext cx="163512" cy="360363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272" name="AutoShape 16"/>
          <p:cNvSpPr>
            <a:spLocks noChangeArrowheads="1"/>
          </p:cNvSpPr>
          <p:nvPr/>
        </p:nvSpPr>
        <p:spPr bwMode="auto">
          <a:xfrm>
            <a:off x="8305800" y="57912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</p:spTree>
    <p:extLst>
      <p:ext uri="{BB962C8B-B14F-4D97-AF65-F5344CB8AC3E}">
        <p14:creationId xmlns:p14="http://schemas.microsoft.com/office/powerpoint/2010/main" val="334039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9C2FA2-1F0C-4CD1-82BE-8EF8B915A48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Analysis of Randomized Select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Therefore, Randomized Select has linear expected time.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136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30"/>
            <a:ext cx="8229600" cy="1379191"/>
          </a:xfrm>
        </p:spPr>
        <p:txBody>
          <a:bodyPr/>
          <a:lstStyle/>
          <a:p>
            <a:r>
              <a:rPr lang="en-US" dirty="0"/>
              <a:t>A “Randomized Algorithm”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990600"/>
            <a:ext cx="82296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</a:t>
            </a:r>
            <a:r>
              <a:rPr lang="en-US" altLang="en-US" sz="1800" b="1" dirty="0" err="1"/>
              <a:t>RandomizedSelect</a:t>
            </a:r>
            <a:r>
              <a:rPr lang="en-US" altLang="en-US" sz="1800" b="1" dirty="0"/>
              <a:t> (A, first, last,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 {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if (first == last)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 return A[first]; </a:t>
            </a:r>
            <a:r>
              <a:rPr lang="en-US" altLang="en-US" sz="1800" b="1" dirty="0">
                <a:solidFill>
                  <a:srgbClr val="0066FF"/>
                </a:solidFill>
              </a:rPr>
              <a:t>// </a:t>
            </a:r>
            <a:r>
              <a:rPr lang="en-US" altLang="en-US" sz="1800" b="1" dirty="0" err="1">
                <a:solidFill>
                  <a:srgbClr val="0066FF"/>
                </a:solidFill>
              </a:rPr>
              <a:t>i</a:t>
            </a:r>
            <a:r>
              <a:rPr lang="en-US" altLang="en-US" sz="1800" b="1" dirty="0">
                <a:solidFill>
                  <a:srgbClr val="0066FF"/>
                </a:solidFill>
              </a:rPr>
              <a:t>=1 in this case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>
              <a:solidFill>
                <a:srgbClr val="0066FF"/>
              </a:solidFill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>
                <a:solidFill>
                  <a:srgbClr val="FF0000"/>
                </a:solidFill>
              </a:rPr>
              <a:t>random_index</a:t>
            </a:r>
            <a:r>
              <a:rPr lang="en-US" altLang="en-US" sz="1800" b="1" dirty="0">
                <a:solidFill>
                  <a:srgbClr val="FF0000"/>
                </a:solidFill>
              </a:rPr>
              <a:t> = random(first, last); </a:t>
            </a:r>
            <a:r>
              <a:rPr lang="en-US" altLang="en-US" sz="1800" b="1" dirty="0">
                <a:solidFill>
                  <a:srgbClr val="0066FF"/>
                </a:solidFill>
              </a:rPr>
              <a:t>// returns a number first </a:t>
            </a:r>
            <a:r>
              <a:rPr lang="en-US" altLang="en-US" sz="1800" b="1" dirty="0">
                <a:solidFill>
                  <a:srgbClr val="0066FF"/>
                </a:solidFill>
                <a:cs typeface="Arial" panose="020B0604020202020204" pitchFamily="34" charset="0"/>
              </a:rPr>
              <a:t>≤ … ≤ </a:t>
            </a:r>
            <a:r>
              <a:rPr lang="en-US" altLang="en-US" sz="1800" b="1" dirty="0">
                <a:solidFill>
                  <a:srgbClr val="0066FF"/>
                </a:solidFill>
              </a:rPr>
              <a:t>last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swap(A[</a:t>
            </a:r>
            <a:r>
              <a:rPr lang="en-US" altLang="en-US" sz="1800" b="1" dirty="0" err="1"/>
              <a:t>random_index</a:t>
            </a:r>
            <a:r>
              <a:rPr lang="en-US" altLang="en-US" sz="1800" b="1" dirty="0"/>
              <a:t>], A[last]);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mid = Partition(A, first, last 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 = mid – first + 1;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 ==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olidFill>
                  <a:srgbClr val="0066FF"/>
                </a:solidFill>
              </a:rPr>
              <a:t>// we may be lucky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return A[mid];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 &lt; 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olidFill>
                  <a:srgbClr val="0066FF"/>
                </a:solidFill>
              </a:rPr>
              <a:t>// it is in the left subarray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return (Select(A, first, mid-1,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return (Select(A, mid+1, last, </a:t>
            </a:r>
            <a:r>
              <a:rPr lang="en-US" altLang="en-US" sz="1800" b="1" dirty="0" err="1"/>
              <a:t>i-mid_and_less</a:t>
            </a:r>
            <a:r>
              <a:rPr lang="en-US" altLang="en-US" sz="1800" b="1" dirty="0"/>
              <a:t>));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1" y="1306488"/>
            <a:ext cx="345479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makes a random choice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191000" y="1768153"/>
            <a:ext cx="1676400" cy="36544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2195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“Deterministic” vs. “Randomized”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15</a:t>
            </a:fld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81100" y="1563389"/>
            <a:ext cx="6477000" cy="1179811"/>
            <a:chOff x="838200" y="1944389"/>
            <a:chExt cx="6477000" cy="1179811"/>
          </a:xfrm>
        </p:grpSpPr>
        <p:sp>
          <p:nvSpPr>
            <p:cNvPr id="8" name="TextBox 7"/>
            <p:cNvSpPr txBox="1"/>
            <p:nvPr/>
          </p:nvSpPr>
          <p:spPr>
            <a:xfrm>
              <a:off x="2747469" y="2303462"/>
              <a:ext cx="2607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ALGORITHM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717491" y="1944389"/>
              <a:ext cx="2667000" cy="117981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Arrow: Down 9"/>
            <p:cNvSpPr/>
            <p:nvPr/>
          </p:nvSpPr>
          <p:spPr bwMode="auto">
            <a:xfrm rot="16200000">
              <a:off x="1914740" y="2108131"/>
              <a:ext cx="457200" cy="83820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2296398"/>
              <a:ext cx="85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12" name="Arrow: Down 11"/>
            <p:cNvSpPr/>
            <p:nvPr/>
          </p:nvSpPr>
          <p:spPr bwMode="auto">
            <a:xfrm rot="16200000">
              <a:off x="5676900" y="2108131"/>
              <a:ext cx="457200" cy="83820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74530" y="2296398"/>
              <a:ext cx="1040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38200" y="914400"/>
            <a:ext cx="7162800" cy="198120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3146" y="914400"/>
            <a:ext cx="3832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Deterministic Algorithms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81100" y="3620789"/>
            <a:ext cx="6477000" cy="1179811"/>
            <a:chOff x="838200" y="1944389"/>
            <a:chExt cx="6477000" cy="1179811"/>
          </a:xfrm>
        </p:grpSpPr>
        <p:sp>
          <p:nvSpPr>
            <p:cNvPr id="18" name="TextBox 17"/>
            <p:cNvSpPr txBox="1"/>
            <p:nvPr/>
          </p:nvSpPr>
          <p:spPr>
            <a:xfrm>
              <a:off x="2747469" y="2303462"/>
              <a:ext cx="2607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ALGORITHM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17491" y="1944389"/>
              <a:ext cx="2667000" cy="117981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Arrow: Down 19"/>
            <p:cNvSpPr/>
            <p:nvPr/>
          </p:nvSpPr>
          <p:spPr bwMode="auto">
            <a:xfrm rot="16200000">
              <a:off x="1914740" y="2108131"/>
              <a:ext cx="457200" cy="83820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8200" y="2296398"/>
              <a:ext cx="85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22" name="Arrow: Down 21"/>
            <p:cNvSpPr/>
            <p:nvPr/>
          </p:nvSpPr>
          <p:spPr bwMode="auto">
            <a:xfrm rot="16200000">
              <a:off x="5676900" y="2108131"/>
              <a:ext cx="457200" cy="83820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74530" y="2296398"/>
              <a:ext cx="1040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564061" y="2971800"/>
            <a:ext cx="371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Randomized Algorithms</a:t>
            </a:r>
          </a:p>
        </p:txBody>
      </p:sp>
      <p:sp>
        <p:nvSpPr>
          <p:cNvPr id="26" name="Arrow: Down 25"/>
          <p:cNvSpPr/>
          <p:nvPr/>
        </p:nvSpPr>
        <p:spPr bwMode="auto">
          <a:xfrm rot="10800000">
            <a:off x="4165290" y="4874567"/>
            <a:ext cx="482909" cy="57200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03937" y="5421417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data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38200" y="2971800"/>
            <a:ext cx="7162800" cy="306603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4079" y="4958261"/>
            <a:ext cx="2956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The behavior of the algorithm</a:t>
            </a:r>
          </a:p>
          <a:p>
            <a:r>
              <a:rPr lang="en-US" sz="1600" i="1" dirty="0"/>
              <a:t>is based on the random data.</a:t>
            </a:r>
          </a:p>
        </p:txBody>
      </p:sp>
    </p:spTree>
    <p:extLst>
      <p:ext uri="{BB962C8B-B14F-4D97-AF65-F5344CB8AC3E}">
        <p14:creationId xmlns:p14="http://schemas.microsoft.com/office/powerpoint/2010/main" val="13877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30"/>
            <a:ext cx="8229600" cy="1379191"/>
          </a:xfrm>
        </p:spPr>
        <p:txBody>
          <a:bodyPr/>
          <a:lstStyle/>
          <a:p>
            <a:r>
              <a:rPr lang="en-US" dirty="0"/>
              <a:t>“Correct” Randomized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990600"/>
            <a:ext cx="82296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</a:t>
            </a:r>
            <a:r>
              <a:rPr lang="en-US" altLang="en-US" sz="1800" b="1" dirty="0" err="1"/>
              <a:t>RandomizedSelect</a:t>
            </a:r>
            <a:r>
              <a:rPr lang="en-US" altLang="en-US" sz="1800" b="1" dirty="0"/>
              <a:t> (A, first, last,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 {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if (first == last)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 return A[first]; </a:t>
            </a:r>
            <a:r>
              <a:rPr lang="en-US" altLang="en-US" sz="1800" b="1" dirty="0">
                <a:solidFill>
                  <a:srgbClr val="0066FF"/>
                </a:solidFill>
              </a:rPr>
              <a:t>// </a:t>
            </a:r>
            <a:r>
              <a:rPr lang="en-US" altLang="en-US" sz="1800" b="1" dirty="0" err="1">
                <a:solidFill>
                  <a:srgbClr val="0066FF"/>
                </a:solidFill>
              </a:rPr>
              <a:t>i</a:t>
            </a:r>
            <a:r>
              <a:rPr lang="en-US" altLang="en-US" sz="1800" b="1" dirty="0">
                <a:solidFill>
                  <a:srgbClr val="0066FF"/>
                </a:solidFill>
              </a:rPr>
              <a:t>=1 in this case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>
              <a:solidFill>
                <a:srgbClr val="0066FF"/>
              </a:solidFill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/>
              <a:t>random_index</a:t>
            </a:r>
            <a:r>
              <a:rPr lang="en-US" altLang="en-US" sz="1800" b="1" dirty="0"/>
              <a:t> = random(first, last); </a:t>
            </a:r>
            <a:r>
              <a:rPr lang="en-US" altLang="en-US" sz="1800" b="1" dirty="0">
                <a:solidFill>
                  <a:srgbClr val="0066FF"/>
                </a:solidFill>
              </a:rPr>
              <a:t>// returns a number first </a:t>
            </a:r>
            <a:r>
              <a:rPr lang="en-US" altLang="en-US" sz="1800" b="1" dirty="0">
                <a:solidFill>
                  <a:srgbClr val="0066FF"/>
                </a:solidFill>
                <a:cs typeface="Arial" panose="020B0604020202020204" pitchFamily="34" charset="0"/>
              </a:rPr>
              <a:t>≤ … ≤ </a:t>
            </a:r>
            <a:r>
              <a:rPr lang="en-US" altLang="en-US" sz="1800" b="1" dirty="0">
                <a:solidFill>
                  <a:srgbClr val="0066FF"/>
                </a:solidFill>
              </a:rPr>
              <a:t>last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swap(A[</a:t>
            </a:r>
            <a:r>
              <a:rPr lang="en-US" altLang="en-US" sz="1800" b="1" dirty="0" err="1"/>
              <a:t>random_index</a:t>
            </a:r>
            <a:r>
              <a:rPr lang="en-US" altLang="en-US" sz="1800" b="1" dirty="0"/>
              <a:t>], A[last]);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mid = Partition(A, first, last 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 = mid – first + 1;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 ==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olidFill>
                  <a:srgbClr val="0066FF"/>
                </a:solidFill>
              </a:rPr>
              <a:t>// we may be lucky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return A[mid];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 &lt; 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olidFill>
                  <a:srgbClr val="0066FF"/>
                </a:solidFill>
              </a:rPr>
              <a:t>// it is in the left subarray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return (Select(A, first, mid-1,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return (Select(A, mid+1, last, </a:t>
            </a:r>
            <a:r>
              <a:rPr lang="en-US" altLang="en-US" sz="1800" b="1" dirty="0" err="1"/>
              <a:t>i-mid_and_less</a:t>
            </a:r>
            <a:r>
              <a:rPr lang="en-US" altLang="en-US" sz="1800" b="1" dirty="0"/>
              <a:t>));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2556808"/>
            <a:ext cx="287931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RandomizedSelect</a:t>
            </a:r>
            <a:r>
              <a:rPr lang="en-US" sz="2000" dirty="0"/>
              <a:t> is a </a:t>
            </a:r>
          </a:p>
          <a:p>
            <a:r>
              <a:rPr lang="en-US" sz="2000" dirty="0"/>
              <a:t>correct algorithm. </a:t>
            </a:r>
          </a:p>
          <a:p>
            <a:r>
              <a:rPr lang="en-US" sz="2000" dirty="0"/>
              <a:t>It always finds </a:t>
            </a:r>
          </a:p>
          <a:p>
            <a:r>
              <a:rPr lang="en-US" sz="2000" dirty="0"/>
              <a:t>the correct result.</a:t>
            </a:r>
          </a:p>
          <a:p>
            <a:r>
              <a:rPr lang="en-US" sz="2000" dirty="0"/>
              <a:t>Randomness affects its</a:t>
            </a:r>
          </a:p>
          <a:p>
            <a:r>
              <a:rPr lang="en-US" sz="2000" i="1" dirty="0"/>
              <a:t>expected</a:t>
            </a:r>
            <a:r>
              <a:rPr lang="en-US" sz="2000" dirty="0"/>
              <a:t> running time.</a:t>
            </a:r>
          </a:p>
        </p:txBody>
      </p:sp>
    </p:spTree>
    <p:extLst>
      <p:ext uri="{BB962C8B-B14F-4D97-AF65-F5344CB8AC3E}">
        <p14:creationId xmlns:p14="http://schemas.microsoft.com/office/powerpoint/2010/main" val="29160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“Incorrect” Randomized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US" dirty="0"/>
              <a:t>Consider the following problem:</a:t>
            </a:r>
          </a:p>
          <a:p>
            <a:pPr lvl="1"/>
            <a:r>
              <a:rPr lang="en-US" dirty="0"/>
              <a:t>Given an unsorted array of numbers A[1..n], find an element </a:t>
            </a:r>
            <a:r>
              <a:rPr lang="en-US" i="1" dirty="0"/>
              <a:t>x</a:t>
            </a:r>
            <a:r>
              <a:rPr lang="en-US" dirty="0"/>
              <a:t> in A such that </a:t>
            </a:r>
          </a:p>
          <a:p>
            <a:pPr marL="344487" lvl="1" indent="0" algn="ctr">
              <a:buNone/>
            </a:pPr>
            <a:r>
              <a:rPr lang="en-US" dirty="0"/>
              <a:t>n/10  </a:t>
            </a:r>
            <a:r>
              <a:rPr lang="en-US" dirty="0">
                <a:sym typeface="Symbol" panose="05050102010706020507" pitchFamily="18" charset="2"/>
              </a:rPr>
              <a:t>  rank(x)    9n/10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3581400"/>
            <a:ext cx="8229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</a:t>
            </a:r>
            <a:r>
              <a:rPr lang="en-US" altLang="en-US" sz="1800" b="1" dirty="0" err="1"/>
              <a:t>RandomizedApproximateMiddle</a:t>
            </a:r>
            <a:r>
              <a:rPr lang="en-US" altLang="en-US" sz="1800" b="1" dirty="0"/>
              <a:t> (A) {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pick an element x of A uniformly at random;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return x;</a:t>
            </a:r>
            <a:endParaRPr lang="en-US" altLang="en-US" sz="1800" b="1" dirty="0">
              <a:solidFill>
                <a:srgbClr val="0066FF"/>
              </a:solidFill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636" y="5257800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Runs in constant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5558135"/>
            <a:ext cx="629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Finds a correct answer with probability 8/10</a:t>
            </a:r>
          </a:p>
        </p:txBody>
      </p:sp>
    </p:spTree>
    <p:extLst>
      <p:ext uri="{BB962C8B-B14F-4D97-AF65-F5344CB8AC3E}">
        <p14:creationId xmlns:p14="http://schemas.microsoft.com/office/powerpoint/2010/main" val="330414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Monte Carlo &amp; </a:t>
            </a:r>
            <a:r>
              <a:rPr lang="tr-TR" dirty="0" err="1"/>
              <a:t>Las</a:t>
            </a:r>
            <a:r>
              <a:rPr lang="tr-TR" dirty="0"/>
              <a:t> </a:t>
            </a:r>
            <a:r>
              <a:rPr lang="tr-TR" dirty="0" err="1"/>
              <a:t>Vegas</a:t>
            </a:r>
            <a:r>
              <a:rPr lang="tr-TR" dirty="0"/>
              <a:t>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/>
          <a:lstStyle/>
          <a:p>
            <a:r>
              <a:rPr lang="tr-TR" sz="2000" b="1" dirty="0"/>
              <a:t>Monte Carlo </a:t>
            </a:r>
            <a:r>
              <a:rPr lang="tr-TR" sz="2000" b="1" dirty="0" err="1"/>
              <a:t>Algor</a:t>
            </a:r>
            <a:r>
              <a:rPr lang="en-US" sz="2000" b="1" dirty="0" err="1"/>
              <a:t>ithms</a:t>
            </a:r>
            <a:r>
              <a:rPr lang="en-US" sz="2000" b="1" dirty="0"/>
              <a:t>: </a:t>
            </a:r>
            <a:br>
              <a:rPr lang="en-US" sz="2000" dirty="0"/>
            </a:br>
            <a:r>
              <a:rPr lang="en-US" sz="2000" dirty="0"/>
              <a:t>Randomized algorithms that run fast and find the correct answer with high probability.</a:t>
            </a:r>
            <a:br>
              <a:rPr lang="en-US" sz="800" dirty="0"/>
            </a:br>
            <a:r>
              <a:rPr lang="en-US" sz="2000" dirty="0"/>
              <a:t>(e.g. </a:t>
            </a:r>
            <a:r>
              <a:rPr lang="en-US" sz="2000" dirty="0" err="1"/>
              <a:t>RandomizedApproximateMiddle</a:t>
            </a:r>
            <a:r>
              <a:rPr lang="en-US" sz="2000" dirty="0"/>
              <a:t> algorithm)</a:t>
            </a:r>
            <a:endParaRPr lang="en-US" sz="800" dirty="0"/>
          </a:p>
          <a:p>
            <a:pPr marL="0" indent="0">
              <a:buNone/>
            </a:pPr>
            <a:r>
              <a:rPr lang="en-US" sz="2000" dirty="0"/>
              <a:t>     With small probability, they may fail to find the correct answer, or            </a:t>
            </a:r>
          </a:p>
          <a:p>
            <a:pPr marL="0" indent="0">
              <a:buNone/>
            </a:pPr>
            <a:r>
              <a:rPr lang="en-US" sz="2000" dirty="0"/>
              <a:t>     not compute any answer at all.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3733800"/>
            <a:ext cx="8229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kern="0" dirty="0"/>
              <a:t>Las Vegas </a:t>
            </a:r>
            <a:r>
              <a:rPr lang="tr-TR" sz="2000" b="1" kern="0" dirty="0" err="1"/>
              <a:t>Algor</a:t>
            </a:r>
            <a:r>
              <a:rPr lang="en-US" sz="2000" b="1" kern="0" dirty="0" err="1"/>
              <a:t>ithms</a:t>
            </a:r>
            <a:r>
              <a:rPr lang="en-US" sz="2000" b="1" kern="0" dirty="0"/>
              <a:t>: </a:t>
            </a:r>
            <a:br>
              <a:rPr lang="en-US" sz="2000" b="1" kern="0" dirty="0"/>
            </a:br>
            <a:r>
              <a:rPr lang="en-US" sz="2000" kern="0" dirty="0"/>
              <a:t>Randomized algorithms that always find the correct answer and have low </a:t>
            </a:r>
            <a:r>
              <a:rPr lang="en-US" sz="2000" i="1" kern="0" dirty="0"/>
              <a:t>expected</a:t>
            </a:r>
            <a:r>
              <a:rPr lang="en-US" sz="2000" kern="0" dirty="0"/>
              <a:t> running time.</a:t>
            </a:r>
            <a:br>
              <a:rPr lang="en-US" sz="2000" kern="0" dirty="0"/>
            </a:br>
            <a:r>
              <a:rPr lang="en-US" sz="2000" kern="0" dirty="0"/>
              <a:t>(e.g. </a:t>
            </a:r>
            <a:r>
              <a:rPr lang="en-US" sz="2000" kern="0" dirty="0" err="1"/>
              <a:t>RandomizedSelect</a:t>
            </a:r>
            <a:r>
              <a:rPr lang="en-US" sz="2000" kern="0" dirty="0"/>
              <a:t> algorithm)</a:t>
            </a:r>
          </a:p>
          <a:p>
            <a:pPr marL="0" indent="0">
              <a:buNone/>
            </a:pPr>
            <a:r>
              <a:rPr lang="en-US" sz="2000" kern="0" dirty="0"/>
              <a:t>     Note that, expected running time is an average over all possible</a:t>
            </a:r>
            <a:br>
              <a:rPr lang="en-US" sz="2000" kern="0" dirty="0"/>
            </a:br>
            <a:r>
              <a:rPr lang="en-US" sz="2000" kern="0" dirty="0"/>
              <a:t>     sequences of </a:t>
            </a:r>
            <a:r>
              <a:rPr lang="en-US" sz="2000" i="1" kern="0" dirty="0"/>
              <a:t>random choices</a:t>
            </a:r>
            <a:r>
              <a:rPr lang="en-US" sz="2000" kern="0" dirty="0"/>
              <a:t> (not over all possible inputs).</a:t>
            </a:r>
          </a:p>
        </p:txBody>
      </p:sp>
    </p:spTree>
    <p:extLst>
      <p:ext uri="{BB962C8B-B14F-4D97-AF65-F5344CB8AC3E}">
        <p14:creationId xmlns:p14="http://schemas.microsoft.com/office/powerpoint/2010/main" val="402171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Randomized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/>
          <a:lstStyle/>
          <a:p>
            <a:r>
              <a:rPr lang="en-US" sz="2000" dirty="0"/>
              <a:t>Randomized algorithm for a problem is usually  </a:t>
            </a:r>
            <a:r>
              <a:rPr lang="en-US" sz="2000" b="1" dirty="0">
                <a:solidFill>
                  <a:srgbClr val="C00000"/>
                </a:solidFill>
              </a:rPr>
              <a:t>simpler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C00000"/>
                </a:solidFill>
              </a:rPr>
              <a:t>more efficient</a:t>
            </a:r>
            <a:r>
              <a:rPr lang="en-US" sz="2000" dirty="0"/>
              <a:t> than its deterministic counterpart.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19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/>
            </p:nvSpPr>
            <p:spPr bwMode="auto">
              <a:xfrm>
                <a:off x="457200" y="1951037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/>
                  <a:t>Sorting Problem</a:t>
                </a:r>
                <a:br>
                  <a:rPr lang="en-US" sz="2000" b="1" dirty="0"/>
                </a:br>
                <a:r>
                  <a:rPr lang="en-US" sz="2000" b="1" dirty="0"/>
                  <a:t>  Deterministic Algorithms: </a:t>
                </a:r>
                <a:r>
                  <a:rPr lang="en-US" sz="1800" dirty="0">
                    <a:solidFill>
                      <a:srgbClr val="002060"/>
                    </a:solidFill>
                  </a:rPr>
                  <a:t>Heap sort, Merge Sort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Randomized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Las Vegas</a:t>
                </a:r>
                <a:r>
                  <a:rPr lang="en-US" sz="2000" b="1" dirty="0"/>
                  <a:t> algorithm: </a:t>
                </a:r>
                <a:r>
                  <a:rPr lang="en-US" sz="1800" dirty="0">
                    <a:solidFill>
                      <a:srgbClr val="002060"/>
                    </a:solidFill>
                  </a:rPr>
                  <a:t>Randomized Quick sort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Randomized Quick sort almost always </a:t>
                </a:r>
                <a:r>
                  <a:rPr lang="en-US" sz="1800" b="1" dirty="0"/>
                  <a:t>outperforms</a:t>
                </a:r>
                <a:r>
                  <a:rPr lang="en-US" sz="1800" dirty="0"/>
                  <a:t> heap sort and merge sort.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[running time of quick sort exceeds twice its expected time]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𝐧</m:t>
                        </m:r>
                      </m:e>
                      <m:sup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𝐥𝐨𝐠𝐥𝐨𝐠</m:t>
                        </m:r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𝐧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951037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741" t="-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1530" y="5505370"/>
                <a:ext cx="5665270" cy="47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𝐧</m:t>
                    </m:r>
                  </m:oMath>
                </a14:m>
                <a:r>
                  <a:rPr lang="en-US" dirty="0"/>
                  <a:t>= 1 million, this probability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𝟐𝟒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30" y="5505370"/>
                <a:ext cx="5665270" cy="470000"/>
              </a:xfrm>
              <a:prstGeom prst="rect">
                <a:avLst/>
              </a:prstGeom>
              <a:blipFill>
                <a:blip r:embed="rId3"/>
                <a:stretch>
                  <a:fillRect l="-1182" t="-6329" b="-278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0"/>
          </p:cNvCxnSpPr>
          <p:nvPr/>
        </p:nvCxnSpPr>
        <p:spPr bwMode="auto">
          <a:xfrm flipV="1">
            <a:off x="5854165" y="4065588"/>
            <a:ext cx="1524000" cy="14397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6191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F66623-3860-4AAC-B2B0-F1FB079E155D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212975"/>
            <a:ext cx="82296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Garamond" panose="02020404030301010803" pitchFamily="18" charset="0"/>
              </a:rPr>
              <a:t>RANDOMIZED ALGORITHMS</a:t>
            </a:r>
          </a:p>
        </p:txBody>
      </p:sp>
      <p:sp>
        <p:nvSpPr>
          <p:cNvPr id="4100" name="Freeform 3"/>
          <p:cNvSpPr>
            <a:spLocks noChangeArrowheads="1"/>
          </p:cNvSpPr>
          <p:nvPr/>
        </p:nvSpPr>
        <p:spPr bwMode="auto">
          <a:xfrm rot="10800000">
            <a:off x="457200" y="5562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Randomized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/>
          <a:lstStyle/>
          <a:p>
            <a:r>
              <a:rPr lang="en-US" sz="2000" dirty="0"/>
              <a:t>Randomized algorithm for a problem is usually  </a:t>
            </a:r>
            <a:r>
              <a:rPr lang="en-US" sz="2000" b="1" dirty="0">
                <a:solidFill>
                  <a:srgbClr val="C00000"/>
                </a:solidFill>
              </a:rPr>
              <a:t>simpler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C00000"/>
                </a:solidFill>
              </a:rPr>
              <a:t>more efficient</a:t>
            </a:r>
            <a:r>
              <a:rPr lang="en-US" sz="2000" dirty="0"/>
              <a:t> than its deterministic counterpart.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 bwMode="auto">
          <a:xfrm>
            <a:off x="457200" y="1905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Smallest Enclosing Circle: </a:t>
            </a:r>
            <a:r>
              <a:rPr lang="en-US" sz="1800" dirty="0"/>
              <a:t>Given </a:t>
            </a:r>
            <a:r>
              <a:rPr lang="en-US" sz="1800" b="1" dirty="0">
                <a:solidFill>
                  <a:srgbClr val="0070C0"/>
                </a:solidFill>
              </a:rPr>
              <a:t>n</a:t>
            </a:r>
            <a:r>
              <a:rPr lang="en-US" sz="1800" dirty="0"/>
              <a:t> points in a plane, compute the smallest radius circle that encloses all </a:t>
            </a:r>
            <a:r>
              <a:rPr lang="en-US" sz="1800" b="1" dirty="0">
                <a:solidFill>
                  <a:srgbClr val="0070C0"/>
                </a:solidFill>
              </a:rPr>
              <a:t>n</a:t>
            </a:r>
            <a:r>
              <a:rPr lang="en-US" sz="1800" dirty="0"/>
              <a:t> point.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tr-TR" sz="2000" b="1" dirty="0"/>
          </a:p>
          <a:p>
            <a:pPr marL="0" indent="0">
              <a:buNone/>
            </a:pPr>
            <a:r>
              <a:rPr lang="en-US" sz="2000" b="1" dirty="0"/>
              <a:t>Best deterministic algorithm :</a:t>
            </a:r>
            <a:endParaRPr lang="en-US" sz="1800" dirty="0">
              <a:solidFill>
                <a:srgbClr val="002060"/>
              </a:solidFill>
            </a:endParaRPr>
          </a:p>
          <a:p>
            <a:r>
              <a:rPr lang="en-US" sz="1800" dirty="0"/>
              <a:t> </a:t>
            </a:r>
            <a:r>
              <a:rPr lang="en-US" sz="1800" b="1" dirty="0"/>
              <a:t>O(</a:t>
            </a:r>
            <a:r>
              <a:rPr lang="en-US" sz="1800" b="1" dirty="0">
                <a:solidFill>
                  <a:srgbClr val="0070C0"/>
                </a:solidFill>
              </a:rPr>
              <a:t>n</a:t>
            </a:r>
            <a:r>
              <a:rPr lang="en-US" sz="1800" b="1" dirty="0"/>
              <a:t>)</a:t>
            </a:r>
            <a:r>
              <a:rPr lang="en-US" sz="1800" dirty="0"/>
              <a:t> time complexity,  too </a:t>
            </a:r>
            <a:r>
              <a:rPr lang="en-US" sz="1800" b="1" dirty="0"/>
              <a:t>complex</a:t>
            </a:r>
            <a:r>
              <a:rPr lang="en-US" sz="1800" dirty="0"/>
              <a:t>, uses </a:t>
            </a:r>
            <a:r>
              <a:rPr lang="en-US" sz="1800" b="1" dirty="0"/>
              <a:t>advanced geometry  </a:t>
            </a:r>
          </a:p>
          <a:p>
            <a:pPr marL="0" indent="0">
              <a:buNone/>
            </a:pPr>
            <a:r>
              <a:rPr lang="en-US" sz="2000" b="1" dirty="0"/>
              <a:t>Randomized </a:t>
            </a:r>
            <a:r>
              <a:rPr lang="en-US" sz="2000" b="1" dirty="0">
                <a:solidFill>
                  <a:srgbClr val="C00000"/>
                </a:solidFill>
              </a:rPr>
              <a:t>Las Vegas</a:t>
            </a:r>
            <a:r>
              <a:rPr lang="en-US" sz="2000" b="1" dirty="0"/>
              <a:t> algorithm:</a:t>
            </a:r>
          </a:p>
          <a:p>
            <a:r>
              <a:rPr lang="en-US" sz="1800" b="1" dirty="0"/>
              <a:t>Expected O(</a:t>
            </a:r>
            <a:r>
              <a:rPr lang="en-US" sz="1800" b="1" dirty="0">
                <a:solidFill>
                  <a:srgbClr val="0070C0"/>
                </a:solidFill>
              </a:rPr>
              <a:t>n</a:t>
            </a:r>
            <a:r>
              <a:rPr lang="en-US" sz="1800" b="1" dirty="0"/>
              <a:t>)</a:t>
            </a:r>
            <a:r>
              <a:rPr lang="en-US" sz="1800" dirty="0"/>
              <a:t> time complexity,  very </a:t>
            </a:r>
            <a:r>
              <a:rPr lang="en-US" sz="1800" b="1" dirty="0"/>
              <a:t>simple</a:t>
            </a:r>
            <a:r>
              <a:rPr lang="en-US" sz="1800" dirty="0"/>
              <a:t>, uses </a:t>
            </a:r>
            <a:r>
              <a:rPr lang="en-US" sz="1800" b="1" dirty="0"/>
              <a:t>elementary geometry  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3581400" y="2590800"/>
            <a:ext cx="18288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657600" y="2743200"/>
            <a:ext cx="1600200" cy="1447800"/>
            <a:chOff x="3657600" y="2133600"/>
            <a:chExt cx="1600200" cy="1447800"/>
          </a:xfrm>
        </p:grpSpPr>
        <p:sp>
          <p:nvSpPr>
            <p:cNvPr id="12" name="Oval 11"/>
            <p:cNvSpPr/>
            <p:nvPr/>
          </p:nvSpPr>
          <p:spPr>
            <a:xfrm>
              <a:off x="3657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419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2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029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57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48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Randomized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/>
          <a:lstStyle/>
          <a:p>
            <a:r>
              <a:rPr lang="en-US" sz="2000" dirty="0"/>
              <a:t>Randomized algorithm for a problem is usually  </a:t>
            </a:r>
            <a:r>
              <a:rPr lang="en-US" sz="2000" b="1" dirty="0">
                <a:solidFill>
                  <a:srgbClr val="C00000"/>
                </a:solidFill>
              </a:rPr>
              <a:t>simpler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C00000"/>
                </a:solidFill>
              </a:rPr>
              <a:t>more efficient</a:t>
            </a:r>
            <a:r>
              <a:rPr lang="en-US" sz="2000" dirty="0"/>
              <a:t> than its deterministic counterpart.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/>
            </p:nvSpPr>
            <p:spPr bwMode="auto">
              <a:xfrm>
                <a:off x="457200" y="1951037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/>
                  <a:t>Min Cut: </a:t>
                </a:r>
                <a:r>
                  <a:rPr lang="en-US" sz="1800" dirty="0"/>
                  <a:t>Given a connected graph </a:t>
                </a:r>
                <a:r>
                  <a:rPr lang="en-US" sz="1800" b="1" dirty="0"/>
                  <a:t>G</a:t>
                </a:r>
                <a:r>
                  <a:rPr lang="en-US" sz="1800" dirty="0"/>
                  <a:t>=(</a:t>
                </a:r>
                <a:r>
                  <a:rPr lang="en-US" sz="1800" b="1" dirty="0"/>
                  <a:t>V</a:t>
                </a:r>
                <a:r>
                  <a:rPr lang="en-US" sz="1800" dirty="0"/>
                  <a:t>,</a:t>
                </a:r>
                <a:r>
                  <a:rPr lang="en-US" sz="1800" b="1" dirty="0"/>
                  <a:t>E</a:t>
                </a:r>
                <a:r>
                  <a:rPr lang="en-US" sz="1800" dirty="0"/>
                  <a:t>) 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/>
                  <a:t> vertices and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m</a:t>
                </a:r>
                <a:r>
                  <a:rPr lang="en-US" sz="1800" dirty="0"/>
                  <a:t> edges, compute the smallest set of edges that will make G disconnected.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Best deterministic algorithm :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r>
                  <a:rPr lang="en-US" sz="1800" dirty="0"/>
                  <a:t> </a:t>
                </a:r>
                <a:r>
                  <a:rPr lang="en-US" sz="1800" b="1" dirty="0"/>
                  <a:t>O(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m </a:t>
                </a:r>
                <a:r>
                  <a:rPr lang="en-US" sz="1800" b="1" dirty="0" err="1">
                    <a:solidFill>
                      <a:srgbClr val="0070C0"/>
                    </a:solidFill>
                  </a:rPr>
                  <a:t>lg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(n</a:t>
                </a:r>
                <a:r>
                  <a:rPr lang="en-US" sz="18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/m)</a:t>
                </a:r>
                <a:r>
                  <a:rPr lang="en-US" sz="1800" b="1" dirty="0"/>
                  <a:t>)</a:t>
                </a:r>
                <a:r>
                  <a:rPr lang="en-US" sz="1800" dirty="0"/>
                  <a:t> time complexity.</a:t>
                </a:r>
                <a:r>
                  <a:rPr lang="en-US" sz="18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Randomized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Monte Carlo</a:t>
                </a:r>
                <a:r>
                  <a:rPr lang="en-US" sz="2000" b="1" dirty="0"/>
                  <a:t> algorithm:</a:t>
                </a:r>
              </a:p>
              <a:p>
                <a:r>
                  <a:rPr lang="en-US" sz="1800" b="1" dirty="0"/>
                  <a:t>O(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m log</a:t>
                </a:r>
                <a:r>
                  <a:rPr lang="en-US" sz="1800" b="1" baseline="30000" dirty="0">
                    <a:solidFill>
                      <a:srgbClr val="0070C0"/>
                    </a:solidFill>
                  </a:rPr>
                  <a:t>3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n</a:t>
                </a:r>
                <a:r>
                  <a:rPr lang="en-US" sz="1800" b="1" dirty="0"/>
                  <a:t>)</a:t>
                </a:r>
                <a:r>
                  <a:rPr lang="en-US" sz="1800" dirty="0"/>
                  <a:t> time complexity. </a:t>
                </a:r>
              </a:p>
              <a:p>
                <a:r>
                  <a:rPr lang="en-US" sz="1800" dirty="0"/>
                  <a:t>Error probability: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𝐧</m:t>
                        </m:r>
                      </m:e>
                      <m:sup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sz="1800" b="1" dirty="0"/>
                  <a:t> for any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 that we desire  </a:t>
                </a:r>
              </a:p>
              <a:p>
                <a:endParaRPr lang="en-US" sz="16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951037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741" t="-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3657600" y="27892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81600" y="30940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39322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67200" y="38560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48000" y="32464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81600" y="37798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91200" y="37798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91200" y="30940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43400" y="30940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4" idx="3"/>
            <a:endCxn id="28" idx="0"/>
          </p:cNvCxnSpPr>
          <p:nvPr/>
        </p:nvCxnSpPr>
        <p:spPr>
          <a:xfrm flipH="1">
            <a:off x="3086100" y="2854278"/>
            <a:ext cx="582659" cy="39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27" idx="7"/>
          </p:cNvCxnSpPr>
          <p:nvPr/>
        </p:nvCxnSpPr>
        <p:spPr>
          <a:xfrm flipH="1">
            <a:off x="4332241" y="3094037"/>
            <a:ext cx="49259" cy="773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0"/>
            <a:endCxn id="24" idx="7"/>
          </p:cNvCxnSpPr>
          <p:nvPr/>
        </p:nvCxnSpPr>
        <p:spPr>
          <a:xfrm flipV="1">
            <a:off x="3543300" y="2800396"/>
            <a:ext cx="179341" cy="113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6"/>
            <a:endCxn id="32" idx="1"/>
          </p:cNvCxnSpPr>
          <p:nvPr/>
        </p:nvCxnSpPr>
        <p:spPr>
          <a:xfrm>
            <a:off x="3733800" y="2827337"/>
            <a:ext cx="620759" cy="27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0"/>
            <a:endCxn id="26" idx="1"/>
          </p:cNvCxnSpPr>
          <p:nvPr/>
        </p:nvCxnSpPr>
        <p:spPr>
          <a:xfrm>
            <a:off x="3086100" y="3246437"/>
            <a:ext cx="430259" cy="69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0"/>
            <a:endCxn id="27" idx="0"/>
          </p:cNvCxnSpPr>
          <p:nvPr/>
        </p:nvCxnSpPr>
        <p:spPr>
          <a:xfrm flipV="1">
            <a:off x="3543300" y="3856037"/>
            <a:ext cx="76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5"/>
            <a:endCxn id="27" idx="4"/>
          </p:cNvCxnSpPr>
          <p:nvPr/>
        </p:nvCxnSpPr>
        <p:spPr>
          <a:xfrm>
            <a:off x="3722641" y="2854278"/>
            <a:ext cx="582659" cy="107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1"/>
            <a:endCxn id="26" idx="0"/>
          </p:cNvCxnSpPr>
          <p:nvPr/>
        </p:nvCxnSpPr>
        <p:spPr>
          <a:xfrm flipH="1">
            <a:off x="3543300" y="3105196"/>
            <a:ext cx="811259" cy="82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2"/>
            <a:endCxn id="32" idx="0"/>
          </p:cNvCxnSpPr>
          <p:nvPr/>
        </p:nvCxnSpPr>
        <p:spPr>
          <a:xfrm flipV="1">
            <a:off x="3048000" y="3094037"/>
            <a:ext cx="13335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" idx="0"/>
            <a:endCxn id="27" idx="0"/>
          </p:cNvCxnSpPr>
          <p:nvPr/>
        </p:nvCxnSpPr>
        <p:spPr>
          <a:xfrm>
            <a:off x="3086100" y="3246437"/>
            <a:ext cx="1219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0"/>
          </p:cNvCxnSpPr>
          <p:nvPr/>
        </p:nvCxnSpPr>
        <p:spPr>
          <a:xfrm>
            <a:off x="5219700" y="3094037"/>
            <a:ext cx="6477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1" idx="6"/>
            <a:endCxn id="30" idx="6"/>
          </p:cNvCxnSpPr>
          <p:nvPr/>
        </p:nvCxnSpPr>
        <p:spPr>
          <a:xfrm>
            <a:off x="5867400" y="3132137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0"/>
            <a:endCxn id="29" idx="7"/>
          </p:cNvCxnSpPr>
          <p:nvPr/>
        </p:nvCxnSpPr>
        <p:spPr>
          <a:xfrm>
            <a:off x="5219700" y="3094037"/>
            <a:ext cx="26941" cy="69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9" idx="0"/>
            <a:endCxn id="30" idx="6"/>
          </p:cNvCxnSpPr>
          <p:nvPr/>
        </p:nvCxnSpPr>
        <p:spPr>
          <a:xfrm>
            <a:off x="5219700" y="3779837"/>
            <a:ext cx="6477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0"/>
            <a:endCxn id="25" idx="0"/>
          </p:cNvCxnSpPr>
          <p:nvPr/>
        </p:nvCxnSpPr>
        <p:spPr>
          <a:xfrm>
            <a:off x="4381500" y="3094037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6"/>
            <a:endCxn id="29" idx="7"/>
          </p:cNvCxnSpPr>
          <p:nvPr/>
        </p:nvCxnSpPr>
        <p:spPr>
          <a:xfrm flipV="1">
            <a:off x="4343400" y="3790996"/>
            <a:ext cx="903241" cy="10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9" idx="7"/>
            <a:endCxn id="31" idx="1"/>
          </p:cNvCxnSpPr>
          <p:nvPr/>
        </p:nvCxnSpPr>
        <p:spPr>
          <a:xfrm flipV="1">
            <a:off x="5246641" y="3105196"/>
            <a:ext cx="555718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5" idx="0"/>
            <a:endCxn id="30" idx="3"/>
          </p:cNvCxnSpPr>
          <p:nvPr/>
        </p:nvCxnSpPr>
        <p:spPr>
          <a:xfrm>
            <a:off x="5219700" y="3094037"/>
            <a:ext cx="582659" cy="750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95020" y="2827337"/>
            <a:ext cx="5580" cy="12573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2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Cut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23" name="Content Placeholder 2"/>
          <p:cNvSpPr>
            <a:spLocks noGrp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Min Cut: </a:t>
            </a:r>
            <a:r>
              <a:rPr lang="en-US" sz="1800" dirty="0"/>
              <a:t>Given a connected graph </a:t>
            </a:r>
            <a:r>
              <a:rPr lang="en-US" sz="1800" b="1" dirty="0"/>
              <a:t>G</a:t>
            </a:r>
            <a:r>
              <a:rPr lang="en-US" sz="1800" dirty="0"/>
              <a:t>=(</a:t>
            </a:r>
            <a:r>
              <a:rPr lang="en-US" sz="1800" b="1" dirty="0"/>
              <a:t>V</a:t>
            </a:r>
            <a:r>
              <a:rPr lang="en-US" sz="1800" dirty="0"/>
              <a:t>,</a:t>
            </a:r>
            <a:r>
              <a:rPr lang="en-US" sz="1800" b="1" dirty="0"/>
              <a:t>E</a:t>
            </a:r>
            <a:r>
              <a:rPr lang="en-US" sz="1800" dirty="0"/>
              <a:t>) on </a:t>
            </a:r>
            <a:r>
              <a:rPr lang="en-US" sz="1800" b="1" dirty="0">
                <a:solidFill>
                  <a:srgbClr val="0070C0"/>
                </a:solidFill>
              </a:rPr>
              <a:t>n</a:t>
            </a:r>
            <a:r>
              <a:rPr lang="en-US" sz="1800" dirty="0"/>
              <a:t> vertices and </a:t>
            </a:r>
            <a:r>
              <a:rPr lang="en-US" sz="1800" b="1" dirty="0">
                <a:solidFill>
                  <a:srgbClr val="0070C0"/>
                </a:solidFill>
              </a:rPr>
              <a:t>m</a:t>
            </a:r>
            <a:r>
              <a:rPr lang="en-US" sz="1800" dirty="0"/>
              <a:t> edges, compute the smallest set of edges that will make G disconnected.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sz="16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3657600" y="20875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81600" y="23923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32305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67200" y="31543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48000" y="25447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81600" y="30781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91200" y="30781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91200" y="23923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43400" y="23923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4" idx="3"/>
            <a:endCxn id="28" idx="0"/>
          </p:cNvCxnSpPr>
          <p:nvPr/>
        </p:nvCxnSpPr>
        <p:spPr>
          <a:xfrm flipH="1">
            <a:off x="3086100" y="2152604"/>
            <a:ext cx="582659" cy="39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27" idx="7"/>
          </p:cNvCxnSpPr>
          <p:nvPr/>
        </p:nvCxnSpPr>
        <p:spPr>
          <a:xfrm flipH="1">
            <a:off x="4332241" y="2392363"/>
            <a:ext cx="49259" cy="773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0"/>
            <a:endCxn id="24" idx="7"/>
          </p:cNvCxnSpPr>
          <p:nvPr/>
        </p:nvCxnSpPr>
        <p:spPr>
          <a:xfrm flipV="1">
            <a:off x="3543300" y="2098722"/>
            <a:ext cx="179341" cy="113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6"/>
            <a:endCxn id="32" idx="1"/>
          </p:cNvCxnSpPr>
          <p:nvPr/>
        </p:nvCxnSpPr>
        <p:spPr>
          <a:xfrm>
            <a:off x="3733800" y="2125663"/>
            <a:ext cx="620759" cy="27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0"/>
            <a:endCxn id="26" idx="1"/>
          </p:cNvCxnSpPr>
          <p:nvPr/>
        </p:nvCxnSpPr>
        <p:spPr>
          <a:xfrm>
            <a:off x="3086100" y="2544763"/>
            <a:ext cx="430259" cy="69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0"/>
            <a:endCxn id="27" idx="0"/>
          </p:cNvCxnSpPr>
          <p:nvPr/>
        </p:nvCxnSpPr>
        <p:spPr>
          <a:xfrm flipV="1">
            <a:off x="3543300" y="3154363"/>
            <a:ext cx="76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5"/>
            <a:endCxn id="27" idx="4"/>
          </p:cNvCxnSpPr>
          <p:nvPr/>
        </p:nvCxnSpPr>
        <p:spPr>
          <a:xfrm>
            <a:off x="3722641" y="2152604"/>
            <a:ext cx="582659" cy="107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1"/>
            <a:endCxn id="26" idx="0"/>
          </p:cNvCxnSpPr>
          <p:nvPr/>
        </p:nvCxnSpPr>
        <p:spPr>
          <a:xfrm flipH="1">
            <a:off x="3543300" y="2403522"/>
            <a:ext cx="811259" cy="82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2"/>
            <a:endCxn id="32" idx="0"/>
          </p:cNvCxnSpPr>
          <p:nvPr/>
        </p:nvCxnSpPr>
        <p:spPr>
          <a:xfrm flipV="1">
            <a:off x="3048000" y="2392363"/>
            <a:ext cx="13335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" idx="0"/>
            <a:endCxn id="27" idx="0"/>
          </p:cNvCxnSpPr>
          <p:nvPr/>
        </p:nvCxnSpPr>
        <p:spPr>
          <a:xfrm>
            <a:off x="3086100" y="2544763"/>
            <a:ext cx="1219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0"/>
          </p:cNvCxnSpPr>
          <p:nvPr/>
        </p:nvCxnSpPr>
        <p:spPr>
          <a:xfrm>
            <a:off x="5219700" y="2392363"/>
            <a:ext cx="6477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1" idx="6"/>
            <a:endCxn id="30" idx="6"/>
          </p:cNvCxnSpPr>
          <p:nvPr/>
        </p:nvCxnSpPr>
        <p:spPr>
          <a:xfrm>
            <a:off x="5867400" y="2430463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0"/>
            <a:endCxn id="29" idx="7"/>
          </p:cNvCxnSpPr>
          <p:nvPr/>
        </p:nvCxnSpPr>
        <p:spPr>
          <a:xfrm>
            <a:off x="5219700" y="2392363"/>
            <a:ext cx="26941" cy="69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9" idx="0"/>
            <a:endCxn id="30" idx="6"/>
          </p:cNvCxnSpPr>
          <p:nvPr/>
        </p:nvCxnSpPr>
        <p:spPr>
          <a:xfrm>
            <a:off x="5219700" y="3078163"/>
            <a:ext cx="6477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0"/>
            <a:endCxn id="25" idx="0"/>
          </p:cNvCxnSpPr>
          <p:nvPr/>
        </p:nvCxnSpPr>
        <p:spPr>
          <a:xfrm>
            <a:off x="4381500" y="2392363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6"/>
            <a:endCxn id="29" idx="7"/>
          </p:cNvCxnSpPr>
          <p:nvPr/>
        </p:nvCxnSpPr>
        <p:spPr>
          <a:xfrm flipV="1">
            <a:off x="4343400" y="3089322"/>
            <a:ext cx="903241" cy="10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9" idx="7"/>
            <a:endCxn id="31" idx="1"/>
          </p:cNvCxnSpPr>
          <p:nvPr/>
        </p:nvCxnSpPr>
        <p:spPr>
          <a:xfrm flipV="1">
            <a:off x="5246641" y="2403522"/>
            <a:ext cx="555718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5" idx="0"/>
            <a:endCxn id="30" idx="3"/>
          </p:cNvCxnSpPr>
          <p:nvPr/>
        </p:nvCxnSpPr>
        <p:spPr>
          <a:xfrm>
            <a:off x="5219700" y="2392363"/>
            <a:ext cx="582659" cy="750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95020" y="2125663"/>
            <a:ext cx="5580" cy="12573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2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2"/>
              <p:cNvSpPr>
                <a:spLocks noGrp="1"/>
              </p:cNvSpPr>
              <p:nvPr/>
            </p:nvSpPr>
            <p:spPr bwMode="auto">
              <a:xfrm>
                <a:off x="457200" y="914400"/>
                <a:ext cx="8229600" cy="4817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cuts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</a:t>
                </a:r>
                <a:r>
                  <a:rPr lang="tr-TR" sz="2000" dirty="0"/>
                  <a:t>W</a:t>
                </a:r>
                <a:r>
                  <a:rPr lang="en-US" sz="2000" dirty="0"/>
                  <a:t>hat is relation between </a:t>
                </a:r>
                <a:r>
                  <a:rPr lang="en-US" sz="2000" b="1" dirty="0"/>
                  <a:t>degree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</m:oMath>
                </a14:m>
                <a:r>
                  <a:rPr lang="en-US" sz="2000" b="1" dirty="0"/>
                  <a:t> degree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If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, what can be the min value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70C0"/>
                        </a:solidFill>
                        <a:sym typeface="Symbol" panose="05050102010706020507" pitchFamily="18" charset="2"/>
                      </a:rPr>
                      <m:t></m:t>
                    </m:r>
                    <m:r>
                      <m:rPr>
                        <m:nor/>
                      </m:rPr>
                      <a:rPr lang="en-US" sz="2000" b="0" i="0" dirty="0" smtClean="0">
                        <a:sym typeface="Symbol" panose="05050102010706020507" pitchFamily="18" charset="2"/>
                      </a:rPr>
                      <m:t> 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𝒏𝒌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14400"/>
                <a:ext cx="8229600" cy="4817327"/>
              </a:xfrm>
              <a:prstGeom prst="rect">
                <a:avLst/>
              </a:prstGeom>
              <a:blipFill>
                <a:blip r:embed="rId2"/>
                <a:stretch>
                  <a:fillRect l="-741" r="-74" b="-74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447800" y="1235927"/>
            <a:ext cx="5638800" cy="1447800"/>
            <a:chOff x="1447800" y="3200400"/>
            <a:chExt cx="5638800" cy="1447800"/>
          </a:xfrm>
        </p:grpSpPr>
        <p:sp>
          <p:nvSpPr>
            <p:cNvPr id="58" name="Oval 57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             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>
              <a:stCxn id="63" idx="7"/>
              <a:endCxn id="58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8" idx="6"/>
              <a:endCxn id="59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3" idx="5"/>
              <a:endCxn id="60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0" idx="5"/>
              <a:endCxn id="61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1" idx="0"/>
              <a:endCxn id="59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1" idx="2"/>
              <a:endCxn id="58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9" idx="3"/>
              <a:endCxn id="60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8" idx="4"/>
              <a:endCxn id="60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3" idx="7"/>
              <a:endCxn id="61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2" idx="6"/>
              <a:endCxn id="66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4" idx="1"/>
              <a:endCxn id="65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2" idx="5"/>
              <a:endCxn id="64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6" idx="3"/>
              <a:endCxn id="65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2" idx="5"/>
              <a:endCxn id="65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6" idx="3"/>
              <a:endCxn id="64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62" idx="3"/>
              <a:endCxn id="59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64" idx="0"/>
              <a:endCxn id="61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905000" y="931127"/>
            <a:ext cx="2819400" cy="2057400"/>
            <a:chOff x="1981200" y="3048000"/>
            <a:chExt cx="2819400" cy="20574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981200" y="3048000"/>
              <a:ext cx="0" cy="19812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33600" y="3048000"/>
              <a:ext cx="1600200" cy="19812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800600" y="3048000"/>
              <a:ext cx="0" cy="20574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394532" y="3133720"/>
            <a:ext cx="46773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1800" i="1" dirty="0"/>
              <a:t>A </a:t>
            </a:r>
            <a:r>
              <a:rPr lang="tr-TR" sz="1800" i="1" dirty="0" err="1"/>
              <a:t>cut</a:t>
            </a:r>
            <a:r>
              <a:rPr lang="tr-TR" sz="1800" i="1" dirty="0"/>
              <a:t> is </a:t>
            </a:r>
            <a:r>
              <a:rPr lang="tr-TR" sz="1800" dirty="0"/>
              <a:t>(</a:t>
            </a:r>
            <a:r>
              <a:rPr lang="tr-TR" sz="1800" i="1" dirty="0"/>
              <a:t>C</a:t>
            </a:r>
            <a:r>
              <a:rPr lang="en-US" sz="1800" i="1" dirty="0"/>
              <a:t> </a:t>
            </a:r>
            <a:r>
              <a:rPr lang="tr-TR" sz="1800" dirty="0"/>
              <a:t>:</a:t>
            </a:r>
            <a:r>
              <a:rPr lang="en-US" sz="1800" dirty="0"/>
              <a:t> </a:t>
            </a:r>
            <a:r>
              <a:rPr lang="tr-TR" sz="1800" i="1" dirty="0"/>
              <a:t>V </a:t>
            </a:r>
            <a:r>
              <a:rPr lang="tr-TR" sz="1800" dirty="0"/>
              <a:t>\</a:t>
            </a:r>
            <a:r>
              <a:rPr lang="tr-TR" sz="1800" i="1" dirty="0"/>
              <a:t> C</a:t>
            </a:r>
            <a:r>
              <a:rPr lang="tr-TR" sz="1800" dirty="0"/>
              <a:t>)</a:t>
            </a:r>
            <a:r>
              <a:rPr lang="tr-TR" sz="1800" i="1" dirty="0"/>
              <a:t>. </a:t>
            </a:r>
            <a:r>
              <a:rPr lang="tr-TR" sz="1800" i="1" dirty="0" err="1"/>
              <a:t>Consider</a:t>
            </a:r>
            <a:r>
              <a:rPr lang="tr-TR" sz="1800" i="1" dirty="0"/>
              <a:t> e</a:t>
            </a:r>
            <a:r>
              <a:rPr lang="en-US" sz="1800" i="1" dirty="0"/>
              <a:t>very possible </a:t>
            </a:r>
            <a:br>
              <a:rPr lang="tr-TR" sz="1800" i="1" dirty="0"/>
            </a:br>
            <a:r>
              <a:rPr lang="en-US" sz="1800" i="1" dirty="0"/>
              <a:t>non-empty subset </a:t>
            </a:r>
            <a:r>
              <a:rPr lang="tr-TR" sz="1800" i="1" dirty="0"/>
              <a:t> C (but </a:t>
            </a:r>
            <a:r>
              <a:rPr lang="tr-TR" sz="1800" i="1" dirty="0" err="1"/>
              <a:t>once</a:t>
            </a:r>
            <a:r>
              <a:rPr lang="tr-TR" sz="1800" i="1" dirty="0"/>
              <a:t>, not </a:t>
            </a:r>
            <a:r>
              <a:rPr lang="en-US" sz="1800" i="1" dirty="0"/>
              <a:t>twice</a:t>
            </a:r>
            <a:r>
              <a:rPr lang="tr-TR" sz="1800" i="1" dirty="0"/>
              <a:t>)</a:t>
            </a:r>
            <a:endParaRPr lang="en-US" sz="1800" i="1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 bwMode="auto">
          <a:xfrm flipH="1">
            <a:off x="2318814" y="3456886"/>
            <a:ext cx="2075718" cy="28643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657599" y="4437689"/>
                <a:ext cx="539288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/>
                  <a:t>If a node u has degree</a:t>
                </a:r>
                <a:r>
                  <a:rPr lang="en-US" sz="1800" dirty="0"/>
                  <a:t>(</a:t>
                </a:r>
                <a:r>
                  <a:rPr lang="en-US" sz="1800" i="1" dirty="0"/>
                  <a:t>u</a:t>
                </a:r>
                <a:r>
                  <a:rPr lang="en-US" sz="1800" dirty="0"/>
                  <a:t>)</a:t>
                </a:r>
                <a:r>
                  <a:rPr lang="en-US" sz="1800" i="1" dirty="0"/>
                  <a:t> &lt;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i="1" dirty="0"/>
                  <a:t>, then</a:t>
                </a:r>
                <a:r>
                  <a:rPr lang="tr-TR" sz="1800" i="1" dirty="0"/>
                  <a:t> </a:t>
                </a:r>
                <a:r>
                  <a:rPr lang="tr-TR" sz="1800" i="1" dirty="0" err="1"/>
                  <a:t>we</a:t>
                </a:r>
                <a:r>
                  <a:rPr lang="tr-TR" sz="1800" i="1" dirty="0"/>
                  <a:t> can </a:t>
                </a:r>
                <a:r>
                  <a:rPr lang="en-US" sz="1800" i="1" dirty="0"/>
                  <a:t>consider </a:t>
                </a:r>
                <a:r>
                  <a:rPr lang="tr-TR" sz="1800" dirty="0"/>
                  <a:t>(</a:t>
                </a:r>
                <a:r>
                  <a:rPr lang="en-US" sz="1800" dirty="0"/>
                  <a:t>{</a:t>
                </a:r>
                <a:r>
                  <a:rPr lang="en-US" sz="1800" i="1" dirty="0"/>
                  <a:t>u</a:t>
                </a:r>
                <a:r>
                  <a:rPr lang="en-US" sz="1800" dirty="0"/>
                  <a:t>}:</a:t>
                </a:r>
                <a:r>
                  <a:rPr lang="en-US" sz="1800" i="1" dirty="0"/>
                  <a:t>V </a:t>
                </a:r>
                <a:r>
                  <a:rPr lang="en-US" sz="1800" dirty="0"/>
                  <a:t>\ {</a:t>
                </a:r>
                <a:r>
                  <a:rPr lang="en-US" sz="1800" i="1" dirty="0"/>
                  <a:t>u</a:t>
                </a:r>
                <a:r>
                  <a:rPr lang="en-US" sz="1800" dirty="0"/>
                  <a:t>})</a:t>
                </a:r>
                <a:r>
                  <a:rPr lang="en-US" sz="1800" i="1" dirty="0"/>
                  <a:t> as min-cut</a:t>
                </a:r>
                <a:r>
                  <a:rPr lang="tr-TR" sz="1800" i="1" dirty="0"/>
                  <a:t>. </a:t>
                </a:r>
                <a:r>
                  <a:rPr lang="tr-TR" sz="1800" i="1" dirty="0" err="1"/>
                  <a:t>Therefore</a:t>
                </a:r>
                <a:r>
                  <a:rPr lang="tr-TR" sz="1800" i="1" dirty="0"/>
                  <a:t>..</a:t>
                </a:r>
                <a:endParaRPr lang="en-US" sz="1800" i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4437689"/>
                <a:ext cx="5392883" cy="646331"/>
              </a:xfrm>
              <a:prstGeom prst="rect">
                <a:avLst/>
              </a:prstGeom>
              <a:blipFill>
                <a:blip r:embed="rId3"/>
                <a:stretch>
                  <a:fillRect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84" idx="1"/>
          </p:cNvCxnSpPr>
          <p:nvPr/>
        </p:nvCxnSpPr>
        <p:spPr bwMode="auto">
          <a:xfrm flipH="1" flipV="1">
            <a:off x="3352800" y="4648200"/>
            <a:ext cx="304799" cy="1126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267200" y="5473602"/>
            <a:ext cx="47832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/>
              <a:t>Every node u must have degree</a:t>
            </a:r>
            <a:r>
              <a:rPr lang="en-US" sz="1800" dirty="0"/>
              <a:t>(</a:t>
            </a:r>
            <a:r>
              <a:rPr lang="en-US" sz="1800" i="1" dirty="0"/>
              <a:t>u</a:t>
            </a:r>
            <a:r>
              <a:rPr lang="en-US" sz="1800" dirty="0"/>
              <a:t>)</a:t>
            </a:r>
            <a:r>
              <a:rPr lang="en-US" sz="1800" i="1" dirty="0"/>
              <a:t> </a:t>
            </a:r>
            <a:r>
              <a:rPr lang="en-US" sz="1800" dirty="0">
                <a:sym typeface="Symbol" panose="05050102010706020507" pitchFamily="18" charset="2"/>
              </a:rPr>
              <a:t></a:t>
            </a:r>
            <a:r>
              <a:rPr lang="en-US" sz="1800" i="1" dirty="0">
                <a:sym typeface="Symbol" panose="05050102010706020507" pitchFamily="18" charset="2"/>
              </a:rPr>
              <a:t> </a:t>
            </a:r>
            <a:r>
              <a:rPr lang="en-US" sz="1800" i="1" dirty="0"/>
              <a:t>k </a:t>
            </a:r>
            <a:br>
              <a:rPr lang="tr-TR" sz="1800" i="1" dirty="0"/>
            </a:br>
            <a:r>
              <a:rPr lang="en-US" sz="1800" i="1" dirty="0"/>
              <a:t>(</a:t>
            </a:r>
            <a:r>
              <a:rPr lang="tr-TR" sz="1800" i="1" dirty="0" err="1"/>
              <a:t>count</a:t>
            </a:r>
            <a:r>
              <a:rPr lang="tr-TR" sz="1800" i="1" dirty="0"/>
              <a:t> </a:t>
            </a:r>
            <a:r>
              <a:rPr lang="tr-TR" sz="1800" i="1" dirty="0" err="1"/>
              <a:t>every</a:t>
            </a:r>
            <a:r>
              <a:rPr lang="tr-TR" sz="1800" i="1" dirty="0"/>
              <a:t> </a:t>
            </a:r>
            <a:r>
              <a:rPr lang="tr-TR" sz="1800" i="1" dirty="0" err="1"/>
              <a:t>edge</a:t>
            </a:r>
            <a:r>
              <a:rPr lang="tr-TR" sz="1800" i="1" dirty="0"/>
              <a:t> </a:t>
            </a:r>
            <a:r>
              <a:rPr lang="tr-TR" sz="1800" i="1" dirty="0" err="1"/>
              <a:t>once</a:t>
            </a:r>
            <a:r>
              <a:rPr lang="tr-TR" sz="1800" i="1" dirty="0"/>
              <a:t>, not </a:t>
            </a:r>
            <a:r>
              <a:rPr lang="en-US" sz="1800" i="1" dirty="0"/>
              <a:t>twice)</a:t>
            </a:r>
          </a:p>
        </p:txBody>
      </p:sp>
      <p:cxnSp>
        <p:nvCxnSpPr>
          <p:cNvPr id="15" name="Straight Arrow Connector 14"/>
          <p:cNvCxnSpPr>
            <a:stCxn id="85" idx="1"/>
          </p:cNvCxnSpPr>
          <p:nvPr/>
        </p:nvCxnSpPr>
        <p:spPr bwMode="auto">
          <a:xfrm flipH="1" flipV="1">
            <a:off x="2449559" y="5791200"/>
            <a:ext cx="1817641" cy="556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639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4" grpId="0" animBg="1"/>
      <p:bldP spid="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Contracting an 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itle 4"/>
              <p:cNvSpPr>
                <a:spLocks noGrp="1"/>
              </p:cNvSpPr>
              <p:nvPr/>
            </p:nvSpPr>
            <p:spPr bwMode="auto">
              <a:xfrm>
                <a:off x="457200" y="6858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36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685800"/>
                <a:ext cx="8229600" cy="1143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5"/>
          <p:cNvSpPr>
            <a:spLocks noGrp="1"/>
          </p:cNvSpPr>
          <p:nvPr/>
        </p:nvSpPr>
        <p:spPr bwMode="auto">
          <a:xfrm>
            <a:off x="457200" y="180578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447800" y="2034381"/>
            <a:ext cx="5638800" cy="1447800"/>
            <a:chOff x="1447800" y="1828800"/>
            <a:chExt cx="5638800" cy="1447800"/>
          </a:xfrm>
        </p:grpSpPr>
        <p:grpSp>
          <p:nvGrpSpPr>
            <p:cNvPr id="121" name="Group 120"/>
            <p:cNvGrpSpPr/>
            <p:nvPr/>
          </p:nvGrpSpPr>
          <p:grpSpPr>
            <a:xfrm>
              <a:off x="1447800" y="1828800"/>
              <a:ext cx="5638800" cy="1447800"/>
              <a:chOff x="1447800" y="3200400"/>
              <a:chExt cx="5638800" cy="144780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438400" y="3200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0386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362200" y="4572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038600" y="4343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4864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             </a:t>
                </a: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447800" y="3886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486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7010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7010400" y="33528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32" name="Straight Connector 131"/>
              <p:cNvCxnSpPr>
                <a:stCxn id="128" idx="7"/>
                <a:endCxn id="123" idx="3"/>
              </p:cNvCxnSpPr>
              <p:nvPr/>
            </p:nvCxnSpPr>
            <p:spPr>
              <a:xfrm flipV="1">
                <a:off x="1512841" y="3265441"/>
                <a:ext cx="9367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123" idx="6"/>
                <a:endCxn id="124" idx="3"/>
              </p:cNvCxnSpPr>
              <p:nvPr/>
            </p:nvCxnSpPr>
            <p:spPr>
              <a:xfrm>
                <a:off x="2514600" y="3238500"/>
                <a:ext cx="15351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28" idx="5"/>
                <a:endCxn id="125" idx="1"/>
              </p:cNvCxnSpPr>
              <p:nvPr/>
            </p:nvCxnSpPr>
            <p:spPr>
              <a:xfrm>
                <a:off x="1512841" y="3951241"/>
                <a:ext cx="8605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5" idx="5"/>
                <a:endCxn id="126" idx="2"/>
              </p:cNvCxnSpPr>
              <p:nvPr/>
            </p:nvCxnSpPr>
            <p:spPr>
              <a:xfrm flipV="1">
                <a:off x="2427241" y="4381500"/>
                <a:ext cx="16113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26" idx="0"/>
                <a:endCxn id="124" idx="5"/>
              </p:cNvCxnSpPr>
              <p:nvPr/>
            </p:nvCxnSpPr>
            <p:spPr>
              <a:xfrm flipV="1">
                <a:off x="4076700" y="3494041"/>
                <a:ext cx="26941" cy="84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124" idx="3"/>
                <a:endCxn id="125" idx="0"/>
              </p:cNvCxnSpPr>
              <p:nvPr/>
            </p:nvCxnSpPr>
            <p:spPr>
              <a:xfrm flipH="1">
                <a:off x="2400300" y="3494041"/>
                <a:ext cx="1649459" cy="1077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23" idx="4"/>
                <a:endCxn id="125" idx="0"/>
              </p:cNvCxnSpPr>
              <p:nvPr/>
            </p:nvCxnSpPr>
            <p:spPr>
              <a:xfrm flipH="1">
                <a:off x="2400300" y="3276600"/>
                <a:ext cx="76200" cy="1295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28" idx="7"/>
                <a:endCxn id="126" idx="1"/>
              </p:cNvCxnSpPr>
              <p:nvPr/>
            </p:nvCxnSpPr>
            <p:spPr>
              <a:xfrm>
                <a:off x="1512841" y="3897359"/>
                <a:ext cx="2536918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27" idx="6"/>
                <a:endCxn id="131" idx="3"/>
              </p:cNvCxnSpPr>
              <p:nvPr/>
            </p:nvCxnSpPr>
            <p:spPr>
              <a:xfrm flipV="1">
                <a:off x="5562600" y="3417841"/>
                <a:ext cx="1458959" cy="49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129" idx="1"/>
                <a:endCxn id="130" idx="0"/>
              </p:cNvCxnSpPr>
              <p:nvPr/>
            </p:nvCxnSpPr>
            <p:spPr>
              <a:xfrm flipV="1">
                <a:off x="5497559" y="4419600"/>
                <a:ext cx="1550941" cy="11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27" idx="5"/>
                <a:endCxn id="129" idx="0"/>
              </p:cNvCxnSpPr>
              <p:nvPr/>
            </p:nvCxnSpPr>
            <p:spPr>
              <a:xfrm flipH="1">
                <a:off x="5524500" y="3494041"/>
                <a:ext cx="26941" cy="925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31" idx="3"/>
                <a:endCxn id="130" idx="0"/>
              </p:cNvCxnSpPr>
              <p:nvPr/>
            </p:nvCxnSpPr>
            <p:spPr>
              <a:xfrm>
                <a:off x="7021559" y="3417841"/>
                <a:ext cx="26941" cy="10017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27" idx="5"/>
                <a:endCxn id="130" idx="1"/>
              </p:cNvCxnSpPr>
              <p:nvPr/>
            </p:nvCxnSpPr>
            <p:spPr>
              <a:xfrm>
                <a:off x="5551441" y="3494041"/>
                <a:ext cx="1470118" cy="936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31" idx="3"/>
                <a:endCxn id="129" idx="7"/>
              </p:cNvCxnSpPr>
              <p:nvPr/>
            </p:nvCxnSpPr>
            <p:spPr>
              <a:xfrm flipH="1">
                <a:off x="5551441" y="3417841"/>
                <a:ext cx="1470118" cy="1012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27" idx="3"/>
                <a:endCxn id="124" idx="5"/>
              </p:cNvCxnSpPr>
              <p:nvPr/>
            </p:nvCxnSpPr>
            <p:spPr>
              <a:xfrm flipH="1">
                <a:off x="4103641" y="3494041"/>
                <a:ext cx="13939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29" idx="0"/>
                <a:endCxn id="126" idx="6"/>
              </p:cNvCxnSpPr>
              <p:nvPr/>
            </p:nvCxnSpPr>
            <p:spPr>
              <a:xfrm flipH="1" flipV="1">
                <a:off x="4114800" y="4381500"/>
                <a:ext cx="1409700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/>
            <p:cNvCxnSpPr/>
            <p:nvPr/>
          </p:nvCxnSpPr>
          <p:spPr>
            <a:xfrm flipH="1" flipV="1">
              <a:off x="2514600" y="18669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143000" y="1653381"/>
            <a:ext cx="6189924" cy="2209800"/>
            <a:chOff x="1143000" y="14478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64"/>
                <p:cNvSpPr txBox="1"/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2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65"/>
                <p:cNvSpPr txBox="1"/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3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66"/>
                <p:cNvSpPr txBox="1"/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4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67"/>
                <p:cNvSpPr txBox="1"/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5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918" r="-4918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68"/>
                <p:cNvSpPr txBox="1"/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6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69"/>
                <p:cNvSpPr txBox="1"/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7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70"/>
                <p:cNvSpPr txBox="1"/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8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226" r="-4839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71"/>
                <p:cNvSpPr txBox="1"/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9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175" r="-6349" b="-2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72"/>
                <p:cNvSpPr txBox="1"/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87" r="-1887" b="-2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79"/>
              <p:cNvSpPr txBox="1"/>
              <p:nvPr/>
            </p:nvSpPr>
            <p:spPr>
              <a:xfrm>
                <a:off x="3834927" y="5310981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𝒙𝒚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27" y="5310981"/>
                <a:ext cx="508473" cy="369332"/>
              </a:xfrm>
              <a:prstGeom prst="rect">
                <a:avLst/>
              </a:prstGeom>
              <a:blipFill>
                <a:blip r:embed="rId12"/>
                <a:stretch>
                  <a:fillRect l="-3571" r="-10714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1125276" y="4167981"/>
            <a:ext cx="6189924" cy="2209800"/>
            <a:chOff x="1125276" y="39624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75"/>
                <p:cNvSpPr txBox="1"/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7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76"/>
                <p:cNvSpPr txBox="1"/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77"/>
                <p:cNvSpPr txBox="1"/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80"/>
                <p:cNvSpPr txBox="1"/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81"/>
                <p:cNvSpPr txBox="1"/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226" r="-4839" b="-2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2"/>
                <p:cNvSpPr txBox="1"/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175" r="-6349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3"/>
                <p:cNvSpPr txBox="1"/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5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887" r="-3774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6" name="Group 85"/>
            <p:cNvGrpSpPr/>
            <p:nvPr/>
          </p:nvGrpSpPr>
          <p:grpSpPr>
            <a:xfrm>
              <a:off x="1447800" y="4267200"/>
              <a:ext cx="5638800" cy="1475743"/>
              <a:chOff x="1447800" y="4267200"/>
              <a:chExt cx="5638800" cy="1475743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1447800" y="4267200"/>
                <a:ext cx="5638800" cy="1447800"/>
                <a:chOff x="1447800" y="3200400"/>
                <a:chExt cx="5638800" cy="14478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43840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62200" y="4572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403860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5486400" y="3429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             </a:t>
                  </a: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447800" y="3886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486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010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701040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98" name="Straight Connector 97"/>
                <p:cNvCxnSpPr>
                  <a:stCxn id="94" idx="7"/>
                  <a:endCxn id="90" idx="3"/>
                </p:cNvCxnSpPr>
                <p:nvPr/>
              </p:nvCxnSpPr>
              <p:spPr>
                <a:xfrm flipV="1">
                  <a:off x="1512841" y="3265441"/>
                  <a:ext cx="9367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stCxn id="94" idx="5"/>
                  <a:endCxn id="91" idx="1"/>
                </p:cNvCxnSpPr>
                <p:nvPr/>
              </p:nvCxnSpPr>
              <p:spPr>
                <a:xfrm>
                  <a:off x="1512841" y="3951241"/>
                  <a:ext cx="8605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>
                  <a:stCxn id="91" idx="5"/>
                  <a:endCxn id="92" idx="2"/>
                </p:cNvCxnSpPr>
                <p:nvPr/>
              </p:nvCxnSpPr>
              <p:spPr>
                <a:xfrm flipV="1">
                  <a:off x="2427241" y="4000500"/>
                  <a:ext cx="1611359" cy="6365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2" idx="2"/>
                  <a:endCxn id="90" idx="6"/>
                </p:cNvCxnSpPr>
                <p:nvPr/>
              </p:nvCxnSpPr>
              <p:spPr>
                <a:xfrm flipH="1" flipV="1">
                  <a:off x="2514600" y="3238500"/>
                  <a:ext cx="1524000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00300" y="3276600"/>
                  <a:ext cx="76200" cy="1295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stCxn id="94" idx="7"/>
                  <a:endCxn id="92" idx="1"/>
                </p:cNvCxnSpPr>
                <p:nvPr/>
              </p:nvCxnSpPr>
              <p:spPr>
                <a:xfrm>
                  <a:off x="1512841" y="3897359"/>
                  <a:ext cx="2536918" cy="76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>
                  <a:stCxn id="93" idx="6"/>
                  <a:endCxn id="97" idx="3"/>
                </p:cNvCxnSpPr>
                <p:nvPr/>
              </p:nvCxnSpPr>
              <p:spPr>
                <a:xfrm flipV="1">
                  <a:off x="5562600" y="3417841"/>
                  <a:ext cx="1458959" cy="492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95" idx="1"/>
                  <a:endCxn id="96" idx="0"/>
                </p:cNvCxnSpPr>
                <p:nvPr/>
              </p:nvCxnSpPr>
              <p:spPr>
                <a:xfrm flipV="1">
                  <a:off x="5497559" y="4419600"/>
                  <a:ext cx="1550941" cy="111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93" idx="5"/>
                  <a:endCxn id="95" idx="0"/>
                </p:cNvCxnSpPr>
                <p:nvPr/>
              </p:nvCxnSpPr>
              <p:spPr>
                <a:xfrm flipH="1">
                  <a:off x="5524500" y="3494041"/>
                  <a:ext cx="26941" cy="925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97" idx="3"/>
                  <a:endCxn id="96" idx="0"/>
                </p:cNvCxnSpPr>
                <p:nvPr/>
              </p:nvCxnSpPr>
              <p:spPr>
                <a:xfrm>
                  <a:off x="7021559" y="3417841"/>
                  <a:ext cx="26941" cy="1001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93" idx="5"/>
                  <a:endCxn id="96" idx="1"/>
                </p:cNvCxnSpPr>
                <p:nvPr/>
              </p:nvCxnSpPr>
              <p:spPr>
                <a:xfrm>
                  <a:off x="5551441" y="3494041"/>
                  <a:ext cx="1470118" cy="936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97" idx="3"/>
                  <a:endCxn id="95" idx="7"/>
                </p:cNvCxnSpPr>
                <p:nvPr/>
              </p:nvCxnSpPr>
              <p:spPr>
                <a:xfrm flipH="1">
                  <a:off x="5551441" y="3417841"/>
                  <a:ext cx="1470118" cy="1012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93" idx="3"/>
                  <a:endCxn id="92" idx="7"/>
                </p:cNvCxnSpPr>
                <p:nvPr/>
              </p:nvCxnSpPr>
              <p:spPr>
                <a:xfrm flipH="1">
                  <a:off x="4103641" y="3494041"/>
                  <a:ext cx="1393918" cy="4795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>
                  <a:stCxn id="95" idx="0"/>
                  <a:endCxn id="92" idx="6"/>
                </p:cNvCxnSpPr>
                <p:nvPr/>
              </p:nvCxnSpPr>
              <p:spPr>
                <a:xfrm flipH="1" flipV="1">
                  <a:off x="4114800" y="4000500"/>
                  <a:ext cx="1409700" cy="419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4"/>
              <p:cNvSpPr/>
              <p:nvPr/>
            </p:nvSpPr>
            <p:spPr>
              <a:xfrm>
                <a:off x="2419815" y="5096106"/>
                <a:ext cx="1650380" cy="64683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6883"/>
                  <a:gd name="connsiteX1" fmla="*/ 557561 w 1650380"/>
                  <a:gd name="connsiteY1" fmla="*/ 702527 h 706883"/>
                  <a:gd name="connsiteX2" fmla="*/ 1248937 w 1650380"/>
                  <a:gd name="connsiteY2" fmla="*/ 446049 h 706883"/>
                  <a:gd name="connsiteX3" fmla="*/ 1650380 w 1650380"/>
                  <a:gd name="connsiteY3" fmla="*/ 0 h 706883"/>
                  <a:gd name="connsiteX0" fmla="*/ 0 w 1650380"/>
                  <a:gd name="connsiteY0" fmla="*/ 591015 h 646837"/>
                  <a:gd name="connsiteX1" fmla="*/ 557561 w 1650380"/>
                  <a:gd name="connsiteY1" fmla="*/ 635620 h 646837"/>
                  <a:gd name="connsiteX2" fmla="*/ 1248937 w 1650380"/>
                  <a:gd name="connsiteY2" fmla="*/ 446049 h 646837"/>
                  <a:gd name="connsiteX3" fmla="*/ 1650380 w 1650380"/>
                  <a:gd name="connsiteY3" fmla="*/ 0 h 64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0380" h="646837">
                    <a:moveTo>
                      <a:pt x="0" y="591015"/>
                    </a:moveTo>
                    <a:cubicBezTo>
                      <a:pt x="180278" y="644912"/>
                      <a:pt x="349405" y="659781"/>
                      <a:pt x="557561" y="635620"/>
                    </a:cubicBezTo>
                    <a:cubicBezTo>
                      <a:pt x="765717" y="611459"/>
                      <a:pt x="1066801" y="551986"/>
                      <a:pt x="1248937" y="446049"/>
                    </a:cubicBezTo>
                    <a:cubicBezTo>
                      <a:pt x="1431073" y="340112"/>
                      <a:pt x="1507273" y="248114"/>
                      <a:pt x="1650380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Freeform 85"/>
              <p:cNvSpPr/>
              <p:nvPr/>
            </p:nvSpPr>
            <p:spPr>
              <a:xfrm rot="12971213">
                <a:off x="2509142" y="4307839"/>
                <a:ext cx="1735728" cy="52131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5113"/>
                  <a:gd name="connsiteX1" fmla="*/ 557561 w 1650380"/>
                  <a:gd name="connsiteY1" fmla="*/ 702527 h 705113"/>
                  <a:gd name="connsiteX2" fmla="*/ 978350 w 1650380"/>
                  <a:gd name="connsiteY2" fmla="*/ 485987 h 705113"/>
                  <a:gd name="connsiteX3" fmla="*/ 1650380 w 1650380"/>
                  <a:gd name="connsiteY3" fmla="*/ 0 h 705113"/>
                  <a:gd name="connsiteX0" fmla="*/ 0 w 1650380"/>
                  <a:gd name="connsiteY0" fmla="*/ 591015 h 606087"/>
                  <a:gd name="connsiteX1" fmla="*/ 466050 w 1650380"/>
                  <a:gd name="connsiteY1" fmla="*/ 520774 h 606087"/>
                  <a:gd name="connsiteX2" fmla="*/ 978350 w 1650380"/>
                  <a:gd name="connsiteY2" fmla="*/ 485987 h 606087"/>
                  <a:gd name="connsiteX3" fmla="*/ 1650380 w 1650380"/>
                  <a:gd name="connsiteY3" fmla="*/ 0 h 606087"/>
                  <a:gd name="connsiteX0" fmla="*/ 0 w 1735728"/>
                  <a:gd name="connsiteY0" fmla="*/ 266590 h 549930"/>
                  <a:gd name="connsiteX1" fmla="*/ 551398 w 1735728"/>
                  <a:gd name="connsiteY1" fmla="*/ 520774 h 549930"/>
                  <a:gd name="connsiteX2" fmla="*/ 1063698 w 1735728"/>
                  <a:gd name="connsiteY2" fmla="*/ 485987 h 549930"/>
                  <a:gd name="connsiteX3" fmla="*/ 1735728 w 1735728"/>
                  <a:gd name="connsiteY3" fmla="*/ 0 h 549930"/>
                  <a:gd name="connsiteX0" fmla="*/ 0 w 1735728"/>
                  <a:gd name="connsiteY0" fmla="*/ 266590 h 525494"/>
                  <a:gd name="connsiteX1" fmla="*/ 551398 w 1735728"/>
                  <a:gd name="connsiteY1" fmla="*/ 520774 h 525494"/>
                  <a:gd name="connsiteX2" fmla="*/ 1220867 w 1735728"/>
                  <a:gd name="connsiteY2" fmla="*/ 398645 h 525494"/>
                  <a:gd name="connsiteX3" fmla="*/ 1735728 w 1735728"/>
                  <a:gd name="connsiteY3" fmla="*/ 0 h 525494"/>
                  <a:gd name="connsiteX0" fmla="*/ 0 w 1735728"/>
                  <a:gd name="connsiteY0" fmla="*/ 266590 h 479443"/>
                  <a:gd name="connsiteX1" fmla="*/ 431558 w 1735728"/>
                  <a:gd name="connsiteY1" fmla="*/ 470276 h 479443"/>
                  <a:gd name="connsiteX2" fmla="*/ 1220867 w 1735728"/>
                  <a:gd name="connsiteY2" fmla="*/ 398645 h 479443"/>
                  <a:gd name="connsiteX3" fmla="*/ 1735728 w 1735728"/>
                  <a:gd name="connsiteY3" fmla="*/ 0 h 479443"/>
                  <a:gd name="connsiteX0" fmla="*/ 0 w 1735728"/>
                  <a:gd name="connsiteY0" fmla="*/ 266590 h 474043"/>
                  <a:gd name="connsiteX1" fmla="*/ 431558 w 1735728"/>
                  <a:gd name="connsiteY1" fmla="*/ 470276 h 474043"/>
                  <a:gd name="connsiteX2" fmla="*/ 1074027 w 1735728"/>
                  <a:gd name="connsiteY2" fmla="*/ 367900 h 474043"/>
                  <a:gd name="connsiteX3" fmla="*/ 1735728 w 1735728"/>
                  <a:gd name="connsiteY3" fmla="*/ 0 h 474043"/>
                  <a:gd name="connsiteX0" fmla="*/ 0 w 1735728"/>
                  <a:gd name="connsiteY0" fmla="*/ 266590 h 437145"/>
                  <a:gd name="connsiteX1" fmla="*/ 374054 w 1735728"/>
                  <a:gd name="connsiteY1" fmla="*/ 429442 h 437145"/>
                  <a:gd name="connsiteX2" fmla="*/ 1074027 w 1735728"/>
                  <a:gd name="connsiteY2" fmla="*/ 367900 h 437145"/>
                  <a:gd name="connsiteX3" fmla="*/ 1735728 w 1735728"/>
                  <a:gd name="connsiteY3" fmla="*/ 0 h 437145"/>
                  <a:gd name="connsiteX0" fmla="*/ 0 w 1735728"/>
                  <a:gd name="connsiteY0" fmla="*/ 266590 h 432853"/>
                  <a:gd name="connsiteX1" fmla="*/ 494558 w 1735728"/>
                  <a:gd name="connsiteY1" fmla="*/ 424187 h 432853"/>
                  <a:gd name="connsiteX2" fmla="*/ 1074027 w 1735728"/>
                  <a:gd name="connsiteY2" fmla="*/ 367900 h 432853"/>
                  <a:gd name="connsiteX3" fmla="*/ 1735728 w 1735728"/>
                  <a:gd name="connsiteY3" fmla="*/ 0 h 432853"/>
                  <a:gd name="connsiteX0" fmla="*/ 0 w 1735728"/>
                  <a:gd name="connsiteY0" fmla="*/ 266590 h 482911"/>
                  <a:gd name="connsiteX1" fmla="*/ 494558 w 1735728"/>
                  <a:gd name="connsiteY1" fmla="*/ 424187 h 482911"/>
                  <a:gd name="connsiteX2" fmla="*/ 997194 w 1735728"/>
                  <a:gd name="connsiteY2" fmla="*/ 451740 h 482911"/>
                  <a:gd name="connsiteX3" fmla="*/ 1735728 w 1735728"/>
                  <a:gd name="connsiteY3" fmla="*/ 0 h 482911"/>
                  <a:gd name="connsiteX0" fmla="*/ 0 w 1735728"/>
                  <a:gd name="connsiteY0" fmla="*/ 266590 h 515658"/>
                  <a:gd name="connsiteX1" fmla="*/ 475894 w 1735728"/>
                  <a:gd name="connsiteY1" fmla="*/ 493107 h 515658"/>
                  <a:gd name="connsiteX2" fmla="*/ 997194 w 1735728"/>
                  <a:gd name="connsiteY2" fmla="*/ 451740 h 515658"/>
                  <a:gd name="connsiteX3" fmla="*/ 1735728 w 1735728"/>
                  <a:gd name="connsiteY3" fmla="*/ 0 h 515658"/>
                  <a:gd name="connsiteX0" fmla="*/ 0 w 1735728"/>
                  <a:gd name="connsiteY0" fmla="*/ 266590 h 528603"/>
                  <a:gd name="connsiteX1" fmla="*/ 696486 w 1735728"/>
                  <a:gd name="connsiteY1" fmla="*/ 511351 h 528603"/>
                  <a:gd name="connsiteX2" fmla="*/ 997194 w 1735728"/>
                  <a:gd name="connsiteY2" fmla="*/ 451740 h 528603"/>
                  <a:gd name="connsiteX3" fmla="*/ 1735728 w 1735728"/>
                  <a:gd name="connsiteY3" fmla="*/ 0 h 528603"/>
                  <a:gd name="connsiteX0" fmla="*/ 0 w 1735728"/>
                  <a:gd name="connsiteY0" fmla="*/ 266590 h 543976"/>
                  <a:gd name="connsiteX1" fmla="*/ 696486 w 1735728"/>
                  <a:gd name="connsiteY1" fmla="*/ 511351 h 543976"/>
                  <a:gd name="connsiteX2" fmla="*/ 1007946 w 1735728"/>
                  <a:gd name="connsiteY2" fmla="*/ 485324 h 543976"/>
                  <a:gd name="connsiteX3" fmla="*/ 1735728 w 1735728"/>
                  <a:gd name="connsiteY3" fmla="*/ 0 h 543976"/>
                  <a:gd name="connsiteX0" fmla="*/ 0 w 1735728"/>
                  <a:gd name="connsiteY0" fmla="*/ 266590 h 535299"/>
                  <a:gd name="connsiteX1" fmla="*/ 696486 w 1735728"/>
                  <a:gd name="connsiteY1" fmla="*/ 511351 h 535299"/>
                  <a:gd name="connsiteX2" fmla="*/ 1007946 w 1735728"/>
                  <a:gd name="connsiteY2" fmla="*/ 485324 h 535299"/>
                  <a:gd name="connsiteX3" fmla="*/ 1735728 w 1735728"/>
                  <a:gd name="connsiteY3" fmla="*/ 0 h 535299"/>
                  <a:gd name="connsiteX0" fmla="*/ 0 w 1735728"/>
                  <a:gd name="connsiteY0" fmla="*/ 266590 h 521317"/>
                  <a:gd name="connsiteX1" fmla="*/ 696486 w 1735728"/>
                  <a:gd name="connsiteY1" fmla="*/ 511351 h 521317"/>
                  <a:gd name="connsiteX2" fmla="*/ 1007946 w 1735728"/>
                  <a:gd name="connsiteY2" fmla="*/ 485324 h 521317"/>
                  <a:gd name="connsiteX3" fmla="*/ 1735728 w 1735728"/>
                  <a:gd name="connsiteY3" fmla="*/ 0 h 521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728" h="521317">
                    <a:moveTo>
                      <a:pt x="0" y="266590"/>
                    </a:moveTo>
                    <a:cubicBezTo>
                      <a:pt x="180278" y="320487"/>
                      <a:pt x="499079" y="510230"/>
                      <a:pt x="696486" y="511351"/>
                    </a:cubicBezTo>
                    <a:cubicBezTo>
                      <a:pt x="893893" y="512472"/>
                      <a:pt x="774819" y="545301"/>
                      <a:pt x="1007946" y="485324"/>
                    </a:cubicBezTo>
                    <a:cubicBezTo>
                      <a:pt x="1241073" y="425347"/>
                      <a:pt x="1592621" y="248114"/>
                      <a:pt x="1735728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sp>
        <p:nvSpPr>
          <p:cNvPr id="42" name="Freeform 88"/>
          <p:cNvSpPr/>
          <p:nvPr/>
        </p:nvSpPr>
        <p:spPr>
          <a:xfrm>
            <a:off x="3945948" y="4781603"/>
            <a:ext cx="351376" cy="475480"/>
          </a:xfrm>
          <a:custGeom>
            <a:avLst/>
            <a:gdLst>
              <a:gd name="connsiteX0" fmla="*/ 101945 w 351376"/>
              <a:gd name="connsiteY0" fmla="*/ 442027 h 475480"/>
              <a:gd name="connsiteX1" fmla="*/ 12735 w 351376"/>
              <a:gd name="connsiteY1" fmla="*/ 40583 h 475480"/>
              <a:gd name="connsiteX2" fmla="*/ 347272 w 351376"/>
              <a:gd name="connsiteY2" fmla="*/ 62885 h 475480"/>
              <a:gd name="connsiteX3" fmla="*/ 168852 w 351376"/>
              <a:gd name="connsiteY3" fmla="*/ 475480 h 47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76" h="475480">
                <a:moveTo>
                  <a:pt x="101945" y="442027"/>
                </a:moveTo>
                <a:cubicBezTo>
                  <a:pt x="36896" y="272900"/>
                  <a:pt x="-28153" y="103773"/>
                  <a:pt x="12735" y="40583"/>
                </a:cubicBezTo>
                <a:cubicBezTo>
                  <a:pt x="53623" y="-22607"/>
                  <a:pt x="321253" y="-9598"/>
                  <a:pt x="347272" y="62885"/>
                </a:cubicBezTo>
                <a:cubicBezTo>
                  <a:pt x="373291" y="135368"/>
                  <a:pt x="271071" y="305424"/>
                  <a:pt x="168852" y="47548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087859" y="2339181"/>
            <a:ext cx="26941" cy="8493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261624" y="3786981"/>
            <a:ext cx="3129776" cy="489466"/>
            <a:chOff x="4261624" y="3581400"/>
            <a:chExt cx="3129776" cy="489466"/>
          </a:xfrm>
        </p:grpSpPr>
        <p:sp>
          <p:nvSpPr>
            <p:cNvPr id="45" name="Down Arrow 91"/>
            <p:cNvSpPr/>
            <p:nvPr/>
          </p:nvSpPr>
          <p:spPr>
            <a:xfrm>
              <a:off x="4261624" y="3581400"/>
              <a:ext cx="1055420" cy="48946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93"/>
                <p:cNvSpPr txBox="1"/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Contract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𝑮</m:t>
                      </m:r>
                      <m:r>
                        <a:rPr lang="en-US" b="1" i="1">
                          <a:latin typeface="Cambria Math"/>
                        </a:rPr>
                        <m:t>,(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))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4805" t="-13115" r="-26727" b="-606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78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Contracting an 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itle 4"/>
              <p:cNvSpPr>
                <a:spLocks noGrp="1"/>
              </p:cNvSpPr>
              <p:nvPr/>
            </p:nvSpPr>
            <p:spPr bwMode="auto">
              <a:xfrm>
                <a:off x="457200" y="7620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36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762000"/>
                <a:ext cx="8229600" cy="1143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ontent Placeholder 2"/>
              <p:cNvSpPr>
                <a:spLocks noGrp="1"/>
              </p:cNvSpPr>
              <p:nvPr/>
            </p:nvSpPr>
            <p:spPr bwMode="auto">
              <a:xfrm>
                <a:off x="457200" y="1447800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Merge the two vertices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into one vertex;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Preserve </a:t>
                </a:r>
                <a:r>
                  <a:rPr lang="en-US" sz="2000" dirty="0"/>
                  <a:t>multi-edges;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Remove the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the modified graph;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</a:t>
                </a:r>
                <a:r>
                  <a:rPr lang="en-US" sz="2000" dirty="0"/>
                  <a:t>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):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[ merge the </a:t>
                </a:r>
                <a:r>
                  <a:rPr lang="en-US" sz="2000" dirty="0" err="1"/>
                  <a:t>adjanceny</a:t>
                </a:r>
                <a:r>
                  <a:rPr lang="en-US" sz="2000" dirty="0"/>
                  <a:t> list of the two nodes of the contracted edge, and fix the adjacency list of the nodes connected to the contracted nodes ]</a:t>
                </a:r>
              </a:p>
            </p:txBody>
          </p:sp>
        </mc:Choice>
        <mc:Fallback xmlns="">
          <p:sp>
            <p:nvSpPr>
              <p:cNvPr id="14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478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l="-741" r="-741" b="-6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56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/>
            </p:nvSpPr>
            <p:spPr bwMode="auto">
              <a:xfrm>
                <a:off x="457200" y="952500"/>
                <a:ext cx="82296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be the size of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any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graph after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Every 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also a 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Under what circumstance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cut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∉</m:t>
                    </m:r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selected randomly uniformly, what is the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NOT preserved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52500"/>
                <a:ext cx="8229600" cy="4953000"/>
              </a:xfrm>
              <a:prstGeom prst="rect">
                <a:avLst/>
              </a:prstGeom>
              <a:blipFill>
                <a:blip r:embed="rId2"/>
                <a:stretch>
                  <a:fillRect l="-741" t="-4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Contracting an 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1863099" y="4986211"/>
                <a:ext cx="1108701" cy="72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𝒏𝒌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99" y="4986211"/>
                <a:ext cx="1108701" cy="728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5"/>
              <p:cNvSpPr txBox="1"/>
              <p:nvPr/>
            </p:nvSpPr>
            <p:spPr>
              <a:xfrm>
                <a:off x="2895600" y="4953000"/>
                <a:ext cx="767069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953000"/>
                <a:ext cx="767069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33400" y="5771491"/>
            <a:ext cx="556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/>
              <a:t>There are m edges in G and there are k edges in C.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990600" y="5565732"/>
            <a:ext cx="398149" cy="2057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787759" y="4774297"/>
                <a:ext cx="1228220" cy="791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0070C0"/>
                          </a:solidFill>
                          <a:sym typeface="Symbol" panose="05050102010706020507" pitchFamily="18" charset="2"/>
                        </a:rPr>
                        <m:t>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𝒏𝒌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759" y="4774297"/>
                <a:ext cx="1228220" cy="7914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 bwMode="auto">
          <a:xfrm>
            <a:off x="4745350" y="4747241"/>
            <a:ext cx="1329699" cy="8184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Connector: Elbow 22"/>
          <p:cNvCxnSpPr>
            <a:endCxn id="11" idx="0"/>
          </p:cNvCxnSpPr>
          <p:nvPr/>
        </p:nvCxnSpPr>
        <p:spPr bwMode="auto">
          <a:xfrm rot="10800000" flipV="1">
            <a:off x="2417450" y="4876799"/>
            <a:ext cx="2327900" cy="10941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8825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Contracting an 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/>
            </p:nvSpPr>
            <p:spPr bwMode="auto">
              <a:xfrm>
                <a:off x="457200" y="1066800"/>
                <a:ext cx="8229600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be the size of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any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 If edge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be contracted is selected randomly uniformly,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preserved with probability 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66800"/>
                <a:ext cx="8229600" cy="1676400"/>
              </a:xfrm>
              <a:prstGeom prst="rect">
                <a:avLst/>
              </a:prstGeom>
              <a:blipFill>
                <a:blip r:embed="rId2"/>
                <a:stretch>
                  <a:fillRect l="-741" t="-1455" r="-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CBFBC91-3D54-411A-A196-7113908CE74D}"/>
                  </a:ext>
                </a:extLst>
              </p:cNvPr>
              <p:cNvSpPr>
                <a:spLocks noGrp="1"/>
              </p:cNvSpPr>
              <p:nvPr/>
            </p:nvSpPr>
            <p:spPr bwMode="auto">
              <a:xfrm>
                <a:off x="2362200" y="2976562"/>
                <a:ext cx="6705600" cy="159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CBFBC91-3D54-411A-A196-7113908CE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2976562"/>
                <a:ext cx="6705600" cy="1595438"/>
              </a:xfrm>
              <a:prstGeom prst="rect">
                <a:avLst/>
              </a:prstGeom>
              <a:blipFill>
                <a:blip r:embed="rId3"/>
                <a:stretch>
                  <a:fillRect l="-1000" t="-1527" b="-7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059492-A761-4852-BBDE-520072D3690B}"/>
                  </a:ext>
                </a:extLst>
              </p:cNvPr>
              <p:cNvSpPr>
                <a:spLocks noGrp="1"/>
              </p:cNvSpPr>
              <p:nvPr/>
            </p:nvSpPr>
            <p:spPr bwMode="auto">
              <a:xfrm>
                <a:off x="304800" y="4689476"/>
                <a:ext cx="4114800" cy="1177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that </a:t>
                </a: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′′</m:t>
                    </m:r>
                  </m:oMath>
                </a14:m>
                <a:r>
                  <a:rPr lang="en-US" sz="2000" b="1" dirty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059492-A761-4852-BBDE-520072D36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689476"/>
                <a:ext cx="4114800" cy="1177924"/>
              </a:xfrm>
              <a:prstGeom prst="rect">
                <a:avLst/>
              </a:prstGeom>
              <a:blipFill>
                <a:blip r:embed="rId4"/>
                <a:stretch>
                  <a:fillRect l="-1481" t="-2062" r="-444" b="-134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4170210-0837-4CBF-8F44-92224A4A0D67}"/>
                  </a:ext>
                </a:extLst>
              </p:cNvPr>
              <p:cNvSpPr>
                <a:spLocks noGrp="1"/>
              </p:cNvSpPr>
              <p:nvPr/>
            </p:nvSpPr>
            <p:spPr bwMode="auto">
              <a:xfrm>
                <a:off x="5486400" y="2981814"/>
                <a:ext cx="3581400" cy="1177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</a:t>
                </a:r>
                <a:br>
                  <a:rPr lang="en-US" sz="2000" dirty="0"/>
                </a:br>
                <a:r>
                  <a:rPr lang="en-US" sz="2000" dirty="0"/>
                  <a:t>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4170210-0837-4CBF-8F44-92224A4A0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2981814"/>
                <a:ext cx="3581400" cy="1177924"/>
              </a:xfrm>
              <a:prstGeom prst="rect">
                <a:avLst/>
              </a:prstGeom>
              <a:blipFill>
                <a:blip r:embed="rId5"/>
                <a:stretch>
                  <a:fillRect l="-1701" t="-2073" r="-1701" b="-88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8B691813-4C87-4442-AE72-52C147EF6E55}"/>
              </a:ext>
            </a:extLst>
          </p:cNvPr>
          <p:cNvSpPr/>
          <p:nvPr/>
        </p:nvSpPr>
        <p:spPr bwMode="auto">
          <a:xfrm>
            <a:off x="4876800" y="2976562"/>
            <a:ext cx="228600" cy="7977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B05958B-C317-4E62-8A22-9504B1945914}"/>
              </a:ext>
            </a:extLst>
          </p:cNvPr>
          <p:cNvSpPr/>
          <p:nvPr/>
        </p:nvSpPr>
        <p:spPr bwMode="auto">
          <a:xfrm>
            <a:off x="2057400" y="2976562"/>
            <a:ext cx="304800" cy="144303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381B9227-F322-4747-BE73-3B3B0B595837}"/>
              </a:ext>
            </a:extLst>
          </p:cNvPr>
          <p:cNvSpPr/>
          <p:nvPr/>
        </p:nvSpPr>
        <p:spPr bwMode="auto">
          <a:xfrm rot="10800000">
            <a:off x="1143000" y="3643532"/>
            <a:ext cx="838200" cy="762000"/>
          </a:xfrm>
          <a:prstGeom prst="bent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0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min-cut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/>
            </p:nvSpPr>
            <p:spPr bwMode="auto">
              <a:xfrm>
                <a:off x="571619" y="1219200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Min-cut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</a:t>
                </a:r>
                <a:r>
                  <a:rPr lang="en-US" sz="2000" b="1" dirty="0"/>
                  <a:t>Repeat </a:t>
                </a:r>
                <a:r>
                  <a:rPr lang="en-US" sz="2000" dirty="0"/>
                  <a:t>     ??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	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the edges of multi-graph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619" y="1219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11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/>
              <p:cNvSpPr txBox="1"/>
              <p:nvPr/>
            </p:nvSpPr>
            <p:spPr>
              <a:xfrm>
                <a:off x="2209800" y="2057400"/>
                <a:ext cx="80021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057400"/>
                <a:ext cx="800219" cy="369332"/>
              </a:xfrm>
              <a:prstGeom prst="rect">
                <a:avLst/>
              </a:prstGeom>
              <a:blipFill>
                <a:blip r:embed="rId3"/>
                <a:stretch>
                  <a:fillRect r="-1755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50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7314-900D-41CD-9FEF-FC8A090E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Run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6BBE7-D3DB-476A-807D-D0A9D109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DC52F-32DA-4E1E-AE91-6AFB141C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8" y="1713380"/>
            <a:ext cx="4900612" cy="41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9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Recall “The Selection Problem”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b="1" u="sng" dirty="0"/>
              <a:t>Definition</a:t>
            </a:r>
            <a:r>
              <a:rPr lang="en-US" altLang="en-US" sz="2400" dirty="0"/>
              <a:t>: Given a set of </a:t>
            </a:r>
            <a:r>
              <a:rPr lang="en-US" altLang="en-US" sz="2400" i="1" dirty="0"/>
              <a:t>n</a:t>
            </a:r>
            <a:r>
              <a:rPr lang="en-US" altLang="en-US" sz="2400" dirty="0"/>
              <a:t> numbers,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i="1" dirty="0"/>
              <a:t>	</a:t>
            </a:r>
            <a:r>
              <a:rPr lang="en-US" altLang="en-US" sz="2400" i="1" dirty="0" err="1">
                <a:solidFill>
                  <a:srgbClr val="FF0000"/>
                </a:solidFill>
              </a:rPr>
              <a:t>i</a:t>
            </a:r>
            <a:r>
              <a:rPr lang="en-US" altLang="en-US" sz="2400" baseline="30000" dirty="0" err="1">
                <a:solidFill>
                  <a:srgbClr val="FF0000"/>
                </a:solidFill>
              </a:rPr>
              <a:t>th</a:t>
            </a:r>
            <a:r>
              <a:rPr lang="en-US" altLang="en-US" sz="2400" dirty="0">
                <a:solidFill>
                  <a:srgbClr val="FF0000"/>
                </a:solidFill>
              </a:rPr>
              <a:t> (1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≤ </a:t>
            </a:r>
            <a:r>
              <a:rPr lang="en-US" altLang="en-US" sz="2400" i="1" dirty="0" err="1">
                <a:solidFill>
                  <a:srgbClr val="FF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≤ </a:t>
            </a:r>
            <a:r>
              <a:rPr lang="en-US" altLang="en-US" sz="2400" i="1" dirty="0">
                <a:solidFill>
                  <a:srgbClr val="FF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) </a:t>
            </a:r>
            <a:r>
              <a:rPr lang="en-US" altLang="en-US" sz="2400" dirty="0">
                <a:solidFill>
                  <a:srgbClr val="FF0000"/>
                </a:solidFill>
              </a:rPr>
              <a:t>order statistics of the set of numbers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   is the </a:t>
            </a:r>
            <a:r>
              <a:rPr lang="en-US" altLang="en-US" sz="2400" i="1" dirty="0" err="1"/>
              <a:t>i</a:t>
            </a:r>
            <a:r>
              <a:rPr lang="en-US" altLang="en-US" sz="2400" baseline="30000" dirty="0" err="1"/>
              <a:t>th</a:t>
            </a:r>
            <a:r>
              <a:rPr lang="en-US" altLang="en-US" sz="2400" dirty="0"/>
              <a:t> smallest number in the set.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The selection problem: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	Given </a:t>
            </a:r>
            <a:r>
              <a:rPr lang="en-US" altLang="en-US" sz="2400" i="1" dirty="0"/>
              <a:t>n</a:t>
            </a:r>
            <a:r>
              <a:rPr lang="en-US" altLang="en-US" sz="2400" dirty="0"/>
              <a:t> numbers and another number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(1 </a:t>
            </a:r>
            <a:r>
              <a:rPr lang="en-US" altLang="en-US" sz="2400" dirty="0">
                <a:cs typeface="Arial" panose="020B0604020202020204" pitchFamily="34" charset="0"/>
              </a:rPr>
              <a:t>≤ </a:t>
            </a:r>
            <a:r>
              <a:rPr lang="en-US" altLang="en-US" sz="2400" i="1" dirty="0" err="1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≤ </a:t>
            </a:r>
            <a:r>
              <a:rPr lang="en-US" altLang="en-US" sz="2400" i="1" dirty="0">
                <a:cs typeface="Arial" panose="020B0604020202020204" pitchFamily="34" charset="0"/>
              </a:rPr>
              <a:t>n</a:t>
            </a:r>
            <a:r>
              <a:rPr lang="en-US" altLang="en-US" sz="2400" dirty="0">
                <a:cs typeface="Arial" panose="020B0604020202020204" pitchFamily="34" charset="0"/>
              </a:rPr>
              <a:t>)</a:t>
            </a:r>
            <a:r>
              <a:rPr lang="en-US" altLang="en-US" sz="2400" dirty="0"/>
              <a:t>, 	find the </a:t>
            </a:r>
            <a:r>
              <a:rPr lang="en-US" altLang="en-US" sz="2400" i="1" dirty="0" err="1"/>
              <a:t>i</a:t>
            </a:r>
            <a:r>
              <a:rPr lang="en-US" altLang="en-US" sz="2400" baseline="30000" dirty="0" err="1"/>
              <a:t>th</a:t>
            </a:r>
            <a:r>
              <a:rPr lang="en-US" altLang="en-US" sz="2400" dirty="0"/>
              <a:t> order statistics.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  <p:graphicFrame>
        <p:nvGraphicFramePr>
          <p:cNvPr id="69637" name="Object 4"/>
          <p:cNvGraphicFramePr>
            <a:graphicFrameLocks noChangeAspect="1"/>
          </p:cNvGraphicFramePr>
          <p:nvPr/>
        </p:nvGraphicFramePr>
        <p:xfrm>
          <a:off x="1755775" y="4419600"/>
          <a:ext cx="60134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4" imgW="3327400" imgH="889000" progId="Equation.3">
                  <p:embed/>
                </p:oleObj>
              </mc:Choice>
              <mc:Fallback>
                <p:oleObj name="Equation" r:id="rId4" imgW="3327400" imgH="889000" progId="Equation.3">
                  <p:embed/>
                  <p:pic>
                    <p:nvPicPr>
                      <p:cNvPr id="696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4419600"/>
                        <a:ext cx="6013450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71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min-cut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30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/>
            </p:nvSpPr>
            <p:spPr bwMode="auto">
              <a:xfrm>
                <a:off x="457200" y="1166019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during the algorithm </a:t>
                </a:r>
                <a:r>
                  <a:rPr lang="en-US" sz="2000" b="1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/>
              </a:p>
              <a:p>
                <a:pPr marL="0" indent="0">
                  <a:buNone/>
                </a:pPr>
                <a:r>
                  <a:rPr lang="en-US" sz="2000" b="1" i="1" dirty="0"/>
                  <a:t>                 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                </a:t>
                </a:r>
                <a:r>
                  <a:rPr lang="en-US" sz="2000" b="1" dirty="0"/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66019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741" r="-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22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min-cut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457200" y="1166019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Result: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/>
              <a:t>- Min-Cut(G) finds the min-cut of G with probability 1/n</a:t>
            </a:r>
            <a:r>
              <a:rPr lang="en-US" sz="2000" b="1" baseline="30000" dirty="0"/>
              <a:t>2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r>
              <a:rPr lang="en-US" sz="2000" b="1" dirty="0"/>
              <a:t> - Equivalently, Min-Cut(G) fails to find the min-cut of G with probability 1 – (1/n</a:t>
            </a:r>
            <a:r>
              <a:rPr lang="en-US" sz="2000" b="1" baseline="30000" dirty="0"/>
              <a:t>2</a:t>
            </a:r>
            <a:r>
              <a:rPr lang="en-US" sz="2000" b="1" dirty="0"/>
              <a:t>).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Hmm: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/>
              <a:t>- If we have a graph with 1000 nodes, Min-Cut(G) finds the min-cut with probability 1/1.000.000 !!!</a:t>
            </a:r>
          </a:p>
          <a:p>
            <a:pPr marL="0" indent="0">
              <a:buNone/>
            </a:pPr>
            <a:r>
              <a:rPr lang="en-US" sz="2000" b="1" dirty="0"/>
              <a:t> - Equivalently, if we have a graph with 1000 nodes, Min-Cut(G) fails to find the min-cut with probability 999.999/1.000.000 !!!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Not impressive at all….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But, wait. We can play the trick of 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“</a:t>
            </a:r>
            <a:r>
              <a:rPr lang="en-US" sz="2000" b="1" i="1" dirty="0">
                <a:solidFill>
                  <a:srgbClr val="C00000"/>
                </a:solidFill>
              </a:rPr>
              <a:t>AMPLIFICATION</a:t>
            </a:r>
            <a:r>
              <a:rPr lang="en-US" sz="2000" b="1" dirty="0">
                <a:solidFill>
                  <a:srgbClr val="C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278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Amplification for min-cut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457200" y="914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A wrapper algorithm for Min-Cut(G):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        </a:t>
            </a:r>
            <a:r>
              <a:rPr lang="en-US" sz="2000" b="1" dirty="0"/>
              <a:t>Min-Cut-High-Probability(G)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/>
              <a:t>- Run Min-Cut(G) M times.</a:t>
            </a:r>
          </a:p>
          <a:p>
            <a:pPr marL="0" indent="0">
              <a:buNone/>
            </a:pPr>
            <a:r>
              <a:rPr lang="en-US" sz="2000" b="1" dirty="0"/>
              <a:t>	- Output the smallest cut found in these M runs.</a:t>
            </a:r>
          </a:p>
          <a:p>
            <a:pPr marL="0" indent="0">
              <a:buNone/>
            </a:pPr>
            <a:r>
              <a:rPr lang="en-US" sz="2000" b="1" dirty="0"/>
              <a:t>	}</a:t>
            </a:r>
            <a:br>
              <a:rPr lang="en-US" sz="2000" b="1" dirty="0"/>
            </a:br>
            <a:r>
              <a:rPr lang="en-US" sz="2000" b="1" dirty="0"/>
              <a:t>Note that, all runs are </a:t>
            </a:r>
            <a:r>
              <a:rPr lang="en-US" sz="2000" b="1" dirty="0">
                <a:solidFill>
                  <a:srgbClr val="FF0000"/>
                </a:solidFill>
              </a:rPr>
              <a:t>independent</a:t>
            </a:r>
            <a:r>
              <a:rPr lang="en-US" sz="2000" b="1" dirty="0"/>
              <a:t>.</a:t>
            </a:r>
            <a:br>
              <a:rPr lang="en-US" sz="2000" b="1" dirty="0"/>
            </a:b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err="1"/>
              <a:t>Pr</a:t>
            </a:r>
            <a:r>
              <a:rPr lang="en-US" sz="2000" b="1" dirty="0"/>
              <a:t>[all M runs of Min-Cut(G) fails] = </a:t>
            </a:r>
          </a:p>
          <a:p>
            <a:pPr marL="0" indent="0"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Pr</a:t>
            </a:r>
            <a:r>
              <a:rPr lang="en-US" sz="2000" b="1" dirty="0"/>
              <a:t>[1</a:t>
            </a:r>
            <a:r>
              <a:rPr lang="en-US" sz="2000" b="1" baseline="30000" dirty="0"/>
              <a:t>st</a:t>
            </a:r>
            <a:r>
              <a:rPr lang="en-US" sz="2000" b="1" dirty="0"/>
              <a:t> run of Min-Cut(G) fails] </a:t>
            </a:r>
            <a:r>
              <a:rPr lang="en-US" sz="2000" b="1" dirty="0">
                <a:sym typeface="Symbol" panose="05050102010706020507" pitchFamily="18" charset="2"/>
              </a:rPr>
              <a:t>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Pr</a:t>
            </a:r>
            <a:r>
              <a:rPr lang="en-US" sz="2000" b="1" dirty="0"/>
              <a:t>[2</a:t>
            </a:r>
            <a:r>
              <a:rPr lang="en-US" sz="2000" b="1" baseline="30000" dirty="0"/>
              <a:t>nd</a:t>
            </a:r>
            <a:r>
              <a:rPr lang="en-US" sz="2000" b="1" dirty="0"/>
              <a:t> run of Min-Cut(G) fails] </a:t>
            </a:r>
            <a:r>
              <a:rPr lang="en-US" sz="2000" b="1" dirty="0">
                <a:sym typeface="Symbol" panose="05050102010706020507" pitchFamily="18" charset="2"/>
              </a:rPr>
              <a:t>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	…</a:t>
            </a:r>
          </a:p>
          <a:p>
            <a:pPr marL="0" indent="0"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Pr</a:t>
            </a:r>
            <a:r>
              <a:rPr lang="en-US" sz="2000" b="1" dirty="0"/>
              <a:t>[</a:t>
            </a:r>
            <a:r>
              <a:rPr lang="en-US" sz="2000" b="1" dirty="0" err="1"/>
              <a:t>M</a:t>
            </a:r>
            <a:r>
              <a:rPr lang="en-US" sz="2000" b="1" baseline="30000" dirty="0" err="1"/>
              <a:t>th</a:t>
            </a:r>
            <a:r>
              <a:rPr lang="en-US" sz="2000" b="1" dirty="0"/>
              <a:t> run of Min-Cut(G) fails]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Failure probability in 1 run: 1 – (1/n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  <a:br>
              <a:rPr lang="en-US" sz="2000" b="1" dirty="0"/>
            </a:br>
            <a:r>
              <a:rPr lang="en-US" sz="2000" b="1" dirty="0"/>
              <a:t>Failure probability in M runs: (1 – (1/n</a:t>
            </a:r>
            <a:r>
              <a:rPr lang="en-US" sz="2000" b="1" baseline="30000" dirty="0"/>
              <a:t>2</a:t>
            </a:r>
            <a:r>
              <a:rPr lang="en-US" sz="2000" b="1" dirty="0"/>
              <a:t>))</a:t>
            </a:r>
            <a:r>
              <a:rPr lang="en-US" sz="2000" b="1" baseline="30000" dirty="0"/>
              <a:t>M</a:t>
            </a:r>
            <a:r>
              <a:rPr lang="en-US" sz="2000" b="1" dirty="0"/>
              <a:t>  </a:t>
            </a:r>
            <a:r>
              <a:rPr lang="en-US" sz="2000" b="1" dirty="0">
                <a:sym typeface="Symbol" panose="05050102010706020507" pitchFamily="18" charset="2"/>
              </a:rPr>
              <a:t> </a:t>
            </a:r>
            <a:r>
              <a:rPr lang="en-US" sz="2000" b="1" dirty="0"/>
              <a:t>e</a:t>
            </a:r>
            <a:r>
              <a:rPr lang="en-US" sz="2000" b="1" baseline="30000" dirty="0"/>
              <a:t>– (M/(</a:t>
            </a:r>
            <a:r>
              <a:rPr lang="en-US" sz="2000" b="1" baseline="30000" dirty="0" err="1"/>
              <a:t>n</a:t>
            </a:r>
            <a:r>
              <a:rPr lang="en-US" sz="2000" b="1" baseline="30000" dirty="0" err="1">
                <a:sym typeface="Symbol" panose="05050102010706020507" pitchFamily="18" charset="2"/>
              </a:rPr>
              <a:t></a:t>
            </a:r>
            <a:r>
              <a:rPr lang="en-US" sz="2000" b="1" baseline="30000" dirty="0" err="1"/>
              <a:t>n</a:t>
            </a:r>
            <a:r>
              <a:rPr lang="en-US" sz="2000" b="1" baseline="30000" dirty="0"/>
              <a:t>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4495800"/>
            <a:ext cx="1659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(1+x) </a:t>
            </a:r>
            <a:r>
              <a:rPr lang="en-US" dirty="0">
                <a:sym typeface="Symbol" panose="05050102010706020507" pitchFamily="18" charset="2"/>
              </a:rPr>
              <a:t> </a:t>
            </a:r>
            <a:r>
              <a:rPr lang="en-US" dirty="0"/>
              <a:t>e</a:t>
            </a:r>
            <a:r>
              <a:rPr lang="en-US" baseline="30000" dirty="0"/>
              <a:t>x</a:t>
            </a: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 bwMode="auto">
          <a:xfrm flipH="1">
            <a:off x="5867400" y="4957465"/>
            <a:ext cx="1515572" cy="9099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6972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Amplification for min-cut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457200" y="17224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Min-Cut-High-Probability(G) fails to find min-cut with probability </a:t>
            </a:r>
          </a:p>
          <a:p>
            <a:pPr marL="0" indent="0" algn="ctr">
              <a:buNone/>
            </a:pPr>
            <a:r>
              <a:rPr lang="en-US" sz="2000" b="1" dirty="0"/>
              <a:t>e</a:t>
            </a:r>
            <a:r>
              <a:rPr lang="en-US" sz="2000" b="1" baseline="30000" dirty="0"/>
              <a:t>– (M/(</a:t>
            </a:r>
            <a:r>
              <a:rPr lang="en-US" sz="2000" b="1" baseline="30000" dirty="0" err="1"/>
              <a:t>n</a:t>
            </a:r>
            <a:r>
              <a:rPr lang="en-US" sz="2000" b="1" baseline="30000" dirty="0" err="1">
                <a:sym typeface="Symbol" panose="05050102010706020507" pitchFamily="18" charset="2"/>
              </a:rPr>
              <a:t></a:t>
            </a:r>
            <a:r>
              <a:rPr lang="en-US" sz="2000" b="1" baseline="30000" dirty="0" err="1"/>
              <a:t>n</a:t>
            </a:r>
            <a:r>
              <a:rPr lang="en-US" sz="2000" b="1" baseline="30000" dirty="0"/>
              <a:t>))</a:t>
            </a:r>
            <a:endParaRPr lang="en-US" sz="2000" b="1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For M = cn</a:t>
            </a:r>
            <a:r>
              <a:rPr lang="en-US" sz="2000" b="1" baseline="30000" dirty="0"/>
              <a:t>2</a:t>
            </a:r>
            <a:r>
              <a:rPr lang="en-US" sz="2000" b="1" dirty="0"/>
              <a:t> ln n </a:t>
            </a:r>
            <a:r>
              <a:rPr lang="en-US" sz="2000" b="1" dirty="0">
                <a:sym typeface="Wingdings" panose="05000000000000000000" pitchFamily="2" charset="2"/>
              </a:rPr>
              <a:t> </a:t>
            </a:r>
            <a:r>
              <a:rPr lang="en-US" sz="2000" b="1" dirty="0"/>
              <a:t>e</a:t>
            </a:r>
            <a:r>
              <a:rPr lang="en-US" sz="2000" b="1" baseline="30000" dirty="0"/>
              <a:t>– (M/(</a:t>
            </a:r>
            <a:r>
              <a:rPr lang="en-US" sz="2000" b="1" baseline="30000" dirty="0" err="1"/>
              <a:t>n</a:t>
            </a:r>
            <a:r>
              <a:rPr lang="en-US" sz="2000" b="1" baseline="30000" dirty="0" err="1">
                <a:sym typeface="Symbol" panose="05050102010706020507" pitchFamily="18" charset="2"/>
              </a:rPr>
              <a:t></a:t>
            </a:r>
            <a:r>
              <a:rPr lang="en-US" sz="2000" b="1" baseline="30000" dirty="0" err="1"/>
              <a:t>n</a:t>
            </a:r>
            <a:r>
              <a:rPr lang="en-US" sz="2000" b="1" baseline="30000" dirty="0"/>
              <a:t>)) </a:t>
            </a:r>
            <a:r>
              <a:rPr lang="en-US" sz="2000" b="1" dirty="0"/>
              <a:t>= e</a:t>
            </a:r>
            <a:r>
              <a:rPr lang="en-US" sz="2000" b="1" baseline="30000" dirty="0"/>
              <a:t>– (c </a:t>
            </a:r>
            <a:r>
              <a:rPr lang="en-US" sz="2000" b="1" baseline="30000" dirty="0">
                <a:sym typeface="Symbol" panose="05050102010706020507" pitchFamily="18" charset="2"/>
              </a:rPr>
              <a:t> </a:t>
            </a:r>
            <a:r>
              <a:rPr lang="en-US" sz="2000" b="1" baseline="30000" dirty="0"/>
              <a:t>n</a:t>
            </a:r>
            <a:r>
              <a:rPr lang="en-US" sz="2000" b="1" baseline="30000" dirty="0">
                <a:sym typeface="Symbol" panose="05050102010706020507" pitchFamily="18" charset="2"/>
              </a:rPr>
              <a:t>  n  ln n</a:t>
            </a:r>
            <a:r>
              <a:rPr lang="en-US" sz="2000" b="1" baseline="30000" dirty="0"/>
              <a:t>/(</a:t>
            </a:r>
            <a:r>
              <a:rPr lang="en-US" sz="2000" b="1" baseline="30000" dirty="0" err="1"/>
              <a:t>n</a:t>
            </a:r>
            <a:r>
              <a:rPr lang="en-US" sz="2000" b="1" baseline="30000" dirty="0" err="1">
                <a:sym typeface="Symbol" panose="05050102010706020507" pitchFamily="18" charset="2"/>
              </a:rPr>
              <a:t></a:t>
            </a:r>
            <a:r>
              <a:rPr lang="en-US" sz="2000" b="1" baseline="30000" dirty="0" err="1"/>
              <a:t>n</a:t>
            </a:r>
            <a:r>
              <a:rPr lang="en-US" sz="2000" b="1" baseline="30000" dirty="0"/>
              <a:t>)) </a:t>
            </a:r>
            <a:r>
              <a:rPr lang="en-US" sz="2000" b="1" dirty="0"/>
              <a:t>= e</a:t>
            </a:r>
            <a:r>
              <a:rPr lang="en-US" sz="2000" b="1" baseline="30000" dirty="0"/>
              <a:t>– (c </a:t>
            </a:r>
            <a:r>
              <a:rPr lang="en-US" sz="2000" b="1" baseline="30000" dirty="0">
                <a:sym typeface="Symbol" panose="05050102010706020507" pitchFamily="18" charset="2"/>
              </a:rPr>
              <a:t>  ln n</a:t>
            </a:r>
            <a:r>
              <a:rPr lang="en-US" sz="2000" b="1" baseline="30000" dirty="0"/>
              <a:t>) </a:t>
            </a:r>
            <a:r>
              <a:rPr lang="en-US" sz="2000" b="1" dirty="0"/>
              <a:t>= 1/</a:t>
            </a:r>
            <a:r>
              <a:rPr lang="en-US" sz="2000" b="1" dirty="0" err="1"/>
              <a:t>n</a:t>
            </a:r>
            <a:r>
              <a:rPr lang="en-US" sz="2000" b="1" baseline="30000" dirty="0" err="1"/>
              <a:t>c</a:t>
            </a:r>
            <a:endParaRPr lang="en-US" sz="2000" b="1" baseline="30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Note that, we can pick c as we wish, and therefore make the probability of failing as small as we wish.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83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78DEB6-379F-492A-AF3B-BB3EF9DED67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Pseudo code for Partition</a:t>
            </a:r>
          </a:p>
        </p:txBody>
      </p:sp>
      <p:sp>
        <p:nvSpPr>
          <p:cNvPr id="798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41475"/>
            <a:ext cx="8229600" cy="45307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Partition(A,p,r)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  z=A[r]; </a:t>
            </a:r>
            <a:r>
              <a:rPr lang="en-US" altLang="en-US" sz="2000" b="1">
                <a:solidFill>
                  <a:srgbClr val="0066FF"/>
                </a:solidFill>
              </a:rPr>
              <a:t>// picks the last element as the pivot (could be smthg else)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  i=p-1; </a:t>
            </a:r>
            <a:r>
              <a:rPr lang="en-US" altLang="en-US" sz="2000" b="1">
                <a:solidFill>
                  <a:srgbClr val="0066FF"/>
                </a:solidFill>
              </a:rPr>
              <a:t>// the index of the last number seen which is </a:t>
            </a:r>
            <a:r>
              <a:rPr lang="en-US" altLang="en-US" sz="2000" b="1">
                <a:solidFill>
                  <a:srgbClr val="0066FF"/>
                </a:solidFill>
                <a:cs typeface="Arial" panose="020B0604020202020204" pitchFamily="34" charset="0"/>
              </a:rPr>
              <a:t>≤z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  for (j=p; j &lt;r; j++) { </a:t>
            </a:r>
            <a:r>
              <a:rPr lang="en-US" altLang="en-US" sz="2000" b="1">
                <a:solidFill>
                  <a:srgbClr val="0066FF"/>
                </a:solidFill>
              </a:rPr>
              <a:t>// go over every element (except pivot itself)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    if (A[j] </a:t>
            </a:r>
            <a:r>
              <a:rPr lang="en-US" altLang="en-US" sz="2000" b="1">
                <a:cs typeface="Arial" panose="020B0604020202020204" pitchFamily="34" charset="0"/>
              </a:rPr>
              <a:t>≤z) { </a:t>
            </a:r>
            <a:r>
              <a:rPr lang="en-US" altLang="en-US" sz="2000" b="1">
                <a:solidFill>
                  <a:srgbClr val="0066FF"/>
                </a:solidFill>
                <a:cs typeface="Arial" panose="020B0604020202020204" pitchFamily="34" charset="0"/>
              </a:rPr>
              <a:t>// whenever we see a number ≤z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      i++;                      </a:t>
            </a:r>
            <a:r>
              <a:rPr lang="en-US" altLang="en-US" sz="2000" b="1">
                <a:solidFill>
                  <a:srgbClr val="0066FF"/>
                </a:solidFill>
                <a:cs typeface="Arial" panose="020B0604020202020204" pitchFamily="34" charset="0"/>
              </a:rPr>
              <a:t>// update i and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      swap(A[i],A[j]);   </a:t>
            </a:r>
            <a:r>
              <a:rPr lang="en-US" altLang="en-US" sz="2000" b="1">
                <a:solidFill>
                  <a:srgbClr val="0066FF"/>
                </a:solidFill>
                <a:cs typeface="Arial" panose="020B0604020202020204" pitchFamily="34" charset="0"/>
              </a:rPr>
              <a:t>// move the number to the front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  swap(A[i+1],A[r]); </a:t>
            </a:r>
            <a:r>
              <a:rPr lang="en-US" altLang="en-US" sz="2000" b="1">
                <a:solidFill>
                  <a:srgbClr val="0066FF"/>
                </a:solidFill>
                <a:cs typeface="Arial" panose="020B0604020202020204" pitchFamily="34" charset="0"/>
              </a:rPr>
              <a:t>// move to the pivot right next to the last seen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  return(i+1);            </a:t>
            </a:r>
            <a:r>
              <a:rPr lang="en-US" altLang="en-US" sz="2000" b="1">
                <a:solidFill>
                  <a:srgbClr val="0066FF"/>
                </a:solidFill>
                <a:cs typeface="Arial" panose="020B0604020202020204" pitchFamily="34" charset="0"/>
              </a:rPr>
              <a:t>// smaller number, and return the index of the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  }                              </a:t>
            </a:r>
            <a:r>
              <a:rPr lang="en-US" altLang="en-US" sz="2000" b="1">
                <a:solidFill>
                  <a:srgbClr val="0066FF"/>
                </a:solidFill>
                <a:cs typeface="Arial" panose="020B0604020202020204" pitchFamily="34" charset="0"/>
              </a:rPr>
              <a:t>// pivot</a:t>
            </a:r>
          </a:p>
        </p:txBody>
      </p:sp>
      <p:sp>
        <p:nvSpPr>
          <p:cNvPr id="79877" name="Rectangle 7"/>
          <p:cNvSpPr>
            <a:spLocks noChangeArrowheads="1"/>
          </p:cNvSpPr>
          <p:nvPr/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graphicFrame>
        <p:nvGraphicFramePr>
          <p:cNvPr id="7987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4729"/>
              </p:ext>
            </p:extLst>
          </p:nvPr>
        </p:nvGraphicFramePr>
        <p:xfrm>
          <a:off x="7086600" y="5562600"/>
          <a:ext cx="15700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4" imgW="710891" imgH="203112" progId="Equation.3">
                  <p:embed/>
                </p:oleObj>
              </mc:Choice>
              <mc:Fallback>
                <p:oleObj name="Equation" r:id="rId4" imgW="710891" imgH="203112" progId="Equation.3">
                  <p:embed/>
                  <p:pic>
                    <p:nvPicPr>
                      <p:cNvPr id="7987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562600"/>
                        <a:ext cx="15700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87947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sz="2400" kern="0" dirty="0"/>
              <a:t>It was based on the “Partition” algorithm:</a:t>
            </a:r>
          </a:p>
        </p:txBody>
      </p:sp>
    </p:spTree>
    <p:extLst>
      <p:ext uri="{BB962C8B-B14F-4D97-AF65-F5344CB8AC3E}">
        <p14:creationId xmlns:p14="http://schemas.microsoft.com/office/powerpoint/2010/main" val="409507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1A3BB9-A484-4B9A-8B13-9064B1A11C9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 code for Selection algorithm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81000" y="1143000"/>
            <a:ext cx="82296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Select (A, first, last,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 {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>
                <a:solidFill>
                  <a:srgbClr val="0066FF"/>
                </a:solidFill>
              </a:rPr>
              <a:t>// find </a:t>
            </a:r>
            <a:r>
              <a:rPr lang="en-US" altLang="en-US" sz="1800" b="1" dirty="0" err="1">
                <a:solidFill>
                  <a:srgbClr val="0066FF"/>
                </a:solidFill>
              </a:rPr>
              <a:t>i</a:t>
            </a:r>
            <a:r>
              <a:rPr lang="en-US" altLang="en-US" sz="1800" b="1" baseline="30000" dirty="0" err="1">
                <a:solidFill>
                  <a:srgbClr val="0066FF"/>
                </a:solidFill>
              </a:rPr>
              <a:t>th</a:t>
            </a:r>
            <a:r>
              <a:rPr lang="en-US" altLang="en-US" sz="1800" b="1" dirty="0">
                <a:solidFill>
                  <a:srgbClr val="0066FF"/>
                </a:solidFill>
              </a:rPr>
              <a:t> order statistics between first and last indices given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(first == last)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 return A[first]; </a:t>
            </a:r>
            <a:r>
              <a:rPr lang="en-US" altLang="en-US" sz="1800" b="1" dirty="0">
                <a:solidFill>
                  <a:srgbClr val="0066FF"/>
                </a:solidFill>
              </a:rPr>
              <a:t>// </a:t>
            </a:r>
            <a:r>
              <a:rPr lang="en-US" altLang="en-US" sz="1800" b="1" dirty="0" err="1">
                <a:solidFill>
                  <a:srgbClr val="0066FF"/>
                </a:solidFill>
              </a:rPr>
              <a:t>i</a:t>
            </a:r>
            <a:r>
              <a:rPr lang="en-US" altLang="en-US" sz="1800" b="1" dirty="0">
                <a:solidFill>
                  <a:srgbClr val="0066FF"/>
                </a:solidFill>
              </a:rPr>
              <a:t>=1 in this case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>
              <a:solidFill>
                <a:srgbClr val="0066FF"/>
              </a:solidFill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mid = Partition(A, first, last);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 = mid – first + 1;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 ==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olidFill>
                  <a:srgbClr val="0066FF"/>
                </a:solidFill>
              </a:rPr>
              <a:t>// we may be lucky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return A[mid];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 &lt; 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olidFill>
                  <a:srgbClr val="0066FF"/>
                </a:solidFill>
              </a:rPr>
              <a:t>// it is in the left subarray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return (Select(A, first, mid-1,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>
                <a:solidFill>
                  <a:srgbClr val="0066FF"/>
                </a:solidFill>
              </a:rPr>
              <a:t>// it is in the right subarray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return (Select(A, mid+1, last, </a:t>
            </a:r>
            <a:r>
              <a:rPr lang="en-US" altLang="en-US" sz="1800" b="1" dirty="0" err="1"/>
              <a:t>i-mid_and_less</a:t>
            </a:r>
            <a:r>
              <a:rPr lang="en-US" altLang="en-US" sz="1800" b="1" dirty="0"/>
              <a:t>));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}</a:t>
            </a:r>
          </a:p>
        </p:txBody>
      </p:sp>
      <p:grpSp>
        <p:nvGrpSpPr>
          <p:cNvPr id="81925" name="Group 5"/>
          <p:cNvGrpSpPr>
            <a:grpSpLocks/>
          </p:cNvGrpSpPr>
          <p:nvPr/>
        </p:nvGrpSpPr>
        <p:grpSpPr bwMode="auto">
          <a:xfrm>
            <a:off x="4495800" y="2743200"/>
            <a:ext cx="4038600" cy="396875"/>
            <a:chOff x="1440" y="2544"/>
            <a:chExt cx="2544" cy="250"/>
          </a:xfrm>
        </p:grpSpPr>
        <p:grpSp>
          <p:nvGrpSpPr>
            <p:cNvPr id="81936" name="Group 6"/>
            <p:cNvGrpSpPr>
              <a:grpSpLocks/>
            </p:cNvGrpSpPr>
            <p:nvPr/>
          </p:nvGrpSpPr>
          <p:grpSpPr bwMode="auto">
            <a:xfrm>
              <a:off x="1440" y="2592"/>
              <a:ext cx="576" cy="192"/>
              <a:chOff x="240" y="2640"/>
              <a:chExt cx="576" cy="192"/>
            </a:xfrm>
          </p:grpSpPr>
          <p:sp>
            <p:nvSpPr>
              <p:cNvPr id="81950" name="Rectangle 7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1951" name="Rectangle 8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1952" name="Rectangle 9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</p:grpSp>
        <p:sp>
          <p:nvSpPr>
            <p:cNvPr id="81937" name="Line 10"/>
            <p:cNvSpPr>
              <a:spLocks noChangeShapeType="1"/>
            </p:cNvSpPr>
            <p:nvPr/>
          </p:nvSpPr>
          <p:spPr bwMode="auto">
            <a:xfrm>
              <a:off x="1824" y="25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1938" name="Line 11"/>
            <p:cNvSpPr>
              <a:spLocks noChangeShapeType="1"/>
            </p:cNvSpPr>
            <p:nvPr/>
          </p:nvSpPr>
          <p:spPr bwMode="auto">
            <a:xfrm>
              <a:off x="1824" y="278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81939" name="Group 12"/>
            <p:cNvGrpSpPr>
              <a:grpSpLocks/>
            </p:cNvGrpSpPr>
            <p:nvPr/>
          </p:nvGrpSpPr>
          <p:grpSpPr bwMode="auto">
            <a:xfrm>
              <a:off x="2400" y="2592"/>
              <a:ext cx="576" cy="192"/>
              <a:chOff x="240" y="2640"/>
              <a:chExt cx="576" cy="192"/>
            </a:xfrm>
          </p:grpSpPr>
          <p:sp>
            <p:nvSpPr>
              <p:cNvPr id="81947" name="Rectangle 13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1948" name="Rectangle 14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1949" name="Rectangle 15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</p:grpSp>
        <p:grpSp>
          <p:nvGrpSpPr>
            <p:cNvPr id="81940" name="Group 16"/>
            <p:cNvGrpSpPr>
              <a:grpSpLocks/>
            </p:cNvGrpSpPr>
            <p:nvPr/>
          </p:nvGrpSpPr>
          <p:grpSpPr bwMode="auto">
            <a:xfrm>
              <a:off x="3408" y="2592"/>
              <a:ext cx="576" cy="192"/>
              <a:chOff x="240" y="2640"/>
              <a:chExt cx="576" cy="192"/>
            </a:xfrm>
          </p:grpSpPr>
          <p:sp>
            <p:nvSpPr>
              <p:cNvPr id="81944" name="Rectangle 17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1945" name="Rectangle 18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1946" name="Rectangle 19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</p:grpSp>
        <p:sp>
          <p:nvSpPr>
            <p:cNvPr id="81941" name="Text Box 20"/>
            <p:cNvSpPr txBox="1">
              <a:spLocks noChangeArrowheads="1"/>
            </p:cNvSpPr>
            <p:nvPr/>
          </p:nvSpPr>
          <p:spPr bwMode="auto">
            <a:xfrm>
              <a:off x="2592" y="25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x</a:t>
              </a:r>
            </a:p>
          </p:txBody>
        </p:sp>
        <p:sp>
          <p:nvSpPr>
            <p:cNvPr id="81942" name="Line 21"/>
            <p:cNvSpPr>
              <a:spLocks noChangeShapeType="1"/>
            </p:cNvSpPr>
            <p:nvPr/>
          </p:nvSpPr>
          <p:spPr bwMode="auto">
            <a:xfrm>
              <a:off x="2064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1943" name="Line 22"/>
            <p:cNvSpPr>
              <a:spLocks noChangeShapeType="1"/>
            </p:cNvSpPr>
            <p:nvPr/>
          </p:nvSpPr>
          <p:spPr bwMode="auto">
            <a:xfrm>
              <a:off x="3024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81926" name="AutoShape 23"/>
          <p:cNvSpPr>
            <a:spLocks/>
          </p:cNvSpPr>
          <p:nvPr/>
        </p:nvSpPr>
        <p:spPr bwMode="auto">
          <a:xfrm rot="5400000">
            <a:off x="5334000" y="17526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81927" name="AutoShape 24"/>
          <p:cNvSpPr>
            <a:spLocks/>
          </p:cNvSpPr>
          <p:nvPr/>
        </p:nvSpPr>
        <p:spPr bwMode="auto">
          <a:xfrm rot="5400000">
            <a:off x="7467600" y="17526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81928" name="Text Box 25"/>
          <p:cNvSpPr txBox="1">
            <a:spLocks noChangeArrowheads="1"/>
          </p:cNvSpPr>
          <p:nvPr/>
        </p:nvSpPr>
        <p:spPr bwMode="auto">
          <a:xfrm>
            <a:off x="5194300" y="2209800"/>
            <a:ext cx="52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≤ x</a:t>
            </a:r>
          </a:p>
        </p:txBody>
      </p:sp>
      <p:sp>
        <p:nvSpPr>
          <p:cNvPr id="81929" name="Text Box 26"/>
          <p:cNvSpPr txBox="1">
            <a:spLocks noChangeArrowheads="1"/>
          </p:cNvSpPr>
          <p:nvPr/>
        </p:nvSpPr>
        <p:spPr bwMode="auto">
          <a:xfrm>
            <a:off x="7315200" y="2209800"/>
            <a:ext cx="52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x ≤</a:t>
            </a:r>
          </a:p>
        </p:txBody>
      </p:sp>
      <p:sp>
        <p:nvSpPr>
          <p:cNvPr id="81930" name="Text Box 27"/>
          <p:cNvSpPr txBox="1">
            <a:spLocks noChangeArrowheads="1"/>
          </p:cNvSpPr>
          <p:nvPr/>
        </p:nvSpPr>
        <p:spPr bwMode="auto">
          <a:xfrm>
            <a:off x="5638800" y="3641725"/>
            <a:ext cx="512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first</a:t>
            </a:r>
          </a:p>
        </p:txBody>
      </p:sp>
      <p:sp>
        <p:nvSpPr>
          <p:cNvPr id="81931" name="Text Box 28"/>
          <p:cNvSpPr txBox="1">
            <a:spLocks noChangeArrowheads="1"/>
          </p:cNvSpPr>
          <p:nvPr/>
        </p:nvSpPr>
        <p:spPr bwMode="auto">
          <a:xfrm>
            <a:off x="6705600" y="3641725"/>
            <a:ext cx="511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mid</a:t>
            </a:r>
          </a:p>
        </p:txBody>
      </p:sp>
      <p:sp>
        <p:nvSpPr>
          <p:cNvPr id="81932" name="Text Box 29"/>
          <p:cNvSpPr txBox="1">
            <a:spLocks noChangeArrowheads="1"/>
          </p:cNvSpPr>
          <p:nvPr/>
        </p:nvSpPr>
        <p:spPr bwMode="auto">
          <a:xfrm>
            <a:off x="8034338" y="3641725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last</a:t>
            </a:r>
          </a:p>
        </p:txBody>
      </p:sp>
      <p:cxnSp>
        <p:nvCxnSpPr>
          <p:cNvPr id="81933" name="AutoShape 33"/>
          <p:cNvCxnSpPr>
            <a:cxnSpLocks noChangeShapeType="1"/>
            <a:stCxn id="81930" idx="0"/>
            <a:endCxn id="81950" idx="2"/>
          </p:cNvCxnSpPr>
          <p:nvPr/>
        </p:nvCxnSpPr>
        <p:spPr bwMode="auto">
          <a:xfrm rot="16200000" flipV="1">
            <a:off x="5013325" y="2759075"/>
            <a:ext cx="517525" cy="12477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4" name="AutoShape 34"/>
          <p:cNvCxnSpPr>
            <a:cxnSpLocks noChangeShapeType="1"/>
            <a:stCxn id="81931" idx="0"/>
            <a:endCxn id="81941" idx="2"/>
          </p:cNvCxnSpPr>
          <p:nvPr/>
        </p:nvCxnSpPr>
        <p:spPr bwMode="auto">
          <a:xfrm rot="16200000" flipV="1">
            <a:off x="6469857" y="3150393"/>
            <a:ext cx="501650" cy="4810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5" name="AutoShape 35"/>
          <p:cNvCxnSpPr>
            <a:cxnSpLocks noChangeShapeType="1"/>
            <a:stCxn id="81932" idx="0"/>
          </p:cNvCxnSpPr>
          <p:nvPr/>
        </p:nvCxnSpPr>
        <p:spPr bwMode="auto">
          <a:xfrm rot="-5400000">
            <a:off x="8093869" y="3315494"/>
            <a:ext cx="517525" cy="1349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142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BD887A-1897-4050-BBF2-8435FBC700D9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Running time for the algorithm Select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running time for Partition is </a:t>
            </a:r>
            <a:r>
              <a:rPr lang="en-US" altLang="en-US" sz="2400" i="1" dirty="0">
                <a:cs typeface="Arial" panose="020B0604020202020204" pitchFamily="34" charset="0"/>
              </a:rPr>
              <a:t>O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n</a:t>
            </a:r>
            <a:r>
              <a:rPr lang="en-US" altLang="en-US" sz="2400" dirty="0">
                <a:cs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In the worst case, Partition step will always generate:</a:t>
            </a: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8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Hence, </a:t>
            </a:r>
            <a:r>
              <a:rPr lang="en-US" altLang="en-US" sz="2400" i="1" dirty="0">
                <a:cs typeface="Arial" panose="020B0604020202020204" pitchFamily="34" charset="0"/>
              </a:rPr>
              <a:t>T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n</a:t>
            </a:r>
            <a:r>
              <a:rPr lang="en-US" altLang="en-US" sz="2400" dirty="0">
                <a:cs typeface="Arial" panose="020B0604020202020204" pitchFamily="34" charset="0"/>
              </a:rPr>
              <a:t>)=</a:t>
            </a:r>
            <a:r>
              <a:rPr lang="en-US" altLang="en-US" sz="2400" i="1" dirty="0">
                <a:cs typeface="Arial" panose="020B0604020202020204" pitchFamily="34" charset="0"/>
              </a:rPr>
              <a:t>T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n</a:t>
            </a:r>
            <a:r>
              <a:rPr lang="en-US" altLang="en-US" sz="2400" dirty="0">
                <a:cs typeface="Arial" panose="020B0604020202020204" pitchFamily="34" charset="0"/>
              </a:rPr>
              <a:t>-1)+</a:t>
            </a:r>
            <a:r>
              <a:rPr lang="en-US" altLang="en-US" sz="2400" i="1" dirty="0">
                <a:cs typeface="Arial" panose="020B0604020202020204" pitchFamily="34" charset="0"/>
              </a:rPr>
              <a:t>O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n</a:t>
            </a:r>
            <a:r>
              <a:rPr lang="en-US" altLang="en-US" sz="2400" dirty="0">
                <a:cs typeface="Arial" panose="020B0604020202020204" pitchFamily="34" charset="0"/>
              </a:rPr>
              <a:t>)=</a:t>
            </a:r>
            <a:r>
              <a:rPr lang="en-US" altLang="en-US" sz="2400" i="1" dirty="0">
                <a:cs typeface="Arial" panose="020B0604020202020204" pitchFamily="34" charset="0"/>
              </a:rPr>
              <a:t>O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n</a:t>
            </a:r>
            <a:r>
              <a:rPr lang="en-US" altLang="en-US" sz="2400" baseline="30000" dirty="0">
                <a:cs typeface="Arial" panose="020B0604020202020204" pitchFamily="34" charset="0"/>
              </a:rPr>
              <a:t>2</a:t>
            </a:r>
            <a:r>
              <a:rPr lang="en-US" altLang="en-US" sz="24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83973" name="Text Box 49"/>
          <p:cNvSpPr txBox="1">
            <a:spLocks noChangeArrowheads="1"/>
          </p:cNvSpPr>
          <p:nvPr/>
        </p:nvSpPr>
        <p:spPr bwMode="auto">
          <a:xfrm>
            <a:off x="4368800" y="34290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or</a:t>
            </a:r>
          </a:p>
        </p:txBody>
      </p:sp>
      <p:grpSp>
        <p:nvGrpSpPr>
          <p:cNvPr id="83974" name="Group 54"/>
          <p:cNvGrpSpPr>
            <a:grpSpLocks/>
          </p:cNvGrpSpPr>
          <p:nvPr/>
        </p:nvGrpSpPr>
        <p:grpSpPr bwMode="auto">
          <a:xfrm>
            <a:off x="1790700" y="2895600"/>
            <a:ext cx="2212975" cy="1528763"/>
            <a:chOff x="624" y="2064"/>
            <a:chExt cx="1394" cy="963"/>
          </a:xfrm>
        </p:grpSpPr>
        <p:grpSp>
          <p:nvGrpSpPr>
            <p:cNvPr id="83990" name="Group 48"/>
            <p:cNvGrpSpPr>
              <a:grpSpLocks/>
            </p:cNvGrpSpPr>
            <p:nvPr/>
          </p:nvGrpSpPr>
          <p:grpSpPr bwMode="auto">
            <a:xfrm>
              <a:off x="624" y="2064"/>
              <a:ext cx="1348" cy="586"/>
              <a:chOff x="624" y="2064"/>
              <a:chExt cx="1348" cy="586"/>
            </a:xfrm>
          </p:grpSpPr>
          <p:grpSp>
            <p:nvGrpSpPr>
              <p:cNvPr id="83993" name="Group 27"/>
              <p:cNvGrpSpPr>
                <a:grpSpLocks/>
              </p:cNvGrpSpPr>
              <p:nvPr/>
            </p:nvGrpSpPr>
            <p:grpSpPr bwMode="auto">
              <a:xfrm>
                <a:off x="624" y="2448"/>
                <a:ext cx="576" cy="192"/>
                <a:chOff x="240" y="2640"/>
                <a:chExt cx="576" cy="192"/>
              </a:xfrm>
            </p:grpSpPr>
            <p:sp>
              <p:nvSpPr>
                <p:cNvPr id="84002" name="Rectangle 28"/>
                <p:cNvSpPr>
                  <a:spLocks noChangeArrowheads="1"/>
                </p:cNvSpPr>
                <p:nvPr/>
              </p:nvSpPr>
              <p:spPr bwMode="auto">
                <a:xfrm>
                  <a:off x="240" y="2640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en-US" sz="2000"/>
                </a:p>
              </p:txBody>
            </p:sp>
            <p:sp>
              <p:nvSpPr>
                <p:cNvPr id="84003" name="Rectangle 29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en-US" sz="2000"/>
                </a:p>
              </p:txBody>
            </p:sp>
            <p:sp>
              <p:nvSpPr>
                <p:cNvPr id="84004" name="Rectangle 30"/>
                <p:cNvSpPr>
                  <a:spLocks noChangeArrowheads="1"/>
                </p:cNvSpPr>
                <p:nvPr/>
              </p:nvSpPr>
              <p:spPr bwMode="auto">
                <a:xfrm>
                  <a:off x="624" y="2640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en-US" sz="2000"/>
                </a:p>
              </p:txBody>
            </p:sp>
          </p:grpSp>
          <p:sp>
            <p:nvSpPr>
              <p:cNvPr id="83994" name="Line 31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995" name="Line 32"/>
              <p:cNvSpPr>
                <a:spLocks noChangeShapeType="1"/>
              </p:cNvSpPr>
              <p:nvPr/>
            </p:nvSpPr>
            <p:spPr bwMode="auto">
              <a:xfrm>
                <a:off x="1008" y="264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996" name="Rectangle 34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3997" name="Rectangle 35"/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3998" name="Text Box 41"/>
              <p:cNvSpPr txBox="1">
                <a:spLocks noChangeArrowheads="1"/>
              </p:cNvSpPr>
              <p:nvPr/>
            </p:nvSpPr>
            <p:spPr bwMode="auto">
              <a:xfrm>
                <a:off x="1776" y="24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x</a:t>
                </a:r>
              </a:p>
            </p:txBody>
          </p:sp>
          <p:sp>
            <p:nvSpPr>
              <p:cNvPr id="83999" name="Line 42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000" name="AutoShape 44"/>
              <p:cNvSpPr>
                <a:spLocks/>
              </p:cNvSpPr>
              <p:nvPr/>
            </p:nvSpPr>
            <p:spPr bwMode="auto">
              <a:xfrm rot="5400000">
                <a:off x="1152" y="1776"/>
                <a:ext cx="96" cy="1152"/>
              </a:xfrm>
              <a:prstGeom prst="leftBrace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4001" name="Text Box 46"/>
              <p:cNvSpPr txBox="1">
                <a:spLocks noChangeArrowheads="1"/>
              </p:cNvSpPr>
              <p:nvPr/>
            </p:nvSpPr>
            <p:spPr bwMode="auto">
              <a:xfrm>
                <a:off x="1062" y="2064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cs typeface="Arial" panose="020B0604020202020204" pitchFamily="34" charset="0"/>
                  </a:rPr>
                  <a:t>&lt; x</a:t>
                </a:r>
              </a:p>
            </p:txBody>
          </p:sp>
        </p:grpSp>
        <p:sp>
          <p:nvSpPr>
            <p:cNvPr id="83991" name="Text Box 50"/>
            <p:cNvSpPr txBox="1">
              <a:spLocks noChangeArrowheads="1"/>
            </p:cNvSpPr>
            <p:nvPr/>
          </p:nvSpPr>
          <p:spPr bwMode="auto">
            <a:xfrm>
              <a:off x="1696" y="2815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cs typeface="Arial" panose="020B0604020202020204" pitchFamily="34" charset="0"/>
                </a:rPr>
                <a:t>mid</a:t>
              </a:r>
            </a:p>
          </p:txBody>
        </p:sp>
        <p:sp>
          <p:nvSpPr>
            <p:cNvPr id="83992" name="Line 52"/>
            <p:cNvSpPr>
              <a:spLocks noChangeShapeType="1"/>
            </p:cNvSpPr>
            <p:nvPr/>
          </p:nvSpPr>
          <p:spPr bwMode="auto">
            <a:xfrm flipV="1">
              <a:off x="1872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83975" name="Group 55"/>
          <p:cNvGrpSpPr>
            <a:grpSpLocks/>
          </p:cNvGrpSpPr>
          <p:nvPr/>
        </p:nvGrpSpPr>
        <p:grpSpPr bwMode="auto">
          <a:xfrm>
            <a:off x="5146675" y="2895600"/>
            <a:ext cx="2320925" cy="1528763"/>
            <a:chOff x="3386" y="2064"/>
            <a:chExt cx="1462" cy="963"/>
          </a:xfrm>
        </p:grpSpPr>
        <p:sp>
          <p:nvSpPr>
            <p:cNvPr id="83976" name="Line 9"/>
            <p:cNvSpPr>
              <a:spLocks noChangeShapeType="1"/>
            </p:cNvSpPr>
            <p:nvPr/>
          </p:nvSpPr>
          <p:spPr bwMode="auto">
            <a:xfrm>
              <a:off x="3552" y="244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3977" name="Line 10"/>
            <p:cNvSpPr>
              <a:spLocks noChangeShapeType="1"/>
            </p:cNvSpPr>
            <p:nvPr/>
          </p:nvSpPr>
          <p:spPr bwMode="auto">
            <a:xfrm>
              <a:off x="3504" y="264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3978" name="Rectangle 13"/>
            <p:cNvSpPr>
              <a:spLocks noChangeArrowheads="1"/>
            </p:cNvSpPr>
            <p:nvPr/>
          </p:nvSpPr>
          <p:spPr bwMode="auto">
            <a:xfrm>
              <a:off x="3456" y="2448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000"/>
            </a:p>
          </p:txBody>
        </p:sp>
        <p:sp>
          <p:nvSpPr>
            <p:cNvPr id="83979" name="Rectangle 14"/>
            <p:cNvSpPr>
              <a:spLocks noChangeArrowheads="1"/>
            </p:cNvSpPr>
            <p:nvPr/>
          </p:nvSpPr>
          <p:spPr bwMode="auto">
            <a:xfrm>
              <a:off x="3648" y="2448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000"/>
            </a:p>
          </p:txBody>
        </p:sp>
        <p:grpSp>
          <p:nvGrpSpPr>
            <p:cNvPr id="83980" name="Group 15"/>
            <p:cNvGrpSpPr>
              <a:grpSpLocks/>
            </p:cNvGrpSpPr>
            <p:nvPr/>
          </p:nvGrpSpPr>
          <p:grpSpPr bwMode="auto">
            <a:xfrm>
              <a:off x="4272" y="2448"/>
              <a:ext cx="576" cy="192"/>
              <a:chOff x="240" y="2640"/>
              <a:chExt cx="576" cy="192"/>
            </a:xfrm>
          </p:grpSpPr>
          <p:sp>
            <p:nvSpPr>
              <p:cNvPr id="83987" name="Rectangle 16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3988" name="Rectangle 17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3989" name="Rectangle 18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</p:grpSp>
        <p:sp>
          <p:nvSpPr>
            <p:cNvPr id="83981" name="Text Box 19"/>
            <p:cNvSpPr txBox="1">
              <a:spLocks noChangeArrowheads="1"/>
            </p:cNvSpPr>
            <p:nvPr/>
          </p:nvSpPr>
          <p:spPr bwMode="auto">
            <a:xfrm>
              <a:off x="3456" y="240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x</a:t>
              </a:r>
            </a:p>
          </p:txBody>
        </p:sp>
        <p:sp>
          <p:nvSpPr>
            <p:cNvPr id="83982" name="Line 21"/>
            <p:cNvSpPr>
              <a:spLocks noChangeShapeType="1"/>
            </p:cNvSpPr>
            <p:nvPr/>
          </p:nvSpPr>
          <p:spPr bwMode="auto">
            <a:xfrm>
              <a:off x="3888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3983" name="AutoShape 23"/>
            <p:cNvSpPr>
              <a:spLocks/>
            </p:cNvSpPr>
            <p:nvPr/>
          </p:nvSpPr>
          <p:spPr bwMode="auto">
            <a:xfrm rot="5400000">
              <a:off x="4176" y="1776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000"/>
            </a:p>
          </p:txBody>
        </p:sp>
        <p:sp>
          <p:nvSpPr>
            <p:cNvPr id="83984" name="Text Box 25"/>
            <p:cNvSpPr txBox="1">
              <a:spLocks noChangeArrowheads="1"/>
            </p:cNvSpPr>
            <p:nvPr/>
          </p:nvSpPr>
          <p:spPr bwMode="auto">
            <a:xfrm>
              <a:off x="4078" y="2064"/>
              <a:ext cx="3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cs typeface="Arial" panose="020B0604020202020204" pitchFamily="34" charset="0"/>
                </a:rPr>
                <a:t>x &lt;</a:t>
              </a:r>
            </a:p>
          </p:txBody>
        </p:sp>
        <p:sp>
          <p:nvSpPr>
            <p:cNvPr id="83985" name="Text Box 51"/>
            <p:cNvSpPr txBox="1">
              <a:spLocks noChangeArrowheads="1"/>
            </p:cNvSpPr>
            <p:nvPr/>
          </p:nvSpPr>
          <p:spPr bwMode="auto">
            <a:xfrm>
              <a:off x="3386" y="2815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cs typeface="Arial" panose="020B0604020202020204" pitchFamily="34" charset="0"/>
                </a:rPr>
                <a:t>mid</a:t>
              </a:r>
            </a:p>
          </p:txBody>
        </p:sp>
        <p:sp>
          <p:nvSpPr>
            <p:cNvPr id="83986" name="Line 53"/>
            <p:cNvSpPr>
              <a:spLocks noChangeShapeType="1"/>
            </p:cNvSpPr>
            <p:nvPr/>
          </p:nvSpPr>
          <p:spPr bwMode="auto">
            <a:xfrm flipV="1">
              <a:off x="3552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39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16E4D0-780A-4B76-843B-E408A9A1288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6019" name="Rectangle 3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600"/>
              <a:t>Randomized Select</a:t>
            </a:r>
          </a:p>
        </p:txBody>
      </p:sp>
      <p:sp>
        <p:nvSpPr>
          <p:cNvPr id="86020" name="Rectangle 39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400"/>
              <a:t>Shuffle the elements of the input, the last element (which we use as pivot for partitioning) is a random element.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However, this is equivalent to picking a random element as the pivot.</a:t>
            </a:r>
          </a:p>
        </p:txBody>
      </p:sp>
      <p:grpSp>
        <p:nvGrpSpPr>
          <p:cNvPr id="86021" name="Group 43"/>
          <p:cNvGrpSpPr>
            <a:grpSpLocks/>
          </p:cNvGrpSpPr>
          <p:nvPr/>
        </p:nvGrpSpPr>
        <p:grpSpPr bwMode="auto">
          <a:xfrm>
            <a:off x="4419600" y="2894013"/>
            <a:ext cx="914400" cy="304800"/>
            <a:chOff x="240" y="2640"/>
            <a:chExt cx="576" cy="192"/>
          </a:xfrm>
        </p:grpSpPr>
        <p:sp>
          <p:nvSpPr>
            <p:cNvPr id="86047" name="Rectangle 44"/>
            <p:cNvSpPr>
              <a:spLocks noChangeArrowheads="1"/>
            </p:cNvSpPr>
            <p:nvPr/>
          </p:nvSpPr>
          <p:spPr bwMode="auto">
            <a:xfrm>
              <a:off x="240" y="2640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000"/>
            </a:p>
          </p:txBody>
        </p:sp>
        <p:sp>
          <p:nvSpPr>
            <p:cNvPr id="86048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000"/>
            </a:p>
          </p:txBody>
        </p:sp>
        <p:sp>
          <p:nvSpPr>
            <p:cNvPr id="86049" name="Rectangle 46"/>
            <p:cNvSpPr>
              <a:spLocks noChangeArrowheads="1"/>
            </p:cNvSpPr>
            <p:nvPr/>
          </p:nvSpPr>
          <p:spPr bwMode="auto">
            <a:xfrm>
              <a:off x="624" y="2640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000"/>
            </a:p>
          </p:txBody>
        </p:sp>
      </p:grpSp>
      <p:sp>
        <p:nvSpPr>
          <p:cNvPr id="86022" name="Line 47"/>
          <p:cNvSpPr>
            <a:spLocks noChangeShapeType="1"/>
          </p:cNvSpPr>
          <p:nvPr/>
        </p:nvSpPr>
        <p:spPr bwMode="auto">
          <a:xfrm>
            <a:off x="5029200" y="28940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3" name="Line 48"/>
          <p:cNvSpPr>
            <a:spLocks noChangeShapeType="1"/>
          </p:cNvSpPr>
          <p:nvPr/>
        </p:nvSpPr>
        <p:spPr bwMode="auto">
          <a:xfrm>
            <a:off x="5029200" y="31988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4" name="Rectangle 49"/>
          <p:cNvSpPr>
            <a:spLocks noChangeArrowheads="1"/>
          </p:cNvSpPr>
          <p:nvPr/>
        </p:nvSpPr>
        <p:spPr bwMode="auto">
          <a:xfrm>
            <a:off x="5943600" y="2894013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86025" name="Rectangle 50"/>
          <p:cNvSpPr>
            <a:spLocks noChangeArrowheads="1"/>
          </p:cNvSpPr>
          <p:nvPr/>
        </p:nvSpPr>
        <p:spPr bwMode="auto">
          <a:xfrm>
            <a:off x="6248400" y="2894013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86026" name="Line 52"/>
          <p:cNvSpPr>
            <a:spLocks noChangeShapeType="1"/>
          </p:cNvSpPr>
          <p:nvPr/>
        </p:nvSpPr>
        <p:spPr bwMode="auto">
          <a:xfrm>
            <a:off x="5410200" y="30464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86027" name="AutoShape 87"/>
          <p:cNvCxnSpPr>
            <a:cxnSpLocks noChangeShapeType="1"/>
          </p:cNvCxnSpPr>
          <p:nvPr/>
        </p:nvCxnSpPr>
        <p:spPr bwMode="auto">
          <a:xfrm rot="5400000" flipV="1">
            <a:off x="4761706" y="2742407"/>
            <a:ext cx="1587" cy="3048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8" name="AutoShape 88"/>
          <p:cNvCxnSpPr>
            <a:cxnSpLocks noChangeShapeType="1"/>
          </p:cNvCxnSpPr>
          <p:nvPr/>
        </p:nvCxnSpPr>
        <p:spPr bwMode="auto">
          <a:xfrm rot="16200000" flipH="1">
            <a:off x="5371306" y="2742407"/>
            <a:ext cx="1587" cy="9144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9" name="AutoShape 89"/>
          <p:cNvCxnSpPr>
            <a:cxnSpLocks noChangeShapeType="1"/>
          </p:cNvCxnSpPr>
          <p:nvPr/>
        </p:nvCxnSpPr>
        <p:spPr bwMode="auto">
          <a:xfrm rot="-5400000" flipH="1" flipV="1">
            <a:off x="5676106" y="2437607"/>
            <a:ext cx="1587" cy="9144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0" name="AutoShape 90"/>
          <p:cNvCxnSpPr>
            <a:cxnSpLocks noChangeShapeType="1"/>
          </p:cNvCxnSpPr>
          <p:nvPr/>
        </p:nvCxnSpPr>
        <p:spPr bwMode="auto">
          <a:xfrm rot="5400000">
            <a:off x="4914106" y="2894807"/>
            <a:ext cx="1587" cy="6096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1" name="AutoShape 91"/>
          <p:cNvCxnSpPr>
            <a:cxnSpLocks noChangeShapeType="1"/>
          </p:cNvCxnSpPr>
          <p:nvPr/>
        </p:nvCxnSpPr>
        <p:spPr bwMode="auto">
          <a:xfrm rot="-5400000" flipH="1" flipV="1">
            <a:off x="5980906" y="2437607"/>
            <a:ext cx="1587" cy="9144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2" name="AutoShape 92"/>
          <p:cNvCxnSpPr>
            <a:cxnSpLocks noChangeShapeType="1"/>
          </p:cNvCxnSpPr>
          <p:nvPr/>
        </p:nvCxnSpPr>
        <p:spPr bwMode="auto">
          <a:xfrm rot="16200000" flipH="1">
            <a:off x="5828506" y="2894807"/>
            <a:ext cx="1587" cy="6096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3" name="AutoShape 93"/>
          <p:cNvCxnSpPr>
            <a:cxnSpLocks noChangeShapeType="1"/>
          </p:cNvCxnSpPr>
          <p:nvPr/>
        </p:nvCxnSpPr>
        <p:spPr bwMode="auto">
          <a:xfrm rot="16200000" flipH="1">
            <a:off x="6133306" y="2894807"/>
            <a:ext cx="1587" cy="6096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34" name="Text Box 94"/>
          <p:cNvSpPr txBox="1">
            <a:spLocks noChangeArrowheads="1"/>
          </p:cNvSpPr>
          <p:nvPr/>
        </p:nvSpPr>
        <p:spPr bwMode="auto">
          <a:xfrm>
            <a:off x="2330450" y="2832100"/>
            <a:ext cx="193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random shuffling:</a:t>
            </a:r>
          </a:p>
        </p:txBody>
      </p:sp>
      <p:sp>
        <p:nvSpPr>
          <p:cNvPr id="86035" name="Rectangle 96"/>
          <p:cNvSpPr>
            <a:spLocks noChangeArrowheads="1"/>
          </p:cNvSpPr>
          <p:nvPr/>
        </p:nvSpPr>
        <p:spPr bwMode="auto">
          <a:xfrm>
            <a:off x="4419600" y="4951413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86036" name="Rectangle 97"/>
          <p:cNvSpPr>
            <a:spLocks noChangeArrowheads="1"/>
          </p:cNvSpPr>
          <p:nvPr/>
        </p:nvSpPr>
        <p:spPr bwMode="auto">
          <a:xfrm>
            <a:off x="4724400" y="4951413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86037" name="Line 99"/>
          <p:cNvSpPr>
            <a:spLocks noChangeShapeType="1"/>
          </p:cNvSpPr>
          <p:nvPr/>
        </p:nvSpPr>
        <p:spPr bwMode="auto">
          <a:xfrm>
            <a:off x="5029200" y="49514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38" name="Line 100"/>
          <p:cNvSpPr>
            <a:spLocks noChangeShapeType="1"/>
          </p:cNvSpPr>
          <p:nvPr/>
        </p:nvSpPr>
        <p:spPr bwMode="auto">
          <a:xfrm>
            <a:off x="5029200" y="52562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39" name="Rectangle 101"/>
          <p:cNvSpPr>
            <a:spLocks noChangeArrowheads="1"/>
          </p:cNvSpPr>
          <p:nvPr/>
        </p:nvSpPr>
        <p:spPr bwMode="auto">
          <a:xfrm>
            <a:off x="6248400" y="4951413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86040" name="Rectangle 102"/>
          <p:cNvSpPr>
            <a:spLocks noChangeArrowheads="1"/>
          </p:cNvSpPr>
          <p:nvPr/>
        </p:nvSpPr>
        <p:spPr bwMode="auto">
          <a:xfrm>
            <a:off x="5486400" y="4951413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86041" name="Line 103"/>
          <p:cNvSpPr>
            <a:spLocks noChangeShapeType="1"/>
          </p:cNvSpPr>
          <p:nvPr/>
        </p:nvSpPr>
        <p:spPr bwMode="auto">
          <a:xfrm>
            <a:off x="5105400" y="5103813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42" name="Text Box 125"/>
          <p:cNvSpPr txBox="1">
            <a:spLocks noChangeArrowheads="1"/>
          </p:cNvSpPr>
          <p:nvPr/>
        </p:nvSpPr>
        <p:spPr bwMode="auto">
          <a:xfrm>
            <a:off x="4845050" y="5729288"/>
            <a:ext cx="175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 random index</a:t>
            </a:r>
          </a:p>
        </p:txBody>
      </p:sp>
      <p:sp>
        <p:nvSpPr>
          <p:cNvPr id="86043" name="Line 126"/>
          <p:cNvSpPr>
            <a:spLocks noChangeShapeType="1"/>
          </p:cNvSpPr>
          <p:nvPr/>
        </p:nvSpPr>
        <p:spPr bwMode="auto">
          <a:xfrm>
            <a:off x="5867400" y="51054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86044" name="AutoShape 127"/>
          <p:cNvCxnSpPr>
            <a:cxnSpLocks noChangeShapeType="1"/>
          </p:cNvCxnSpPr>
          <p:nvPr/>
        </p:nvCxnSpPr>
        <p:spPr bwMode="auto">
          <a:xfrm rot="-5400000">
            <a:off x="6019006" y="4609307"/>
            <a:ext cx="77787" cy="762000"/>
          </a:xfrm>
          <a:prstGeom prst="curvedConnector3">
            <a:avLst>
              <a:gd name="adj1" fmla="val 39388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45" name="AutoShape 128"/>
          <p:cNvCxnSpPr>
            <a:cxnSpLocks noChangeShapeType="1"/>
          </p:cNvCxnSpPr>
          <p:nvPr/>
        </p:nvCxnSpPr>
        <p:spPr bwMode="auto">
          <a:xfrm rot="5400000">
            <a:off x="6020593" y="4837907"/>
            <a:ext cx="74613" cy="762000"/>
          </a:xfrm>
          <a:prstGeom prst="curvedConnector3">
            <a:avLst>
              <a:gd name="adj1" fmla="val 40638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46" name="AutoShape 130"/>
          <p:cNvCxnSpPr>
            <a:cxnSpLocks noChangeShapeType="1"/>
          </p:cNvCxnSpPr>
          <p:nvPr/>
        </p:nvCxnSpPr>
        <p:spPr bwMode="auto">
          <a:xfrm rot="5400000" flipH="1">
            <a:off x="5503069" y="5469731"/>
            <a:ext cx="319088" cy="200025"/>
          </a:xfrm>
          <a:prstGeom prst="bentConnector3">
            <a:avLst>
              <a:gd name="adj1" fmla="val 4975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8590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82B996-8CC2-4464-A22C-BCFB5941C0B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Pseudo code for Randomized Select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81000" y="990600"/>
            <a:ext cx="82296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</a:t>
            </a:r>
            <a:r>
              <a:rPr lang="en-US" altLang="en-US" sz="1800" b="1" dirty="0" err="1"/>
              <a:t>RandomizedSelect</a:t>
            </a:r>
            <a:r>
              <a:rPr lang="en-US" altLang="en-US" sz="1800" b="1" dirty="0"/>
              <a:t> (A, first, last,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 {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if (first == last)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 return A[first]; </a:t>
            </a:r>
            <a:r>
              <a:rPr lang="en-US" altLang="en-US" sz="1800" b="1" dirty="0">
                <a:solidFill>
                  <a:srgbClr val="0066FF"/>
                </a:solidFill>
              </a:rPr>
              <a:t>// </a:t>
            </a:r>
            <a:r>
              <a:rPr lang="en-US" altLang="en-US" sz="1800" b="1" dirty="0" err="1">
                <a:solidFill>
                  <a:srgbClr val="0066FF"/>
                </a:solidFill>
              </a:rPr>
              <a:t>i</a:t>
            </a:r>
            <a:r>
              <a:rPr lang="en-US" altLang="en-US" sz="1800" b="1" dirty="0">
                <a:solidFill>
                  <a:srgbClr val="0066FF"/>
                </a:solidFill>
              </a:rPr>
              <a:t>=1 in this case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>
              <a:solidFill>
                <a:srgbClr val="0066FF"/>
              </a:solidFill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/>
              <a:t>random_index</a:t>
            </a:r>
            <a:r>
              <a:rPr lang="en-US" altLang="en-US" sz="1800" b="1" dirty="0"/>
              <a:t> = random(first, last); </a:t>
            </a:r>
            <a:r>
              <a:rPr lang="en-US" altLang="en-US" sz="1800" b="1" dirty="0">
                <a:solidFill>
                  <a:srgbClr val="0066FF"/>
                </a:solidFill>
              </a:rPr>
              <a:t>// returns a number first </a:t>
            </a:r>
            <a:r>
              <a:rPr lang="en-US" altLang="en-US" sz="1800" b="1" dirty="0">
                <a:solidFill>
                  <a:srgbClr val="0066FF"/>
                </a:solidFill>
                <a:cs typeface="Arial" panose="020B0604020202020204" pitchFamily="34" charset="0"/>
              </a:rPr>
              <a:t>≤ … ≤ </a:t>
            </a:r>
            <a:r>
              <a:rPr lang="en-US" altLang="en-US" sz="1800" b="1" dirty="0">
                <a:solidFill>
                  <a:srgbClr val="0066FF"/>
                </a:solidFill>
              </a:rPr>
              <a:t>last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swap(A[</a:t>
            </a:r>
            <a:r>
              <a:rPr lang="en-US" altLang="en-US" sz="1800" b="1" dirty="0" err="1"/>
              <a:t>random_index</a:t>
            </a:r>
            <a:r>
              <a:rPr lang="en-US" altLang="en-US" sz="1800" b="1" dirty="0"/>
              <a:t>], A[last]);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mid = Partition(A, first, last 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 = mid – first + 1;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 ==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olidFill>
                  <a:srgbClr val="0066FF"/>
                </a:solidFill>
              </a:rPr>
              <a:t>// we may be lucky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return A[mid];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 &lt; 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olidFill>
                  <a:srgbClr val="0066FF"/>
                </a:solidFill>
              </a:rPr>
              <a:t>// it is in the left subarray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return (Select(A, first, mid-1,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return (Select(A, mid+1, last, </a:t>
            </a:r>
            <a:r>
              <a:rPr lang="en-US" altLang="en-US" sz="1800" b="1" dirty="0" err="1"/>
              <a:t>i-mid_and_less</a:t>
            </a:r>
            <a:r>
              <a:rPr lang="en-US" altLang="en-US" sz="1800" b="1" dirty="0"/>
              <a:t>));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4557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0DFF6F-EEEE-4CD9-989B-4B67FC3229E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Note that we can still be extremely unlucky, and partition around the largest or smallest element in the subarray.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Hence, there is no change in the worst case behavior. It is still </a:t>
            </a:r>
            <a:r>
              <a:rPr lang="en-US" altLang="en-US" sz="2400" i="1"/>
              <a:t>O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 baseline="30000"/>
              <a:t>2</a:t>
            </a:r>
            <a:r>
              <a:rPr lang="en-US" altLang="en-US" sz="2400"/>
              <a:t>)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However, let’s have a look at the expected running time.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We have the following cases as the outcome of the partitioning step: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600"/>
              <a:t>Analysis of Randomized Select</a:t>
            </a:r>
          </a:p>
        </p:txBody>
      </p:sp>
      <p:graphicFrame>
        <p:nvGraphicFramePr>
          <p:cNvPr id="90117" name="Object 8"/>
          <p:cNvGraphicFramePr>
            <a:graphicFrameLocks noChangeAspect="1"/>
          </p:cNvGraphicFramePr>
          <p:nvPr/>
        </p:nvGraphicFramePr>
        <p:xfrm>
          <a:off x="1782763" y="4953000"/>
          <a:ext cx="5943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Denklem" r:id="rId4" imgW="3289300" imgH="558800" progId="Equation.3">
                  <p:embed/>
                </p:oleObj>
              </mc:Choice>
              <mc:Fallback>
                <p:oleObj name="Denklem" r:id="rId4" imgW="3289300" imgH="558800" progId="Equation.3">
                  <p:embed/>
                  <p:pic>
                    <p:nvPicPr>
                      <p:cNvPr id="901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4953000"/>
                        <a:ext cx="59436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88364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11377</TotalTime>
  <Words>2348</Words>
  <Application>Microsoft Office PowerPoint</Application>
  <PresentationFormat>On-screen Show (4:3)</PresentationFormat>
  <Paragraphs>435</Paragraphs>
  <Slides>33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 Math</vt:lpstr>
      <vt:lpstr>Garamond</vt:lpstr>
      <vt:lpstr>Symbol</vt:lpstr>
      <vt:lpstr>Wingdings</vt:lpstr>
      <vt:lpstr>Edge</vt:lpstr>
      <vt:lpstr>Equation</vt:lpstr>
      <vt:lpstr>Denklem</vt:lpstr>
      <vt:lpstr>CS301 - Algorithms</vt:lpstr>
      <vt:lpstr>PowerPoint Presentation</vt:lpstr>
      <vt:lpstr>Recall “The Selection Problem”</vt:lpstr>
      <vt:lpstr>Pseudo code for Partition</vt:lpstr>
      <vt:lpstr>Pseudo code for Selection algorithm</vt:lpstr>
      <vt:lpstr>Running time for the algorithm Select</vt:lpstr>
      <vt:lpstr>Randomized Select</vt:lpstr>
      <vt:lpstr>Pseudo code for Randomized Select</vt:lpstr>
      <vt:lpstr>Analysis of Randomized Select</vt:lpstr>
      <vt:lpstr>Analysis of Randomized Select</vt:lpstr>
      <vt:lpstr>Analysis of Randomized Select</vt:lpstr>
      <vt:lpstr>Analysis of Randomized Select</vt:lpstr>
      <vt:lpstr>Analysis of Randomized Select</vt:lpstr>
      <vt:lpstr>A “Randomized Algorithm” </vt:lpstr>
      <vt:lpstr>“Deterministic” vs. “Randomized” Algorithms</vt:lpstr>
      <vt:lpstr>“Correct” Randomized Algorithms</vt:lpstr>
      <vt:lpstr>“Incorrect” Randomized Algorithms</vt:lpstr>
      <vt:lpstr>Monte Carlo &amp; Las Vegas Algorithms</vt:lpstr>
      <vt:lpstr>Motivation for Randomized Algorithms</vt:lpstr>
      <vt:lpstr>Motivation for Randomized Algorithms</vt:lpstr>
      <vt:lpstr>Motivation for Randomized Algorithms</vt:lpstr>
      <vt:lpstr>Min Cut Problem</vt:lpstr>
      <vt:lpstr>Cuts</vt:lpstr>
      <vt:lpstr>Contracting an edge</vt:lpstr>
      <vt:lpstr>Contracting an edge</vt:lpstr>
      <vt:lpstr>Contracting an edge</vt:lpstr>
      <vt:lpstr>Contracting an edge</vt:lpstr>
      <vt:lpstr>Algorithm for min-cut</vt:lpstr>
      <vt:lpstr>An Example Run</vt:lpstr>
      <vt:lpstr>Algorithm for min-cut</vt:lpstr>
      <vt:lpstr>Algorithm for min-cut</vt:lpstr>
      <vt:lpstr>Amplification for min-cut</vt:lpstr>
      <vt:lpstr>Amplification for min-cut</vt:lpstr>
    </vt:vector>
  </TitlesOfParts>
  <Company>Sabanci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CS301 - Algorithms</dc:title>
  <dc:creator>Husnu Yenigun</dc:creator>
  <cp:lastModifiedBy>Hüsnü Yenigün</cp:lastModifiedBy>
  <cp:revision>321</cp:revision>
  <dcterms:created xsi:type="dcterms:W3CDTF">2004-10-03T22:27:23Z</dcterms:created>
  <dcterms:modified xsi:type="dcterms:W3CDTF">2018-05-10T10:21:30Z</dcterms:modified>
</cp:coreProperties>
</file>