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452" r:id="rId4"/>
    <p:sldId id="473" r:id="rId5"/>
    <p:sldId id="474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9" r:id="rId16"/>
    <p:sldId id="490" r:id="rId17"/>
    <p:sldId id="491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FF0101"/>
    <a:srgbClr val="0066FF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100" d="100"/>
          <a:sy n="100" d="100"/>
        </p:scale>
        <p:origin x="9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45D421-351E-4D0A-A677-F4C401873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A75341-8365-49F6-8635-488DAE25E611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4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3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7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7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10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4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D852B-4A52-45AA-A96E-64AF42D0731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4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2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0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79A8-25DA-4E05-B0F7-2349DEFA4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80C6D-B8A8-400F-B98E-8949284F9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05B8A-723D-4811-A8DA-A21DF1B5A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6F912-EFE8-41EF-BEFB-542C27CFF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4B5BC-B800-4EB6-8BBA-816773946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1D0E6-2DDC-4778-A215-7CB976057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0EE36-01D0-43AC-961D-981356AA1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C5184-1139-4000-9D54-B35F230E5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9721D-E9A3-48DD-8ADD-C161FD113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52639-0677-48C6-9BAF-A2EEDD0F9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0C6AF-4BD2-4075-BAAD-9A4640BA8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4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D53846C-6AD1-48F6-B829-CA0C61105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 err="1"/>
              <a:t>Husnu</a:t>
            </a:r>
            <a:r>
              <a:rPr lang="en-US" altLang="en-US" i="1" dirty="0"/>
              <a:t> Yenigun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Measure the running time of the program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Try various/growing input sizes.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863725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running time data and fit a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7741" y="2325390"/>
            <a:ext cx="4733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If the running time is not linear </a:t>
            </a:r>
            <a:br>
              <a:rPr lang="en-US" dirty="0"/>
            </a:br>
            <a:endParaRPr lang="en-US" dirty="0"/>
          </a:p>
        </p:txBody>
      </p:sp>
      <p:pic>
        <p:nvPicPr>
          <p:cNvPr id="13314" name="Picture 2" descr="Image result for quadra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62317"/>
            <a:ext cx="2971800" cy="17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1516" y="2667000"/>
            <a:ext cx="4092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 this case, try </a:t>
            </a:r>
            <a:r>
              <a:rPr lang="en-US" b="1" dirty="0"/>
              <a:t>log-log plot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lg</a:t>
            </a:r>
            <a:r>
              <a:rPr lang="en-US" dirty="0"/>
              <a:t> (input size)</a:t>
            </a:r>
          </a:p>
          <a:p>
            <a:pPr algn="l"/>
            <a:r>
              <a:rPr lang="en-US" dirty="0"/>
              <a:t>Y = </a:t>
            </a:r>
            <a:r>
              <a:rPr lang="en-US" dirty="0" err="1"/>
              <a:t>lg</a:t>
            </a:r>
            <a:r>
              <a:rPr lang="en-US" dirty="0"/>
              <a:t> (running time)</a:t>
            </a:r>
          </a:p>
          <a:p>
            <a:pPr algn="l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638" y="4929557"/>
            <a:ext cx="4357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If T(n) = </a:t>
            </a:r>
            <a:r>
              <a:rPr lang="en-US" sz="2000" dirty="0" err="1"/>
              <a:t>n</a:t>
            </a:r>
            <a:r>
              <a:rPr lang="en-US" sz="2000" baseline="30000" dirty="0" err="1"/>
              <a:t>a</a:t>
            </a:r>
            <a:r>
              <a:rPr lang="en-US" sz="2000" dirty="0"/>
              <a:t> + (lower order terms),</a:t>
            </a:r>
          </a:p>
          <a:p>
            <a:pPr algn="l"/>
            <a:r>
              <a:rPr lang="en-US" sz="2000" dirty="0"/>
              <a:t>then a is the slope in the log-log plot.</a:t>
            </a:r>
          </a:p>
          <a:p>
            <a:pPr algn="l"/>
            <a:endParaRPr lang="en-US" sz="2000" dirty="0"/>
          </a:p>
        </p:txBody>
      </p:sp>
      <p:pic>
        <p:nvPicPr>
          <p:cNvPr id="11" name="Picture 6" descr="Image result for linear regres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46" y="3907612"/>
            <a:ext cx="3098851" cy="2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/>
          <p:cNvCxnSpPr/>
          <p:nvPr/>
        </p:nvCxnSpPr>
        <p:spPr bwMode="auto">
          <a:xfrm rot="16200000" flipH="1">
            <a:off x="7467600" y="3200400"/>
            <a:ext cx="914400" cy="304800"/>
          </a:xfrm>
          <a:prstGeom prst="bentConnector3">
            <a:avLst>
              <a:gd name="adj1" fmla="val -4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651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Measure the running time of the program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Try various/growing input sizes.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863725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/>
              <a:t>Collect running time data: </a:t>
            </a:r>
            <a:r>
              <a:rPr lang="en-US" dirty="0"/>
              <a:t>How reliable is a single measurement?</a:t>
            </a:r>
          </a:p>
        </p:txBody>
      </p:sp>
      <p:pic>
        <p:nvPicPr>
          <p:cNvPr id="13314" name="Picture 2" descr="Image result for quadra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462317"/>
            <a:ext cx="5311669" cy="31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657600" y="2325390"/>
            <a:ext cx="2514600" cy="20180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845068" y="2469575"/>
            <a:ext cx="3094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 other words, </a:t>
            </a:r>
          </a:p>
          <a:p>
            <a:pPr algn="l"/>
            <a:r>
              <a:rPr lang="en-US" dirty="0"/>
              <a:t>how can we trust that</a:t>
            </a:r>
          </a:p>
          <a:p>
            <a:pPr algn="l"/>
            <a:r>
              <a:rPr lang="en-US" dirty="0"/>
              <a:t>a measurement </a:t>
            </a:r>
          </a:p>
          <a:p>
            <a:pPr algn="l"/>
            <a:r>
              <a:rPr lang="en-US" dirty="0"/>
              <a:t>represents the mean </a:t>
            </a:r>
          </a:p>
          <a:p>
            <a:pPr algn="l"/>
            <a:r>
              <a:rPr lang="en-US" dirty="0"/>
              <a:t>of all possible inputs</a:t>
            </a:r>
          </a:p>
          <a:p>
            <a:pPr algn="l"/>
            <a:r>
              <a:rPr lang="en-US" dirty="0"/>
              <a:t>of that size?</a:t>
            </a:r>
          </a:p>
        </p:txBody>
      </p:sp>
    </p:spTree>
    <p:extLst>
      <p:ext uri="{BB962C8B-B14F-4D97-AF65-F5344CB8AC3E}">
        <p14:creationId xmlns:p14="http://schemas.microsoft.com/office/powerpoint/2010/main" val="2267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Q: How reliable is a single measurement?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 other words, how can we trust that a measurement </a:t>
            </a:r>
          </a:p>
          <a:p>
            <a:pPr algn="l"/>
            <a:r>
              <a:rPr lang="en-US" dirty="0"/>
              <a:t>represents the mean of all possible inputs of that size?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247" y="2362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 example for a sorting program, when we try sorting</a:t>
            </a:r>
          </a:p>
          <a:p>
            <a:pPr algn="l"/>
            <a:r>
              <a:rPr lang="en-US" dirty="0"/>
              <a:t>100 elements, there are (2</a:t>
            </a:r>
            <a:r>
              <a:rPr lang="en-US" baseline="30000" dirty="0"/>
              <a:t>32</a:t>
            </a:r>
            <a:r>
              <a:rPr lang="en-US" dirty="0"/>
              <a:t>)    different alternatives</a:t>
            </a:r>
          </a:p>
          <a:p>
            <a:pPr algn="l"/>
            <a:r>
              <a:rPr lang="en-US" dirty="0"/>
              <a:t>that we could have tried. But we tried only 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2748290"/>
            <a:ext cx="420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4807803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OK, let us try N different 100 element arrays.</a:t>
            </a:r>
          </a:p>
          <a:p>
            <a:pPr algn="l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581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How representative the running time of the instance we tried, for the mean of all possible 100 element arrays?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528834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What should N be, and how well the mean of N runs represents the mean of all possible runs?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0668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solution comes from a statistical theory: </a:t>
            </a:r>
          </a:p>
          <a:p>
            <a:pPr algn="l"/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Central Limit Theorem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316540"/>
            <a:ext cx="824456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>
                <a:solidFill>
                  <a:srgbClr val="FF0000"/>
                </a:solidFill>
              </a:rPr>
              <a:t>sufficiently large </a:t>
            </a:r>
            <a:r>
              <a:rPr lang="en-US" dirty="0"/>
              <a:t>sample size from a population </a:t>
            </a:r>
          </a:p>
          <a:p>
            <a:r>
              <a:rPr lang="en-US" dirty="0"/>
              <a:t>with a finite level of variance, the mean of all samples from </a:t>
            </a:r>
          </a:p>
          <a:p>
            <a:r>
              <a:rPr lang="en-US" dirty="0"/>
              <a:t>the same population will be </a:t>
            </a:r>
            <a:r>
              <a:rPr lang="en-US" i="1" dirty="0">
                <a:solidFill>
                  <a:srgbClr val="FF0000"/>
                </a:solidFill>
              </a:rPr>
              <a:t>approximately</a:t>
            </a:r>
            <a:r>
              <a:rPr lang="en-US" dirty="0"/>
              <a:t> equal </a:t>
            </a:r>
          </a:p>
          <a:p>
            <a:r>
              <a:rPr lang="en-US" dirty="0"/>
              <a:t>to the mean of the population.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625" y="4343400"/>
            <a:ext cx="6946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One of course wonders:</a:t>
            </a:r>
          </a:p>
          <a:p>
            <a:pPr algn="l"/>
            <a:r>
              <a:rPr lang="en-US" dirty="0"/>
              <a:t>- How many measurements are </a:t>
            </a:r>
            <a:r>
              <a:rPr lang="en-US" i="1" dirty="0">
                <a:solidFill>
                  <a:srgbClr val="FF0000"/>
                </a:solidFill>
              </a:rPr>
              <a:t>sufficiently large</a:t>
            </a:r>
            <a:r>
              <a:rPr lang="en-US" dirty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How </a:t>
            </a:r>
            <a:r>
              <a:rPr lang="en-US" i="1" dirty="0">
                <a:solidFill>
                  <a:srgbClr val="FF0000"/>
                </a:solidFill>
              </a:rPr>
              <a:t>approximate</a:t>
            </a:r>
            <a:r>
              <a:rPr lang="en-US" dirty="0"/>
              <a:t> the mean of samples will be </a:t>
            </a:r>
          </a:p>
          <a:p>
            <a:pPr algn="l"/>
            <a:r>
              <a:rPr lang="en-US" dirty="0"/>
              <a:t>to the actual mean?</a:t>
            </a:r>
          </a:p>
        </p:txBody>
      </p:sp>
    </p:spTree>
    <p:extLst>
      <p:ext uri="{BB962C8B-B14F-4D97-AF65-F5344CB8AC3E}">
        <p14:creationId xmlns:p14="http://schemas.microsoft.com/office/powerpoint/2010/main" val="1929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2425" y="953523"/>
            <a:ext cx="82929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An implication of “Central Limit Theorem” allows us to do the following: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-   Suppose the (</a:t>
            </a:r>
            <a:r>
              <a:rPr lang="en-US" sz="2000" i="1" dirty="0"/>
              <a:t>unknown</a:t>
            </a:r>
            <a:r>
              <a:rPr lang="en-US" sz="2000" dirty="0"/>
              <a:t>) mean of all possible runs is </a:t>
            </a:r>
            <a:r>
              <a:rPr lang="en-US" sz="2000" b="1" dirty="0"/>
              <a:t>M</a:t>
            </a:r>
          </a:p>
          <a:p>
            <a:pPr algn="l"/>
            <a:r>
              <a:rPr lang="en-US" sz="2000" dirty="0"/>
              <a:t>    (called the </a:t>
            </a:r>
            <a:r>
              <a:rPr lang="en-US" sz="2000" i="1" dirty="0"/>
              <a:t>population mean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/>
              <a:t>    [e.g. the mean running time of all possible runs]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Suppose we perform </a:t>
            </a:r>
            <a:r>
              <a:rPr lang="en-US" sz="2000" b="1" dirty="0"/>
              <a:t>N</a:t>
            </a:r>
            <a:r>
              <a:rPr lang="en-US" sz="2000" dirty="0"/>
              <a:t> measurements </a:t>
            </a:r>
            <a:br>
              <a:rPr lang="en-US" sz="2000" dirty="0"/>
            </a:br>
            <a:r>
              <a:rPr lang="en-US" sz="2000" dirty="0"/>
              <a:t>(we take </a:t>
            </a:r>
            <a:r>
              <a:rPr lang="en-US" sz="2000" b="1" dirty="0"/>
              <a:t>N</a:t>
            </a:r>
            <a:r>
              <a:rPr lang="en-US" sz="2000" dirty="0"/>
              <a:t> samples)</a:t>
            </a:r>
          </a:p>
          <a:p>
            <a:pPr algn="l"/>
            <a:r>
              <a:rPr lang="en-US" sz="2000" dirty="0"/>
              <a:t>    [e.g. run the program </a:t>
            </a:r>
            <a:r>
              <a:rPr lang="en-US" sz="2000" b="1" dirty="0"/>
              <a:t>N</a:t>
            </a:r>
            <a:r>
              <a:rPr lang="en-US" sz="2000" dirty="0"/>
              <a:t> times, measuring each running time]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Let </a:t>
            </a:r>
            <a:r>
              <a:rPr lang="en-US" sz="2000" b="1" dirty="0"/>
              <a:t>m</a:t>
            </a:r>
            <a:r>
              <a:rPr lang="en-US" sz="2000" dirty="0"/>
              <a:t> be the mean of </a:t>
            </a:r>
            <a:r>
              <a:rPr lang="en-US" sz="2000" b="1" dirty="0"/>
              <a:t>N</a:t>
            </a:r>
            <a:r>
              <a:rPr lang="en-US" sz="2000" dirty="0"/>
              <a:t> measurements </a:t>
            </a:r>
          </a:p>
          <a:p>
            <a:pPr algn="l"/>
            <a:r>
              <a:rPr lang="en-US" sz="2000" dirty="0"/>
              <a:t>     (called the </a:t>
            </a:r>
            <a:r>
              <a:rPr lang="en-US" sz="2000" i="1" dirty="0"/>
              <a:t>sample mean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     [the average running time of </a:t>
            </a:r>
            <a:r>
              <a:rPr lang="en-US" sz="2000" b="1" dirty="0"/>
              <a:t>N</a:t>
            </a:r>
            <a:r>
              <a:rPr lang="en-US" sz="2000" dirty="0"/>
              <a:t> runs]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Let </a:t>
            </a:r>
            <a:r>
              <a:rPr lang="en-US" sz="2000" b="1" dirty="0" err="1"/>
              <a:t>sd</a:t>
            </a:r>
            <a:r>
              <a:rPr lang="en-US" sz="2000" dirty="0"/>
              <a:t> be the standard deviation of </a:t>
            </a:r>
            <a:r>
              <a:rPr lang="en-US" sz="2000" b="1" dirty="0"/>
              <a:t>N</a:t>
            </a:r>
            <a:r>
              <a:rPr lang="en-US" sz="2000" dirty="0"/>
              <a:t> measurements</a:t>
            </a:r>
          </a:p>
          <a:p>
            <a:pPr algn="l"/>
            <a:r>
              <a:rPr lang="en-US" sz="2000" dirty="0"/>
              <a:t>    (called the </a:t>
            </a:r>
            <a:r>
              <a:rPr lang="en-US" sz="2000" i="1" dirty="0"/>
              <a:t>sample standard deviation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    [calculate the standard deviation of </a:t>
            </a:r>
            <a:r>
              <a:rPr lang="en-US" sz="2000" b="1" dirty="0"/>
              <a:t>N</a:t>
            </a:r>
            <a:r>
              <a:rPr lang="en-US" sz="2000" dirty="0"/>
              <a:t> running times]</a:t>
            </a:r>
          </a:p>
        </p:txBody>
      </p:sp>
    </p:spTree>
    <p:extLst>
      <p:ext uri="{BB962C8B-B14F-4D97-AF65-F5344CB8AC3E}">
        <p14:creationId xmlns:p14="http://schemas.microsoft.com/office/powerpoint/2010/main" val="31621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7620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An implication of “Central Limit Theorem” allows us to do the following:</a:t>
            </a:r>
          </a:p>
          <a:p>
            <a:pPr algn="l"/>
            <a:r>
              <a:rPr lang="en-US" sz="2000" dirty="0"/>
              <a:t>- </a:t>
            </a:r>
            <a:r>
              <a:rPr lang="en-US" sz="2000" b="1" dirty="0"/>
              <a:t>M : </a:t>
            </a:r>
            <a:r>
              <a:rPr lang="en-US" sz="2000" dirty="0"/>
              <a:t>the mean running time of all possible runs (unknown)</a:t>
            </a:r>
          </a:p>
          <a:p>
            <a:pPr algn="l"/>
            <a:r>
              <a:rPr lang="en-US" sz="2000" b="1" dirty="0"/>
              <a:t>- N</a:t>
            </a:r>
            <a:r>
              <a:rPr lang="en-US" sz="2000" dirty="0"/>
              <a:t> : the number of running time measurements</a:t>
            </a:r>
          </a:p>
          <a:p>
            <a:pPr algn="l"/>
            <a:r>
              <a:rPr lang="en-US" sz="2000" dirty="0"/>
              <a:t>- </a:t>
            </a:r>
            <a:r>
              <a:rPr lang="en-US" sz="2000" b="1" dirty="0"/>
              <a:t>m</a:t>
            </a:r>
            <a:r>
              <a:rPr lang="en-US" sz="2000" dirty="0"/>
              <a:t> : the mean running time in </a:t>
            </a:r>
            <a:r>
              <a:rPr lang="en-US" sz="2000" b="1" dirty="0"/>
              <a:t>N</a:t>
            </a:r>
            <a:r>
              <a:rPr lang="en-US" sz="2000" dirty="0"/>
              <a:t> measurements </a:t>
            </a:r>
          </a:p>
          <a:p>
            <a:pPr algn="l"/>
            <a:r>
              <a:rPr lang="en-US" sz="2000" b="1" dirty="0"/>
              <a:t>- </a:t>
            </a:r>
            <a:r>
              <a:rPr lang="en-US" sz="2000" b="1" dirty="0" err="1"/>
              <a:t>sd</a:t>
            </a:r>
            <a:r>
              <a:rPr lang="en-US" sz="2000" b="1" dirty="0"/>
              <a:t> :</a:t>
            </a:r>
            <a:r>
              <a:rPr lang="en-US" sz="2000" dirty="0"/>
              <a:t> the standard deviation of </a:t>
            </a:r>
            <a:r>
              <a:rPr lang="en-US" sz="2000" b="1" dirty="0"/>
              <a:t>N</a:t>
            </a:r>
            <a:r>
              <a:rPr lang="en-US" sz="2000" dirty="0"/>
              <a:t> running time measurements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Calculate </a:t>
            </a:r>
            <a:r>
              <a:rPr lang="en-US" sz="2000" i="1" dirty="0"/>
              <a:t>Estimated Standard Error</a:t>
            </a:r>
            <a:r>
              <a:rPr lang="en-US" sz="2000" dirty="0"/>
              <a:t>  as 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m</a:t>
            </a:r>
            <a:r>
              <a:rPr lang="en-US" sz="2000" dirty="0"/>
              <a:t> = </a:t>
            </a:r>
            <a:r>
              <a:rPr lang="en-US" sz="2000" b="1" dirty="0" err="1"/>
              <a:t>sd</a:t>
            </a:r>
            <a:r>
              <a:rPr lang="en-US" sz="2000" b="1" dirty="0"/>
              <a:t> </a:t>
            </a:r>
            <a:r>
              <a:rPr lang="en-US" sz="2000" dirty="0"/>
              <a:t>/ sqrt(</a:t>
            </a:r>
            <a:r>
              <a:rPr lang="en-US" sz="2000" b="1" dirty="0"/>
              <a:t>N</a:t>
            </a:r>
            <a:r>
              <a:rPr lang="en-US" sz="20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Then,</a:t>
            </a:r>
          </a:p>
          <a:p>
            <a:r>
              <a:rPr lang="en-US" sz="3200" b="1" dirty="0"/>
              <a:t>M</a:t>
            </a:r>
            <a:r>
              <a:rPr lang="en-US" sz="3200" dirty="0"/>
              <a:t> is within </a:t>
            </a:r>
            <a:r>
              <a:rPr lang="en-US" sz="3200" b="1" dirty="0"/>
              <a:t>m </a:t>
            </a:r>
            <a:r>
              <a:rPr lang="en-US" sz="3200" b="1" dirty="0">
                <a:sym typeface="Symbol" panose="05050102010706020507" pitchFamily="18" charset="2"/>
              </a:rPr>
              <a:t> </a:t>
            </a:r>
            <a:r>
              <a:rPr lang="en-US" sz="3200" b="1" dirty="0" err="1">
                <a:sym typeface="Symbol" panose="05050102010706020507" pitchFamily="18" charset="2"/>
              </a:rPr>
              <a:t>t</a:t>
            </a:r>
            <a:r>
              <a:rPr lang="en-US" sz="3200" b="1" dirty="0" err="1"/>
              <a:t>s</a:t>
            </a:r>
            <a:r>
              <a:rPr lang="en-US" sz="3200" b="1" baseline="-25000" dirty="0" err="1"/>
              <a:t>m</a:t>
            </a:r>
            <a:r>
              <a:rPr lang="en-US" sz="3200" b="1" dirty="0">
                <a:sym typeface="Symbol" panose="05050102010706020507" pitchFamily="18" charset="2"/>
              </a:rPr>
              <a:t> </a:t>
            </a:r>
            <a:r>
              <a:rPr lang="en-US" sz="3200" dirty="0"/>
              <a:t> with probability CL% </a:t>
            </a:r>
            <a:endParaRPr lang="en-US" sz="2000" dirty="0"/>
          </a:p>
          <a:p>
            <a:pPr algn="l"/>
            <a:r>
              <a:rPr lang="en-US" sz="2000" dirty="0"/>
              <a:t>where 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CL is called </a:t>
            </a:r>
            <a:r>
              <a:rPr lang="en-US" sz="2000" b="1" dirty="0"/>
              <a:t>confidence level </a:t>
            </a:r>
            <a:br>
              <a:rPr lang="en-US" sz="2000" b="1" dirty="0"/>
            </a:br>
            <a:r>
              <a:rPr lang="en-US" sz="2000" dirty="0"/>
              <a:t>(in practice we typically want 90%, 95%, 99% confidence levels)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/>
              <a:t>p value</a:t>
            </a:r>
            <a:r>
              <a:rPr lang="en-US" sz="2000" dirty="0"/>
              <a:t>: p = 1-CL is called the statistical significance </a:t>
            </a:r>
            <a:br>
              <a:rPr lang="en-US" sz="2000" dirty="0"/>
            </a:br>
            <a:r>
              <a:rPr lang="en-US" sz="2000" dirty="0"/>
              <a:t>(hence in practice we want the p-value to be 0.10, 0.05, 0.01)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[m </a:t>
            </a:r>
            <a:r>
              <a:rPr lang="en-US" sz="2000" dirty="0">
                <a:sym typeface="Symbol" panose="05050102010706020507" pitchFamily="18" charset="2"/>
              </a:rPr>
              <a:t>-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baseline="-25000" dirty="0"/>
              <a:t> </a:t>
            </a:r>
            <a:r>
              <a:rPr lang="en-US" sz="2000" dirty="0"/>
              <a:t>, m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/>
              <a:t>] is called </a:t>
            </a:r>
            <a:r>
              <a:rPr lang="en-US" sz="2000" b="1" dirty="0"/>
              <a:t>the confidence interval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b="1" dirty="0"/>
              <a:t>t</a:t>
            </a:r>
            <a:r>
              <a:rPr lang="en-US" sz="2000" dirty="0"/>
              <a:t> is a parameter that depends on N and CL </a:t>
            </a:r>
            <a:br>
              <a:rPr lang="en-US" sz="2000" dirty="0"/>
            </a:br>
            <a:r>
              <a:rPr lang="en-US" sz="2000" dirty="0"/>
              <a:t>(we can look t up from t-table).</a:t>
            </a:r>
          </a:p>
        </p:txBody>
      </p:sp>
    </p:spTree>
    <p:extLst>
      <p:ext uri="{BB962C8B-B14F-4D97-AF65-F5344CB8AC3E}">
        <p14:creationId xmlns:p14="http://schemas.microsoft.com/office/powerpoint/2010/main" val="29406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An Example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Let’s say I have a sorting program. I want to measure the mean running time for a certain number of elements to be sorted:</a:t>
            </a:r>
          </a:p>
          <a:p>
            <a:pPr algn="l"/>
            <a:endParaRPr lang="en-US" sz="2000" dirty="0"/>
          </a:p>
        </p:txBody>
      </p:sp>
      <p:pic>
        <p:nvPicPr>
          <p:cNvPr id="6" name="Picture 2" descr="Image result for quadra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462317"/>
            <a:ext cx="5311669" cy="31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657600" y="2325390"/>
            <a:ext cx="2514600" cy="20180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172200" y="1827322"/>
            <a:ext cx="2637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 want to have a</a:t>
            </a:r>
          </a:p>
          <a:p>
            <a:pPr algn="l"/>
            <a:r>
              <a:rPr lang="en-US" sz="2000" dirty="0"/>
              <a:t>statistically significant</a:t>
            </a:r>
          </a:p>
          <a:p>
            <a:pPr algn="l"/>
            <a:r>
              <a:rPr lang="en-US" sz="2000" dirty="0"/>
              <a:t>result for each </a:t>
            </a:r>
          </a:p>
          <a:p>
            <a:pPr algn="l"/>
            <a:r>
              <a:rPr lang="en-US" sz="2000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410310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6089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39889"/>
            <a:ext cx="8686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sz="2000" dirty="0"/>
            </a:br>
            <a:r>
              <a:rPr lang="en-US" sz="2000" dirty="0"/>
              <a:t>- Suppose I perform </a:t>
            </a:r>
            <a:r>
              <a:rPr lang="en-US" sz="2000" b="1" dirty="0"/>
              <a:t>N=20 </a:t>
            </a:r>
            <a:r>
              <a:rPr lang="en-US" sz="2000" dirty="0"/>
              <a:t>runs of my program for sorting a certain number of elements.</a:t>
            </a:r>
          </a:p>
          <a:p>
            <a:pPr algn="l"/>
            <a:r>
              <a:rPr lang="en-US" sz="2000" dirty="0"/>
              <a:t>- I calculate the mean running time </a:t>
            </a:r>
            <a:r>
              <a:rPr lang="en-US" sz="2000" b="1" dirty="0"/>
              <a:t>m</a:t>
            </a:r>
            <a:r>
              <a:rPr lang="en-US" sz="2000" dirty="0"/>
              <a:t> of these </a:t>
            </a:r>
            <a:r>
              <a:rPr lang="en-US" sz="2000" b="1" dirty="0"/>
              <a:t>N=20 runs</a:t>
            </a:r>
            <a:r>
              <a:rPr lang="en-US" sz="2000" dirty="0"/>
              <a:t>, let’s say </a:t>
            </a:r>
            <a:r>
              <a:rPr lang="en-US" sz="2000" b="1" dirty="0"/>
              <a:t>m=5.6</a:t>
            </a:r>
          </a:p>
          <a:p>
            <a:pPr algn="l"/>
            <a:r>
              <a:rPr lang="en-US" sz="2000" dirty="0"/>
              <a:t>- I calculate the standard deviation </a:t>
            </a:r>
            <a:r>
              <a:rPr lang="en-US" sz="2000" b="1" dirty="0" err="1"/>
              <a:t>sd</a:t>
            </a:r>
            <a:r>
              <a:rPr lang="en-US" sz="2000" dirty="0"/>
              <a:t> of these </a:t>
            </a:r>
            <a:r>
              <a:rPr lang="en-US" sz="2000" b="1" dirty="0"/>
              <a:t>N=20 runs</a:t>
            </a:r>
            <a:r>
              <a:rPr lang="en-US" sz="2000" dirty="0"/>
              <a:t>, let’s say </a:t>
            </a:r>
            <a:r>
              <a:rPr lang="en-US" sz="2000" b="1" dirty="0" err="1"/>
              <a:t>sd</a:t>
            </a:r>
            <a:r>
              <a:rPr lang="en-US" sz="2000" b="1" dirty="0"/>
              <a:t>=0.8</a:t>
            </a:r>
          </a:p>
          <a:p>
            <a:pPr algn="l"/>
            <a:r>
              <a:rPr lang="en-US" sz="2000" dirty="0"/>
              <a:t>- I calculate </a:t>
            </a:r>
            <a:r>
              <a:rPr lang="en-US" sz="2000" i="1" dirty="0"/>
              <a:t>Estimated Standard Error</a:t>
            </a:r>
            <a:r>
              <a:rPr lang="en-US" sz="2000" dirty="0"/>
              <a:t>  as 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m</a:t>
            </a:r>
            <a:r>
              <a:rPr lang="en-US" sz="2000" dirty="0"/>
              <a:t> = </a:t>
            </a:r>
            <a:r>
              <a:rPr lang="en-US" sz="2000" dirty="0" err="1"/>
              <a:t>sd</a:t>
            </a:r>
            <a:r>
              <a:rPr lang="en-US" sz="2000" dirty="0"/>
              <a:t> / sqrt(N) = 0.8 / sqrt(20) = 0.18</a:t>
            </a:r>
          </a:p>
          <a:p>
            <a:pPr algn="l"/>
            <a:r>
              <a:rPr lang="en-US" sz="2000" dirty="0"/>
              <a:t>- Suppose I want 95% confidence level.</a:t>
            </a:r>
          </a:p>
          <a:p>
            <a:pPr algn="l"/>
            <a:r>
              <a:rPr lang="en-US" sz="2000" dirty="0"/>
              <a:t>- I look the t parameter up from the t-table: t = 2.093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Then 95% confidence interval is: m </a:t>
            </a:r>
            <a:r>
              <a:rPr lang="en-US" sz="2000" dirty="0">
                <a:sym typeface="Symbol" panose="05050102010706020507" pitchFamily="18" charset="2"/>
              </a:rPr>
              <a:t>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>
                <a:sym typeface="Symbol" panose="05050102010706020507" pitchFamily="18" charset="2"/>
              </a:rPr>
              <a:t> = 5.6  2.093  0.18 = 5.6  0.37</a:t>
            </a:r>
            <a:endParaRPr lang="en-US" sz="2000" dirty="0"/>
          </a:p>
          <a:p>
            <a:pPr algn="l"/>
            <a:r>
              <a:rPr lang="en-US" sz="2000" dirty="0"/>
              <a:t>[ 90% confidence interval is m </a:t>
            </a:r>
            <a:r>
              <a:rPr lang="en-US" sz="2000" dirty="0">
                <a:sym typeface="Symbol" panose="05050102010706020507" pitchFamily="18" charset="2"/>
              </a:rPr>
              <a:t>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>
                <a:sym typeface="Symbol" panose="05050102010706020507" pitchFamily="18" charset="2"/>
              </a:rPr>
              <a:t> = 5.6  1.729  0.18 = 5.6  0.31 ]</a:t>
            </a:r>
            <a:endParaRPr lang="en-US" sz="2000" dirty="0"/>
          </a:p>
          <a:p>
            <a:pPr algn="l"/>
            <a:endParaRPr lang="en-US" sz="20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839849"/>
              </p:ext>
            </p:extLst>
          </p:nvPr>
        </p:nvGraphicFramePr>
        <p:xfrm>
          <a:off x="3733800" y="3494056"/>
          <a:ext cx="1498602" cy="1525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96">
                  <a:extLst>
                    <a:ext uri="{9D8B030D-6E8A-4147-A177-3AD203B41FA5}">
                      <a16:colId xmlns:a16="http://schemas.microsoft.com/office/drawing/2014/main" val="4034140119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899563863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605632411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 \ CL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0.90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928702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954629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10145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48309994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2.086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664906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92173226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1.717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2.074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25590195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3733800" y="4349889"/>
            <a:ext cx="2286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5105400" y="3535025"/>
            <a:ext cx="0" cy="20526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4724400" y="4273689"/>
            <a:ext cx="508002" cy="1524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774" y="3740289"/>
            <a:ext cx="29931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The actual mean running</a:t>
            </a:r>
          </a:p>
          <a:p>
            <a:r>
              <a:rPr lang="en-US" sz="1800" dirty="0"/>
              <a:t>time </a:t>
            </a:r>
            <a:r>
              <a:rPr lang="en-US" sz="1800" b="1" dirty="0"/>
              <a:t>M </a:t>
            </a:r>
            <a:r>
              <a:rPr lang="en-US" sz="1800" dirty="0"/>
              <a:t>is within this interval</a:t>
            </a:r>
          </a:p>
          <a:p>
            <a:r>
              <a:rPr lang="en-US" sz="1800" dirty="0"/>
              <a:t>with .95 probability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491337" y="4660789"/>
            <a:ext cx="738263" cy="7315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0425" y="3494056"/>
            <a:ext cx="298992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/>
              <a:t>Note that increasing N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i.e</a:t>
            </a:r>
            <a:r>
              <a:rPr lang="en-US" sz="1400" dirty="0"/>
              <a:t> more experiments) will reduce </a:t>
            </a:r>
            <a:br>
              <a:rPr lang="en-US" sz="1400" dirty="0"/>
            </a:br>
            <a:r>
              <a:rPr lang="en-US" sz="1400" dirty="0"/>
              <a:t>the width of the confidence interval.</a:t>
            </a:r>
          </a:p>
          <a:p>
            <a:pPr algn="l"/>
            <a:r>
              <a:rPr lang="en-US" sz="1400" dirty="0"/>
              <a:t>With a larger N: </a:t>
            </a:r>
          </a:p>
          <a:p>
            <a:pPr marL="285750" indent="-285750" algn="l">
              <a:buFontTx/>
              <a:buChar char="-"/>
            </a:pPr>
            <a:r>
              <a:rPr lang="en-US" sz="1400" b="1" dirty="0" err="1"/>
              <a:t>s</a:t>
            </a:r>
            <a:r>
              <a:rPr lang="en-US" sz="1400" b="1" baseline="-25000" dirty="0" err="1"/>
              <a:t>m</a:t>
            </a:r>
            <a:r>
              <a:rPr lang="en-US" sz="1400" dirty="0"/>
              <a:t> is decreased</a:t>
            </a:r>
          </a:p>
          <a:p>
            <a:pPr marL="285750" indent="-285750" algn="l">
              <a:buFontTx/>
              <a:buChar char="-"/>
            </a:pPr>
            <a:r>
              <a:rPr lang="en-US" sz="1400" dirty="0"/>
              <a:t>t is decreased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2099972" y="2749689"/>
            <a:ext cx="1506827" cy="17526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743201" y="2444889"/>
            <a:ext cx="1371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endCxn id="36" idx="1"/>
          </p:cNvCxnSpPr>
          <p:nvPr/>
        </p:nvCxnSpPr>
        <p:spPr bwMode="auto">
          <a:xfrm>
            <a:off x="1972971" y="4707872"/>
            <a:ext cx="1270542" cy="51766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3892689"/>
            <a:ext cx="0" cy="1254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632" name="Rectangle 69631"/>
          <p:cNvSpPr/>
          <p:nvPr/>
        </p:nvSpPr>
        <p:spPr bwMode="auto">
          <a:xfrm>
            <a:off x="7699899" y="5451614"/>
            <a:ext cx="1215501" cy="3395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43513" y="5040868"/>
            <a:ext cx="2967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t decreases as N increases</a:t>
            </a:r>
          </a:p>
        </p:txBody>
      </p:sp>
    </p:spTree>
    <p:extLst>
      <p:ext uri="{BB962C8B-B14F-4D97-AF65-F5344CB8AC3E}">
        <p14:creationId xmlns:p14="http://schemas.microsoft.com/office/powerpoint/2010/main" val="39953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  <p:bldP spid="25" grpId="0" animBg="1"/>
      <p:bldP spid="69632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F66623-3860-4AAC-B2B0-F1FB079E15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670175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TEST DESIGN</a:t>
            </a:r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Theory vs Practice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We have been analyzing the algorithms theoretically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for their correctness (by giving formal proofs that they work)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for their efficiency (by giving worst case running time in asymptotic notation)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In practice, there are many factors that would affect the validity of our theoretical results: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In terms of correctness: 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algorithm might get coded in an incorrect way </a:t>
            </a:r>
            <a:br>
              <a:rPr lang="en-US" altLang="en-US" sz="1600" dirty="0"/>
            </a:br>
            <a:r>
              <a:rPr lang="en-US" altLang="en-US" sz="1600" dirty="0"/>
              <a:t>(we need to test the implementation for its correctness)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In terms of efficiency: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actual running time might be different than the worst case running time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  (we need to test the program for its performance)</a:t>
            </a:r>
          </a:p>
        </p:txBody>
      </p:sp>
    </p:spTree>
    <p:extLst>
      <p:ext uri="{BB962C8B-B14F-4D97-AF65-F5344CB8AC3E}">
        <p14:creationId xmlns:p14="http://schemas.microsoft.com/office/powerpoint/2010/main" val="40997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Functional Testing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1800" dirty="0"/>
              <a:t>Testing a program for its correctness: Does the program function correctly?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1800" dirty="0"/>
              <a:t>For example, for an implementation of a sorting algorithm, we want to check if it correctly sorts…</a:t>
            </a:r>
            <a:endParaRPr lang="en-US" altLang="en-US" sz="2000" dirty="0"/>
          </a:p>
          <a:p>
            <a:pPr lvl="1" eaLnBrk="1" hangingPunct="1">
              <a:buFontTx/>
              <a:buChar char="-"/>
              <a:defRPr/>
            </a:pPr>
            <a:endParaRPr lang="en-US" altLang="en-US" sz="2400" dirty="0"/>
          </a:p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Performance Testing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Testing a program to find out the performance in practice.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For example, for an implementation of a sorting algorithm, we want to find out how the running time grows by the input size in practice?</a:t>
            </a:r>
            <a:br>
              <a:rPr lang="en-US" altLang="en-US" sz="2000" dirty="0"/>
            </a:br>
            <a:r>
              <a:rPr lang="en-US" altLang="en-US" sz="2000" dirty="0"/>
              <a:t>[ Note that, having worst case running time O(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), does not mean that the running time will grow quadratically in practice as well ]</a:t>
            </a:r>
          </a:p>
        </p:txBody>
      </p:sp>
    </p:spTree>
    <p:extLst>
      <p:ext uri="{BB962C8B-B14F-4D97-AF65-F5344CB8AC3E}">
        <p14:creationId xmlns:p14="http://schemas.microsoft.com/office/powerpoint/2010/main" val="42817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Exhaustive testing is not practically feasible in general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We cannot show that a sorting program will sort all possible inputs successfully, by trying out all possible inputs.</a:t>
            </a:r>
            <a:br>
              <a:rPr lang="en-US" altLang="en-US" sz="2000" dirty="0"/>
            </a:br>
            <a:r>
              <a:rPr lang="en-US" altLang="en-US" sz="2000" dirty="0"/>
              <a:t>(consider sorting 4 integers, each represented by 32 bits, then we have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different inputs to try)</a:t>
            </a:r>
          </a:p>
          <a:p>
            <a:pPr marL="344487" lvl="1" indent="0" eaLnBrk="1" hangingPunct="1">
              <a:buNone/>
              <a:defRPr/>
            </a:pPr>
            <a:endParaRPr lang="en-US" altLang="ja-JP" sz="2800" dirty="0">
              <a:ea typeface="ＭＳ Ｐゴシック" charset="0"/>
              <a:cs typeface="ＭＳ Ｐゴシック" charset="0"/>
            </a:endParaRPr>
          </a:p>
          <a:p>
            <a:pPr marL="344487" lvl="1" indent="0" eaLnBrk="1" hangingPunct="1">
              <a:buNone/>
              <a:defRPr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	</a:t>
            </a:r>
            <a:r>
              <a:rPr lang="ja-JP" altLang="en-US" sz="28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Testing can only show the presence of</a:t>
            </a:r>
            <a:br>
              <a:rPr lang="en-US" sz="2800" i="1" dirty="0">
                <a:ea typeface="ＭＳ Ｐゴシック" charset="0"/>
                <a:cs typeface="ＭＳ Ｐゴシック" charset="0"/>
              </a:rPr>
            </a:br>
            <a:r>
              <a:rPr lang="en-US" sz="2800" i="1" dirty="0">
                <a:ea typeface="ＭＳ Ｐゴシック" charset="0"/>
                <a:cs typeface="ＭＳ Ｐゴシック" charset="0"/>
              </a:rPr>
              <a:t>	  errors, never their absence.</a:t>
            </a:r>
            <a:r>
              <a:rPr lang="ja-JP" altLang="en-US" sz="2800" dirty="0">
                <a:ea typeface="ＭＳ Ｐゴシック" charset="0"/>
                <a:cs typeface="ＭＳ Ｐゴシック" charset="0"/>
              </a:rPr>
              <a:t>”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				     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Edsger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5269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Testing: Black Box vs White Box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b="1" dirty="0"/>
              <a:t>Black box testing</a:t>
            </a:r>
            <a:r>
              <a:rPr lang="en-US" altLang="en-US" sz="2400" dirty="0"/>
              <a:t>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Testing based on the requirements (specification):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We don’t consider: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source code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internal data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Any of the design documentation describing the system’s internals 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671512" lvl="2" indent="0" eaLnBrk="1" hangingPunct="1">
              <a:buNone/>
              <a:defRPr/>
            </a:pPr>
            <a:r>
              <a:rPr lang="en-US" altLang="en-US" sz="1600" u="sng" dirty="0"/>
              <a:t>For example: </a:t>
            </a:r>
            <a:r>
              <a:rPr lang="en-US" altLang="en-US" sz="1600" dirty="0"/>
              <a:t>A sorting program is required to sort a given sequence of </a:t>
            </a:r>
            <a:r>
              <a:rPr lang="en-US" altLang="en-US" sz="1600" i="1" dirty="0"/>
              <a:t>n</a:t>
            </a:r>
            <a:r>
              <a:rPr lang="en-US" altLang="en-US" sz="1600" dirty="0"/>
              <a:t> numbers. How would you test a sorting program using the black box approach?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- Try extremes (not systematic): 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empty sequence, 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- 1 item only, 5 items, 100 items (with random elements)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already sorted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reverse sorted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etc.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- Systematic testing approaches exist: equivalence classes, equivalence class combinations (e.g. covering arrays), model based </a:t>
            </a:r>
          </a:p>
        </p:txBody>
      </p:sp>
    </p:spTree>
    <p:extLst>
      <p:ext uri="{BB962C8B-B14F-4D97-AF65-F5344CB8AC3E}">
        <p14:creationId xmlns:p14="http://schemas.microsoft.com/office/powerpoint/2010/main" val="17383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6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Testing: Black Box vs White Box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b="1" dirty="0"/>
              <a:t>White box testing</a:t>
            </a:r>
            <a:r>
              <a:rPr lang="en-US" altLang="en-US" sz="2400" dirty="0"/>
              <a:t>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Testers have access to the system design </a:t>
            </a:r>
          </a:p>
          <a:p>
            <a:pPr marL="344487" lvl="1" indent="0" eaLnBrk="1" hangingPunct="1">
              <a:buNone/>
              <a:defRPr/>
            </a:pPr>
            <a:r>
              <a:rPr lang="en-US" altLang="en-US" sz="2000" dirty="0"/>
              <a:t>	They can 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Examine the design documents 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View the code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Observe at run time the steps taken by algorithms and their internal data</a:t>
            </a:r>
          </a:p>
          <a:p>
            <a:pPr lvl="2" eaLnBrk="1" hangingPunct="1">
              <a:buFontTx/>
              <a:buChar char="-"/>
              <a:defRPr/>
            </a:pPr>
            <a:endParaRPr lang="en-US" altLang="en-US" sz="1600" dirty="0"/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Coverage criteria: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Statement coverage (try test cases that will exercise every statement)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Decision coverage (try test cases that will exercise every decision)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Path coverage (try test cases that will exercise every path)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Testing: Black Box vs White Box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b="1" dirty="0"/>
              <a:t>White box testing example: statement coverage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475162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uselessFunction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(sum &gt; 100) 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"Large sum" &lt;&lt;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(x &lt; 10)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with a small x";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(x &gt; 100)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with a large x";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algn="l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with a medium x";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634333"/>
            <a:ext cx="366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case 1: (x=1, y=1)</a:t>
            </a:r>
            <a:br>
              <a:rPr lang="en-US" sz="2000" dirty="0"/>
            </a:br>
            <a:r>
              <a:rPr lang="en-US" sz="2000" dirty="0"/>
              <a:t>          [covers lines: 1,2,4,5,10]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341604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case 2: (x=200, y=1)</a:t>
            </a:r>
            <a:br>
              <a:rPr lang="en-US" sz="2000" dirty="0"/>
            </a:br>
            <a:r>
              <a:rPr lang="en-US" sz="2000" dirty="0"/>
              <a:t>    [covers lines: 1,2,3,4,6,7,10]</a:t>
            </a:r>
          </a:p>
          <a:p>
            <a:pPr algn="l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063023"/>
            <a:ext cx="3740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case 3: (x=50, y=100)</a:t>
            </a:r>
            <a:br>
              <a:rPr lang="en-US" sz="2000" dirty="0"/>
            </a:br>
            <a:r>
              <a:rPr lang="en-US" sz="2000" dirty="0"/>
              <a:t> [covers lines: 1,2,3,4,6,8,9,10]</a:t>
            </a:r>
          </a:p>
          <a:p>
            <a:pPr algn="l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05520" y="373380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 statement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2083" y="4561582"/>
            <a:ext cx="371898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general, it is an undecidable problem to construct a test suite with 100% statement coverage.</a:t>
            </a:r>
          </a:p>
          <a:p>
            <a:r>
              <a:rPr lang="en-US" sz="1600" dirty="0"/>
              <a:t>(Halting Problem)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739179"/>
            <a:ext cx="85371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However given a test suite, it is easy to compute the coverage (by instrumenting the code)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1329533"/>
            <a:ext cx="173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SUITE: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5B31A-A052-4711-82B2-8BA4B0CDC2A7}"/>
              </a:ext>
            </a:extLst>
          </p:cNvPr>
          <p:cNvSpPr txBox="1"/>
          <p:nvPr/>
        </p:nvSpPr>
        <p:spPr>
          <a:xfrm>
            <a:off x="163456" y="2122954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26F0D-9F14-4503-BB32-21A4D02601B5}"/>
              </a:ext>
            </a:extLst>
          </p:cNvPr>
          <p:cNvSpPr txBox="1"/>
          <p:nvPr/>
        </p:nvSpPr>
        <p:spPr>
          <a:xfrm>
            <a:off x="163456" y="2635717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6DB73-825F-4E89-BE1D-9584E94EB9BC}"/>
              </a:ext>
            </a:extLst>
          </p:cNvPr>
          <p:cNvSpPr txBox="1"/>
          <p:nvPr/>
        </p:nvSpPr>
        <p:spPr>
          <a:xfrm>
            <a:off x="163456" y="2864316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271E7-4094-428C-A18F-634C7FF20A18}"/>
              </a:ext>
            </a:extLst>
          </p:cNvPr>
          <p:cNvSpPr txBox="1"/>
          <p:nvPr/>
        </p:nvSpPr>
        <p:spPr>
          <a:xfrm>
            <a:off x="163456" y="3323351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DBA71-1C0C-40A9-886F-40CDEE548851}"/>
              </a:ext>
            </a:extLst>
          </p:cNvPr>
          <p:cNvSpPr txBox="1"/>
          <p:nvPr/>
        </p:nvSpPr>
        <p:spPr>
          <a:xfrm>
            <a:off x="163456" y="3563551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27722-4084-4555-B11F-560F030AEC62}"/>
              </a:ext>
            </a:extLst>
          </p:cNvPr>
          <p:cNvSpPr txBox="1"/>
          <p:nvPr/>
        </p:nvSpPr>
        <p:spPr>
          <a:xfrm>
            <a:off x="163456" y="3837038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B3BB-3643-4909-9B7D-E0531D2AB6C4}"/>
              </a:ext>
            </a:extLst>
          </p:cNvPr>
          <p:cNvSpPr txBox="1"/>
          <p:nvPr/>
        </p:nvSpPr>
        <p:spPr>
          <a:xfrm>
            <a:off x="163456" y="4104086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99F51-C21C-4932-8161-59F311EDD8A7}"/>
              </a:ext>
            </a:extLst>
          </p:cNvPr>
          <p:cNvSpPr txBox="1"/>
          <p:nvPr/>
        </p:nvSpPr>
        <p:spPr>
          <a:xfrm>
            <a:off x="163456" y="4339765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A6014-C4A3-4E1D-92C7-1522968F7382}"/>
              </a:ext>
            </a:extLst>
          </p:cNvPr>
          <p:cNvSpPr txBox="1"/>
          <p:nvPr/>
        </p:nvSpPr>
        <p:spPr>
          <a:xfrm>
            <a:off x="163456" y="4562550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5AE15-63D2-4764-9D98-DF327E2C4154}"/>
              </a:ext>
            </a:extLst>
          </p:cNvPr>
          <p:cNvSpPr txBox="1"/>
          <p:nvPr/>
        </p:nvSpPr>
        <p:spPr>
          <a:xfrm>
            <a:off x="57061" y="5006678"/>
            <a:ext cx="47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4443B-750A-49CD-8507-67225BF1D363}"/>
              </a:ext>
            </a:extLst>
          </p:cNvPr>
          <p:cNvSpPr/>
          <p:nvPr/>
        </p:nvSpPr>
        <p:spPr bwMode="auto">
          <a:xfrm>
            <a:off x="5361222" y="1370808"/>
            <a:ext cx="3725717" cy="23798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4" grpId="0"/>
      <p:bldP spid="5" grpId="0" animBg="1"/>
      <p:bldP spid="12" grpId="0" animBg="1"/>
      <p:bldP spid="1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Measure the running time of the program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Try various/growing input sizes.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5279" y="23622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running time data and fit a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3436203"/>
            <a:ext cx="4392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running time is linear</a:t>
            </a:r>
          </a:p>
          <a:p>
            <a:r>
              <a:rPr lang="en-US" dirty="0"/>
              <a:t>T(n) = an + (</a:t>
            </a:r>
            <a:r>
              <a:rPr lang="en-US" i="1" dirty="0"/>
              <a:t>lower order terms)</a:t>
            </a:r>
            <a:endParaRPr lang="en-US" dirty="0"/>
          </a:p>
        </p:txBody>
      </p:sp>
      <p:pic>
        <p:nvPicPr>
          <p:cNvPr id="7174" name="Picture 6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7" y="2855677"/>
            <a:ext cx="4419600" cy="29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11902</TotalTime>
  <Words>1070</Words>
  <Application>Microsoft Office PowerPoint</Application>
  <PresentationFormat>On-screen Show (4:3)</PresentationFormat>
  <Paragraphs>257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Inherit</vt:lpstr>
      <vt:lpstr>Wingdings</vt:lpstr>
      <vt:lpstr>Edge</vt:lpstr>
      <vt:lpstr>CS301 - Algorithms</vt:lpstr>
      <vt:lpstr>PowerPoint Presentation</vt:lpstr>
      <vt:lpstr>Theory vs Practice</vt:lpstr>
      <vt:lpstr>Testing</vt:lpstr>
      <vt:lpstr>Functional Testing</vt:lpstr>
      <vt:lpstr>Functional Testing: Black Box vs White Box</vt:lpstr>
      <vt:lpstr>Functional Testing: Black Box vs White Box</vt:lpstr>
      <vt:lpstr>Functional Testing: Black Box vs White Box</vt:lpstr>
      <vt:lpstr>Performance Testing</vt:lpstr>
      <vt:lpstr>Performance Testing</vt:lpstr>
      <vt:lpstr>Performance Testing</vt:lpstr>
      <vt:lpstr>Performance Testing</vt:lpstr>
      <vt:lpstr>Performance Testing</vt:lpstr>
      <vt:lpstr>Performance Testing</vt:lpstr>
      <vt:lpstr>Performance Testing</vt:lpstr>
      <vt:lpstr>An Example</vt:lpstr>
      <vt:lpstr>Performance Testing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Hüsnü Yenigün</cp:lastModifiedBy>
  <cp:revision>383</cp:revision>
  <dcterms:created xsi:type="dcterms:W3CDTF">2004-10-03T22:27:23Z</dcterms:created>
  <dcterms:modified xsi:type="dcterms:W3CDTF">2019-11-14T21:31:28Z</dcterms:modified>
</cp:coreProperties>
</file>