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73" r:id="rId2"/>
  </p:sldMasterIdLst>
  <p:notesMasterIdLst>
    <p:notesMasterId r:id="rId26"/>
  </p:notesMasterIdLst>
  <p:sldIdLst>
    <p:sldId id="259" r:id="rId3"/>
    <p:sldId id="257" r:id="rId4"/>
    <p:sldId id="261" r:id="rId5"/>
    <p:sldId id="270" r:id="rId6"/>
    <p:sldId id="285" r:id="rId7"/>
    <p:sldId id="286" r:id="rId8"/>
    <p:sldId id="263" r:id="rId9"/>
    <p:sldId id="265" r:id="rId10"/>
    <p:sldId id="272" r:id="rId11"/>
    <p:sldId id="273" r:id="rId12"/>
    <p:sldId id="274" r:id="rId13"/>
    <p:sldId id="275" r:id="rId14"/>
    <p:sldId id="276" r:id="rId15"/>
    <p:sldId id="277" r:id="rId16"/>
    <p:sldId id="278" r:id="rId17"/>
    <p:sldId id="279" r:id="rId18"/>
    <p:sldId id="280" r:id="rId19"/>
    <p:sldId id="281" r:id="rId20"/>
    <p:sldId id="271" r:id="rId21"/>
    <p:sldId id="266" r:id="rId22"/>
    <p:sldId id="268" r:id="rId23"/>
    <p:sldId id="269" r:id="rId24"/>
    <p:sldId id="262" r:id="rId25"/>
  </p:sldIdLst>
  <p:sldSz cx="8640763" cy="64833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42">
          <p15:clr>
            <a:srgbClr val="A4A3A4"/>
          </p15:clr>
        </p15:guide>
        <p15:guide id="2" pos="27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A53"/>
    <a:srgbClr val="306C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3" d="100"/>
          <a:sy n="113" d="100"/>
        </p:scale>
        <p:origin x="2328" y="488"/>
      </p:cViewPr>
      <p:guideLst>
        <p:guide orient="horz" pos="2042"/>
        <p:guide pos="27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68825"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1" dirty="0">
                <a:solidFill>
                  <a:schemeClr val="bg1"/>
                </a:solidFill>
              </a:rPr>
              <a:t>Why "Agents as Tools"?</a:t>
            </a:r>
            <a:r>
              <a:rPr lang="en-US" sz="1100" dirty="0">
                <a:solidFill>
                  <a:schemeClr val="bg1"/>
                </a:solidFill>
              </a:rPr>
              <a:t> This pattern adds flexibility. The LLM (within the orchestrator agent) can conditionally use any of the provided tools/agents based on the situation – e.g., skip a step if it's not needed, repeat a tool if results are insufficient, or handle errors. It essentially treats sub-agents like function calls, </a:t>
            </a:r>
            <a:r>
              <a:rPr lang="en-US" sz="1100" b="1" dirty="0">
                <a:solidFill>
                  <a:schemeClr val="bg1"/>
                </a:solidFill>
              </a:rPr>
              <a:t>without handing off full control</a:t>
            </a:r>
            <a:r>
              <a:rPr lang="en-US" sz="1100" dirty="0">
                <a:solidFill>
                  <a:schemeClr val="bg1"/>
                </a:solidFill>
              </a:rPr>
              <a:t> as a deterministic handoff would. This is useful for orchestration where the agent might loop through tools until some success criteria is met, making the workflow more </a:t>
            </a:r>
            <a:r>
              <a:rPr lang="en-US" sz="1100" b="1" dirty="0">
                <a:solidFill>
                  <a:schemeClr val="bg1"/>
                </a:solidFill>
              </a:rPr>
              <a:t>adaptive</a:t>
            </a:r>
            <a:r>
              <a:rPr lang="en-US" sz="1100" dirty="0">
                <a:solidFill>
                  <a:schemeClr val="bg1"/>
                </a:solidFill>
              </a:rPr>
              <a:t>.</a:t>
            </a:r>
          </a:p>
          <a:p>
            <a:endParaRPr lang="en-GB" dirty="0"/>
          </a:p>
        </p:txBody>
      </p:sp>
    </p:spTree>
    <p:extLst>
      <p:ext uri="{BB962C8B-B14F-4D97-AF65-F5344CB8AC3E}">
        <p14:creationId xmlns:p14="http://schemas.microsoft.com/office/powerpoint/2010/main" val="1597793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E79BCE-F764-87A2-5D48-F6FECDEA593E}"/>
              </a:ext>
            </a:extLst>
          </p:cNvPr>
          <p:cNvPicPr>
            <a:picLocks noChangeAspect="1"/>
          </p:cNvPicPr>
          <p:nvPr userDrawn="1"/>
        </p:nvPicPr>
        <p:blipFill>
          <a:blip r:embed="rId2"/>
          <a:stretch>
            <a:fillRect/>
          </a:stretch>
        </p:blipFill>
        <p:spPr>
          <a:xfrm>
            <a:off x="0" y="813579"/>
            <a:ext cx="8638781" cy="5669771"/>
          </a:xfrm>
          <a:prstGeom prst="rect">
            <a:avLst/>
          </a:prstGeom>
        </p:spPr>
      </p:pic>
      <p:sp>
        <p:nvSpPr>
          <p:cNvPr id="2" name="Title 1">
            <a:extLst>
              <a:ext uri="{FF2B5EF4-FFF2-40B4-BE49-F238E27FC236}">
                <a16:creationId xmlns:a16="http://schemas.microsoft.com/office/drawing/2014/main" id="{512994A8-2C35-7AD6-27CB-F114EA64CABB}"/>
              </a:ext>
            </a:extLst>
          </p:cNvPr>
          <p:cNvSpPr>
            <a:spLocks noGrp="1"/>
          </p:cNvSpPr>
          <p:nvPr>
            <p:ph type="ctrTitle"/>
          </p:nvPr>
        </p:nvSpPr>
        <p:spPr>
          <a:xfrm>
            <a:off x="1079500" y="1060450"/>
            <a:ext cx="6481763" cy="2257425"/>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9473A118-F2FC-B759-B078-706C88192DD7}"/>
              </a:ext>
            </a:extLst>
          </p:cNvPr>
          <p:cNvSpPr>
            <a:spLocks noGrp="1"/>
          </p:cNvSpPr>
          <p:nvPr>
            <p:ph type="subTitle" idx="1"/>
          </p:nvPr>
        </p:nvSpPr>
        <p:spPr>
          <a:xfrm>
            <a:off x="1079500" y="3405188"/>
            <a:ext cx="6481763" cy="156527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8" name="Google Shape;7;p1" descr="ox_small_cmyk_pos_rect.jpg">
            <a:extLst>
              <a:ext uri="{FF2B5EF4-FFF2-40B4-BE49-F238E27FC236}">
                <a16:creationId xmlns:a16="http://schemas.microsoft.com/office/drawing/2014/main" id="{38B59182-1C33-0968-E603-5959E8C220F4}"/>
              </a:ext>
            </a:extLst>
          </p:cNvPr>
          <p:cNvPicPr preferRelativeResize="0"/>
          <p:nvPr userDrawn="1"/>
        </p:nvPicPr>
        <p:blipFill rotWithShape="1">
          <a:blip r:embed="rId3">
            <a:alphaModFix/>
          </a:blip>
          <a:srcRect/>
          <a:stretch/>
        </p:blipFill>
        <p:spPr>
          <a:xfrm>
            <a:off x="7021286" y="181673"/>
            <a:ext cx="1521068" cy="468528"/>
          </a:xfrm>
          <a:prstGeom prst="rect">
            <a:avLst/>
          </a:prstGeom>
          <a:noFill/>
          <a:ln>
            <a:noFill/>
          </a:ln>
        </p:spPr>
      </p:pic>
    </p:spTree>
    <p:extLst>
      <p:ext uri="{BB962C8B-B14F-4D97-AF65-F5344CB8AC3E}">
        <p14:creationId xmlns:p14="http://schemas.microsoft.com/office/powerpoint/2010/main" val="50321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AE6B-11A6-B3D9-DFFC-793DF6EF08F4}"/>
              </a:ext>
            </a:extLst>
          </p:cNvPr>
          <p:cNvSpPr>
            <a:spLocks noGrp="1"/>
          </p:cNvSpPr>
          <p:nvPr>
            <p:ph type="title"/>
          </p:nvPr>
        </p:nvSpPr>
        <p:spPr>
          <a:xfrm>
            <a:off x="595313" y="431800"/>
            <a:ext cx="2786062" cy="1512888"/>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8F56980-4F5E-0B39-EE77-1707FB40D613}"/>
              </a:ext>
            </a:extLst>
          </p:cNvPr>
          <p:cNvSpPr>
            <a:spLocks noGrp="1"/>
          </p:cNvSpPr>
          <p:nvPr>
            <p:ph type="pic" idx="1"/>
          </p:nvPr>
        </p:nvSpPr>
        <p:spPr>
          <a:xfrm>
            <a:off x="3673475" y="933450"/>
            <a:ext cx="4375150" cy="46069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5336BC-C625-E071-7832-03661AD61DD2}"/>
              </a:ext>
            </a:extLst>
          </p:cNvPr>
          <p:cNvSpPr>
            <a:spLocks noGrp="1"/>
          </p:cNvSpPr>
          <p:nvPr>
            <p:ph type="body" sz="half" idx="2"/>
          </p:nvPr>
        </p:nvSpPr>
        <p:spPr>
          <a:xfrm>
            <a:off x="595313" y="1944688"/>
            <a:ext cx="2786062" cy="36036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585F8-45A7-21CA-A102-700CDC069C99}"/>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6" name="Footer Placeholder 5">
            <a:extLst>
              <a:ext uri="{FF2B5EF4-FFF2-40B4-BE49-F238E27FC236}">
                <a16:creationId xmlns:a16="http://schemas.microsoft.com/office/drawing/2014/main" id="{63022AC4-86D7-6340-FECC-24BE7A5618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1BD526F-645E-D7D4-AFF0-FA5A2DC065AC}"/>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72229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798D-E30B-E0D3-86AF-0527D1182C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C5B8A1D-020F-99EF-4A4A-1F77E70A8BD4}"/>
              </a:ext>
            </a:extLst>
          </p:cNvPr>
          <p:cNvSpPr>
            <a:spLocks noGrp="1"/>
          </p:cNvSpPr>
          <p:nvPr>
            <p:ph type="body" orient="vert" idx="1"/>
          </p:nvPr>
        </p:nvSpPr>
        <p:spPr>
          <a:xfrm>
            <a:off x="593725" y="1725613"/>
            <a:ext cx="7453313" cy="41132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43ABF3-D2E8-825A-329A-806C2E3FFE0A}"/>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5" name="Footer Placeholder 4">
            <a:extLst>
              <a:ext uri="{FF2B5EF4-FFF2-40B4-BE49-F238E27FC236}">
                <a16:creationId xmlns:a16="http://schemas.microsoft.com/office/drawing/2014/main" id="{DC8311B5-A215-6C6D-46F8-AE58CA7736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CF2162-C6BF-C113-11DA-75F4198D1572}"/>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3979026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203125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21CC3F-A6D2-47CA-B37E-D1B1CB13CC3C}"/>
              </a:ext>
            </a:extLst>
          </p:cNvPr>
          <p:cNvSpPr>
            <a:spLocks noGrp="1"/>
          </p:cNvSpPr>
          <p:nvPr>
            <p:ph type="title" orient="vert"/>
          </p:nvPr>
        </p:nvSpPr>
        <p:spPr>
          <a:xfrm>
            <a:off x="6184900" y="344488"/>
            <a:ext cx="1862138" cy="5494337"/>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11D29ED-25A2-BD6B-52C8-48D904716CB1}"/>
              </a:ext>
            </a:extLst>
          </p:cNvPr>
          <p:cNvSpPr>
            <a:spLocks noGrp="1"/>
          </p:cNvSpPr>
          <p:nvPr>
            <p:ph type="body" orient="vert" idx="1"/>
          </p:nvPr>
        </p:nvSpPr>
        <p:spPr>
          <a:xfrm>
            <a:off x="593725" y="344488"/>
            <a:ext cx="5438775" cy="549433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1B2864-1F7B-0E41-59B8-F2F674A9872E}"/>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5" name="Footer Placeholder 4">
            <a:extLst>
              <a:ext uri="{FF2B5EF4-FFF2-40B4-BE49-F238E27FC236}">
                <a16:creationId xmlns:a16="http://schemas.microsoft.com/office/drawing/2014/main" id="{78560F90-F572-64FE-FE4B-89D79CC6C5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33ABAD-6A76-0D71-C03B-ADE751B3F194}"/>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459193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725" y="1725613"/>
            <a:ext cx="7453313" cy="4113212"/>
          </a:xfrm>
          <a:prstGeom prst="rect">
            <a:avLst/>
          </a:prstGeom>
        </p:spPr>
        <p:txBody>
          <a:bodyPr/>
          <a:lstStyle/>
          <a:p>
            <a:pPr lvl="0"/>
            <a:endParaRPr lang="en-US" dirty="0"/>
          </a:p>
        </p:txBody>
      </p:sp>
    </p:spTree>
    <p:extLst>
      <p:ext uri="{BB962C8B-B14F-4D97-AF65-F5344CB8AC3E}">
        <p14:creationId xmlns:p14="http://schemas.microsoft.com/office/powerpoint/2010/main" val="193516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118859A-3691-793E-943E-D0023DCAFE19}"/>
              </a:ext>
            </a:extLst>
          </p:cNvPr>
          <p:cNvSpPr/>
          <p:nvPr userDrawn="1"/>
        </p:nvSpPr>
        <p:spPr>
          <a:xfrm>
            <a:off x="-1" y="-24934"/>
            <a:ext cx="8640763" cy="9252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TITLE</a:t>
            </a:r>
          </a:p>
        </p:txBody>
      </p:sp>
      <p:sp>
        <p:nvSpPr>
          <p:cNvPr id="6" name="Rectangle 5">
            <a:extLst>
              <a:ext uri="{FF2B5EF4-FFF2-40B4-BE49-F238E27FC236}">
                <a16:creationId xmlns:a16="http://schemas.microsoft.com/office/drawing/2014/main" id="{86DAC1B0-B332-99B7-E9BE-3C8F96E78FD8}"/>
              </a:ext>
            </a:extLst>
          </p:cNvPr>
          <p:cNvSpPr/>
          <p:nvPr userDrawn="1"/>
        </p:nvSpPr>
        <p:spPr>
          <a:xfrm>
            <a:off x="0" y="843643"/>
            <a:ext cx="8640763" cy="563970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oogle Shape;7;p1" descr="ox_small_cmyk_pos_rect.jpg">
            <a:extLst>
              <a:ext uri="{FF2B5EF4-FFF2-40B4-BE49-F238E27FC236}">
                <a16:creationId xmlns:a16="http://schemas.microsoft.com/office/drawing/2014/main" id="{DED7ED02-8DB2-1C06-3B3F-76631BC85E0A}"/>
              </a:ext>
            </a:extLst>
          </p:cNvPr>
          <p:cNvPicPr preferRelativeResize="0"/>
          <p:nvPr userDrawn="1"/>
        </p:nvPicPr>
        <p:blipFill rotWithShape="1">
          <a:blip r:embed="rId2">
            <a:alphaModFix/>
          </a:blip>
          <a:srcRect/>
          <a:stretch/>
        </p:blipFill>
        <p:spPr>
          <a:xfrm>
            <a:off x="7021286" y="181673"/>
            <a:ext cx="1521068" cy="468528"/>
          </a:xfrm>
          <a:prstGeom prst="rect">
            <a:avLst/>
          </a:prstGeom>
          <a:noFill/>
          <a:ln>
            <a:noFill/>
          </a:ln>
        </p:spPr>
      </p:pic>
      <p:sp>
        <p:nvSpPr>
          <p:cNvPr id="10" name="Title 9">
            <a:extLst>
              <a:ext uri="{FF2B5EF4-FFF2-40B4-BE49-F238E27FC236}">
                <a16:creationId xmlns:a16="http://schemas.microsoft.com/office/drawing/2014/main" id="{FA65D048-206B-A69E-3D60-19DA27C64BE9}"/>
              </a:ext>
            </a:extLst>
          </p:cNvPr>
          <p:cNvSpPr>
            <a:spLocks noGrp="1"/>
          </p:cNvSpPr>
          <p:nvPr>
            <p:ph type="title" hasCustomPrompt="1"/>
          </p:nvPr>
        </p:nvSpPr>
        <p:spPr>
          <a:xfrm>
            <a:off x="1" y="-24934"/>
            <a:ext cx="7021286" cy="868577"/>
          </a:xfrm>
          <a:prstGeom prst="rect">
            <a:avLst/>
          </a:prstGeom>
        </p:spPr>
        <p:txBody>
          <a:bodyPr/>
          <a:lstStyle>
            <a:lvl1pPr algn="l">
              <a:lnSpc>
                <a:spcPct val="200000"/>
              </a:lnSpc>
              <a:defRPr sz="2800">
                <a:solidFill>
                  <a:srgbClr val="001A53"/>
                </a:solidFill>
              </a:defRPr>
            </a:lvl1pPr>
          </a:lstStyle>
          <a:p>
            <a:r>
              <a:rPr lang="en-US" dirty="0"/>
              <a:t>MASTER SLIDE</a:t>
            </a:r>
            <a:endParaRPr lang="en-GB" dirty="0"/>
          </a:p>
        </p:txBody>
      </p:sp>
    </p:spTree>
    <p:extLst>
      <p:ext uri="{BB962C8B-B14F-4D97-AF65-F5344CB8AC3E}">
        <p14:creationId xmlns:p14="http://schemas.microsoft.com/office/powerpoint/2010/main" val="133954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60E5-1C3D-595F-EBBF-7386E3C8B5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A102BF-6420-A0D0-D440-BB69F4FED8DD}"/>
              </a:ext>
            </a:extLst>
          </p:cNvPr>
          <p:cNvSpPr>
            <a:spLocks noGrp="1"/>
          </p:cNvSpPr>
          <p:nvPr>
            <p:ph idx="1"/>
          </p:nvPr>
        </p:nvSpPr>
        <p:spPr>
          <a:xfrm>
            <a:off x="593725" y="1725613"/>
            <a:ext cx="7453313" cy="41132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8F1CB1-5BA0-84B9-769B-FAEE3528483C}"/>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5" name="Footer Placeholder 4">
            <a:extLst>
              <a:ext uri="{FF2B5EF4-FFF2-40B4-BE49-F238E27FC236}">
                <a16:creationId xmlns:a16="http://schemas.microsoft.com/office/drawing/2014/main" id="{D4A8352E-166E-3123-D06F-7DA10F44E1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0EEB27-2642-52F6-C90C-B6A718739CF4}"/>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227764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0D01-1B1F-7EFB-A2A5-D46370225121}"/>
              </a:ext>
            </a:extLst>
          </p:cNvPr>
          <p:cNvSpPr>
            <a:spLocks noGrp="1"/>
          </p:cNvSpPr>
          <p:nvPr>
            <p:ph type="title"/>
          </p:nvPr>
        </p:nvSpPr>
        <p:spPr>
          <a:xfrm>
            <a:off x="588963" y="1616075"/>
            <a:ext cx="7453312" cy="2697163"/>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A6F925A-6A16-E32E-F313-56A8E4EA9CAD}"/>
              </a:ext>
            </a:extLst>
          </p:cNvPr>
          <p:cNvSpPr>
            <a:spLocks noGrp="1"/>
          </p:cNvSpPr>
          <p:nvPr>
            <p:ph type="body" idx="1"/>
          </p:nvPr>
        </p:nvSpPr>
        <p:spPr>
          <a:xfrm>
            <a:off x="588963" y="4338638"/>
            <a:ext cx="7453312" cy="141763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8BC21-F5D3-DFCE-9E30-67E8D2D55732}"/>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5" name="Footer Placeholder 4">
            <a:extLst>
              <a:ext uri="{FF2B5EF4-FFF2-40B4-BE49-F238E27FC236}">
                <a16:creationId xmlns:a16="http://schemas.microsoft.com/office/drawing/2014/main" id="{8A3019A1-A06D-7050-DE2B-952274B7A9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67EC4-29EB-50F1-2479-5D7EF31E355D}"/>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352272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AD0D-80AC-FA5B-4692-9866FA48A8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DCDAA6-405D-B481-1504-C3CD05772D0D}"/>
              </a:ext>
            </a:extLst>
          </p:cNvPr>
          <p:cNvSpPr>
            <a:spLocks noGrp="1"/>
          </p:cNvSpPr>
          <p:nvPr>
            <p:ph sz="half" idx="1"/>
          </p:nvPr>
        </p:nvSpPr>
        <p:spPr>
          <a:xfrm>
            <a:off x="593725" y="1725613"/>
            <a:ext cx="3649663" cy="41132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F708652-2F78-E9C9-363E-7C0FCE3A6CC1}"/>
              </a:ext>
            </a:extLst>
          </p:cNvPr>
          <p:cNvSpPr>
            <a:spLocks noGrp="1"/>
          </p:cNvSpPr>
          <p:nvPr>
            <p:ph sz="half" idx="2"/>
          </p:nvPr>
        </p:nvSpPr>
        <p:spPr>
          <a:xfrm>
            <a:off x="4395788" y="1725613"/>
            <a:ext cx="3651250" cy="41132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97CEE48-B93C-CBFD-79B7-0F3C753A03BB}"/>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6" name="Footer Placeholder 5">
            <a:extLst>
              <a:ext uri="{FF2B5EF4-FFF2-40B4-BE49-F238E27FC236}">
                <a16:creationId xmlns:a16="http://schemas.microsoft.com/office/drawing/2014/main" id="{1D932B86-245D-53D0-0EC3-18F442DEF5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6C266B-B947-60D2-2EEC-91D9D37482F9}"/>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281508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B3F0-CC12-81D1-240D-B1856F4B3F97}"/>
              </a:ext>
            </a:extLst>
          </p:cNvPr>
          <p:cNvSpPr>
            <a:spLocks noGrp="1"/>
          </p:cNvSpPr>
          <p:nvPr>
            <p:ph type="title"/>
          </p:nvPr>
        </p:nvSpPr>
        <p:spPr>
          <a:xfrm>
            <a:off x="595313" y="344488"/>
            <a:ext cx="7453312" cy="125412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C8B88D-D920-98DF-0A51-7638123005C9}"/>
              </a:ext>
            </a:extLst>
          </p:cNvPr>
          <p:cNvSpPr>
            <a:spLocks noGrp="1"/>
          </p:cNvSpPr>
          <p:nvPr>
            <p:ph type="body" idx="1"/>
          </p:nvPr>
        </p:nvSpPr>
        <p:spPr>
          <a:xfrm>
            <a:off x="595313" y="1589088"/>
            <a:ext cx="3656012" cy="779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9203E-BE3E-9138-EA9C-157657D70FE7}"/>
              </a:ext>
            </a:extLst>
          </p:cNvPr>
          <p:cNvSpPr>
            <a:spLocks noGrp="1"/>
          </p:cNvSpPr>
          <p:nvPr>
            <p:ph sz="half" idx="2"/>
          </p:nvPr>
        </p:nvSpPr>
        <p:spPr>
          <a:xfrm>
            <a:off x="595313" y="2368550"/>
            <a:ext cx="3656012" cy="34829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5C066D9-206D-5687-B713-704F51B43237}"/>
              </a:ext>
            </a:extLst>
          </p:cNvPr>
          <p:cNvSpPr>
            <a:spLocks noGrp="1"/>
          </p:cNvSpPr>
          <p:nvPr>
            <p:ph type="body" sz="quarter" idx="3"/>
          </p:nvPr>
        </p:nvSpPr>
        <p:spPr>
          <a:xfrm>
            <a:off x="4375150" y="1589088"/>
            <a:ext cx="3673475" cy="7794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8654-B0A6-B1C7-763C-7A1639555313}"/>
              </a:ext>
            </a:extLst>
          </p:cNvPr>
          <p:cNvSpPr>
            <a:spLocks noGrp="1"/>
          </p:cNvSpPr>
          <p:nvPr>
            <p:ph sz="quarter" idx="4"/>
          </p:nvPr>
        </p:nvSpPr>
        <p:spPr>
          <a:xfrm>
            <a:off x="4375150" y="2368550"/>
            <a:ext cx="3673475" cy="34829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99C295E-98CD-45BC-A861-1BBE8AE7D06A}"/>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8" name="Footer Placeholder 7">
            <a:extLst>
              <a:ext uri="{FF2B5EF4-FFF2-40B4-BE49-F238E27FC236}">
                <a16:creationId xmlns:a16="http://schemas.microsoft.com/office/drawing/2014/main" id="{88D2F704-2527-03B1-C5A6-160185C9D10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D094B19-E8AF-790E-0A87-ADB230F9985A}"/>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399357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25D0-EA14-B326-5E97-1E35894601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9B55FA6-CD72-35A7-8020-25AC24CBA42D}"/>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4" name="Footer Placeholder 3">
            <a:extLst>
              <a:ext uri="{FF2B5EF4-FFF2-40B4-BE49-F238E27FC236}">
                <a16:creationId xmlns:a16="http://schemas.microsoft.com/office/drawing/2014/main" id="{2E9F85FE-0EEE-C7D7-C69B-E5722C5E9A3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A9F54C-C430-B0DC-A653-B3CCBF649196}"/>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304469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044D8B-7E92-2D62-8DD0-FBAFF2932011}"/>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3" name="Footer Placeholder 2">
            <a:extLst>
              <a:ext uri="{FF2B5EF4-FFF2-40B4-BE49-F238E27FC236}">
                <a16:creationId xmlns:a16="http://schemas.microsoft.com/office/drawing/2014/main" id="{9A9CBD3F-7D8B-4DA5-1C4F-15CA9E952E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98F87D-C549-D682-576F-14D5AD88A2FC}"/>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979097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AA748-2E00-A42A-CC4B-8769E146E5A9}"/>
              </a:ext>
            </a:extLst>
          </p:cNvPr>
          <p:cNvSpPr>
            <a:spLocks noGrp="1"/>
          </p:cNvSpPr>
          <p:nvPr>
            <p:ph type="title"/>
          </p:nvPr>
        </p:nvSpPr>
        <p:spPr>
          <a:xfrm>
            <a:off x="595313" y="431800"/>
            <a:ext cx="2786062" cy="1512888"/>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942111-C80A-6ED4-662D-F1CD54768435}"/>
              </a:ext>
            </a:extLst>
          </p:cNvPr>
          <p:cNvSpPr>
            <a:spLocks noGrp="1"/>
          </p:cNvSpPr>
          <p:nvPr>
            <p:ph idx="1"/>
          </p:nvPr>
        </p:nvSpPr>
        <p:spPr>
          <a:xfrm>
            <a:off x="3673475" y="933450"/>
            <a:ext cx="4375150" cy="46069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9A1CD0F-D428-B954-1B08-76A8853E4CA4}"/>
              </a:ext>
            </a:extLst>
          </p:cNvPr>
          <p:cNvSpPr>
            <a:spLocks noGrp="1"/>
          </p:cNvSpPr>
          <p:nvPr>
            <p:ph type="body" sz="half" idx="2"/>
          </p:nvPr>
        </p:nvSpPr>
        <p:spPr>
          <a:xfrm>
            <a:off x="595313" y="1944688"/>
            <a:ext cx="2786062" cy="36036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9FB27-3EC9-859B-CBB0-2EF680D786D6}"/>
              </a:ext>
            </a:extLst>
          </p:cNvPr>
          <p:cNvSpPr>
            <a:spLocks noGrp="1"/>
          </p:cNvSpPr>
          <p:nvPr>
            <p:ph type="dt" sz="half" idx="10"/>
          </p:nvPr>
        </p:nvSpPr>
        <p:spPr/>
        <p:txBody>
          <a:bodyPr/>
          <a:lstStyle/>
          <a:p>
            <a:fld id="{3D2EE31D-C468-469C-B611-D09E1BBFCD30}" type="datetimeFigureOut">
              <a:rPr lang="en-GB" smtClean="0"/>
              <a:t>27/06/2025</a:t>
            </a:fld>
            <a:endParaRPr lang="en-GB"/>
          </a:p>
        </p:txBody>
      </p:sp>
      <p:sp>
        <p:nvSpPr>
          <p:cNvPr id="6" name="Footer Placeholder 5">
            <a:extLst>
              <a:ext uri="{FF2B5EF4-FFF2-40B4-BE49-F238E27FC236}">
                <a16:creationId xmlns:a16="http://schemas.microsoft.com/office/drawing/2014/main" id="{7CC840E8-57D4-7DC8-7892-17CB80EEAC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A0DDB2-3C2D-6FFB-B8B3-5FFC6D2F9ECD}"/>
              </a:ext>
            </a:extLst>
          </p:cNvPr>
          <p:cNvSpPr>
            <a:spLocks noGrp="1"/>
          </p:cNvSpPr>
          <p:nvPr>
            <p:ph type="sldNum" sz="quarter" idx="12"/>
          </p:nvPr>
        </p:nvSpPr>
        <p:spPr/>
        <p:txBody>
          <a:bodyPr/>
          <a:lstStyle/>
          <a:p>
            <a:fld id="{55F27290-027D-48FD-8519-01C1773A08E9}" type="slidenum">
              <a:rPr lang="en-GB" smtClean="0"/>
              <a:t>‹#›</a:t>
            </a:fld>
            <a:endParaRPr lang="en-GB"/>
          </a:p>
        </p:txBody>
      </p:sp>
    </p:spTree>
    <p:extLst>
      <p:ext uri="{BB962C8B-B14F-4D97-AF65-F5344CB8AC3E}">
        <p14:creationId xmlns:p14="http://schemas.microsoft.com/office/powerpoint/2010/main" val="266453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0AE4D-A536-3842-D654-FE099CA0A3BF}"/>
              </a:ext>
            </a:extLst>
          </p:cNvPr>
          <p:cNvSpPr>
            <a:spLocks noGrp="1"/>
          </p:cNvSpPr>
          <p:nvPr>
            <p:ph type="title"/>
          </p:nvPr>
        </p:nvSpPr>
        <p:spPr>
          <a:xfrm>
            <a:off x="593725" y="344488"/>
            <a:ext cx="7453313" cy="1254125"/>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Date Placeholder 3">
            <a:extLst>
              <a:ext uri="{FF2B5EF4-FFF2-40B4-BE49-F238E27FC236}">
                <a16:creationId xmlns:a16="http://schemas.microsoft.com/office/drawing/2014/main" id="{19A71AF4-13A4-E37A-8E6C-3CCC17AAF655}"/>
              </a:ext>
            </a:extLst>
          </p:cNvPr>
          <p:cNvSpPr>
            <a:spLocks noGrp="1"/>
          </p:cNvSpPr>
          <p:nvPr>
            <p:ph type="dt" sz="half" idx="2"/>
          </p:nvPr>
        </p:nvSpPr>
        <p:spPr>
          <a:xfrm>
            <a:off x="593725" y="6008688"/>
            <a:ext cx="1944688" cy="346075"/>
          </a:xfrm>
          <a:prstGeom prst="rect">
            <a:avLst/>
          </a:prstGeom>
        </p:spPr>
        <p:txBody>
          <a:bodyPr vert="horz" lIns="91440" tIns="45720" rIns="91440" bIns="45720" rtlCol="0" anchor="ctr"/>
          <a:lstStyle>
            <a:lvl1pPr algn="l">
              <a:defRPr sz="1200">
                <a:solidFill>
                  <a:schemeClr val="tx1">
                    <a:tint val="82000"/>
                  </a:schemeClr>
                </a:solidFill>
              </a:defRPr>
            </a:lvl1pPr>
          </a:lstStyle>
          <a:p>
            <a:fld id="{3D2EE31D-C468-469C-B611-D09E1BBFCD30}" type="datetimeFigureOut">
              <a:rPr lang="en-GB" smtClean="0"/>
              <a:t>27/06/2025</a:t>
            </a:fld>
            <a:endParaRPr lang="en-GB"/>
          </a:p>
        </p:txBody>
      </p:sp>
      <p:sp>
        <p:nvSpPr>
          <p:cNvPr id="5" name="Footer Placeholder 4">
            <a:extLst>
              <a:ext uri="{FF2B5EF4-FFF2-40B4-BE49-F238E27FC236}">
                <a16:creationId xmlns:a16="http://schemas.microsoft.com/office/drawing/2014/main" id="{A2580121-08DA-2644-C762-2FF95DC8D075}"/>
              </a:ext>
            </a:extLst>
          </p:cNvPr>
          <p:cNvSpPr>
            <a:spLocks noGrp="1"/>
          </p:cNvSpPr>
          <p:nvPr>
            <p:ph type="ftr" sz="quarter" idx="3"/>
          </p:nvPr>
        </p:nvSpPr>
        <p:spPr>
          <a:xfrm>
            <a:off x="2862263" y="6008688"/>
            <a:ext cx="2916237" cy="34607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E74B4B4-1885-41B2-3B32-EF7733DBAE4E}"/>
              </a:ext>
            </a:extLst>
          </p:cNvPr>
          <p:cNvSpPr>
            <a:spLocks noGrp="1"/>
          </p:cNvSpPr>
          <p:nvPr>
            <p:ph type="sldNum" sz="quarter" idx="4"/>
          </p:nvPr>
        </p:nvSpPr>
        <p:spPr>
          <a:xfrm>
            <a:off x="6102350" y="6008688"/>
            <a:ext cx="1944688" cy="346075"/>
          </a:xfrm>
          <a:prstGeom prst="rect">
            <a:avLst/>
          </a:prstGeom>
        </p:spPr>
        <p:txBody>
          <a:bodyPr vert="horz" lIns="91440" tIns="45720" rIns="91440" bIns="45720" rtlCol="0" anchor="ctr"/>
          <a:lstStyle>
            <a:lvl1pPr algn="r">
              <a:defRPr sz="1200">
                <a:solidFill>
                  <a:schemeClr val="tx1">
                    <a:tint val="82000"/>
                  </a:schemeClr>
                </a:solidFill>
              </a:defRPr>
            </a:lvl1pPr>
          </a:lstStyle>
          <a:p>
            <a:fld id="{55F27290-027D-48FD-8519-01C1773A08E9}" type="slidenum">
              <a:rPr lang="en-GB" smtClean="0"/>
              <a:t>‹#›</a:t>
            </a:fld>
            <a:endParaRPr lang="en-GB"/>
          </a:p>
        </p:txBody>
      </p:sp>
    </p:spTree>
    <p:extLst>
      <p:ext uri="{BB962C8B-B14F-4D97-AF65-F5344CB8AC3E}">
        <p14:creationId xmlns:p14="http://schemas.microsoft.com/office/powerpoint/2010/main" val="3689616605"/>
      </p:ext>
    </p:extLst>
  </p:cSld>
  <p:clrMap bg1="lt1" tx1="dk1" bg2="lt2" tx2="dk2" accent1="accent1" accent2="accent2" accent3="accent3" accent4="accent4" accent5="accent5" accent6="accent6" hlink="hlink" folHlink="folHlink"/>
  <p:sldLayoutIdLst>
    <p:sldLayoutId id="2147483660" r:id="rId1"/>
    <p:sldLayoutId id="2147483657"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4" r:id="rId12"/>
    <p:sldLayoutId id="2147483670"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pic>
        <p:nvPicPr>
          <p:cNvPr id="6" name="Google Shape;6;p1" descr="RWattsDSC_0055_retouchedforPP2.jpg"/>
          <p:cNvPicPr preferRelativeResize="0"/>
          <p:nvPr/>
        </p:nvPicPr>
        <p:blipFill rotWithShape="1">
          <a:blip r:embed="rId2">
            <a:alphaModFix/>
          </a:blip>
          <a:srcRect/>
          <a:stretch/>
        </p:blipFill>
        <p:spPr>
          <a:xfrm>
            <a:off x="0" y="815070"/>
            <a:ext cx="8640763" cy="5668279"/>
          </a:xfrm>
          <a:prstGeom prst="rect">
            <a:avLst/>
          </a:prstGeom>
          <a:noFill/>
          <a:ln>
            <a:noFill/>
          </a:ln>
        </p:spPr>
      </p:pic>
      <p:pic>
        <p:nvPicPr>
          <p:cNvPr id="7" name="Google Shape;7;p1" descr="ox_small_cmyk_pos_rect.jpg"/>
          <p:cNvPicPr preferRelativeResize="0"/>
          <p:nvPr/>
        </p:nvPicPr>
        <p:blipFill rotWithShape="1">
          <a:blip r:embed="rId3">
            <a:alphaModFix/>
          </a:blip>
          <a:srcRect/>
          <a:stretch/>
        </p:blipFill>
        <p:spPr>
          <a:xfrm>
            <a:off x="6865107" y="178883"/>
            <a:ext cx="1521068" cy="468528"/>
          </a:xfrm>
          <a:prstGeom prst="rect">
            <a:avLst/>
          </a:prstGeom>
          <a:noFill/>
          <a:ln>
            <a:noFill/>
          </a:ln>
        </p:spPr>
      </p:pic>
    </p:spTree>
    <p:extLst>
      <p:ext uri="{BB962C8B-B14F-4D97-AF65-F5344CB8AC3E}">
        <p14:creationId xmlns:p14="http://schemas.microsoft.com/office/powerpoint/2010/main" val="3426038958"/>
      </p:ext>
    </p:extLst>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ai.github.io/openai-agents-python/agent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ai.github.io/openai-agents-python/handoffs/" TargetMode="External"/><Relationship Id="rId1" Type="http://schemas.openxmlformats.org/officeDocument/2006/relationships/slideLayout" Target="../slideLayouts/slideLayout2.xml"/><Relationship Id="rId4" Type="http://schemas.openxmlformats.org/officeDocument/2006/relationships/hyperlink" Target="https://openai.github.io/openai-agents-python/agent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openai.github.io/openai-agents-python/agent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openai.github.io/openai-agents-python/agen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penai.github.io/openai-agents-python/running_agen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openai.github.io/openai-agents-python/running_agen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penai.github.io/openai-agents-python/running_agent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openai.github.io/openai-agents-python/trac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openai.github.io/openai-agents-python/trac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penai.github.io/openai-agents-python/agent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ai.github.io/openai-agents-python/agent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p3">
            <a:extLst>
              <a:ext uri="{FF2B5EF4-FFF2-40B4-BE49-F238E27FC236}">
                <a16:creationId xmlns:a16="http://schemas.microsoft.com/office/drawing/2014/main" id="{74FDFF01-D069-88D2-F704-AABA3D79F9AF}"/>
              </a:ext>
            </a:extLst>
          </p:cNvPr>
          <p:cNvSpPr/>
          <p:nvPr/>
        </p:nvSpPr>
        <p:spPr>
          <a:xfrm>
            <a:off x="349566" y="1098496"/>
            <a:ext cx="4813200" cy="2848800"/>
          </a:xfrm>
          <a:prstGeom prst="rect">
            <a:avLst/>
          </a:prstGeom>
          <a:solidFill>
            <a:srgbClr val="0000FF">
              <a:alpha val="40000"/>
            </a:srgbClr>
          </a:solidFill>
          <a:ln w="9525" cap="flat" cmpd="sng">
            <a:solidFill>
              <a:schemeClr val="lt1"/>
            </a:solidFill>
            <a:prstDash val="solid"/>
            <a:round/>
            <a:headEnd type="none" w="sm" len="sm"/>
            <a:tailEnd type="none" w="sm" len="sm"/>
          </a:ln>
          <a:effectLst>
            <a:outerShdw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000"/>
              <a:buFont typeface="Arial"/>
              <a:buNone/>
            </a:pPr>
            <a:r>
              <a:rPr lang="en-US" sz="1800" b="1" dirty="0"/>
              <a:t> </a:t>
            </a:r>
            <a:endParaRPr sz="1800" b="1" dirty="0"/>
          </a:p>
          <a:p>
            <a:pPr marL="0" lvl="0" indent="0" algn="ctr" rtl="0">
              <a:spcBef>
                <a:spcPts val="0"/>
              </a:spcBef>
              <a:spcAft>
                <a:spcPts val="0"/>
              </a:spcAft>
              <a:buClr>
                <a:schemeClr val="dk1"/>
              </a:buClr>
              <a:buSzPts val="1100"/>
              <a:buFont typeface="Arial"/>
              <a:buNone/>
            </a:pPr>
            <a:r>
              <a:rPr lang="en-US" sz="2000" dirty="0">
                <a:solidFill>
                  <a:schemeClr val="lt1"/>
                </a:solidFill>
                <a:latin typeface="Calibri"/>
                <a:ea typeface="Calibri"/>
                <a:cs typeface="Calibri"/>
                <a:sym typeface="Calibri"/>
              </a:rPr>
              <a:t>The Oxford Artificial Intelligence Summit 2025: Autonomous AI Agents</a:t>
            </a:r>
            <a:endParaRPr sz="200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000"/>
              <a:buFont typeface="Arial"/>
              <a:buNone/>
            </a:pPr>
            <a:endParaRPr sz="2200" dirty="0"/>
          </a:p>
          <a:p>
            <a:pPr marL="0" marR="0" lvl="0" indent="0" algn="ctr" rtl="0">
              <a:lnSpc>
                <a:spcPct val="100000"/>
              </a:lnSpc>
              <a:spcBef>
                <a:spcPts val="0"/>
              </a:spcBef>
              <a:spcAft>
                <a:spcPts val="0"/>
              </a:spcAft>
              <a:buClr>
                <a:schemeClr val="dk1"/>
              </a:buClr>
              <a:buSzPts val="1100"/>
              <a:buFont typeface="Arial"/>
              <a:buNone/>
            </a:pPr>
            <a:r>
              <a:rPr lang="en-GB" sz="1700" dirty="0">
                <a:solidFill>
                  <a:schemeClr val="lt1"/>
                </a:solidFill>
                <a:latin typeface="Calibri"/>
                <a:ea typeface="Calibri"/>
                <a:cs typeface="Calibri"/>
                <a:sym typeface="Calibri"/>
              </a:rPr>
              <a:t>Full Code Assignment</a:t>
            </a:r>
            <a:endParaRPr sz="1700" b="0" i="0" u="none" strike="noStrike" cap="none"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endParaRPr sz="1800" b="0" i="0" u="none" strike="noStrike" cap="none"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endParaRPr sz="17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98057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FA606-BA41-14F8-D9CB-33BC9489A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4FA5A-83D8-BE28-E30E-56C387173AC2}"/>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Output Types</a:t>
            </a:r>
          </a:p>
        </p:txBody>
      </p:sp>
      <p:sp>
        <p:nvSpPr>
          <p:cNvPr id="3" name="TextBox 2">
            <a:extLst>
              <a:ext uri="{FF2B5EF4-FFF2-40B4-BE49-F238E27FC236}">
                <a16:creationId xmlns:a16="http://schemas.microsoft.com/office/drawing/2014/main" id="{2E32F2A7-2578-3221-5B1A-4F2630821FF7}"/>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D9F5AD2C-A97E-A7A6-D0C6-C2EC5B8F21A2}"/>
              </a:ext>
            </a:extLst>
          </p:cNvPr>
          <p:cNvSpPr txBox="1"/>
          <p:nvPr/>
        </p:nvSpPr>
        <p:spPr>
          <a:xfrm>
            <a:off x="330926" y="984069"/>
            <a:ext cx="8142514" cy="1631216"/>
          </a:xfrm>
          <a:prstGeom prst="rect">
            <a:avLst/>
          </a:prstGeom>
          <a:noFill/>
        </p:spPr>
        <p:txBody>
          <a:bodyPr wrap="square">
            <a:spAutoFit/>
          </a:bodyPr>
          <a:lstStyle/>
          <a:p>
            <a:pPr>
              <a:buNone/>
            </a:pPr>
            <a:r>
              <a:rPr lang="en-US" sz="2000" dirty="0">
                <a:solidFill>
                  <a:schemeClr val="bg1"/>
                </a:solidFill>
              </a:rPr>
              <a:t>By default, agents produce plain text (i.e. str) outputs. If you want the agent to produce a particular type of output, you can use the </a:t>
            </a:r>
            <a:r>
              <a:rPr lang="en-US" sz="2000" dirty="0" err="1">
                <a:solidFill>
                  <a:schemeClr val="bg1"/>
                </a:solidFill>
              </a:rPr>
              <a:t>output_type</a:t>
            </a:r>
            <a:r>
              <a:rPr lang="en-US" sz="2000" dirty="0">
                <a:solidFill>
                  <a:schemeClr val="bg1"/>
                </a:solidFill>
              </a:rPr>
              <a:t> parameter. A common choice is to use </a:t>
            </a:r>
            <a:r>
              <a:rPr lang="en-US" sz="2000" dirty="0" err="1">
                <a:solidFill>
                  <a:schemeClr val="bg1"/>
                </a:solidFill>
              </a:rPr>
              <a:t>Pydantic</a:t>
            </a:r>
            <a:r>
              <a:rPr lang="en-US" sz="2000" dirty="0">
                <a:solidFill>
                  <a:schemeClr val="bg1"/>
                </a:solidFill>
              </a:rPr>
              <a:t> objects, but we support any type that can be wrapped in a </a:t>
            </a:r>
            <a:r>
              <a:rPr lang="en-US" sz="2000" dirty="0" err="1">
                <a:solidFill>
                  <a:schemeClr val="bg1"/>
                </a:solidFill>
              </a:rPr>
              <a:t>Pydantic</a:t>
            </a:r>
            <a:r>
              <a:rPr lang="en-US" sz="2000" dirty="0">
                <a:solidFill>
                  <a:schemeClr val="bg1"/>
                </a:solidFill>
              </a:rPr>
              <a:t> </a:t>
            </a:r>
            <a:r>
              <a:rPr lang="en-US" sz="2000" dirty="0" err="1">
                <a:solidFill>
                  <a:schemeClr val="bg1"/>
                </a:solidFill>
              </a:rPr>
              <a:t>TypeAdapter</a:t>
            </a:r>
            <a:r>
              <a:rPr lang="en-US" sz="2000" dirty="0">
                <a:solidFill>
                  <a:schemeClr val="bg1"/>
                </a:solidFill>
              </a:rPr>
              <a:t> - </a:t>
            </a:r>
            <a:r>
              <a:rPr lang="en-US" sz="2000" dirty="0" err="1">
                <a:solidFill>
                  <a:schemeClr val="bg1"/>
                </a:solidFill>
              </a:rPr>
              <a:t>dataclasses</a:t>
            </a:r>
            <a:r>
              <a:rPr lang="en-US" sz="2000" dirty="0">
                <a:solidFill>
                  <a:schemeClr val="bg1"/>
                </a:solidFill>
              </a:rPr>
              <a:t>, lists, </a:t>
            </a:r>
            <a:r>
              <a:rPr lang="en-US" sz="2000" dirty="0" err="1">
                <a:solidFill>
                  <a:schemeClr val="bg1"/>
                </a:solidFill>
              </a:rPr>
              <a:t>TypedDict</a:t>
            </a:r>
            <a:r>
              <a:rPr lang="en-US" sz="2000" dirty="0">
                <a:solidFill>
                  <a:schemeClr val="bg1"/>
                </a:solidFill>
              </a:rPr>
              <a:t>, etc..</a:t>
            </a:r>
            <a:endParaRPr lang="en-US" sz="1100" dirty="0">
              <a:solidFill>
                <a:schemeClr val="bg1"/>
              </a:solidFill>
            </a:endParaRPr>
          </a:p>
        </p:txBody>
      </p:sp>
      <p:pic>
        <p:nvPicPr>
          <p:cNvPr id="5" name="Picture 4">
            <a:extLst>
              <a:ext uri="{FF2B5EF4-FFF2-40B4-BE49-F238E27FC236}">
                <a16:creationId xmlns:a16="http://schemas.microsoft.com/office/drawing/2014/main" id="{5EA768F6-487C-4D72-0986-7415C2B27FFE}"/>
              </a:ext>
            </a:extLst>
          </p:cNvPr>
          <p:cNvPicPr>
            <a:picLocks noChangeAspect="1"/>
          </p:cNvPicPr>
          <p:nvPr/>
        </p:nvPicPr>
        <p:blipFill>
          <a:blip r:embed="rId2"/>
          <a:srcRect/>
          <a:stretch/>
        </p:blipFill>
        <p:spPr>
          <a:xfrm>
            <a:off x="2287519" y="3088758"/>
            <a:ext cx="4229327" cy="2482978"/>
          </a:xfrm>
          <a:prstGeom prst="rect">
            <a:avLst/>
          </a:prstGeom>
        </p:spPr>
      </p:pic>
      <p:sp>
        <p:nvSpPr>
          <p:cNvPr id="4" name="TextBox 3">
            <a:extLst>
              <a:ext uri="{FF2B5EF4-FFF2-40B4-BE49-F238E27FC236}">
                <a16:creationId xmlns:a16="http://schemas.microsoft.com/office/drawing/2014/main" id="{3316C5E7-6310-2A9F-480C-98CE58DB7718}"/>
              </a:ext>
            </a:extLst>
          </p:cNvPr>
          <p:cNvSpPr txBox="1"/>
          <p:nvPr/>
        </p:nvSpPr>
        <p:spPr>
          <a:xfrm>
            <a:off x="1785257" y="6116699"/>
            <a:ext cx="4319450" cy="307777"/>
          </a:xfrm>
          <a:prstGeom prst="rect">
            <a:avLst/>
          </a:prstGeom>
          <a:noFill/>
        </p:spPr>
        <p:txBody>
          <a:bodyPr wrap="square">
            <a:spAutoFit/>
          </a:bodyPr>
          <a:lstStyle/>
          <a:p>
            <a:r>
              <a:rPr lang="en-GB" dirty="0">
                <a:solidFill>
                  <a:srgbClr val="C00000"/>
                </a:solidFill>
                <a:hlinkClick r:id="rId3">
                  <a:extLst>
                    <a:ext uri="{A12FA001-AC4F-418D-AE19-62706E023703}">
                      <ahyp:hlinkClr xmlns:ahyp="http://schemas.microsoft.com/office/drawing/2018/hyperlinkcolor" val="tx"/>
                    </a:ext>
                  </a:extLst>
                </a:hlinkClick>
              </a:rPr>
              <a:t>Agents - OpenAI Agents SDK</a:t>
            </a:r>
            <a:endParaRPr lang="en-GB" dirty="0">
              <a:solidFill>
                <a:srgbClr val="C00000"/>
              </a:solidFill>
            </a:endParaRPr>
          </a:p>
        </p:txBody>
      </p:sp>
    </p:spTree>
    <p:extLst>
      <p:ext uri="{BB962C8B-B14F-4D97-AF65-F5344CB8AC3E}">
        <p14:creationId xmlns:p14="http://schemas.microsoft.com/office/powerpoint/2010/main" val="348902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37E73-74C4-9A03-3CA7-E13F076932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A9A020-24A8-EBA9-35DA-51E2C562C6E9}"/>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Handoffs</a:t>
            </a:r>
          </a:p>
        </p:txBody>
      </p:sp>
      <p:sp>
        <p:nvSpPr>
          <p:cNvPr id="3" name="TextBox 2">
            <a:extLst>
              <a:ext uri="{FF2B5EF4-FFF2-40B4-BE49-F238E27FC236}">
                <a16:creationId xmlns:a16="http://schemas.microsoft.com/office/drawing/2014/main" id="{5C392210-F04D-3824-1B08-B585E92BEF10}"/>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73750594-DAF8-337D-6925-7A42D846D08A}"/>
              </a:ext>
            </a:extLst>
          </p:cNvPr>
          <p:cNvSpPr txBox="1"/>
          <p:nvPr/>
        </p:nvSpPr>
        <p:spPr>
          <a:xfrm>
            <a:off x="330926" y="984069"/>
            <a:ext cx="8142514" cy="1631216"/>
          </a:xfrm>
          <a:prstGeom prst="rect">
            <a:avLst/>
          </a:prstGeom>
          <a:noFill/>
        </p:spPr>
        <p:txBody>
          <a:bodyPr wrap="square">
            <a:spAutoFit/>
          </a:bodyPr>
          <a:lstStyle/>
          <a:p>
            <a:pPr>
              <a:buNone/>
            </a:pPr>
            <a:r>
              <a:rPr lang="en-US" sz="2000" dirty="0">
                <a:solidFill>
                  <a:schemeClr val="bg1"/>
                </a:solidFill>
              </a:rPr>
              <a:t>Handoffs are sub-agents that the agent can delegate to. You provide a list of handoffs, and the agent can choose to delegate to them if relevant. This is a powerful pattern that allows orchestrating modular, specialized agents that excel at a single task. Read more in the </a:t>
            </a:r>
            <a:r>
              <a:rPr lang="en-GB" dirty="0"/>
              <a:t> </a:t>
            </a:r>
            <a:r>
              <a:rPr lang="en-GB" sz="1800" u="sng" dirty="0">
                <a:solidFill>
                  <a:schemeClr val="bg1"/>
                </a:solidFill>
                <a:hlinkClick r:id="rId2">
                  <a:extLst>
                    <a:ext uri="{A12FA001-AC4F-418D-AE19-62706E023703}">
                      <ahyp:hlinkClr xmlns:ahyp="http://schemas.microsoft.com/office/drawing/2018/hyperlinkcolor" val="tx"/>
                    </a:ext>
                  </a:extLst>
                </a:hlinkClick>
              </a:rPr>
              <a:t>handoffs</a:t>
            </a:r>
            <a:r>
              <a:rPr lang="en-GB" dirty="0"/>
              <a:t> </a:t>
            </a:r>
            <a:r>
              <a:rPr lang="en-US" sz="2000" dirty="0">
                <a:solidFill>
                  <a:schemeClr val="bg1"/>
                </a:solidFill>
              </a:rPr>
              <a:t>documentation.</a:t>
            </a:r>
            <a:endParaRPr lang="en-US" sz="1100" dirty="0">
              <a:solidFill>
                <a:schemeClr val="bg1"/>
              </a:solidFill>
            </a:endParaRPr>
          </a:p>
        </p:txBody>
      </p:sp>
      <p:pic>
        <p:nvPicPr>
          <p:cNvPr id="5" name="Picture 4">
            <a:extLst>
              <a:ext uri="{FF2B5EF4-FFF2-40B4-BE49-F238E27FC236}">
                <a16:creationId xmlns:a16="http://schemas.microsoft.com/office/drawing/2014/main" id="{5CEBFE20-1EFF-F6D9-4237-E2185237CC31}"/>
              </a:ext>
            </a:extLst>
          </p:cNvPr>
          <p:cNvPicPr>
            <a:picLocks noChangeAspect="1"/>
          </p:cNvPicPr>
          <p:nvPr/>
        </p:nvPicPr>
        <p:blipFill>
          <a:blip r:embed="rId3"/>
          <a:srcRect/>
          <a:stretch/>
        </p:blipFill>
        <p:spPr>
          <a:xfrm>
            <a:off x="2287519" y="3488830"/>
            <a:ext cx="4229327" cy="1682834"/>
          </a:xfrm>
          <a:prstGeom prst="rect">
            <a:avLst/>
          </a:prstGeom>
        </p:spPr>
      </p:pic>
      <p:sp>
        <p:nvSpPr>
          <p:cNvPr id="4" name="TextBox 3">
            <a:extLst>
              <a:ext uri="{FF2B5EF4-FFF2-40B4-BE49-F238E27FC236}">
                <a16:creationId xmlns:a16="http://schemas.microsoft.com/office/drawing/2014/main" id="{930EF8B7-F526-D288-9CD0-F859BBBCB23D}"/>
              </a:ext>
            </a:extLst>
          </p:cNvPr>
          <p:cNvSpPr txBox="1"/>
          <p:nvPr/>
        </p:nvSpPr>
        <p:spPr>
          <a:xfrm>
            <a:off x="1785257" y="6116699"/>
            <a:ext cx="4319450" cy="307777"/>
          </a:xfrm>
          <a:prstGeom prst="rect">
            <a:avLst/>
          </a:prstGeom>
          <a:noFill/>
        </p:spPr>
        <p:txBody>
          <a:bodyPr wrap="square">
            <a:spAutoFit/>
          </a:bodyPr>
          <a:lstStyle/>
          <a:p>
            <a:r>
              <a:rPr lang="en-GB" dirty="0">
                <a:solidFill>
                  <a:srgbClr val="C00000"/>
                </a:solidFill>
                <a:hlinkClick r:id="rId4">
                  <a:extLst>
                    <a:ext uri="{A12FA001-AC4F-418D-AE19-62706E023703}">
                      <ahyp:hlinkClr xmlns:ahyp="http://schemas.microsoft.com/office/drawing/2018/hyperlinkcolor" val="tx"/>
                    </a:ext>
                  </a:extLst>
                </a:hlinkClick>
              </a:rPr>
              <a:t>Agents - OpenAI Agents SDK</a:t>
            </a:r>
            <a:endParaRPr lang="en-GB" dirty="0">
              <a:solidFill>
                <a:srgbClr val="C00000"/>
              </a:solidFill>
            </a:endParaRPr>
          </a:p>
        </p:txBody>
      </p:sp>
    </p:spTree>
    <p:extLst>
      <p:ext uri="{BB962C8B-B14F-4D97-AF65-F5344CB8AC3E}">
        <p14:creationId xmlns:p14="http://schemas.microsoft.com/office/powerpoint/2010/main" val="81377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7AF9C-A7F1-8E0B-4591-8C59F28FF1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B5D14-9098-D190-7C03-BA6AD8191029}"/>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Cloning</a:t>
            </a:r>
          </a:p>
        </p:txBody>
      </p:sp>
      <p:sp>
        <p:nvSpPr>
          <p:cNvPr id="3" name="TextBox 2">
            <a:extLst>
              <a:ext uri="{FF2B5EF4-FFF2-40B4-BE49-F238E27FC236}">
                <a16:creationId xmlns:a16="http://schemas.microsoft.com/office/drawing/2014/main" id="{A62A6383-B142-268C-C38F-22C1B291EF34}"/>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DCB347A0-DEF7-5D5C-F8A4-343B68EAB123}"/>
              </a:ext>
            </a:extLst>
          </p:cNvPr>
          <p:cNvSpPr txBox="1"/>
          <p:nvPr/>
        </p:nvSpPr>
        <p:spPr>
          <a:xfrm>
            <a:off x="330926" y="984069"/>
            <a:ext cx="8142514" cy="707886"/>
          </a:xfrm>
          <a:prstGeom prst="rect">
            <a:avLst/>
          </a:prstGeom>
          <a:noFill/>
        </p:spPr>
        <p:txBody>
          <a:bodyPr wrap="square">
            <a:spAutoFit/>
          </a:bodyPr>
          <a:lstStyle/>
          <a:p>
            <a:pPr>
              <a:buNone/>
            </a:pPr>
            <a:r>
              <a:rPr lang="en-US" sz="2000" dirty="0">
                <a:solidFill>
                  <a:schemeClr val="bg1"/>
                </a:solidFill>
              </a:rPr>
              <a:t>By using the clone() method on an agent, you can duplicate an Agent, and optionally change any properties you like.</a:t>
            </a:r>
            <a:endParaRPr lang="en-US" sz="1100" dirty="0">
              <a:solidFill>
                <a:schemeClr val="bg1"/>
              </a:solidFill>
            </a:endParaRPr>
          </a:p>
        </p:txBody>
      </p:sp>
      <p:pic>
        <p:nvPicPr>
          <p:cNvPr id="5" name="Picture 4">
            <a:extLst>
              <a:ext uri="{FF2B5EF4-FFF2-40B4-BE49-F238E27FC236}">
                <a16:creationId xmlns:a16="http://schemas.microsoft.com/office/drawing/2014/main" id="{60A25C46-3348-6C22-4785-E471A79E9230}"/>
              </a:ext>
            </a:extLst>
          </p:cNvPr>
          <p:cNvPicPr>
            <a:picLocks noChangeAspect="1"/>
          </p:cNvPicPr>
          <p:nvPr/>
        </p:nvPicPr>
        <p:blipFill>
          <a:blip r:embed="rId2"/>
          <a:srcRect/>
          <a:stretch/>
        </p:blipFill>
        <p:spPr>
          <a:xfrm>
            <a:off x="1843382" y="2408830"/>
            <a:ext cx="4229327" cy="1369600"/>
          </a:xfrm>
          <a:prstGeom prst="rect">
            <a:avLst/>
          </a:prstGeom>
        </p:spPr>
      </p:pic>
      <p:sp>
        <p:nvSpPr>
          <p:cNvPr id="7" name="TextBox 6">
            <a:extLst>
              <a:ext uri="{FF2B5EF4-FFF2-40B4-BE49-F238E27FC236}">
                <a16:creationId xmlns:a16="http://schemas.microsoft.com/office/drawing/2014/main" id="{8CEA65F5-90E5-16E4-04BE-498A6AD7B590}"/>
              </a:ext>
            </a:extLst>
          </p:cNvPr>
          <p:cNvSpPr txBox="1"/>
          <p:nvPr/>
        </p:nvSpPr>
        <p:spPr>
          <a:xfrm>
            <a:off x="1785257" y="6116699"/>
            <a:ext cx="4319450" cy="307777"/>
          </a:xfrm>
          <a:prstGeom prst="rect">
            <a:avLst/>
          </a:prstGeom>
          <a:noFill/>
        </p:spPr>
        <p:txBody>
          <a:bodyPr wrap="square">
            <a:spAutoFit/>
          </a:bodyPr>
          <a:lstStyle/>
          <a:p>
            <a:r>
              <a:rPr lang="en-GB" dirty="0">
                <a:solidFill>
                  <a:srgbClr val="C00000"/>
                </a:solidFill>
                <a:hlinkClick r:id="rId3">
                  <a:extLst>
                    <a:ext uri="{A12FA001-AC4F-418D-AE19-62706E023703}">
                      <ahyp:hlinkClr xmlns:ahyp="http://schemas.microsoft.com/office/drawing/2018/hyperlinkcolor" val="tx"/>
                    </a:ext>
                  </a:extLst>
                </a:hlinkClick>
              </a:rPr>
              <a:t>Agents - OpenAI Agents SDK</a:t>
            </a:r>
            <a:endParaRPr lang="en-GB" dirty="0">
              <a:solidFill>
                <a:srgbClr val="C00000"/>
              </a:solidFill>
            </a:endParaRPr>
          </a:p>
        </p:txBody>
      </p:sp>
    </p:spTree>
    <p:extLst>
      <p:ext uri="{BB962C8B-B14F-4D97-AF65-F5344CB8AC3E}">
        <p14:creationId xmlns:p14="http://schemas.microsoft.com/office/powerpoint/2010/main" val="14525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50B02-20F2-E334-5DEE-4396626CA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1BF37C-CE11-0EB7-7753-05B599B9DA25}"/>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Forcing tool use</a:t>
            </a:r>
          </a:p>
        </p:txBody>
      </p:sp>
      <p:sp>
        <p:nvSpPr>
          <p:cNvPr id="3" name="TextBox 2">
            <a:extLst>
              <a:ext uri="{FF2B5EF4-FFF2-40B4-BE49-F238E27FC236}">
                <a16:creationId xmlns:a16="http://schemas.microsoft.com/office/drawing/2014/main" id="{805F81C5-177C-F59F-C4FF-EEB549C90F1E}"/>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6C9F193F-2A93-82D6-00FE-0424A816731D}"/>
              </a:ext>
            </a:extLst>
          </p:cNvPr>
          <p:cNvSpPr txBox="1"/>
          <p:nvPr/>
        </p:nvSpPr>
        <p:spPr>
          <a:xfrm>
            <a:off x="322217" y="949235"/>
            <a:ext cx="8142514" cy="5463034"/>
          </a:xfrm>
          <a:prstGeom prst="rect">
            <a:avLst/>
          </a:prstGeom>
          <a:noFill/>
        </p:spPr>
        <p:txBody>
          <a:bodyPr wrap="square">
            <a:spAutoFit/>
          </a:bodyPr>
          <a:lstStyle/>
          <a:p>
            <a:pPr>
              <a:buNone/>
            </a:pPr>
            <a:r>
              <a:rPr lang="en-US" sz="2000" dirty="0">
                <a:solidFill>
                  <a:schemeClr val="bg1"/>
                </a:solidFill>
              </a:rPr>
              <a:t>Supplying a list of tools doesn't always mean the LLM will use a tool. You can force tool use by setting </a:t>
            </a:r>
            <a:r>
              <a:rPr lang="en-US" sz="2000" dirty="0" err="1">
                <a:solidFill>
                  <a:schemeClr val="bg1"/>
                </a:solidFill>
              </a:rPr>
              <a:t>ModelSettings.tool_choice</a:t>
            </a:r>
            <a:r>
              <a:rPr lang="en-US" sz="2000" dirty="0">
                <a:solidFill>
                  <a:schemeClr val="bg1"/>
                </a:solidFill>
              </a:rPr>
              <a:t>. Valid values are:</a:t>
            </a:r>
          </a:p>
          <a:p>
            <a:pPr>
              <a:buNone/>
            </a:pPr>
            <a:endParaRPr lang="en-US" sz="2000" dirty="0">
              <a:solidFill>
                <a:schemeClr val="bg1"/>
              </a:solidFill>
            </a:endParaRPr>
          </a:p>
          <a:p>
            <a:pPr>
              <a:buNone/>
            </a:pPr>
            <a:r>
              <a:rPr lang="en-US" sz="2000" dirty="0">
                <a:solidFill>
                  <a:srgbClr val="C00000"/>
                </a:solidFill>
              </a:rPr>
              <a:t>auto</a:t>
            </a:r>
            <a:r>
              <a:rPr lang="en-US" sz="2000" dirty="0">
                <a:solidFill>
                  <a:schemeClr val="bg1"/>
                </a:solidFill>
              </a:rPr>
              <a:t>, which allows the LLM to decide whether or not to use a tool.</a:t>
            </a:r>
          </a:p>
          <a:p>
            <a:pPr>
              <a:buNone/>
            </a:pPr>
            <a:r>
              <a:rPr lang="en-US" sz="2000" dirty="0">
                <a:solidFill>
                  <a:srgbClr val="C00000"/>
                </a:solidFill>
              </a:rPr>
              <a:t>required</a:t>
            </a:r>
            <a:r>
              <a:rPr lang="en-US" sz="2000" dirty="0">
                <a:solidFill>
                  <a:schemeClr val="bg1"/>
                </a:solidFill>
              </a:rPr>
              <a:t>, which requires the LLM to use a tool (but it can intelligently decide which tool).</a:t>
            </a:r>
          </a:p>
          <a:p>
            <a:pPr>
              <a:buNone/>
            </a:pPr>
            <a:r>
              <a:rPr lang="en-US" sz="2000" dirty="0">
                <a:solidFill>
                  <a:srgbClr val="C00000"/>
                </a:solidFill>
              </a:rPr>
              <a:t>none</a:t>
            </a:r>
            <a:r>
              <a:rPr lang="en-US" sz="2000" dirty="0">
                <a:solidFill>
                  <a:schemeClr val="bg1"/>
                </a:solidFill>
              </a:rPr>
              <a:t>, which requires the LLM to not use a tool.</a:t>
            </a:r>
          </a:p>
          <a:p>
            <a:pPr>
              <a:buNone/>
            </a:pPr>
            <a:r>
              <a:rPr lang="en-US" sz="2000" dirty="0">
                <a:solidFill>
                  <a:schemeClr val="bg1"/>
                </a:solidFill>
              </a:rPr>
              <a:t>Setting a specific string e.g. </a:t>
            </a:r>
            <a:r>
              <a:rPr lang="en-US" sz="2000" dirty="0" err="1">
                <a:solidFill>
                  <a:srgbClr val="C00000"/>
                </a:solidFill>
              </a:rPr>
              <a:t>my_tool</a:t>
            </a:r>
            <a:r>
              <a:rPr lang="en-US" sz="2000" dirty="0">
                <a:solidFill>
                  <a:schemeClr val="bg1"/>
                </a:solidFill>
              </a:rPr>
              <a:t>, which requires the LLM to use that specific tool.</a:t>
            </a:r>
          </a:p>
          <a:p>
            <a:pPr>
              <a:buNone/>
            </a:pPr>
            <a:endParaRPr lang="en-US" sz="2000" dirty="0">
              <a:solidFill>
                <a:schemeClr val="bg1"/>
              </a:solidFill>
            </a:endParaRPr>
          </a:p>
          <a:p>
            <a:pPr>
              <a:buNone/>
            </a:pPr>
            <a:r>
              <a:rPr lang="en-US" sz="2000" dirty="0">
                <a:solidFill>
                  <a:schemeClr val="bg1"/>
                </a:solidFill>
              </a:rPr>
              <a:t>Note:</a:t>
            </a:r>
          </a:p>
          <a:p>
            <a:pPr>
              <a:buNone/>
            </a:pPr>
            <a:r>
              <a:rPr lang="en-US" dirty="0">
                <a:solidFill>
                  <a:schemeClr val="bg1"/>
                </a:solidFill>
              </a:rPr>
              <a:t>To prevent infinite loops, the framework automatically resets </a:t>
            </a:r>
            <a:r>
              <a:rPr lang="en-US" dirty="0" err="1">
                <a:solidFill>
                  <a:schemeClr val="bg1"/>
                </a:solidFill>
              </a:rPr>
              <a:t>tool_choice</a:t>
            </a:r>
            <a:r>
              <a:rPr lang="en-US" dirty="0">
                <a:solidFill>
                  <a:schemeClr val="bg1"/>
                </a:solidFill>
              </a:rPr>
              <a:t> to "auto" after a tool call. This behavior is configurable via </a:t>
            </a:r>
            <a:r>
              <a:rPr lang="en-US" dirty="0" err="1">
                <a:solidFill>
                  <a:schemeClr val="bg1"/>
                </a:solidFill>
              </a:rPr>
              <a:t>agent.reset_tool_choice</a:t>
            </a:r>
            <a:r>
              <a:rPr lang="en-US" dirty="0">
                <a:solidFill>
                  <a:schemeClr val="bg1"/>
                </a:solidFill>
              </a:rPr>
              <a:t>. The infinite loop is because tool results are sent to the LLM, which then generates another tool call because of </a:t>
            </a:r>
            <a:r>
              <a:rPr lang="en-US" dirty="0" err="1">
                <a:solidFill>
                  <a:schemeClr val="bg1"/>
                </a:solidFill>
              </a:rPr>
              <a:t>tool_choice</a:t>
            </a:r>
            <a:r>
              <a:rPr lang="en-US" dirty="0">
                <a:solidFill>
                  <a:schemeClr val="bg1"/>
                </a:solidFill>
              </a:rPr>
              <a:t>, ad infinitum.</a:t>
            </a:r>
          </a:p>
          <a:p>
            <a:pPr>
              <a:buNone/>
            </a:pPr>
            <a:endParaRPr lang="en-US" dirty="0">
              <a:solidFill>
                <a:schemeClr val="bg1"/>
              </a:solidFill>
            </a:endParaRPr>
          </a:p>
          <a:p>
            <a:pPr>
              <a:buNone/>
            </a:pPr>
            <a:r>
              <a:rPr lang="en-US" dirty="0">
                <a:solidFill>
                  <a:schemeClr val="bg1"/>
                </a:solidFill>
              </a:rPr>
              <a:t>If you want the Agent to completely stop after a tool call (rather than continuing with auto mode), you can set [</a:t>
            </a:r>
            <a:r>
              <a:rPr lang="en-US" dirty="0" err="1">
                <a:solidFill>
                  <a:schemeClr val="bg1"/>
                </a:solidFill>
              </a:rPr>
              <a:t>Agent.tool_use_behavior</a:t>
            </a:r>
            <a:r>
              <a:rPr lang="en-US" dirty="0">
                <a:solidFill>
                  <a:schemeClr val="bg1"/>
                </a:solidFill>
              </a:rPr>
              <a:t>="</a:t>
            </a:r>
            <a:r>
              <a:rPr lang="en-US" dirty="0" err="1">
                <a:solidFill>
                  <a:schemeClr val="bg1"/>
                </a:solidFill>
              </a:rPr>
              <a:t>stop_on_first_tool</a:t>
            </a:r>
            <a:r>
              <a:rPr lang="en-US" dirty="0">
                <a:solidFill>
                  <a:schemeClr val="bg1"/>
                </a:solidFill>
              </a:rPr>
              <a:t>"] which will directly use the tool output as the final response without further LLM processing.</a:t>
            </a:r>
          </a:p>
          <a:p>
            <a:pPr>
              <a:buNone/>
            </a:pPr>
            <a:endParaRPr lang="en-US" sz="1100" dirty="0">
              <a:solidFill>
                <a:schemeClr val="bg1"/>
              </a:solidFill>
            </a:endParaRPr>
          </a:p>
        </p:txBody>
      </p:sp>
      <p:sp>
        <p:nvSpPr>
          <p:cNvPr id="4" name="TextBox 3">
            <a:extLst>
              <a:ext uri="{FF2B5EF4-FFF2-40B4-BE49-F238E27FC236}">
                <a16:creationId xmlns:a16="http://schemas.microsoft.com/office/drawing/2014/main" id="{7FA28D1D-3E88-2E71-913A-BC6364414450}"/>
              </a:ext>
            </a:extLst>
          </p:cNvPr>
          <p:cNvSpPr txBox="1"/>
          <p:nvPr/>
        </p:nvSpPr>
        <p:spPr>
          <a:xfrm>
            <a:off x="1785257" y="6116699"/>
            <a:ext cx="4319450" cy="307777"/>
          </a:xfrm>
          <a:prstGeom prst="rect">
            <a:avLst/>
          </a:prstGeom>
          <a:noFill/>
        </p:spPr>
        <p:txBody>
          <a:bodyPr wrap="square">
            <a:spAutoFit/>
          </a:bodyPr>
          <a:lstStyle/>
          <a:p>
            <a:r>
              <a:rPr lang="en-GB" dirty="0">
                <a:solidFill>
                  <a:srgbClr val="C00000"/>
                </a:solidFill>
                <a:hlinkClick r:id="rId2">
                  <a:extLst>
                    <a:ext uri="{A12FA001-AC4F-418D-AE19-62706E023703}">
                      <ahyp:hlinkClr xmlns:ahyp="http://schemas.microsoft.com/office/drawing/2018/hyperlinkcolor" val="tx"/>
                    </a:ext>
                  </a:extLst>
                </a:hlinkClick>
              </a:rPr>
              <a:t>Agents - OpenAI Agents SDK</a:t>
            </a:r>
            <a:endParaRPr lang="en-GB" dirty="0">
              <a:solidFill>
                <a:srgbClr val="C00000"/>
              </a:solidFill>
            </a:endParaRPr>
          </a:p>
        </p:txBody>
      </p:sp>
    </p:spTree>
    <p:extLst>
      <p:ext uri="{BB962C8B-B14F-4D97-AF65-F5344CB8AC3E}">
        <p14:creationId xmlns:p14="http://schemas.microsoft.com/office/powerpoint/2010/main" val="202287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58593-427D-80B8-B500-9A432D25CE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6A1B2-875D-E2E3-7140-7350A80EFB3A}"/>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Running Agents</a:t>
            </a:r>
          </a:p>
        </p:txBody>
      </p:sp>
      <p:sp>
        <p:nvSpPr>
          <p:cNvPr id="3" name="TextBox 2">
            <a:extLst>
              <a:ext uri="{FF2B5EF4-FFF2-40B4-BE49-F238E27FC236}">
                <a16:creationId xmlns:a16="http://schemas.microsoft.com/office/drawing/2014/main" id="{C204921B-AD6F-3CA0-71B4-EACF839F9EB1}"/>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6AD63DC8-DB38-3D44-B0F5-BF424360ED79}"/>
              </a:ext>
            </a:extLst>
          </p:cNvPr>
          <p:cNvSpPr txBox="1"/>
          <p:nvPr/>
        </p:nvSpPr>
        <p:spPr>
          <a:xfrm>
            <a:off x="322217" y="949235"/>
            <a:ext cx="8142514" cy="2554545"/>
          </a:xfrm>
          <a:prstGeom prst="rect">
            <a:avLst/>
          </a:prstGeom>
          <a:noFill/>
        </p:spPr>
        <p:txBody>
          <a:bodyPr wrap="square">
            <a:spAutoFit/>
          </a:bodyPr>
          <a:lstStyle/>
          <a:p>
            <a:pPr>
              <a:buNone/>
            </a:pPr>
            <a:r>
              <a:rPr lang="en-US" sz="2000" dirty="0">
                <a:solidFill>
                  <a:schemeClr val="bg1"/>
                </a:solidFill>
              </a:rPr>
              <a:t>You can run agents via the Runner class. You have 3 options:</a:t>
            </a:r>
          </a:p>
          <a:p>
            <a:pPr>
              <a:buNone/>
            </a:pPr>
            <a:endParaRPr lang="en-US" sz="2000" dirty="0">
              <a:solidFill>
                <a:schemeClr val="bg1"/>
              </a:solidFill>
            </a:endParaRPr>
          </a:p>
          <a:p>
            <a:pPr>
              <a:buNone/>
            </a:pPr>
            <a:r>
              <a:rPr lang="en-US" sz="2000" dirty="0" err="1">
                <a:solidFill>
                  <a:schemeClr val="bg1"/>
                </a:solidFill>
              </a:rPr>
              <a:t>Runner.run</a:t>
            </a:r>
            <a:r>
              <a:rPr lang="en-US" sz="2000" dirty="0">
                <a:solidFill>
                  <a:schemeClr val="bg1"/>
                </a:solidFill>
              </a:rPr>
              <a:t>(), which runs async and returns a </a:t>
            </a:r>
            <a:r>
              <a:rPr lang="en-US" sz="2000" dirty="0" err="1">
                <a:solidFill>
                  <a:schemeClr val="bg1"/>
                </a:solidFill>
              </a:rPr>
              <a:t>RunResult</a:t>
            </a:r>
            <a:r>
              <a:rPr lang="en-US" sz="2000" dirty="0">
                <a:solidFill>
                  <a:schemeClr val="bg1"/>
                </a:solidFill>
              </a:rPr>
              <a:t>.</a:t>
            </a:r>
          </a:p>
          <a:p>
            <a:pPr>
              <a:buNone/>
            </a:pPr>
            <a:r>
              <a:rPr lang="en-US" sz="2000" dirty="0" err="1">
                <a:solidFill>
                  <a:schemeClr val="bg1"/>
                </a:solidFill>
              </a:rPr>
              <a:t>Runner.run_sync</a:t>
            </a:r>
            <a:r>
              <a:rPr lang="en-US" sz="2000" dirty="0">
                <a:solidFill>
                  <a:schemeClr val="bg1"/>
                </a:solidFill>
              </a:rPr>
              <a:t>(), which is a sync method and just runs .run() under the hood.</a:t>
            </a:r>
          </a:p>
          <a:p>
            <a:pPr>
              <a:buNone/>
            </a:pPr>
            <a:r>
              <a:rPr lang="en-US" sz="2000" dirty="0" err="1">
                <a:solidFill>
                  <a:schemeClr val="bg1"/>
                </a:solidFill>
              </a:rPr>
              <a:t>Runner.run_streamed</a:t>
            </a:r>
            <a:r>
              <a:rPr lang="en-US" sz="2000" dirty="0">
                <a:solidFill>
                  <a:schemeClr val="bg1"/>
                </a:solidFill>
              </a:rPr>
              <a:t>(), which runs async and returns a </a:t>
            </a:r>
            <a:r>
              <a:rPr lang="en-US" sz="2000" dirty="0" err="1">
                <a:solidFill>
                  <a:schemeClr val="bg1"/>
                </a:solidFill>
              </a:rPr>
              <a:t>RunResultStreaming</a:t>
            </a:r>
            <a:r>
              <a:rPr lang="en-US" sz="2000" dirty="0">
                <a:solidFill>
                  <a:schemeClr val="bg1"/>
                </a:solidFill>
              </a:rPr>
              <a:t>. It calls the LLM in streaming mode, and streams those events to you as they are received.</a:t>
            </a:r>
            <a:endParaRPr lang="en-US" sz="1100" dirty="0">
              <a:solidFill>
                <a:schemeClr val="bg1"/>
              </a:solidFill>
            </a:endParaRPr>
          </a:p>
        </p:txBody>
      </p:sp>
      <p:sp>
        <p:nvSpPr>
          <p:cNvPr id="5" name="TextBox 4">
            <a:extLst>
              <a:ext uri="{FF2B5EF4-FFF2-40B4-BE49-F238E27FC236}">
                <a16:creationId xmlns:a16="http://schemas.microsoft.com/office/drawing/2014/main" id="{760DBED8-F290-29B5-BCC6-E738B391CA08}"/>
              </a:ext>
            </a:extLst>
          </p:cNvPr>
          <p:cNvSpPr txBox="1"/>
          <p:nvPr/>
        </p:nvSpPr>
        <p:spPr>
          <a:xfrm>
            <a:off x="2046514" y="6024842"/>
            <a:ext cx="4319450" cy="307777"/>
          </a:xfrm>
          <a:prstGeom prst="rect">
            <a:avLst/>
          </a:prstGeom>
          <a:noFill/>
        </p:spPr>
        <p:txBody>
          <a:bodyPr wrap="square">
            <a:spAutoFit/>
          </a:bodyPr>
          <a:lstStyle/>
          <a:p>
            <a:r>
              <a:rPr lang="en-US" dirty="0">
                <a:solidFill>
                  <a:srgbClr val="C00000"/>
                </a:solidFill>
                <a:hlinkClick r:id="rId2">
                  <a:extLst>
                    <a:ext uri="{A12FA001-AC4F-418D-AE19-62706E023703}">
                      <ahyp:hlinkClr xmlns:ahyp="http://schemas.microsoft.com/office/drawing/2018/hyperlinkcolor" val="tx"/>
                    </a:ext>
                  </a:extLst>
                </a:hlinkClick>
              </a:rPr>
              <a:t>Running agents - OpenAI Agents SDK</a:t>
            </a:r>
            <a:endParaRPr lang="en-GB" dirty="0">
              <a:solidFill>
                <a:srgbClr val="C00000"/>
              </a:solidFill>
            </a:endParaRPr>
          </a:p>
        </p:txBody>
      </p:sp>
      <p:pic>
        <p:nvPicPr>
          <p:cNvPr id="8" name="Picture 7">
            <a:extLst>
              <a:ext uri="{FF2B5EF4-FFF2-40B4-BE49-F238E27FC236}">
                <a16:creationId xmlns:a16="http://schemas.microsoft.com/office/drawing/2014/main" id="{0F06E657-B0B0-D9CD-F45F-E5E41D44B6C8}"/>
              </a:ext>
            </a:extLst>
          </p:cNvPr>
          <p:cNvPicPr>
            <a:picLocks noChangeAspect="1"/>
          </p:cNvPicPr>
          <p:nvPr/>
        </p:nvPicPr>
        <p:blipFill>
          <a:blip r:embed="rId3"/>
          <a:stretch>
            <a:fillRect/>
          </a:stretch>
        </p:blipFill>
        <p:spPr>
          <a:xfrm>
            <a:off x="564163" y="3503780"/>
            <a:ext cx="7512436" cy="2330570"/>
          </a:xfrm>
          <a:prstGeom prst="rect">
            <a:avLst/>
          </a:prstGeom>
        </p:spPr>
      </p:pic>
    </p:spTree>
    <p:extLst>
      <p:ext uri="{BB962C8B-B14F-4D97-AF65-F5344CB8AC3E}">
        <p14:creationId xmlns:p14="http://schemas.microsoft.com/office/powerpoint/2010/main" val="146992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3B6D5-5063-79D9-6160-7E71B2B3A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5C694-B14C-96B7-DB80-324BD12465D9}"/>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agent loop</a:t>
            </a:r>
          </a:p>
        </p:txBody>
      </p:sp>
      <p:sp>
        <p:nvSpPr>
          <p:cNvPr id="3" name="TextBox 2">
            <a:extLst>
              <a:ext uri="{FF2B5EF4-FFF2-40B4-BE49-F238E27FC236}">
                <a16:creationId xmlns:a16="http://schemas.microsoft.com/office/drawing/2014/main" id="{07FDCDE6-56A8-6C7F-F666-288C35324944}"/>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0C833618-D5B9-73D3-50E1-0F0AF5E39AAD}"/>
              </a:ext>
            </a:extLst>
          </p:cNvPr>
          <p:cNvSpPr txBox="1"/>
          <p:nvPr/>
        </p:nvSpPr>
        <p:spPr>
          <a:xfrm>
            <a:off x="322217" y="949235"/>
            <a:ext cx="8142514" cy="4862870"/>
          </a:xfrm>
          <a:prstGeom prst="rect">
            <a:avLst/>
          </a:prstGeom>
          <a:noFill/>
        </p:spPr>
        <p:txBody>
          <a:bodyPr wrap="square">
            <a:spAutoFit/>
          </a:bodyPr>
          <a:lstStyle/>
          <a:p>
            <a:pPr>
              <a:buNone/>
            </a:pPr>
            <a:r>
              <a:rPr lang="en-US" sz="2000" dirty="0">
                <a:solidFill>
                  <a:schemeClr val="bg1"/>
                </a:solidFill>
              </a:rPr>
              <a:t>When you use the run method in Runner, you pass in a starting agent and input. The input can either be a string (which is considered a user message), or a list of input items, which are the items in the OpenAI Responses API.</a:t>
            </a:r>
          </a:p>
          <a:p>
            <a:pPr>
              <a:buNone/>
            </a:pPr>
            <a:endParaRPr lang="en-US" sz="2000" dirty="0">
              <a:solidFill>
                <a:schemeClr val="bg1"/>
              </a:solidFill>
            </a:endParaRPr>
          </a:p>
          <a:p>
            <a:pPr>
              <a:buNone/>
            </a:pPr>
            <a:r>
              <a:rPr lang="en-US" sz="2000" dirty="0">
                <a:solidFill>
                  <a:schemeClr val="bg1"/>
                </a:solidFill>
              </a:rPr>
              <a:t>The runner then runs a loop:</a:t>
            </a:r>
          </a:p>
          <a:p>
            <a:pPr>
              <a:buNone/>
            </a:pPr>
            <a:endParaRPr lang="en-US" sz="2000" dirty="0">
              <a:solidFill>
                <a:schemeClr val="bg1"/>
              </a:solidFill>
            </a:endParaRPr>
          </a:p>
          <a:p>
            <a:pPr>
              <a:buNone/>
            </a:pPr>
            <a:r>
              <a:rPr lang="en-US" sz="2000" dirty="0">
                <a:solidFill>
                  <a:schemeClr val="bg1"/>
                </a:solidFill>
              </a:rPr>
              <a:t>We call the LLM for the current agent, with the current input.</a:t>
            </a:r>
          </a:p>
          <a:p>
            <a:pPr>
              <a:buNone/>
            </a:pPr>
            <a:r>
              <a:rPr lang="en-US" sz="2000" dirty="0">
                <a:solidFill>
                  <a:schemeClr val="bg1"/>
                </a:solidFill>
              </a:rPr>
              <a:t>The LLM produces its output.</a:t>
            </a:r>
          </a:p>
          <a:p>
            <a:pPr marL="342900" indent="-342900">
              <a:buClr>
                <a:schemeClr val="bg1"/>
              </a:buClr>
              <a:buFont typeface="+mj-lt"/>
              <a:buAutoNum type="arabicPeriod"/>
            </a:pPr>
            <a:r>
              <a:rPr lang="en-US" sz="1800" dirty="0">
                <a:solidFill>
                  <a:schemeClr val="bg1"/>
                </a:solidFill>
              </a:rPr>
              <a:t>If the LLM returns a </a:t>
            </a:r>
            <a:r>
              <a:rPr lang="en-US" sz="1800" dirty="0" err="1">
                <a:solidFill>
                  <a:schemeClr val="bg1"/>
                </a:solidFill>
              </a:rPr>
              <a:t>final_output</a:t>
            </a:r>
            <a:r>
              <a:rPr lang="en-US" sz="1800" dirty="0">
                <a:solidFill>
                  <a:schemeClr val="bg1"/>
                </a:solidFill>
              </a:rPr>
              <a:t>, the loop ends and we return the result.</a:t>
            </a:r>
          </a:p>
          <a:p>
            <a:pPr marL="342900" indent="-342900">
              <a:buClr>
                <a:schemeClr val="bg1"/>
              </a:buClr>
              <a:buFont typeface="+mj-lt"/>
              <a:buAutoNum type="arabicPeriod"/>
            </a:pPr>
            <a:r>
              <a:rPr lang="en-US" sz="1800" dirty="0">
                <a:solidFill>
                  <a:schemeClr val="bg1"/>
                </a:solidFill>
              </a:rPr>
              <a:t>If the LLM does a handoff, we update the current agent and input, and re-run the loop.</a:t>
            </a:r>
          </a:p>
          <a:p>
            <a:pPr marL="342900" indent="-342900">
              <a:buClr>
                <a:schemeClr val="bg1"/>
              </a:buClr>
              <a:buFont typeface="+mj-lt"/>
              <a:buAutoNum type="arabicPeriod"/>
            </a:pPr>
            <a:r>
              <a:rPr lang="en-US" sz="1800" dirty="0">
                <a:solidFill>
                  <a:schemeClr val="bg1"/>
                </a:solidFill>
              </a:rPr>
              <a:t>If the LLM produces tool calls, we run those tool calls, append the results, and re-run the loop.</a:t>
            </a:r>
          </a:p>
          <a:p>
            <a:pPr>
              <a:buClr>
                <a:schemeClr val="bg1"/>
              </a:buClr>
            </a:pPr>
            <a:r>
              <a:rPr lang="en-US" sz="2000" dirty="0">
                <a:solidFill>
                  <a:schemeClr val="bg1"/>
                </a:solidFill>
              </a:rPr>
              <a:t>If we exceed the </a:t>
            </a:r>
            <a:r>
              <a:rPr lang="en-US" sz="2000" dirty="0" err="1">
                <a:solidFill>
                  <a:schemeClr val="bg1"/>
                </a:solidFill>
              </a:rPr>
              <a:t>max_turns</a:t>
            </a:r>
            <a:r>
              <a:rPr lang="en-US" sz="2000" dirty="0">
                <a:solidFill>
                  <a:schemeClr val="bg1"/>
                </a:solidFill>
              </a:rPr>
              <a:t> passed, we raise a </a:t>
            </a:r>
            <a:r>
              <a:rPr lang="en-US" sz="2000" dirty="0" err="1">
                <a:solidFill>
                  <a:schemeClr val="bg1"/>
                </a:solidFill>
              </a:rPr>
              <a:t>MaxTurnsExceeded</a:t>
            </a:r>
            <a:r>
              <a:rPr lang="en-US" sz="2000" dirty="0">
                <a:solidFill>
                  <a:schemeClr val="bg1"/>
                </a:solidFill>
              </a:rPr>
              <a:t> exception.</a:t>
            </a:r>
            <a:endParaRPr lang="en-US" sz="1100" dirty="0">
              <a:solidFill>
                <a:schemeClr val="bg1"/>
              </a:solidFill>
            </a:endParaRPr>
          </a:p>
        </p:txBody>
      </p:sp>
      <p:sp>
        <p:nvSpPr>
          <p:cNvPr id="5" name="TextBox 4">
            <a:extLst>
              <a:ext uri="{FF2B5EF4-FFF2-40B4-BE49-F238E27FC236}">
                <a16:creationId xmlns:a16="http://schemas.microsoft.com/office/drawing/2014/main" id="{33F242A2-7F0F-67BC-6C83-CD56D8990C5E}"/>
              </a:ext>
            </a:extLst>
          </p:cNvPr>
          <p:cNvSpPr txBox="1"/>
          <p:nvPr/>
        </p:nvSpPr>
        <p:spPr>
          <a:xfrm>
            <a:off x="2046514" y="6024842"/>
            <a:ext cx="4319450" cy="307777"/>
          </a:xfrm>
          <a:prstGeom prst="rect">
            <a:avLst/>
          </a:prstGeom>
          <a:noFill/>
        </p:spPr>
        <p:txBody>
          <a:bodyPr wrap="square">
            <a:spAutoFit/>
          </a:bodyPr>
          <a:lstStyle/>
          <a:p>
            <a:r>
              <a:rPr lang="en-US" dirty="0">
                <a:solidFill>
                  <a:srgbClr val="C00000"/>
                </a:solidFill>
                <a:hlinkClick r:id="rId2">
                  <a:extLst>
                    <a:ext uri="{A12FA001-AC4F-418D-AE19-62706E023703}">
                      <ahyp:hlinkClr xmlns:ahyp="http://schemas.microsoft.com/office/drawing/2018/hyperlinkcolor" val="tx"/>
                    </a:ext>
                  </a:extLst>
                </a:hlinkClick>
              </a:rPr>
              <a:t>Running agents - OpenAI Agents SDK</a:t>
            </a:r>
            <a:endParaRPr lang="en-GB" dirty="0">
              <a:solidFill>
                <a:srgbClr val="C00000"/>
              </a:solidFill>
            </a:endParaRPr>
          </a:p>
        </p:txBody>
      </p:sp>
    </p:spTree>
    <p:extLst>
      <p:ext uri="{BB962C8B-B14F-4D97-AF65-F5344CB8AC3E}">
        <p14:creationId xmlns:p14="http://schemas.microsoft.com/office/powerpoint/2010/main" val="75362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8A4E2-3FDD-7F17-BB0B-A9A10AEED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9696D-FC9D-3139-014B-33449BB305A1}"/>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Run Config</a:t>
            </a:r>
          </a:p>
        </p:txBody>
      </p:sp>
      <p:sp>
        <p:nvSpPr>
          <p:cNvPr id="3" name="TextBox 2">
            <a:extLst>
              <a:ext uri="{FF2B5EF4-FFF2-40B4-BE49-F238E27FC236}">
                <a16:creationId xmlns:a16="http://schemas.microsoft.com/office/drawing/2014/main" id="{F209D864-1D8C-DA64-8C06-198E2F4210E5}"/>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5" name="TextBox 4">
            <a:extLst>
              <a:ext uri="{FF2B5EF4-FFF2-40B4-BE49-F238E27FC236}">
                <a16:creationId xmlns:a16="http://schemas.microsoft.com/office/drawing/2014/main" id="{4C322CC6-ECC7-F276-840D-9644B87D2D46}"/>
              </a:ext>
            </a:extLst>
          </p:cNvPr>
          <p:cNvSpPr txBox="1"/>
          <p:nvPr/>
        </p:nvSpPr>
        <p:spPr>
          <a:xfrm>
            <a:off x="2046514" y="6024842"/>
            <a:ext cx="4319450" cy="307777"/>
          </a:xfrm>
          <a:prstGeom prst="rect">
            <a:avLst/>
          </a:prstGeom>
          <a:noFill/>
        </p:spPr>
        <p:txBody>
          <a:bodyPr wrap="square">
            <a:spAutoFit/>
          </a:bodyPr>
          <a:lstStyle/>
          <a:p>
            <a:r>
              <a:rPr lang="en-US" dirty="0">
                <a:solidFill>
                  <a:srgbClr val="C00000"/>
                </a:solidFill>
                <a:hlinkClick r:id="rId2">
                  <a:extLst>
                    <a:ext uri="{A12FA001-AC4F-418D-AE19-62706E023703}">
                      <ahyp:hlinkClr xmlns:ahyp="http://schemas.microsoft.com/office/drawing/2018/hyperlinkcolor" val="tx"/>
                    </a:ext>
                  </a:extLst>
                </a:hlinkClick>
              </a:rPr>
              <a:t>Running agents - OpenAI Agents SDK</a:t>
            </a:r>
            <a:endParaRPr lang="en-GB" dirty="0">
              <a:solidFill>
                <a:srgbClr val="C00000"/>
              </a:solidFill>
            </a:endParaRPr>
          </a:p>
        </p:txBody>
      </p:sp>
      <p:pic>
        <p:nvPicPr>
          <p:cNvPr id="7" name="Picture 6">
            <a:extLst>
              <a:ext uri="{FF2B5EF4-FFF2-40B4-BE49-F238E27FC236}">
                <a16:creationId xmlns:a16="http://schemas.microsoft.com/office/drawing/2014/main" id="{9DB18C52-ED4C-FF28-BE64-5E64A14A1EBA}"/>
              </a:ext>
            </a:extLst>
          </p:cNvPr>
          <p:cNvPicPr>
            <a:picLocks noChangeAspect="1"/>
          </p:cNvPicPr>
          <p:nvPr/>
        </p:nvPicPr>
        <p:blipFill>
          <a:blip r:embed="rId3"/>
          <a:stretch>
            <a:fillRect/>
          </a:stretch>
        </p:blipFill>
        <p:spPr>
          <a:xfrm>
            <a:off x="419021" y="1008084"/>
            <a:ext cx="7715647" cy="5016758"/>
          </a:xfrm>
          <a:prstGeom prst="rect">
            <a:avLst/>
          </a:prstGeom>
        </p:spPr>
      </p:pic>
    </p:spTree>
    <p:extLst>
      <p:ext uri="{BB962C8B-B14F-4D97-AF65-F5344CB8AC3E}">
        <p14:creationId xmlns:p14="http://schemas.microsoft.com/office/powerpoint/2010/main" val="332199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3A2F5-2C83-740A-25DB-AD1E3373C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47FFB-8A1A-5C17-21DE-4632F13EEB9B}"/>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Tracing</a:t>
            </a:r>
          </a:p>
        </p:txBody>
      </p:sp>
      <p:sp>
        <p:nvSpPr>
          <p:cNvPr id="3" name="TextBox 2">
            <a:extLst>
              <a:ext uri="{FF2B5EF4-FFF2-40B4-BE49-F238E27FC236}">
                <a16:creationId xmlns:a16="http://schemas.microsoft.com/office/drawing/2014/main" id="{473170F9-01FF-F2E2-801F-EC9356D090EA}"/>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5" name="TextBox 4">
            <a:extLst>
              <a:ext uri="{FF2B5EF4-FFF2-40B4-BE49-F238E27FC236}">
                <a16:creationId xmlns:a16="http://schemas.microsoft.com/office/drawing/2014/main" id="{0AF2D8C6-3149-7D36-D78F-D51B53583EB4}"/>
              </a:ext>
            </a:extLst>
          </p:cNvPr>
          <p:cNvSpPr txBox="1"/>
          <p:nvPr/>
        </p:nvSpPr>
        <p:spPr>
          <a:xfrm>
            <a:off x="2046514" y="6024842"/>
            <a:ext cx="4319450" cy="307777"/>
          </a:xfrm>
          <a:prstGeom prst="rect">
            <a:avLst/>
          </a:prstGeom>
          <a:noFill/>
        </p:spPr>
        <p:txBody>
          <a:bodyPr wrap="square">
            <a:spAutoFit/>
          </a:bodyPr>
          <a:lstStyle/>
          <a:p>
            <a:r>
              <a:rPr lang="en-US" dirty="0">
                <a:solidFill>
                  <a:srgbClr val="C00000"/>
                </a:solidFill>
                <a:hlinkClick r:id="rId2">
                  <a:extLst>
                    <a:ext uri="{A12FA001-AC4F-418D-AE19-62706E023703}">
                      <ahyp:hlinkClr xmlns:ahyp="http://schemas.microsoft.com/office/drawing/2018/hyperlinkcolor" val="tx"/>
                    </a:ext>
                  </a:extLst>
                </a:hlinkClick>
              </a:rPr>
              <a:t>Tracing - OpenAI Agents SDK</a:t>
            </a:r>
            <a:endParaRPr lang="en-GB" dirty="0">
              <a:solidFill>
                <a:srgbClr val="C00000"/>
              </a:solidFill>
            </a:endParaRPr>
          </a:p>
        </p:txBody>
      </p:sp>
      <p:pic>
        <p:nvPicPr>
          <p:cNvPr id="7" name="Picture 6">
            <a:extLst>
              <a:ext uri="{FF2B5EF4-FFF2-40B4-BE49-F238E27FC236}">
                <a16:creationId xmlns:a16="http://schemas.microsoft.com/office/drawing/2014/main" id="{8FE4B87C-A839-4CB7-AAB8-E95AC8ABD4BE}"/>
              </a:ext>
            </a:extLst>
          </p:cNvPr>
          <p:cNvPicPr>
            <a:picLocks noChangeAspect="1"/>
          </p:cNvPicPr>
          <p:nvPr/>
        </p:nvPicPr>
        <p:blipFill>
          <a:blip r:embed="rId3"/>
          <a:srcRect/>
          <a:stretch/>
        </p:blipFill>
        <p:spPr>
          <a:xfrm>
            <a:off x="604082" y="1008084"/>
            <a:ext cx="7345524" cy="5016758"/>
          </a:xfrm>
          <a:prstGeom prst="rect">
            <a:avLst/>
          </a:prstGeom>
        </p:spPr>
      </p:pic>
    </p:spTree>
    <p:extLst>
      <p:ext uri="{BB962C8B-B14F-4D97-AF65-F5344CB8AC3E}">
        <p14:creationId xmlns:p14="http://schemas.microsoft.com/office/powerpoint/2010/main" val="240482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F8DF6-79B7-67F7-4F5D-D6A45886E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33DB8A-B86B-3B59-6386-E546BFF213E7}"/>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Higher level traces</a:t>
            </a:r>
          </a:p>
        </p:txBody>
      </p:sp>
      <p:sp>
        <p:nvSpPr>
          <p:cNvPr id="3" name="TextBox 2">
            <a:extLst>
              <a:ext uri="{FF2B5EF4-FFF2-40B4-BE49-F238E27FC236}">
                <a16:creationId xmlns:a16="http://schemas.microsoft.com/office/drawing/2014/main" id="{28CE3CF0-D0FB-5DEA-9ED8-76B49CBACDF2}"/>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5" name="TextBox 4">
            <a:extLst>
              <a:ext uri="{FF2B5EF4-FFF2-40B4-BE49-F238E27FC236}">
                <a16:creationId xmlns:a16="http://schemas.microsoft.com/office/drawing/2014/main" id="{BC5F16C4-243F-3666-4EB6-3240BAD2C229}"/>
              </a:ext>
            </a:extLst>
          </p:cNvPr>
          <p:cNvSpPr txBox="1"/>
          <p:nvPr/>
        </p:nvSpPr>
        <p:spPr>
          <a:xfrm>
            <a:off x="2046514" y="6024842"/>
            <a:ext cx="4319450" cy="307777"/>
          </a:xfrm>
          <a:prstGeom prst="rect">
            <a:avLst/>
          </a:prstGeom>
          <a:noFill/>
        </p:spPr>
        <p:txBody>
          <a:bodyPr wrap="square">
            <a:spAutoFit/>
          </a:bodyPr>
          <a:lstStyle/>
          <a:p>
            <a:r>
              <a:rPr lang="en-US" dirty="0">
                <a:solidFill>
                  <a:srgbClr val="C00000"/>
                </a:solidFill>
                <a:hlinkClick r:id="rId2">
                  <a:extLst>
                    <a:ext uri="{A12FA001-AC4F-418D-AE19-62706E023703}">
                      <ahyp:hlinkClr xmlns:ahyp="http://schemas.microsoft.com/office/drawing/2018/hyperlinkcolor" val="tx"/>
                    </a:ext>
                  </a:extLst>
                </a:hlinkClick>
              </a:rPr>
              <a:t>Tracing - OpenAI Agents SDK</a:t>
            </a:r>
            <a:endParaRPr lang="en-GB" dirty="0">
              <a:solidFill>
                <a:srgbClr val="C00000"/>
              </a:solidFill>
            </a:endParaRPr>
          </a:p>
        </p:txBody>
      </p:sp>
      <p:pic>
        <p:nvPicPr>
          <p:cNvPr id="7" name="Picture 6">
            <a:extLst>
              <a:ext uri="{FF2B5EF4-FFF2-40B4-BE49-F238E27FC236}">
                <a16:creationId xmlns:a16="http://schemas.microsoft.com/office/drawing/2014/main" id="{A727B34F-A8A1-AD39-C81F-9A92A6855C90}"/>
              </a:ext>
            </a:extLst>
          </p:cNvPr>
          <p:cNvPicPr>
            <a:picLocks noChangeAspect="1"/>
          </p:cNvPicPr>
          <p:nvPr/>
        </p:nvPicPr>
        <p:blipFill>
          <a:blip r:embed="rId3"/>
          <a:srcRect/>
          <a:stretch/>
        </p:blipFill>
        <p:spPr>
          <a:xfrm>
            <a:off x="604082" y="2006168"/>
            <a:ext cx="7345524" cy="3020589"/>
          </a:xfrm>
          <a:prstGeom prst="rect">
            <a:avLst/>
          </a:prstGeom>
        </p:spPr>
      </p:pic>
    </p:spTree>
    <p:extLst>
      <p:ext uri="{BB962C8B-B14F-4D97-AF65-F5344CB8AC3E}">
        <p14:creationId xmlns:p14="http://schemas.microsoft.com/office/powerpoint/2010/main" val="72991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F51A5-274F-7D65-4DFE-09BAE81A3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077A9E-B2C5-9405-96E3-E0996E97F3E6}"/>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Understanding Agent Design Patterns</a:t>
            </a:r>
          </a:p>
        </p:txBody>
      </p:sp>
      <p:sp>
        <p:nvSpPr>
          <p:cNvPr id="3" name="TextBox 2">
            <a:extLst>
              <a:ext uri="{FF2B5EF4-FFF2-40B4-BE49-F238E27FC236}">
                <a16:creationId xmlns:a16="http://schemas.microsoft.com/office/drawing/2014/main" id="{B3FA300F-47A4-A852-C1D0-98DDCCAC45B1}"/>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31C24550-117D-C5CD-CC30-9B95F187AD05}"/>
              </a:ext>
            </a:extLst>
          </p:cNvPr>
          <p:cNvSpPr txBox="1"/>
          <p:nvPr/>
        </p:nvSpPr>
        <p:spPr>
          <a:xfrm>
            <a:off x="330926" y="984069"/>
            <a:ext cx="8142514" cy="2723823"/>
          </a:xfrm>
          <a:prstGeom prst="rect">
            <a:avLst/>
          </a:prstGeom>
          <a:noFill/>
        </p:spPr>
        <p:txBody>
          <a:bodyPr wrap="square">
            <a:spAutoFit/>
          </a:bodyPr>
          <a:lstStyle/>
          <a:p>
            <a:pPr>
              <a:buNone/>
            </a:pPr>
            <a:r>
              <a:rPr lang="en-US" sz="2000" dirty="0">
                <a:solidFill>
                  <a:schemeClr val="bg1"/>
                </a:solidFill>
              </a:rPr>
              <a:t>The OpenAI Agents SDK supports multiple </a:t>
            </a:r>
            <a:r>
              <a:rPr lang="en-US" sz="2000" b="1" dirty="0">
                <a:solidFill>
                  <a:schemeClr val="bg1"/>
                </a:solidFill>
              </a:rPr>
              <a:t>agent orchestration patterns</a:t>
            </a:r>
            <a:r>
              <a:rPr lang="en-US" sz="2000" dirty="0">
                <a:solidFill>
                  <a:schemeClr val="bg1"/>
                </a:solidFill>
              </a:rPr>
              <a:t>. Each pattern defines how tasks are broken down and how multiple agents might interact. Here we explain the three official patterns you can choose from, along with when to use each:</a:t>
            </a:r>
          </a:p>
          <a:p>
            <a:pPr>
              <a:buNone/>
            </a:pPr>
            <a:endParaRPr lang="en-US" sz="2000" dirty="0">
              <a:solidFill>
                <a:schemeClr val="bg1"/>
              </a:solidFill>
            </a:endParaRPr>
          </a:p>
          <a:p>
            <a:pPr marL="228600" indent="-228600">
              <a:buClr>
                <a:schemeClr val="bg1"/>
              </a:buClr>
              <a:buAutoNum type="arabicPeriod"/>
            </a:pPr>
            <a:r>
              <a:rPr lang="en-US" sz="2000" dirty="0">
                <a:solidFill>
                  <a:schemeClr val="bg1"/>
                </a:solidFill>
              </a:rPr>
              <a:t>Deterministic Workflows</a:t>
            </a:r>
          </a:p>
          <a:p>
            <a:pPr marL="228600" indent="-228600">
              <a:buClr>
                <a:schemeClr val="bg1"/>
              </a:buClr>
              <a:buAutoNum type="arabicPeriod"/>
            </a:pPr>
            <a:r>
              <a:rPr lang="en-US" sz="2000" dirty="0">
                <a:solidFill>
                  <a:schemeClr val="bg1"/>
                </a:solidFill>
              </a:rPr>
              <a:t> Agents as Tools</a:t>
            </a:r>
          </a:p>
          <a:p>
            <a:pPr marL="228600" indent="-228600">
              <a:buClr>
                <a:schemeClr val="bg1"/>
              </a:buClr>
              <a:buAutoNum type="arabicPeriod"/>
            </a:pPr>
            <a:r>
              <a:rPr lang="en-US" sz="2000" dirty="0">
                <a:solidFill>
                  <a:schemeClr val="bg1"/>
                </a:solidFill>
              </a:rPr>
              <a:t>Parallel Agent Execution</a:t>
            </a:r>
          </a:p>
          <a:p>
            <a:pPr>
              <a:buNone/>
            </a:pPr>
            <a:endParaRPr lang="en-US" sz="1100" dirty="0">
              <a:solidFill>
                <a:schemeClr val="bg1"/>
              </a:solidFill>
            </a:endParaRPr>
          </a:p>
        </p:txBody>
      </p:sp>
    </p:spTree>
    <p:extLst>
      <p:ext uri="{BB962C8B-B14F-4D97-AF65-F5344CB8AC3E}">
        <p14:creationId xmlns:p14="http://schemas.microsoft.com/office/powerpoint/2010/main" val="5587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Prerequisites</a:t>
            </a:r>
          </a:p>
        </p:txBody>
      </p:sp>
      <p:sp>
        <p:nvSpPr>
          <p:cNvPr id="3" name="TextBox 2">
            <a:extLst>
              <a:ext uri="{FF2B5EF4-FFF2-40B4-BE49-F238E27FC236}">
                <a16:creationId xmlns:a16="http://schemas.microsoft.com/office/drawing/2014/main" id="{42B65D08-2867-5AC7-4256-89B905B2F794}"/>
              </a:ext>
            </a:extLst>
          </p:cNvPr>
          <p:cNvSpPr txBox="1"/>
          <p:nvPr/>
        </p:nvSpPr>
        <p:spPr>
          <a:xfrm>
            <a:off x="509286" y="1568370"/>
            <a:ext cx="7535119" cy="2800767"/>
          </a:xfrm>
          <a:prstGeom prst="rect">
            <a:avLst/>
          </a:prstGeom>
          <a:noFill/>
        </p:spPr>
        <p:txBody>
          <a:bodyPr wrap="square" rtlCol="0">
            <a:spAutoFit/>
          </a:bodyPr>
          <a:lstStyle/>
          <a:p>
            <a:pPr marL="342900" indent="-342900">
              <a:buClr>
                <a:schemeClr val="bg1"/>
              </a:buClr>
              <a:buFont typeface="Arial" panose="020B0604020202020204" pitchFamily="34" charset="0"/>
              <a:buChar char="•"/>
            </a:pPr>
            <a:r>
              <a:rPr lang="en-US" sz="1600" dirty="0">
                <a:solidFill>
                  <a:schemeClr val="bg1"/>
                </a:solidFill>
              </a:rPr>
              <a:t>OpenAI API Access: An OpenAI account with API key (for calling language models and using OpenAI-hosted tools).</a:t>
            </a:r>
          </a:p>
          <a:p>
            <a:pPr marL="342900" indent="-342900">
              <a:buClr>
                <a:schemeClr val="bg1"/>
              </a:buClr>
              <a:buFont typeface="Arial" panose="020B0604020202020204" pitchFamily="34" charset="0"/>
              <a:buChar char="•"/>
            </a:pPr>
            <a:endParaRPr lang="en-US" sz="1600" dirty="0">
              <a:solidFill>
                <a:schemeClr val="bg1"/>
              </a:solidFill>
            </a:endParaRPr>
          </a:p>
          <a:p>
            <a:pPr marL="342900" indent="-342900">
              <a:buClr>
                <a:schemeClr val="bg1"/>
              </a:buClr>
              <a:buFont typeface="Arial" panose="020B0604020202020204" pitchFamily="34" charset="0"/>
              <a:buChar char="•"/>
            </a:pPr>
            <a:r>
              <a:rPr lang="en-US" sz="1600" dirty="0">
                <a:solidFill>
                  <a:schemeClr val="bg1"/>
                </a:solidFill>
              </a:rPr>
              <a:t> Python Basics: Familiarity with Python programming (the SDK uses async calls).</a:t>
            </a:r>
          </a:p>
          <a:p>
            <a:pPr marL="342900" indent="-342900">
              <a:buClr>
                <a:schemeClr val="bg1"/>
              </a:buClr>
              <a:buFont typeface="Arial" panose="020B0604020202020204" pitchFamily="34" charset="0"/>
              <a:buChar char="•"/>
            </a:pPr>
            <a:endParaRPr lang="en-US" sz="1600" dirty="0">
              <a:solidFill>
                <a:schemeClr val="bg1"/>
              </a:solidFill>
            </a:endParaRPr>
          </a:p>
          <a:p>
            <a:pPr marL="342900" indent="-342900">
              <a:buClr>
                <a:schemeClr val="bg1"/>
              </a:buClr>
              <a:buFont typeface="Arial" panose="020B0604020202020204" pitchFamily="34" charset="0"/>
              <a:buChar char="•"/>
            </a:pPr>
            <a:r>
              <a:rPr lang="en-US" sz="1600" dirty="0">
                <a:solidFill>
                  <a:schemeClr val="bg1"/>
                </a:solidFill>
              </a:rPr>
              <a:t> LLM and Function-Calling Knowledge: Understanding of prompt design and how large language models can call functions/tools.</a:t>
            </a:r>
          </a:p>
          <a:p>
            <a:pPr marL="342900" indent="-342900">
              <a:buClr>
                <a:schemeClr val="bg1"/>
              </a:buClr>
              <a:buFont typeface="Arial" panose="020B0604020202020204" pitchFamily="34" charset="0"/>
              <a:buChar char="•"/>
            </a:pPr>
            <a:endParaRPr lang="en-US" sz="1600" dirty="0">
              <a:solidFill>
                <a:schemeClr val="bg1"/>
              </a:solidFill>
            </a:endParaRPr>
          </a:p>
          <a:p>
            <a:pPr marL="342900" indent="-342900">
              <a:buClr>
                <a:schemeClr val="bg1"/>
              </a:buClr>
              <a:buFont typeface="Arial" panose="020B0604020202020204" pitchFamily="34" charset="0"/>
              <a:buChar char="•"/>
            </a:pPr>
            <a:r>
              <a:rPr lang="en-US" sz="1600" dirty="0">
                <a:solidFill>
                  <a:schemeClr val="bg1"/>
                </a:solidFill>
              </a:rPr>
              <a:t> Google Account: Required to use Google Colab for running the code (no local installation needed).</a:t>
            </a:r>
            <a:endParaRPr lang="en-GB" sz="1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A99C-6BBB-DF30-14C5-A0341DAFF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D7A1F-88DB-A03A-7AB4-36CACD7BDE32}"/>
              </a:ext>
            </a:extLst>
          </p:cNvPr>
          <p:cNvSpPr>
            <a:spLocks noGrp="1"/>
          </p:cNvSpPr>
          <p:nvPr>
            <p:ph type="title"/>
          </p:nvPr>
        </p:nvSpPr>
        <p:spPr>
          <a:xfrm>
            <a:off x="410901" y="-24934"/>
            <a:ext cx="6610386" cy="868577"/>
          </a:xfrm>
        </p:spPr>
        <p:txBody>
          <a:bodyPr anchor="ctr">
            <a:normAutofit fontScale="90000"/>
          </a:bodyPr>
          <a:lstStyle/>
          <a:p>
            <a:pPr>
              <a:lnSpc>
                <a:spcPct val="100000"/>
              </a:lnSpc>
            </a:pPr>
            <a:r>
              <a:rPr lang="en-US" b="1" dirty="0">
                <a:latin typeface="Arial" panose="020B0604020202020204" pitchFamily="34" charset="0"/>
                <a:cs typeface="Arial" panose="020B0604020202020204" pitchFamily="34" charset="0"/>
              </a:rPr>
              <a:t>Deterministic workflows Design Pattern</a:t>
            </a:r>
          </a:p>
        </p:txBody>
      </p:sp>
      <p:sp>
        <p:nvSpPr>
          <p:cNvPr id="3" name="TextBox 2">
            <a:extLst>
              <a:ext uri="{FF2B5EF4-FFF2-40B4-BE49-F238E27FC236}">
                <a16:creationId xmlns:a16="http://schemas.microsoft.com/office/drawing/2014/main" id="{D29A9764-A399-62BD-DB84-4588A23FF8F6}"/>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E32C11BB-6BA2-E385-3D49-6A2DC24514A3}"/>
              </a:ext>
            </a:extLst>
          </p:cNvPr>
          <p:cNvSpPr txBox="1"/>
          <p:nvPr/>
        </p:nvSpPr>
        <p:spPr>
          <a:xfrm>
            <a:off x="330926" y="984069"/>
            <a:ext cx="3378925" cy="3477875"/>
          </a:xfrm>
          <a:prstGeom prst="rect">
            <a:avLst/>
          </a:prstGeom>
          <a:noFill/>
        </p:spPr>
        <p:txBody>
          <a:bodyPr wrap="square">
            <a:spAutoFit/>
          </a:bodyPr>
          <a:lstStyle/>
          <a:p>
            <a:pPr>
              <a:buNone/>
            </a:pPr>
            <a:r>
              <a:rPr lang="en-US" sz="1100" b="1" dirty="0">
                <a:solidFill>
                  <a:schemeClr val="bg1"/>
                </a:solidFill>
              </a:rPr>
              <a:t>Deterministic workflows</a:t>
            </a:r>
            <a:r>
              <a:rPr lang="en-US" sz="1100" dirty="0">
                <a:solidFill>
                  <a:schemeClr val="bg1"/>
                </a:solidFill>
              </a:rPr>
              <a:t> are straightforward, fixed sequences of steps to accomplish a task. In this pattern, the flow of execution is predetermined by code (not by the LLM's reasoning). One agent’s output feeds directly into the next agent, and so on, in a linear pipeline.</a:t>
            </a:r>
          </a:p>
          <a:p>
            <a:pPr>
              <a:buFont typeface="Arial" panose="020B0604020202020204" pitchFamily="34" charset="0"/>
              <a:buChar char="•"/>
            </a:pPr>
            <a:r>
              <a:rPr lang="en-US" sz="1100" b="1" dirty="0">
                <a:solidFill>
                  <a:schemeClr val="bg1"/>
                </a:solidFill>
              </a:rPr>
              <a:t>Characteristics</a:t>
            </a:r>
            <a:r>
              <a:rPr lang="en-US" sz="1100" i="1" dirty="0">
                <a:solidFill>
                  <a:schemeClr val="bg1"/>
                </a:solidFill>
              </a:rPr>
              <a:t>:</a:t>
            </a:r>
            <a:r>
              <a:rPr lang="en-US" sz="1100" dirty="0">
                <a:solidFill>
                  <a:schemeClr val="bg1"/>
                </a:solidFill>
              </a:rPr>
              <a:t> A </a:t>
            </a:r>
            <a:r>
              <a:rPr lang="en-US" sz="1100" b="1" dirty="0">
                <a:solidFill>
                  <a:schemeClr val="bg1"/>
                </a:solidFill>
              </a:rPr>
              <a:t>fixed sequence</a:t>
            </a:r>
            <a:r>
              <a:rPr lang="en-US" sz="1100" dirty="0">
                <a:solidFill>
                  <a:schemeClr val="bg1"/>
                </a:solidFill>
              </a:rPr>
              <a:t> of operations; each step is well-defined and does not vary. No branching logic based on content – it's always "do X, then Y, then Z".</a:t>
            </a:r>
          </a:p>
          <a:p>
            <a:pPr>
              <a:buFont typeface="Arial" panose="020B0604020202020204" pitchFamily="34" charset="0"/>
              <a:buChar char="•"/>
            </a:pPr>
            <a:r>
              <a:rPr lang="en-US" sz="1100" b="1" dirty="0">
                <a:solidFill>
                  <a:schemeClr val="bg1"/>
                </a:solidFill>
              </a:rPr>
              <a:t>When to Use</a:t>
            </a:r>
            <a:r>
              <a:rPr lang="en-US" sz="1100" i="1" dirty="0">
                <a:solidFill>
                  <a:schemeClr val="bg1"/>
                </a:solidFill>
              </a:rPr>
              <a:t>:</a:t>
            </a:r>
            <a:r>
              <a:rPr lang="en-US" sz="1100" dirty="0">
                <a:solidFill>
                  <a:schemeClr val="bg1"/>
                </a:solidFill>
              </a:rPr>
              <a:t> Ideal when the problem can be broken into clear sub-tasks and the path to the goal is known in advance. If the end goal and method are certain, a deterministic chain is both </a:t>
            </a:r>
            <a:r>
              <a:rPr lang="en-US" sz="1100" b="1" dirty="0">
                <a:solidFill>
                  <a:schemeClr val="bg1"/>
                </a:solidFill>
              </a:rPr>
              <a:t>simpler</a:t>
            </a:r>
            <a:r>
              <a:rPr lang="en-US" sz="1100" dirty="0">
                <a:solidFill>
                  <a:schemeClr val="bg1"/>
                </a:solidFill>
              </a:rPr>
              <a:t> and </a:t>
            </a:r>
            <a:r>
              <a:rPr lang="en-US" sz="1100" b="1" dirty="0">
                <a:solidFill>
                  <a:schemeClr val="bg1"/>
                </a:solidFill>
              </a:rPr>
              <a:t>more predictable</a:t>
            </a:r>
            <a:r>
              <a:rPr lang="en-US" sz="1100" dirty="0">
                <a:solidFill>
                  <a:schemeClr val="bg1"/>
                </a:solidFill>
              </a:rPr>
              <a:t> in terms of cost, speed, and outcome.</a:t>
            </a:r>
          </a:p>
          <a:p>
            <a:pPr>
              <a:buFont typeface="Arial" panose="020B0604020202020204" pitchFamily="34" charset="0"/>
              <a:buChar char="•"/>
            </a:pPr>
            <a:r>
              <a:rPr lang="en-US" sz="1100" b="1" dirty="0">
                <a:solidFill>
                  <a:schemeClr val="bg1"/>
                </a:solidFill>
              </a:rPr>
              <a:t>Example Use-Case</a:t>
            </a:r>
            <a:r>
              <a:rPr lang="en-US" sz="1100" i="1" dirty="0">
                <a:solidFill>
                  <a:schemeClr val="bg1"/>
                </a:solidFill>
              </a:rPr>
              <a:t>: </a:t>
            </a:r>
            <a:r>
              <a:rPr lang="en-US" sz="1100" b="1" dirty="0">
                <a:solidFill>
                  <a:schemeClr val="bg1"/>
                </a:solidFill>
              </a:rPr>
              <a:t>Shopping scenario</a:t>
            </a:r>
            <a:r>
              <a:rPr lang="en-US" sz="1100" dirty="0">
                <a:solidFill>
                  <a:schemeClr val="bg1"/>
                </a:solidFill>
              </a:rPr>
              <a:t>– first generate a winter shopping list, then have another agent calculate the total cost. The steps and their order do not change.</a:t>
            </a:r>
          </a:p>
        </p:txBody>
      </p:sp>
      <p:pic>
        <p:nvPicPr>
          <p:cNvPr id="8" name="Picture 7">
            <a:extLst>
              <a:ext uri="{FF2B5EF4-FFF2-40B4-BE49-F238E27FC236}">
                <a16:creationId xmlns:a16="http://schemas.microsoft.com/office/drawing/2014/main" id="{92F96D62-5860-DE49-9675-49EB040E62F4}"/>
              </a:ext>
            </a:extLst>
          </p:cNvPr>
          <p:cNvPicPr>
            <a:picLocks noChangeAspect="1"/>
          </p:cNvPicPr>
          <p:nvPr/>
        </p:nvPicPr>
        <p:blipFill>
          <a:blip r:embed="rId2"/>
          <a:stretch>
            <a:fillRect/>
          </a:stretch>
        </p:blipFill>
        <p:spPr>
          <a:xfrm>
            <a:off x="4186984" y="984069"/>
            <a:ext cx="4035781" cy="5142230"/>
          </a:xfrm>
          <a:prstGeom prst="rect">
            <a:avLst/>
          </a:prstGeom>
        </p:spPr>
      </p:pic>
    </p:spTree>
    <p:extLst>
      <p:ext uri="{BB962C8B-B14F-4D97-AF65-F5344CB8AC3E}">
        <p14:creationId xmlns:p14="http://schemas.microsoft.com/office/powerpoint/2010/main" val="303874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4F903-4ADB-590C-5F68-1968A154D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CEEE7-454C-6A3E-F6C8-69B39BDFB4F2}"/>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as Tool Design Pattern</a:t>
            </a:r>
          </a:p>
        </p:txBody>
      </p:sp>
      <p:sp>
        <p:nvSpPr>
          <p:cNvPr id="3" name="TextBox 2">
            <a:extLst>
              <a:ext uri="{FF2B5EF4-FFF2-40B4-BE49-F238E27FC236}">
                <a16:creationId xmlns:a16="http://schemas.microsoft.com/office/drawing/2014/main" id="{48875C42-ED78-0002-6F76-18AFFAC7CFD7}"/>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0435C6B3-48DB-0386-F964-B11E89DC2069}"/>
              </a:ext>
            </a:extLst>
          </p:cNvPr>
          <p:cNvSpPr txBox="1"/>
          <p:nvPr/>
        </p:nvSpPr>
        <p:spPr>
          <a:xfrm>
            <a:off x="330926" y="984069"/>
            <a:ext cx="3378925" cy="4662815"/>
          </a:xfrm>
          <a:prstGeom prst="rect">
            <a:avLst/>
          </a:prstGeom>
          <a:noFill/>
        </p:spPr>
        <p:txBody>
          <a:bodyPr wrap="square">
            <a:spAutoFit/>
          </a:bodyPr>
          <a:lstStyle/>
          <a:p>
            <a:r>
              <a:rPr lang="en-US" sz="1100" dirty="0">
                <a:solidFill>
                  <a:schemeClr val="bg1"/>
                </a:solidFill>
              </a:rPr>
              <a:t>The </a:t>
            </a:r>
            <a:r>
              <a:rPr lang="en-US" sz="1100" b="1" dirty="0">
                <a:solidFill>
                  <a:schemeClr val="bg1"/>
                </a:solidFill>
              </a:rPr>
              <a:t>Agents-as-Tools</a:t>
            </a:r>
            <a:r>
              <a:rPr lang="en-US" sz="1100" dirty="0">
                <a:solidFill>
                  <a:schemeClr val="bg1"/>
                </a:solidFill>
              </a:rPr>
              <a:t> pattern uses a </a:t>
            </a:r>
            <a:r>
              <a:rPr lang="en-US" sz="1100" b="1" dirty="0">
                <a:solidFill>
                  <a:schemeClr val="bg1"/>
                </a:solidFill>
              </a:rPr>
              <a:t>central orchestrator agent</a:t>
            </a:r>
            <a:r>
              <a:rPr lang="en-US" sz="1100" dirty="0">
                <a:solidFill>
                  <a:schemeClr val="bg1"/>
                </a:solidFill>
              </a:rPr>
              <a:t> that can invoke other specialist agents as </a:t>
            </a:r>
            <a:r>
              <a:rPr lang="en-US" sz="1100" i="1" dirty="0">
                <a:solidFill>
                  <a:schemeClr val="bg1"/>
                </a:solidFill>
              </a:rPr>
              <a:t>tools</a:t>
            </a:r>
            <a:r>
              <a:rPr lang="en-US" sz="1100" dirty="0">
                <a:solidFill>
                  <a:schemeClr val="bg1"/>
                </a:solidFill>
              </a:rPr>
              <a:t> to complete sub-tasks, without handing over full control. Unlike deterministic pipelines, the orchestrator </a:t>
            </a:r>
            <a:r>
              <a:rPr lang="en-US" sz="1100" i="1" dirty="0">
                <a:solidFill>
                  <a:schemeClr val="bg1"/>
                </a:solidFill>
              </a:rPr>
              <a:t>decides at runtime</a:t>
            </a:r>
            <a:r>
              <a:rPr lang="en-US" sz="1100" dirty="0">
                <a:solidFill>
                  <a:schemeClr val="bg1"/>
                </a:solidFill>
              </a:rPr>
              <a:t> which agent/tool to call next based on intermediate results or the problem’s needs.</a:t>
            </a:r>
          </a:p>
          <a:p>
            <a:pPr>
              <a:buFont typeface="Arial" panose="020B0604020202020204" pitchFamily="34" charset="0"/>
              <a:buChar char="•"/>
            </a:pPr>
            <a:r>
              <a:rPr lang="en-US" sz="1100" b="1" dirty="0">
                <a:solidFill>
                  <a:schemeClr val="bg1"/>
                </a:solidFill>
              </a:rPr>
              <a:t>Characteristics</a:t>
            </a:r>
            <a:r>
              <a:rPr lang="en-US" sz="1100" i="1" dirty="0">
                <a:solidFill>
                  <a:schemeClr val="bg1"/>
                </a:solidFill>
              </a:rPr>
              <a:t>:</a:t>
            </a:r>
            <a:r>
              <a:rPr lang="en-US" sz="1100" dirty="0">
                <a:solidFill>
                  <a:schemeClr val="bg1"/>
                </a:solidFill>
              </a:rPr>
              <a:t> The orchestrator agent never relinquishes control; it uses other agents like function calls. The sequence of calls can vary: which sub-agent is invoked, how many times, and in what order can depend on the content of the task and partial results. This often involves the main agent doing some reasoning/planning step (sometimes called a "planner" agent).</a:t>
            </a:r>
          </a:p>
          <a:p>
            <a:pPr>
              <a:buFont typeface="Arial" panose="020B0604020202020204" pitchFamily="34" charset="0"/>
              <a:buChar char="•"/>
            </a:pPr>
            <a:r>
              <a:rPr lang="en-US" sz="1100" b="1" dirty="0">
                <a:solidFill>
                  <a:schemeClr val="bg1"/>
                </a:solidFill>
              </a:rPr>
              <a:t>When to Use</a:t>
            </a:r>
            <a:r>
              <a:rPr lang="en-US" sz="1100" i="1" dirty="0">
                <a:solidFill>
                  <a:schemeClr val="bg1"/>
                </a:solidFill>
              </a:rPr>
              <a:t>:</a:t>
            </a:r>
            <a:r>
              <a:rPr lang="en-US" sz="1100" dirty="0">
                <a:solidFill>
                  <a:schemeClr val="bg1"/>
                </a:solidFill>
              </a:rPr>
              <a:t> Use this when you have a complex, open-ended task requiring multiple skills or tools, and the exact steps aren’t a straight line. The LLM can plan and select the appropriate tools/agents dynamically. It’s great for scenarios where different inputs may require different workflows, or iterative refinement is needed.</a:t>
            </a:r>
          </a:p>
          <a:p>
            <a:pPr>
              <a:buFont typeface="Arial" panose="020B0604020202020204" pitchFamily="34" charset="0"/>
              <a:buChar char="•"/>
            </a:pPr>
            <a:r>
              <a:rPr lang="en-US" sz="1100" b="1" dirty="0">
                <a:solidFill>
                  <a:schemeClr val="bg1"/>
                </a:solidFill>
              </a:rPr>
              <a:t>Example Use-Case</a:t>
            </a:r>
            <a:r>
              <a:rPr lang="en-US" sz="1100" i="1" dirty="0">
                <a:solidFill>
                  <a:schemeClr val="bg1"/>
                </a:solidFill>
              </a:rPr>
              <a:t>:</a:t>
            </a:r>
            <a:r>
              <a:rPr lang="en-US" sz="1100" dirty="0">
                <a:solidFill>
                  <a:schemeClr val="bg1"/>
                </a:solidFill>
              </a:rPr>
              <a:t> </a:t>
            </a:r>
            <a:r>
              <a:rPr lang="en-US" sz="1100" b="1" dirty="0">
                <a:solidFill>
                  <a:schemeClr val="bg1"/>
                </a:solidFill>
              </a:rPr>
              <a:t>Research &amp; Synthesis Agent </a:t>
            </a:r>
            <a:r>
              <a:rPr lang="en-US" sz="1100" dirty="0">
                <a:solidFill>
                  <a:schemeClr val="bg1"/>
                </a:solidFill>
              </a:rPr>
              <a:t>an agent that given a query, decides to use a Web Search tool if needed, then perhaps a Answer Composer agent as tool, etc., to produce an answer.</a:t>
            </a:r>
          </a:p>
        </p:txBody>
      </p:sp>
      <p:pic>
        <p:nvPicPr>
          <p:cNvPr id="8" name="Picture 7">
            <a:extLst>
              <a:ext uri="{FF2B5EF4-FFF2-40B4-BE49-F238E27FC236}">
                <a16:creationId xmlns:a16="http://schemas.microsoft.com/office/drawing/2014/main" id="{51611A7C-D3FE-0262-B158-E9AB9AB03540}"/>
              </a:ext>
            </a:extLst>
          </p:cNvPr>
          <p:cNvPicPr>
            <a:picLocks noChangeAspect="1"/>
          </p:cNvPicPr>
          <p:nvPr/>
        </p:nvPicPr>
        <p:blipFill>
          <a:blip r:embed="rId2"/>
          <a:srcRect/>
          <a:stretch/>
        </p:blipFill>
        <p:spPr>
          <a:xfrm>
            <a:off x="4186984" y="1638188"/>
            <a:ext cx="4035781" cy="3833991"/>
          </a:xfrm>
          <a:prstGeom prst="rect">
            <a:avLst/>
          </a:prstGeom>
        </p:spPr>
      </p:pic>
    </p:spTree>
    <p:extLst>
      <p:ext uri="{BB962C8B-B14F-4D97-AF65-F5344CB8AC3E}">
        <p14:creationId xmlns:p14="http://schemas.microsoft.com/office/powerpoint/2010/main" val="3648823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01DE0-BC71-A022-78C6-08E3240CF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A3281-1906-2EBE-8C3C-F489E390382F}"/>
              </a:ext>
            </a:extLst>
          </p:cNvPr>
          <p:cNvSpPr>
            <a:spLocks noGrp="1"/>
          </p:cNvSpPr>
          <p:nvPr>
            <p:ph type="title"/>
          </p:nvPr>
        </p:nvSpPr>
        <p:spPr>
          <a:xfrm>
            <a:off x="410901" y="-24934"/>
            <a:ext cx="6610386" cy="868577"/>
          </a:xfrm>
        </p:spPr>
        <p:txBody>
          <a:bodyPr anchor="ctr">
            <a:normAutofit fontScale="90000"/>
          </a:bodyPr>
          <a:lstStyle/>
          <a:p>
            <a:pPr>
              <a:lnSpc>
                <a:spcPct val="100000"/>
              </a:lnSpc>
            </a:pPr>
            <a:r>
              <a:rPr lang="en-US" b="1" dirty="0">
                <a:latin typeface="Arial" panose="020B0604020202020204" pitchFamily="34" charset="0"/>
                <a:cs typeface="Arial" panose="020B0604020202020204" pitchFamily="34" charset="0"/>
              </a:rPr>
              <a:t>Parallel Agent Execution Design Pattern</a:t>
            </a:r>
          </a:p>
        </p:txBody>
      </p:sp>
      <p:sp>
        <p:nvSpPr>
          <p:cNvPr id="3" name="TextBox 2">
            <a:extLst>
              <a:ext uri="{FF2B5EF4-FFF2-40B4-BE49-F238E27FC236}">
                <a16:creationId xmlns:a16="http://schemas.microsoft.com/office/drawing/2014/main" id="{0F3D73C5-BD05-19CB-C6D8-FF21B94EE511}"/>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EE866D69-60A2-6C83-A4F3-F539F6E4F518}"/>
              </a:ext>
            </a:extLst>
          </p:cNvPr>
          <p:cNvSpPr txBox="1"/>
          <p:nvPr/>
        </p:nvSpPr>
        <p:spPr>
          <a:xfrm>
            <a:off x="330926" y="984069"/>
            <a:ext cx="3378925" cy="5001369"/>
          </a:xfrm>
          <a:prstGeom prst="rect">
            <a:avLst/>
          </a:prstGeom>
          <a:noFill/>
        </p:spPr>
        <p:txBody>
          <a:bodyPr wrap="square">
            <a:spAutoFit/>
          </a:bodyPr>
          <a:lstStyle/>
          <a:p>
            <a:pPr>
              <a:buNone/>
            </a:pPr>
            <a:r>
              <a:rPr lang="en-US" sz="1100" dirty="0">
                <a:solidFill>
                  <a:schemeClr val="bg1"/>
                </a:solidFill>
              </a:rPr>
              <a:t>The </a:t>
            </a:r>
            <a:r>
              <a:rPr lang="en-US" sz="1100" b="1" dirty="0">
                <a:solidFill>
                  <a:schemeClr val="bg1"/>
                </a:solidFill>
              </a:rPr>
              <a:t>Parallel Execution </a:t>
            </a:r>
            <a:r>
              <a:rPr lang="en-US" sz="1100" dirty="0">
                <a:solidFill>
                  <a:schemeClr val="bg1"/>
                </a:solidFill>
              </a:rPr>
              <a:t>pattern involves running multiple agents simultaneously (concurrently) to speed up processing or generate diverse results that can later be merged. Instead of sequential or orchestrated calls, parallel agents work independently on subtasks, and then their outputs are combined by a final step.</a:t>
            </a:r>
          </a:p>
          <a:p>
            <a:pPr>
              <a:buNone/>
            </a:pPr>
            <a:endParaRPr lang="en-US" sz="1100" b="1" dirty="0">
              <a:solidFill>
                <a:schemeClr val="bg1"/>
              </a:solidFill>
            </a:endParaRPr>
          </a:p>
          <a:p>
            <a:pPr>
              <a:buNone/>
            </a:pPr>
            <a:r>
              <a:rPr lang="en-US" sz="1100" b="1" dirty="0">
                <a:solidFill>
                  <a:schemeClr val="bg1"/>
                </a:solidFill>
              </a:rPr>
              <a:t>Characteristics</a:t>
            </a:r>
            <a:r>
              <a:rPr lang="en-US" sz="1100" i="1" dirty="0">
                <a:solidFill>
                  <a:schemeClr val="bg1"/>
                </a:solidFill>
              </a:rPr>
              <a:t>:</a:t>
            </a:r>
            <a:r>
              <a:rPr lang="en-US" sz="1100" dirty="0">
                <a:solidFill>
                  <a:schemeClr val="bg1"/>
                </a:solidFill>
              </a:rPr>
              <a:t> Independent agents address different aspects of a task (or the same task in different ways) at the same time, often using Python concurrency (e.g., </a:t>
            </a:r>
            <a:r>
              <a:rPr lang="en-US" sz="1100" dirty="0" err="1">
                <a:solidFill>
                  <a:schemeClr val="bg1"/>
                </a:solidFill>
              </a:rPr>
              <a:t>asyncio.gather</a:t>
            </a:r>
            <a:r>
              <a:rPr lang="en-US" sz="1100" dirty="0">
                <a:solidFill>
                  <a:schemeClr val="bg1"/>
                </a:solidFill>
              </a:rPr>
              <a:t>) to run them in parallel threads or async tasks. There is typically an aggregator agent or code that waits for all results and then composes a final result.</a:t>
            </a:r>
          </a:p>
          <a:p>
            <a:pPr>
              <a:buFont typeface="Arial" panose="020B0604020202020204" pitchFamily="34" charset="0"/>
              <a:buChar char="•"/>
            </a:pPr>
            <a:r>
              <a:rPr lang="en-US" sz="1100" b="1" dirty="0">
                <a:solidFill>
                  <a:schemeClr val="bg1"/>
                </a:solidFill>
              </a:rPr>
              <a:t>When to Use</a:t>
            </a:r>
            <a:r>
              <a:rPr lang="en-US" sz="1100" i="1" dirty="0">
                <a:solidFill>
                  <a:schemeClr val="bg1"/>
                </a:solidFill>
              </a:rPr>
              <a:t>:</a:t>
            </a:r>
            <a:r>
              <a:rPr lang="en-US" sz="1100" dirty="0">
                <a:solidFill>
                  <a:schemeClr val="bg1"/>
                </a:solidFill>
              </a:rPr>
              <a:t> Best when sub-tasks do not depend on each other’s immediate results (no need to wait for one agent before starting another). This pattern shines for speeding up multi-part problems (reducing latency by concurrent execution) or for exploring variations (having multiple agents attempt the same task in different ways and then picking the best result).</a:t>
            </a:r>
          </a:p>
          <a:p>
            <a:pPr>
              <a:buFont typeface="Arial" panose="020B0604020202020204" pitchFamily="34" charset="0"/>
              <a:buChar char="•"/>
            </a:pPr>
            <a:r>
              <a:rPr lang="en-US" sz="1100" b="1" dirty="0">
                <a:solidFill>
                  <a:schemeClr val="bg1"/>
                </a:solidFill>
              </a:rPr>
              <a:t>Example Use-Case</a:t>
            </a:r>
            <a:r>
              <a:rPr lang="en-US" sz="1100" i="1" dirty="0">
                <a:solidFill>
                  <a:schemeClr val="bg1"/>
                </a:solidFill>
              </a:rPr>
              <a:t>:</a:t>
            </a:r>
            <a:r>
              <a:rPr lang="en-US" sz="1100" dirty="0">
                <a:solidFill>
                  <a:schemeClr val="bg1"/>
                </a:solidFill>
              </a:rPr>
              <a:t> For instance, imagine we want to summarize different aspects of a product review (features, pros/cons, sentiment, etc.) in parallel, then merge them:.</a:t>
            </a:r>
          </a:p>
          <a:p>
            <a:pPr>
              <a:buFont typeface="Arial" panose="020B0604020202020204" pitchFamily="34" charset="0"/>
              <a:buChar char="•"/>
            </a:pPr>
            <a:endParaRPr lang="en-US" sz="1100" dirty="0">
              <a:solidFill>
                <a:schemeClr val="bg1"/>
              </a:solidFill>
            </a:endParaRPr>
          </a:p>
          <a:p>
            <a:pPr>
              <a:buFont typeface="Arial" panose="020B0604020202020204" pitchFamily="34" charset="0"/>
              <a:buChar char="•"/>
            </a:pPr>
            <a:endParaRPr lang="en-US" sz="1100" dirty="0">
              <a:solidFill>
                <a:schemeClr val="bg1"/>
              </a:solidFill>
            </a:endParaRPr>
          </a:p>
        </p:txBody>
      </p:sp>
      <p:pic>
        <p:nvPicPr>
          <p:cNvPr id="8" name="Picture 7">
            <a:extLst>
              <a:ext uri="{FF2B5EF4-FFF2-40B4-BE49-F238E27FC236}">
                <a16:creationId xmlns:a16="http://schemas.microsoft.com/office/drawing/2014/main" id="{6111438F-B03D-FB4F-77C8-F59F9DC22121}"/>
              </a:ext>
            </a:extLst>
          </p:cNvPr>
          <p:cNvPicPr>
            <a:picLocks noChangeAspect="1"/>
          </p:cNvPicPr>
          <p:nvPr/>
        </p:nvPicPr>
        <p:blipFill>
          <a:blip r:embed="rId3"/>
          <a:srcRect/>
          <a:stretch/>
        </p:blipFill>
        <p:spPr>
          <a:xfrm>
            <a:off x="4186984" y="1827108"/>
            <a:ext cx="4035781" cy="3456151"/>
          </a:xfrm>
          <a:prstGeom prst="rect">
            <a:avLst/>
          </a:prstGeom>
        </p:spPr>
      </p:pic>
    </p:spTree>
    <p:extLst>
      <p:ext uri="{BB962C8B-B14F-4D97-AF65-F5344CB8AC3E}">
        <p14:creationId xmlns:p14="http://schemas.microsoft.com/office/powerpoint/2010/main" val="2110989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2073C-1552-95C2-82F5-06317299A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7FEB7-B4EE-0922-A01F-B55BCCCC6519}"/>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Submission Process</a:t>
            </a:r>
          </a:p>
        </p:txBody>
      </p:sp>
      <p:sp>
        <p:nvSpPr>
          <p:cNvPr id="3" name="TextBox 2">
            <a:extLst>
              <a:ext uri="{FF2B5EF4-FFF2-40B4-BE49-F238E27FC236}">
                <a16:creationId xmlns:a16="http://schemas.microsoft.com/office/drawing/2014/main" id="{361AAA21-EBC7-03B5-75DF-4E95CEE05CE7}"/>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7" name="TextBox 6">
            <a:extLst>
              <a:ext uri="{FF2B5EF4-FFF2-40B4-BE49-F238E27FC236}">
                <a16:creationId xmlns:a16="http://schemas.microsoft.com/office/drawing/2014/main" id="{B568A9E6-F2A9-B763-72C7-D80D3CDFF565}"/>
              </a:ext>
            </a:extLst>
          </p:cNvPr>
          <p:cNvSpPr txBox="1"/>
          <p:nvPr/>
        </p:nvSpPr>
        <p:spPr>
          <a:xfrm>
            <a:off x="509286" y="958746"/>
            <a:ext cx="7535119" cy="3539430"/>
          </a:xfrm>
          <a:prstGeom prst="rect">
            <a:avLst/>
          </a:prstGeom>
          <a:noFill/>
        </p:spPr>
        <p:txBody>
          <a:bodyPr wrap="square">
            <a:spAutoFit/>
          </a:bodyPr>
          <a:lstStyle/>
          <a:p>
            <a:pPr>
              <a:buClr>
                <a:schemeClr val="bg1"/>
              </a:buClr>
            </a:pPr>
            <a:r>
              <a:rPr lang="en-US" sz="1600" dirty="0">
                <a:solidFill>
                  <a:schemeClr val="bg1"/>
                </a:solidFill>
              </a:rPr>
              <a:t>Deadline: 6 July 2025 – ensure your notebook is ready by then.</a:t>
            </a:r>
          </a:p>
          <a:p>
            <a:pPr marL="342900" indent="-342900">
              <a:buClr>
                <a:schemeClr val="bg1"/>
              </a:buClr>
              <a:buFont typeface="Arial" panose="020B0604020202020204" pitchFamily="34" charset="0"/>
              <a:buChar char="•"/>
            </a:pPr>
            <a:endParaRPr lang="en-US" sz="1600" dirty="0">
              <a:solidFill>
                <a:schemeClr val="bg1"/>
              </a:solidFill>
            </a:endParaRPr>
          </a:p>
          <a:p>
            <a:pPr>
              <a:buClr>
                <a:schemeClr val="bg1"/>
              </a:buClr>
            </a:pPr>
            <a:r>
              <a:rPr lang="en-US" sz="1600" dirty="0">
                <a:solidFill>
                  <a:schemeClr val="bg1"/>
                </a:solidFill>
              </a:rPr>
              <a:t>Submission Method: Upload your Colab notebook (export as .</a:t>
            </a:r>
            <a:r>
              <a:rPr lang="en-US" sz="1600" dirty="0" err="1">
                <a:solidFill>
                  <a:schemeClr val="bg1"/>
                </a:solidFill>
              </a:rPr>
              <a:t>ipynb</a:t>
            </a:r>
            <a:r>
              <a:rPr lang="en-US" sz="1600" dirty="0">
                <a:solidFill>
                  <a:schemeClr val="bg1"/>
                </a:solidFill>
              </a:rPr>
              <a:t> or share the link with edit access)  and email to </a:t>
            </a:r>
            <a:r>
              <a:rPr lang="en-US" sz="1600" dirty="0" err="1">
                <a:solidFill>
                  <a:schemeClr val="bg1"/>
                </a:solidFill>
              </a:rPr>
              <a:t>ayse.mutlu@conted.ox.ac.uk</a:t>
            </a:r>
            <a:endParaRPr lang="en-US" sz="1600" dirty="0">
              <a:solidFill>
                <a:schemeClr val="bg1"/>
              </a:solidFill>
            </a:endParaRPr>
          </a:p>
          <a:p>
            <a:pPr marL="342900" indent="-342900">
              <a:buClr>
                <a:schemeClr val="bg1"/>
              </a:buClr>
              <a:buFont typeface="Arial" panose="020B0604020202020204" pitchFamily="34" charset="0"/>
              <a:buChar char="•"/>
            </a:pPr>
            <a:endParaRPr lang="en-US" sz="1600" dirty="0">
              <a:solidFill>
                <a:schemeClr val="bg1"/>
              </a:solidFill>
            </a:endParaRPr>
          </a:p>
          <a:p>
            <a:pPr>
              <a:buClr>
                <a:schemeClr val="bg1"/>
              </a:buClr>
            </a:pPr>
            <a:r>
              <a:rPr lang="en-US" sz="1600" dirty="0">
                <a:solidFill>
                  <a:schemeClr val="bg1"/>
                </a:solidFill>
              </a:rPr>
              <a:t>What to Include: The notebook should contain:</a:t>
            </a:r>
          </a:p>
          <a:p>
            <a:pPr lvl="8">
              <a:buClr>
                <a:schemeClr val="bg1"/>
              </a:buClr>
            </a:pPr>
            <a:r>
              <a:rPr lang="en-US" sz="1600" dirty="0">
                <a:solidFill>
                  <a:schemeClr val="bg1"/>
                </a:solidFill>
              </a:rPr>
              <a:t>1. All source code for agents and any support functions.</a:t>
            </a:r>
          </a:p>
          <a:p>
            <a:pPr lvl="6">
              <a:buClr>
                <a:schemeClr val="bg1"/>
              </a:buClr>
            </a:pPr>
            <a:r>
              <a:rPr lang="en-US" sz="1600" dirty="0">
                <a:solidFill>
                  <a:schemeClr val="bg1"/>
                </a:solidFill>
              </a:rPr>
              <a:t>2. Sample runs demonstrating the agent working.</a:t>
            </a:r>
          </a:p>
          <a:p>
            <a:pPr lvl="6">
              <a:buClr>
                <a:schemeClr val="bg1"/>
              </a:buClr>
            </a:pPr>
            <a:r>
              <a:rPr lang="en-US" sz="1600" dirty="0">
                <a:solidFill>
                  <a:schemeClr val="bg1"/>
                </a:solidFill>
              </a:rPr>
              <a:t>3. Written explanations/justifications for your pattern choice and iterations.</a:t>
            </a:r>
          </a:p>
          <a:p>
            <a:pPr lvl="6">
              <a:buClr>
                <a:schemeClr val="bg1"/>
              </a:buClr>
            </a:pPr>
            <a:r>
              <a:rPr lang="en-US" sz="1600" dirty="0">
                <a:solidFill>
                  <a:schemeClr val="bg1"/>
                </a:solidFill>
              </a:rPr>
              <a:t>4. Ensure outputs are visible (run all cells before saving, so evaluators can see results without rerunning).</a:t>
            </a:r>
          </a:p>
          <a:p>
            <a:pPr marL="342900" indent="-342900">
              <a:buClr>
                <a:schemeClr val="bg1"/>
              </a:buClr>
              <a:buFont typeface="+mj-lt"/>
              <a:buAutoNum type="arabicPeriod"/>
            </a:pPr>
            <a:endParaRPr lang="en-US" sz="1600" dirty="0">
              <a:solidFill>
                <a:schemeClr val="bg1"/>
              </a:solidFill>
            </a:endParaRPr>
          </a:p>
          <a:p>
            <a:pPr>
              <a:buClr>
                <a:schemeClr val="bg1"/>
              </a:buClr>
            </a:pPr>
            <a:r>
              <a:rPr lang="en-US" sz="1600" dirty="0">
                <a:solidFill>
                  <a:schemeClr val="bg1"/>
                </a:solidFill>
              </a:rPr>
              <a:t>Evaluation: Completion will consider correctness (does it solve the task?), use of pattern and tools, clarity of code, and depth of analysis/improvement. </a:t>
            </a:r>
            <a:endParaRPr lang="en-GB" sz="1600" dirty="0">
              <a:solidFill>
                <a:schemeClr val="bg1"/>
              </a:solidFill>
            </a:endParaRPr>
          </a:p>
        </p:txBody>
      </p:sp>
    </p:spTree>
    <p:extLst>
      <p:ext uri="{BB962C8B-B14F-4D97-AF65-F5344CB8AC3E}">
        <p14:creationId xmlns:p14="http://schemas.microsoft.com/office/powerpoint/2010/main" val="379745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98858-BD0B-2B40-314D-C20684CDE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62E02-B4D4-3637-1169-6540F9C4FADB}"/>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Assignment Task</a:t>
            </a:r>
          </a:p>
        </p:txBody>
      </p:sp>
      <p:sp>
        <p:nvSpPr>
          <p:cNvPr id="3" name="TextBox 2">
            <a:extLst>
              <a:ext uri="{FF2B5EF4-FFF2-40B4-BE49-F238E27FC236}">
                <a16:creationId xmlns:a16="http://schemas.microsoft.com/office/drawing/2014/main" id="{3E25D79F-9734-DA91-74BF-F4008BC9BEF1}"/>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7" name="TextBox 6">
            <a:extLst>
              <a:ext uri="{FF2B5EF4-FFF2-40B4-BE49-F238E27FC236}">
                <a16:creationId xmlns:a16="http://schemas.microsoft.com/office/drawing/2014/main" id="{2FDCB14E-15A3-35DF-4F1B-6162B2F1BC97}"/>
              </a:ext>
            </a:extLst>
          </p:cNvPr>
          <p:cNvSpPr txBox="1"/>
          <p:nvPr/>
        </p:nvSpPr>
        <p:spPr>
          <a:xfrm>
            <a:off x="509286" y="958746"/>
            <a:ext cx="7535119" cy="3785652"/>
          </a:xfrm>
          <a:prstGeom prst="rect">
            <a:avLst/>
          </a:prstGeom>
          <a:noFill/>
        </p:spPr>
        <p:txBody>
          <a:bodyPr wrap="square">
            <a:spAutoFit/>
          </a:bodyPr>
          <a:lstStyle/>
          <a:p>
            <a:pPr marL="342900" indent="-342900">
              <a:buClr>
                <a:schemeClr val="bg1"/>
              </a:buClr>
              <a:buFont typeface="+mj-lt"/>
              <a:buAutoNum type="arabicPeriod"/>
            </a:pPr>
            <a:r>
              <a:rPr lang="en-US" sz="1600" dirty="0">
                <a:solidFill>
                  <a:schemeClr val="bg1"/>
                </a:solidFill>
              </a:rPr>
              <a:t>Each group will choose one Pattern to implement : (Deterministic, Agents as Tools, or Parallel Execution) </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Choose a Scenario from the list of use cases.</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Build Baseline Solution: One or more agents configured to solve the task (even if output is imperfect initially).</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Use Tools: Integrate at least one prebuilt function/tool in the agent flow (web search, </a:t>
            </a:r>
            <a:r>
              <a:rPr lang="en-US" sz="1600" dirty="0" err="1">
                <a:solidFill>
                  <a:schemeClr val="bg1"/>
                </a:solidFill>
              </a:rPr>
              <a:t>mcp</a:t>
            </a:r>
            <a:r>
              <a:rPr lang="en-US" sz="1600" dirty="0">
                <a:solidFill>
                  <a:schemeClr val="bg1"/>
                </a:solidFill>
              </a:rPr>
              <a:t>, etc. to extend capabilities).</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Iterate Improvements: Refine prompts/config to improve results.</a:t>
            </a: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r>
              <a:rPr lang="en-US" sz="1600" dirty="0">
                <a:solidFill>
                  <a:schemeClr val="bg1"/>
                </a:solidFill>
              </a:rPr>
              <a:t>Justify &amp; Analyze: Explain why the pattern was appropriate, and how each iteration improved the agent’s performance.</a:t>
            </a:r>
            <a:endParaRPr lang="en-GB" sz="1600" dirty="0">
              <a:solidFill>
                <a:schemeClr val="bg1"/>
              </a:solidFill>
            </a:endParaRPr>
          </a:p>
        </p:txBody>
      </p:sp>
      <p:graphicFrame>
        <p:nvGraphicFramePr>
          <p:cNvPr id="9" name="Object 8">
            <a:extLst>
              <a:ext uri="{FF2B5EF4-FFF2-40B4-BE49-F238E27FC236}">
                <a16:creationId xmlns:a16="http://schemas.microsoft.com/office/drawing/2014/main" id="{B673521C-8F00-3980-2C13-4A1131CDD243}"/>
              </a:ext>
            </a:extLst>
          </p:cNvPr>
          <p:cNvGraphicFramePr>
            <a:graphicFrameLocks noChangeAspect="1"/>
          </p:cNvGraphicFramePr>
          <p:nvPr>
            <p:extLst>
              <p:ext uri="{D42A27DB-BD31-4B8C-83A1-F6EECF244321}">
                <p14:modId xmlns:p14="http://schemas.microsoft.com/office/powerpoint/2010/main" val="337935022"/>
              </p:ext>
            </p:extLst>
          </p:nvPr>
        </p:nvGraphicFramePr>
        <p:xfrm>
          <a:off x="1841455" y="5090497"/>
          <a:ext cx="4381500" cy="527050"/>
        </p:xfrm>
        <a:graphic>
          <a:graphicData uri="http://schemas.openxmlformats.org/presentationml/2006/ole">
            <mc:AlternateContent xmlns:mc="http://schemas.openxmlformats.org/markup-compatibility/2006">
              <mc:Choice xmlns:v="urn:schemas-microsoft-com:vml" Requires="v">
                <p:oleObj name="Packager Shell Object" showAsIcon="1" r:id="rId2" imgW="4381559" imgH="526902" progId="Package">
                  <p:embed/>
                </p:oleObj>
              </mc:Choice>
              <mc:Fallback>
                <p:oleObj name="Packager Shell Object" showAsIcon="1" r:id="rId2" imgW="4381559" imgH="526902" progId="Package">
                  <p:embed/>
                  <p:pic>
                    <p:nvPicPr>
                      <p:cNvPr id="0" name=""/>
                      <p:cNvPicPr/>
                      <p:nvPr/>
                    </p:nvPicPr>
                    <p:blipFill>
                      <a:blip r:embed="rId3"/>
                      <a:stretch>
                        <a:fillRect/>
                      </a:stretch>
                    </p:blipFill>
                    <p:spPr>
                      <a:xfrm>
                        <a:off x="1841455" y="5090497"/>
                        <a:ext cx="4381500" cy="5270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87800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7365-3491-DCFD-BE27-1285E680A82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Use cases</a:t>
            </a:r>
            <a:endParaRPr lang="en-GB" dirty="0"/>
          </a:p>
        </p:txBody>
      </p:sp>
      <p:sp>
        <p:nvSpPr>
          <p:cNvPr id="5" name="TextBox 4">
            <a:extLst>
              <a:ext uri="{FF2B5EF4-FFF2-40B4-BE49-F238E27FC236}">
                <a16:creationId xmlns:a16="http://schemas.microsoft.com/office/drawing/2014/main" id="{BFAF69F3-2C28-57C0-0907-2737E2C6A6C4}"/>
              </a:ext>
            </a:extLst>
          </p:cNvPr>
          <p:cNvSpPr txBox="1"/>
          <p:nvPr/>
        </p:nvSpPr>
        <p:spPr>
          <a:xfrm>
            <a:off x="430263" y="1195812"/>
            <a:ext cx="7535119" cy="5016758"/>
          </a:xfrm>
          <a:prstGeom prst="rect">
            <a:avLst/>
          </a:prstGeom>
          <a:noFill/>
        </p:spPr>
        <p:txBody>
          <a:bodyPr wrap="square">
            <a:spAutoFit/>
          </a:bodyPr>
          <a:lstStyle/>
          <a:p>
            <a:r>
              <a:rPr lang="en-GB" sz="1600" dirty="0">
                <a:solidFill>
                  <a:schemeClr val="bg1"/>
                </a:solidFill>
              </a:rPr>
              <a:t>1. Healthcare – Patient Journey Optimization</a:t>
            </a:r>
          </a:p>
          <a:p>
            <a:r>
              <a:rPr lang="en-GB" sz="1600" dirty="0">
                <a:solidFill>
                  <a:schemeClr val="bg1"/>
                </a:solidFill>
              </a:rPr>
              <a:t>Use Case: </a:t>
            </a:r>
            <a:r>
              <a:rPr lang="en-GB" sz="1600" dirty="0" err="1">
                <a:solidFill>
                  <a:schemeClr val="bg1"/>
                </a:solidFill>
              </a:rPr>
              <a:t>Analyzing</a:t>
            </a:r>
            <a:r>
              <a:rPr lang="en-GB" sz="1600" dirty="0">
                <a:solidFill>
                  <a:schemeClr val="bg1"/>
                </a:solidFill>
              </a:rPr>
              <a:t> patient flow from admission to discharge.</a:t>
            </a:r>
          </a:p>
          <a:p>
            <a:r>
              <a:rPr lang="en-GB" sz="1600" dirty="0">
                <a:solidFill>
                  <a:schemeClr val="bg1"/>
                </a:solidFill>
              </a:rPr>
              <a:t>Goal: Identify bottlenecks (e.g., long wait times), unnecessary steps, or re-admissions to improve service delivery and reduce costs.</a:t>
            </a:r>
          </a:p>
          <a:p>
            <a:br>
              <a:rPr lang="en-GB" sz="1600" dirty="0">
                <a:solidFill>
                  <a:schemeClr val="bg1"/>
                </a:solidFill>
              </a:rPr>
            </a:br>
            <a:r>
              <a:rPr lang="en-GB" sz="1600" dirty="0">
                <a:solidFill>
                  <a:schemeClr val="bg1"/>
                </a:solidFill>
              </a:rPr>
              <a:t>2. Manufacturing – Production Line Efficiency</a:t>
            </a:r>
          </a:p>
          <a:p>
            <a:r>
              <a:rPr lang="en-GB" sz="1600" dirty="0">
                <a:solidFill>
                  <a:schemeClr val="bg1"/>
                </a:solidFill>
              </a:rPr>
              <a:t>Use Case: Tracking production workflows from raw materials to finished goods.</a:t>
            </a:r>
          </a:p>
          <a:p>
            <a:r>
              <a:rPr lang="en-GB" sz="1600" dirty="0">
                <a:solidFill>
                  <a:schemeClr val="bg1"/>
                </a:solidFill>
              </a:rPr>
              <a:t>Goal: Detect deviations, delays, or inefficiencies in assembly lines to enhance throughput and reduce waste.</a:t>
            </a:r>
          </a:p>
          <a:p>
            <a:br>
              <a:rPr lang="en-GB" sz="1600" dirty="0">
                <a:solidFill>
                  <a:schemeClr val="bg1"/>
                </a:solidFill>
              </a:rPr>
            </a:br>
            <a:r>
              <a:rPr lang="en-GB" sz="1600" dirty="0">
                <a:solidFill>
                  <a:schemeClr val="bg1"/>
                </a:solidFill>
              </a:rPr>
              <a:t>3. Financial Services – Loan Application Processing</a:t>
            </a:r>
          </a:p>
          <a:p>
            <a:r>
              <a:rPr lang="en-GB" sz="1600" dirty="0">
                <a:solidFill>
                  <a:schemeClr val="bg1"/>
                </a:solidFill>
              </a:rPr>
              <a:t>Use Case: Monitoring the steps from loan application to approval or rejection.</a:t>
            </a:r>
          </a:p>
          <a:p>
            <a:r>
              <a:rPr lang="en-GB" sz="1600" dirty="0">
                <a:solidFill>
                  <a:schemeClr val="bg1"/>
                </a:solidFill>
              </a:rPr>
              <a:t>Goal: Ensure compliance, reduce delays, and spot fraudulent patterns or unnecessary rework.</a:t>
            </a:r>
          </a:p>
          <a:p>
            <a:br>
              <a:rPr lang="en-GB" sz="1600" dirty="0">
                <a:solidFill>
                  <a:schemeClr val="bg1"/>
                </a:solidFill>
              </a:rPr>
            </a:br>
            <a:r>
              <a:rPr lang="en-GB" sz="1600" dirty="0">
                <a:solidFill>
                  <a:schemeClr val="bg1"/>
                </a:solidFill>
              </a:rPr>
              <a:t>4. E-commerce – Order-to-Cash (O2C) Process</a:t>
            </a:r>
          </a:p>
          <a:p>
            <a:r>
              <a:rPr lang="en-GB" sz="1600" dirty="0">
                <a:solidFill>
                  <a:schemeClr val="bg1"/>
                </a:solidFill>
              </a:rPr>
              <a:t>Use Case: Mapping customer order </a:t>
            </a:r>
            <a:r>
              <a:rPr lang="en-GB" sz="1600" dirty="0" err="1">
                <a:solidFill>
                  <a:schemeClr val="bg1"/>
                </a:solidFill>
              </a:rPr>
              <a:t>fulfillment</a:t>
            </a:r>
            <a:r>
              <a:rPr lang="en-GB" sz="1600" dirty="0">
                <a:solidFill>
                  <a:schemeClr val="bg1"/>
                </a:solidFill>
              </a:rPr>
              <a:t> from purchase to payment.</a:t>
            </a:r>
          </a:p>
          <a:p>
            <a:r>
              <a:rPr lang="en-GB" sz="1600" dirty="0">
                <a:solidFill>
                  <a:schemeClr val="bg1"/>
                </a:solidFill>
              </a:rPr>
              <a:t>Goal: Reduce order delays, improve customer satisfaction, and optimize cash flow.</a:t>
            </a:r>
          </a:p>
          <a:p>
            <a:endParaRPr lang="en-GB" sz="1600" dirty="0">
              <a:solidFill>
                <a:schemeClr val="bg1"/>
              </a:solidFill>
            </a:endParaRPr>
          </a:p>
        </p:txBody>
      </p:sp>
    </p:spTree>
    <p:extLst>
      <p:ext uri="{BB962C8B-B14F-4D97-AF65-F5344CB8AC3E}">
        <p14:creationId xmlns:p14="http://schemas.microsoft.com/office/powerpoint/2010/main" val="50856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A4712-462C-0DB8-B610-DEE7509564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ED14E-7594-99BB-6910-38DB59EBA3BE}"/>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Use cases</a:t>
            </a:r>
            <a:endParaRPr lang="en-GB" dirty="0"/>
          </a:p>
        </p:txBody>
      </p:sp>
      <p:sp>
        <p:nvSpPr>
          <p:cNvPr id="5" name="TextBox 4">
            <a:extLst>
              <a:ext uri="{FF2B5EF4-FFF2-40B4-BE49-F238E27FC236}">
                <a16:creationId xmlns:a16="http://schemas.microsoft.com/office/drawing/2014/main" id="{90B0FE40-8431-1194-101B-E5397143DF84}"/>
              </a:ext>
            </a:extLst>
          </p:cNvPr>
          <p:cNvSpPr txBox="1"/>
          <p:nvPr/>
        </p:nvSpPr>
        <p:spPr>
          <a:xfrm>
            <a:off x="552821" y="1263546"/>
            <a:ext cx="7535119" cy="4770537"/>
          </a:xfrm>
          <a:prstGeom prst="rect">
            <a:avLst/>
          </a:prstGeom>
          <a:noFill/>
        </p:spPr>
        <p:txBody>
          <a:bodyPr wrap="square">
            <a:spAutoFit/>
          </a:bodyPr>
          <a:lstStyle/>
          <a:p>
            <a:r>
              <a:rPr lang="en-GB" sz="1600" dirty="0">
                <a:solidFill>
                  <a:schemeClr val="bg1"/>
                </a:solidFill>
              </a:rPr>
              <a:t>5. Logistics – Shipment and Delivery Tracking</a:t>
            </a:r>
          </a:p>
          <a:p>
            <a:r>
              <a:rPr lang="en-GB" sz="1600" dirty="0">
                <a:solidFill>
                  <a:schemeClr val="bg1"/>
                </a:solidFill>
              </a:rPr>
              <a:t>Use Case: </a:t>
            </a:r>
            <a:r>
              <a:rPr lang="en-GB" sz="1600" dirty="0" err="1">
                <a:solidFill>
                  <a:schemeClr val="bg1"/>
                </a:solidFill>
              </a:rPr>
              <a:t>Analyzing</a:t>
            </a:r>
            <a:r>
              <a:rPr lang="en-GB" sz="1600" dirty="0">
                <a:solidFill>
                  <a:schemeClr val="bg1"/>
                </a:solidFill>
              </a:rPr>
              <a:t> logistics operations including warehouse handling, dispatch, and delivery.</a:t>
            </a:r>
          </a:p>
          <a:p>
            <a:r>
              <a:rPr lang="en-GB" sz="1600" dirty="0">
                <a:solidFill>
                  <a:schemeClr val="bg1"/>
                </a:solidFill>
              </a:rPr>
              <a:t>Goal: Minimize delivery delays, improve routing efficiency, and manage supply chain risks.</a:t>
            </a:r>
          </a:p>
          <a:p>
            <a:br>
              <a:rPr lang="en-GB" sz="1600" dirty="0">
                <a:solidFill>
                  <a:schemeClr val="bg1"/>
                </a:solidFill>
              </a:rPr>
            </a:br>
            <a:r>
              <a:rPr lang="en-GB" sz="1600" dirty="0">
                <a:solidFill>
                  <a:schemeClr val="bg1"/>
                </a:solidFill>
              </a:rPr>
              <a:t>6. Public Sector – Permit and License Approvals</a:t>
            </a:r>
          </a:p>
          <a:p>
            <a:r>
              <a:rPr lang="en-GB" sz="1600" dirty="0">
                <a:solidFill>
                  <a:schemeClr val="bg1"/>
                </a:solidFill>
              </a:rPr>
              <a:t>Use Case: Monitoring application processes for building permits, business licenses, etc.</a:t>
            </a:r>
          </a:p>
          <a:p>
            <a:r>
              <a:rPr lang="en-GB" sz="1600" dirty="0">
                <a:solidFill>
                  <a:schemeClr val="bg1"/>
                </a:solidFill>
              </a:rPr>
              <a:t>Goal: Streamline public services, reduce citizen wait times, and increase transparency.</a:t>
            </a:r>
          </a:p>
          <a:p>
            <a:br>
              <a:rPr lang="en-GB" sz="1600" dirty="0">
                <a:solidFill>
                  <a:schemeClr val="bg1"/>
                </a:solidFill>
              </a:rPr>
            </a:br>
            <a:r>
              <a:rPr lang="en-GB" sz="1600" dirty="0">
                <a:solidFill>
                  <a:schemeClr val="bg1"/>
                </a:solidFill>
              </a:rPr>
              <a:t>7. IT Service Management – Incident Resolution</a:t>
            </a:r>
          </a:p>
          <a:p>
            <a:r>
              <a:rPr lang="en-GB" sz="1600" dirty="0">
                <a:solidFill>
                  <a:schemeClr val="bg1"/>
                </a:solidFill>
              </a:rPr>
              <a:t>Use Case: Mapping IT incident management (e.g., ticket creation → triage → resolution).</a:t>
            </a:r>
          </a:p>
          <a:p>
            <a:r>
              <a:rPr lang="en-GB" sz="1600" dirty="0">
                <a:solidFill>
                  <a:schemeClr val="bg1"/>
                </a:solidFill>
              </a:rPr>
              <a:t>Goal: Reduce Mean Time to Resolution (MTTR), identify recurring issues, and optimize service desk workflows.</a:t>
            </a:r>
          </a:p>
          <a:p>
            <a:br>
              <a:rPr lang="en-GB" sz="1600" dirty="0">
                <a:solidFill>
                  <a:schemeClr val="bg1"/>
                </a:solidFill>
              </a:rPr>
            </a:br>
            <a:endParaRPr lang="en-GB" sz="1600" dirty="0">
              <a:solidFill>
                <a:schemeClr val="bg1"/>
              </a:solidFill>
            </a:endParaRPr>
          </a:p>
        </p:txBody>
      </p:sp>
    </p:spTree>
    <p:extLst>
      <p:ext uri="{BB962C8B-B14F-4D97-AF65-F5344CB8AC3E}">
        <p14:creationId xmlns:p14="http://schemas.microsoft.com/office/powerpoint/2010/main" val="60862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EA95C-2DA8-C8FF-2042-226D1B8D0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07C44-AB6E-B7F2-03E2-CF8712A1D4F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Use cases</a:t>
            </a:r>
            <a:endParaRPr lang="en-GB" dirty="0"/>
          </a:p>
        </p:txBody>
      </p:sp>
      <p:sp>
        <p:nvSpPr>
          <p:cNvPr id="5" name="TextBox 4">
            <a:extLst>
              <a:ext uri="{FF2B5EF4-FFF2-40B4-BE49-F238E27FC236}">
                <a16:creationId xmlns:a16="http://schemas.microsoft.com/office/drawing/2014/main" id="{81D06F96-5BFC-5E66-807E-85DD619D93E4}"/>
              </a:ext>
            </a:extLst>
          </p:cNvPr>
          <p:cNvSpPr txBox="1"/>
          <p:nvPr/>
        </p:nvSpPr>
        <p:spPr>
          <a:xfrm>
            <a:off x="509286" y="958746"/>
            <a:ext cx="7535119" cy="5016758"/>
          </a:xfrm>
          <a:prstGeom prst="rect">
            <a:avLst/>
          </a:prstGeom>
          <a:noFill/>
        </p:spPr>
        <p:txBody>
          <a:bodyPr wrap="square">
            <a:spAutoFit/>
          </a:bodyPr>
          <a:lstStyle/>
          <a:p>
            <a:br>
              <a:rPr lang="en-GB" sz="1600" dirty="0">
                <a:solidFill>
                  <a:schemeClr val="bg1"/>
                </a:solidFill>
              </a:rPr>
            </a:br>
            <a:r>
              <a:rPr lang="en-GB" sz="1600" dirty="0">
                <a:solidFill>
                  <a:schemeClr val="bg1"/>
                </a:solidFill>
              </a:rPr>
              <a:t>8. Telecommunications – Customer Onboarding</a:t>
            </a:r>
          </a:p>
          <a:p>
            <a:r>
              <a:rPr lang="en-GB" sz="1600" dirty="0">
                <a:solidFill>
                  <a:schemeClr val="bg1"/>
                </a:solidFill>
              </a:rPr>
              <a:t>Use Case: Tracking steps for onboarding new subscribers or activating services.</a:t>
            </a:r>
          </a:p>
          <a:p>
            <a:r>
              <a:rPr lang="en-GB" sz="1600" dirty="0">
                <a:solidFill>
                  <a:schemeClr val="bg1"/>
                </a:solidFill>
              </a:rPr>
              <a:t>Goal: Ensure timely activations, reduce churn, and uncover causes of failed onboarding attempts.</a:t>
            </a:r>
          </a:p>
          <a:p>
            <a:br>
              <a:rPr lang="en-GB" sz="1600" dirty="0">
                <a:solidFill>
                  <a:schemeClr val="bg1"/>
                </a:solidFill>
              </a:rPr>
            </a:br>
            <a:r>
              <a:rPr lang="en-GB" sz="1600" dirty="0">
                <a:solidFill>
                  <a:schemeClr val="bg1"/>
                </a:solidFill>
              </a:rPr>
              <a:t>9. Insurance – Claims Processing</a:t>
            </a:r>
          </a:p>
          <a:p>
            <a:r>
              <a:rPr lang="en-GB" sz="1600" dirty="0">
                <a:solidFill>
                  <a:schemeClr val="bg1"/>
                </a:solidFill>
              </a:rPr>
              <a:t>Use Case: </a:t>
            </a:r>
            <a:r>
              <a:rPr lang="en-GB" sz="1600" dirty="0" err="1">
                <a:solidFill>
                  <a:schemeClr val="bg1"/>
                </a:solidFill>
              </a:rPr>
              <a:t>Analyzing</a:t>
            </a:r>
            <a:r>
              <a:rPr lang="en-GB" sz="1600" dirty="0">
                <a:solidFill>
                  <a:schemeClr val="bg1"/>
                </a:solidFill>
              </a:rPr>
              <a:t> the end-to-end claims handling process.</a:t>
            </a:r>
          </a:p>
          <a:p>
            <a:r>
              <a:rPr lang="en-GB" sz="1600" dirty="0">
                <a:solidFill>
                  <a:schemeClr val="bg1"/>
                </a:solidFill>
              </a:rPr>
              <a:t>Goal: Detect fraud, accelerate payouts, and ensure regulatory compliance.</a:t>
            </a:r>
          </a:p>
          <a:p>
            <a:br>
              <a:rPr lang="en-GB" sz="1600" dirty="0">
                <a:solidFill>
                  <a:schemeClr val="bg1"/>
                </a:solidFill>
              </a:rPr>
            </a:br>
            <a:r>
              <a:rPr lang="en-GB" sz="1600" dirty="0">
                <a:solidFill>
                  <a:schemeClr val="bg1"/>
                </a:solidFill>
              </a:rPr>
              <a:t>10. Education – Student </a:t>
            </a:r>
            <a:r>
              <a:rPr lang="en-GB" sz="1600" dirty="0" err="1">
                <a:solidFill>
                  <a:schemeClr val="bg1"/>
                </a:solidFill>
              </a:rPr>
              <a:t>Enrollment</a:t>
            </a:r>
            <a:r>
              <a:rPr lang="en-GB" sz="1600" dirty="0">
                <a:solidFill>
                  <a:schemeClr val="bg1"/>
                </a:solidFill>
              </a:rPr>
              <a:t> and Course Progression</a:t>
            </a:r>
          </a:p>
          <a:p>
            <a:r>
              <a:rPr lang="en-GB" sz="1600" dirty="0">
                <a:solidFill>
                  <a:schemeClr val="bg1"/>
                </a:solidFill>
              </a:rPr>
              <a:t>Use Case: Mapping student actions from </a:t>
            </a:r>
            <a:r>
              <a:rPr lang="en-GB" sz="1600" dirty="0" err="1">
                <a:solidFill>
                  <a:schemeClr val="bg1"/>
                </a:solidFill>
              </a:rPr>
              <a:t>enrollment</a:t>
            </a:r>
            <a:r>
              <a:rPr lang="en-GB" sz="1600" dirty="0">
                <a:solidFill>
                  <a:schemeClr val="bg1"/>
                </a:solidFill>
              </a:rPr>
              <a:t>, registration, to course completion.</a:t>
            </a:r>
          </a:p>
          <a:p>
            <a:r>
              <a:rPr lang="en-GB" sz="1600" dirty="0">
                <a:solidFill>
                  <a:schemeClr val="bg1"/>
                </a:solidFill>
              </a:rPr>
              <a:t>Goal: Identify drop-out risks, improve academic advising, and optimize program structure.</a:t>
            </a:r>
          </a:p>
          <a:p>
            <a:br>
              <a:rPr lang="en-GB" sz="1600" dirty="0">
                <a:solidFill>
                  <a:schemeClr val="bg1"/>
                </a:solidFill>
              </a:rPr>
            </a:br>
            <a:endParaRPr lang="en-US" sz="1600" dirty="0">
              <a:solidFill>
                <a:schemeClr val="bg1"/>
              </a:solidFill>
            </a:endParaRP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endParaRPr lang="en-US" sz="1600" dirty="0">
              <a:solidFill>
                <a:schemeClr val="bg1"/>
              </a:solidFill>
            </a:endParaRPr>
          </a:p>
          <a:p>
            <a:pPr marL="342900" indent="-342900">
              <a:buClr>
                <a:schemeClr val="bg1"/>
              </a:buClr>
              <a:buFont typeface="+mj-lt"/>
              <a:buAutoNum type="arabicPeriod"/>
            </a:pPr>
            <a:endParaRPr lang="en-GB" sz="1600" dirty="0">
              <a:solidFill>
                <a:schemeClr val="bg1"/>
              </a:solidFill>
            </a:endParaRPr>
          </a:p>
        </p:txBody>
      </p:sp>
    </p:spTree>
    <p:extLst>
      <p:ext uri="{BB962C8B-B14F-4D97-AF65-F5344CB8AC3E}">
        <p14:creationId xmlns:p14="http://schemas.microsoft.com/office/powerpoint/2010/main" val="754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D87A0-07CB-D0F3-29AA-B84D9F131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A2928-EEC6-B0B2-5B4F-54EF3DCAF888}"/>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Google Colab setup</a:t>
            </a:r>
          </a:p>
        </p:txBody>
      </p:sp>
      <p:sp>
        <p:nvSpPr>
          <p:cNvPr id="3" name="TextBox 2">
            <a:extLst>
              <a:ext uri="{FF2B5EF4-FFF2-40B4-BE49-F238E27FC236}">
                <a16:creationId xmlns:a16="http://schemas.microsoft.com/office/drawing/2014/main" id="{5EF50D0E-A39A-0BCA-17DD-4DA0AD601F2B}"/>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19F0F473-F52E-FAB7-871F-2D23281D6212}"/>
              </a:ext>
            </a:extLst>
          </p:cNvPr>
          <p:cNvPicPr>
            <a:picLocks noChangeAspect="1"/>
          </p:cNvPicPr>
          <p:nvPr/>
        </p:nvPicPr>
        <p:blipFill>
          <a:blip r:embed="rId2"/>
          <a:stretch>
            <a:fillRect/>
          </a:stretch>
        </p:blipFill>
        <p:spPr>
          <a:xfrm>
            <a:off x="1140823" y="943817"/>
            <a:ext cx="5734456" cy="5426321"/>
          </a:xfrm>
          <a:prstGeom prst="rect">
            <a:avLst/>
          </a:prstGeom>
        </p:spPr>
      </p:pic>
    </p:spTree>
    <p:extLst>
      <p:ext uri="{BB962C8B-B14F-4D97-AF65-F5344CB8AC3E}">
        <p14:creationId xmlns:p14="http://schemas.microsoft.com/office/powerpoint/2010/main" val="211071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67209-E07E-EDD4-1AFC-AB07F2265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B5D09C-2A67-59CC-2C67-87BA307930DA}"/>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Basic configuration</a:t>
            </a:r>
          </a:p>
        </p:txBody>
      </p:sp>
      <p:sp>
        <p:nvSpPr>
          <p:cNvPr id="3" name="TextBox 2">
            <a:extLst>
              <a:ext uri="{FF2B5EF4-FFF2-40B4-BE49-F238E27FC236}">
                <a16:creationId xmlns:a16="http://schemas.microsoft.com/office/drawing/2014/main" id="{85E1536D-E8CD-7228-AA26-61869D887A12}"/>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63FC6100-03B2-E77A-565B-BFB0A6027C51}"/>
              </a:ext>
            </a:extLst>
          </p:cNvPr>
          <p:cNvSpPr txBox="1"/>
          <p:nvPr/>
        </p:nvSpPr>
        <p:spPr>
          <a:xfrm>
            <a:off x="330926" y="984069"/>
            <a:ext cx="8142514" cy="2108269"/>
          </a:xfrm>
          <a:prstGeom prst="rect">
            <a:avLst/>
          </a:prstGeom>
          <a:noFill/>
        </p:spPr>
        <p:txBody>
          <a:bodyPr wrap="square">
            <a:spAutoFit/>
          </a:bodyPr>
          <a:lstStyle/>
          <a:p>
            <a:pPr>
              <a:buNone/>
            </a:pPr>
            <a:r>
              <a:rPr lang="en-US" sz="2000" dirty="0">
                <a:solidFill>
                  <a:schemeClr val="bg1"/>
                </a:solidFill>
              </a:rPr>
              <a:t>The most common properties of an agent you'll configure are:</a:t>
            </a:r>
          </a:p>
          <a:p>
            <a:pPr>
              <a:buNone/>
            </a:pPr>
            <a:endParaRPr lang="en-US" sz="2000" dirty="0">
              <a:solidFill>
                <a:schemeClr val="bg1"/>
              </a:solidFill>
            </a:endParaRPr>
          </a:p>
          <a:p>
            <a:pPr>
              <a:buNone/>
            </a:pPr>
            <a:r>
              <a:rPr lang="en-US" sz="2000" dirty="0">
                <a:solidFill>
                  <a:schemeClr val="bg1"/>
                </a:solidFill>
              </a:rPr>
              <a:t>instructions: also known as a developer message or system prompt.</a:t>
            </a:r>
          </a:p>
          <a:p>
            <a:pPr>
              <a:buNone/>
            </a:pPr>
            <a:r>
              <a:rPr lang="en-US" sz="2000" dirty="0">
                <a:solidFill>
                  <a:schemeClr val="bg1"/>
                </a:solidFill>
              </a:rPr>
              <a:t>model: which LLM to use, and optional </a:t>
            </a:r>
            <a:r>
              <a:rPr lang="en-US" sz="2000" dirty="0" err="1">
                <a:solidFill>
                  <a:schemeClr val="bg1"/>
                </a:solidFill>
              </a:rPr>
              <a:t>model_settings</a:t>
            </a:r>
            <a:r>
              <a:rPr lang="en-US" sz="2000" dirty="0">
                <a:solidFill>
                  <a:schemeClr val="bg1"/>
                </a:solidFill>
              </a:rPr>
              <a:t> to configure model tuning parameters like temperature, </a:t>
            </a:r>
            <a:r>
              <a:rPr lang="en-US" sz="2000" dirty="0" err="1">
                <a:solidFill>
                  <a:schemeClr val="bg1"/>
                </a:solidFill>
              </a:rPr>
              <a:t>top_p</a:t>
            </a:r>
            <a:r>
              <a:rPr lang="en-US" sz="2000" dirty="0">
                <a:solidFill>
                  <a:schemeClr val="bg1"/>
                </a:solidFill>
              </a:rPr>
              <a:t>, etc.</a:t>
            </a:r>
          </a:p>
          <a:p>
            <a:pPr>
              <a:buNone/>
            </a:pPr>
            <a:r>
              <a:rPr lang="en-US" sz="2000" dirty="0">
                <a:solidFill>
                  <a:schemeClr val="bg1"/>
                </a:solidFill>
              </a:rPr>
              <a:t>tools: Tools that the agent can use to achieve its tasks.</a:t>
            </a:r>
          </a:p>
          <a:p>
            <a:pPr>
              <a:buNone/>
            </a:pPr>
            <a:endParaRPr lang="en-US" sz="1100" dirty="0">
              <a:solidFill>
                <a:schemeClr val="bg1"/>
              </a:solidFill>
            </a:endParaRPr>
          </a:p>
        </p:txBody>
      </p:sp>
      <p:sp>
        <p:nvSpPr>
          <p:cNvPr id="7" name="TextBox 6">
            <a:extLst>
              <a:ext uri="{FF2B5EF4-FFF2-40B4-BE49-F238E27FC236}">
                <a16:creationId xmlns:a16="http://schemas.microsoft.com/office/drawing/2014/main" id="{523647EE-C13D-CED1-B988-A99A241E9859}"/>
              </a:ext>
            </a:extLst>
          </p:cNvPr>
          <p:cNvSpPr txBox="1"/>
          <p:nvPr/>
        </p:nvSpPr>
        <p:spPr>
          <a:xfrm>
            <a:off x="1428206" y="3092338"/>
            <a:ext cx="4319450" cy="2893100"/>
          </a:xfrm>
          <a:prstGeom prst="rect">
            <a:avLst/>
          </a:prstGeom>
          <a:noFill/>
          <a:ln w="3175">
            <a:solidFill>
              <a:schemeClr val="bg1"/>
            </a:solidFill>
          </a:ln>
        </p:spPr>
        <p:txBody>
          <a:bodyPr wrap="square">
            <a:spAutoFit/>
          </a:bodyPr>
          <a:lstStyle/>
          <a:p>
            <a:r>
              <a:rPr lang="en-US" dirty="0">
                <a:solidFill>
                  <a:schemeClr val="bg1"/>
                </a:solidFill>
              </a:rPr>
              <a:t>from agents import Agent, </a:t>
            </a:r>
            <a:r>
              <a:rPr lang="en-US" dirty="0" err="1">
                <a:solidFill>
                  <a:schemeClr val="bg1"/>
                </a:solidFill>
              </a:rPr>
              <a:t>ModelSettings</a:t>
            </a:r>
            <a:r>
              <a:rPr lang="en-US" dirty="0">
                <a:solidFill>
                  <a:schemeClr val="bg1"/>
                </a:solidFill>
              </a:rPr>
              <a:t>, </a:t>
            </a:r>
            <a:r>
              <a:rPr lang="en-US" dirty="0" err="1">
                <a:solidFill>
                  <a:schemeClr val="bg1"/>
                </a:solidFill>
              </a:rPr>
              <a:t>function_tool</a:t>
            </a:r>
            <a:endParaRPr lang="en-US" dirty="0">
              <a:solidFill>
                <a:schemeClr val="bg1"/>
              </a:solidFill>
            </a:endParaRPr>
          </a:p>
          <a:p>
            <a:endParaRPr lang="en-US" dirty="0">
              <a:solidFill>
                <a:schemeClr val="bg1"/>
              </a:solidFill>
            </a:endParaRPr>
          </a:p>
          <a:p>
            <a:r>
              <a:rPr lang="en-US" dirty="0">
                <a:solidFill>
                  <a:schemeClr val="bg1"/>
                </a:solidFill>
              </a:rPr>
              <a:t>@function_tool</a:t>
            </a:r>
          </a:p>
          <a:p>
            <a:r>
              <a:rPr lang="en-US" dirty="0">
                <a:solidFill>
                  <a:schemeClr val="bg1"/>
                </a:solidFill>
              </a:rPr>
              <a:t>def </a:t>
            </a:r>
            <a:r>
              <a:rPr lang="en-US" dirty="0" err="1">
                <a:solidFill>
                  <a:schemeClr val="bg1"/>
                </a:solidFill>
              </a:rPr>
              <a:t>get_weather</a:t>
            </a:r>
            <a:r>
              <a:rPr lang="en-US" dirty="0">
                <a:solidFill>
                  <a:schemeClr val="bg1"/>
                </a:solidFill>
              </a:rPr>
              <a:t>(city: str) -&gt; str:</a:t>
            </a:r>
          </a:p>
          <a:p>
            <a:r>
              <a:rPr lang="en-US" dirty="0">
                <a:solidFill>
                  <a:schemeClr val="bg1"/>
                </a:solidFill>
              </a:rPr>
              <a:t>    return </a:t>
            </a:r>
            <a:r>
              <a:rPr lang="en-US" dirty="0" err="1">
                <a:solidFill>
                  <a:schemeClr val="bg1"/>
                </a:solidFill>
              </a:rPr>
              <a:t>f"The</a:t>
            </a:r>
            <a:r>
              <a:rPr lang="en-US" dirty="0">
                <a:solidFill>
                  <a:schemeClr val="bg1"/>
                </a:solidFill>
              </a:rPr>
              <a:t> weather in {city} is sunny"</a:t>
            </a:r>
          </a:p>
          <a:p>
            <a:endParaRPr lang="en-US" dirty="0">
              <a:solidFill>
                <a:schemeClr val="bg1"/>
              </a:solidFill>
            </a:endParaRPr>
          </a:p>
          <a:p>
            <a:r>
              <a:rPr lang="en-US" dirty="0">
                <a:solidFill>
                  <a:schemeClr val="bg1"/>
                </a:solidFill>
              </a:rPr>
              <a:t>agent = Agent(</a:t>
            </a:r>
          </a:p>
          <a:p>
            <a:r>
              <a:rPr lang="en-US" dirty="0">
                <a:solidFill>
                  <a:schemeClr val="bg1"/>
                </a:solidFill>
              </a:rPr>
              <a:t>    name="Haiku agent",</a:t>
            </a:r>
          </a:p>
          <a:p>
            <a:r>
              <a:rPr lang="en-US" dirty="0">
                <a:solidFill>
                  <a:schemeClr val="bg1"/>
                </a:solidFill>
              </a:rPr>
              <a:t>    instructions="Always respond in haiku form",</a:t>
            </a:r>
          </a:p>
          <a:p>
            <a:r>
              <a:rPr lang="en-US" dirty="0">
                <a:solidFill>
                  <a:schemeClr val="bg1"/>
                </a:solidFill>
              </a:rPr>
              <a:t>    model="o3-mini",</a:t>
            </a:r>
          </a:p>
          <a:p>
            <a:r>
              <a:rPr lang="en-US" dirty="0">
                <a:solidFill>
                  <a:schemeClr val="bg1"/>
                </a:solidFill>
              </a:rPr>
              <a:t>    tools=[</a:t>
            </a:r>
            <a:r>
              <a:rPr lang="en-US" dirty="0" err="1">
                <a:solidFill>
                  <a:schemeClr val="bg1"/>
                </a:solidFill>
              </a:rPr>
              <a:t>get_weather</a:t>
            </a:r>
            <a:r>
              <a:rPr lang="en-US" dirty="0">
                <a:solidFill>
                  <a:schemeClr val="bg1"/>
                </a:solidFill>
              </a:rPr>
              <a:t>],</a:t>
            </a:r>
          </a:p>
          <a:p>
            <a:r>
              <a:rPr lang="en-US" dirty="0">
                <a:solidFill>
                  <a:schemeClr val="bg1"/>
                </a:solidFill>
              </a:rPr>
              <a:t>)</a:t>
            </a:r>
            <a:endParaRPr lang="en-GB" dirty="0">
              <a:solidFill>
                <a:schemeClr val="bg1"/>
              </a:solidFill>
            </a:endParaRPr>
          </a:p>
        </p:txBody>
      </p:sp>
      <p:sp>
        <p:nvSpPr>
          <p:cNvPr id="10" name="TextBox 9">
            <a:extLst>
              <a:ext uri="{FF2B5EF4-FFF2-40B4-BE49-F238E27FC236}">
                <a16:creationId xmlns:a16="http://schemas.microsoft.com/office/drawing/2014/main" id="{9013B92A-90D8-96E5-A87A-6B79BE88E044}"/>
              </a:ext>
            </a:extLst>
          </p:cNvPr>
          <p:cNvSpPr txBox="1"/>
          <p:nvPr/>
        </p:nvSpPr>
        <p:spPr>
          <a:xfrm>
            <a:off x="1785257" y="6116699"/>
            <a:ext cx="4319450" cy="307777"/>
          </a:xfrm>
          <a:prstGeom prst="rect">
            <a:avLst/>
          </a:prstGeom>
          <a:noFill/>
        </p:spPr>
        <p:txBody>
          <a:bodyPr wrap="square">
            <a:spAutoFit/>
          </a:bodyPr>
          <a:lstStyle/>
          <a:p>
            <a:r>
              <a:rPr lang="en-GB" dirty="0">
                <a:solidFill>
                  <a:srgbClr val="C00000"/>
                </a:solidFill>
                <a:hlinkClick r:id="rId2">
                  <a:extLst>
                    <a:ext uri="{A12FA001-AC4F-418D-AE19-62706E023703}">
                      <ahyp:hlinkClr xmlns:ahyp="http://schemas.microsoft.com/office/drawing/2018/hyperlinkcolor" val="tx"/>
                    </a:ext>
                  </a:extLst>
                </a:hlinkClick>
              </a:rPr>
              <a:t>Agents - OpenAI Agents SDK</a:t>
            </a:r>
            <a:endParaRPr lang="en-GB" dirty="0">
              <a:solidFill>
                <a:srgbClr val="C00000"/>
              </a:solidFill>
            </a:endParaRPr>
          </a:p>
        </p:txBody>
      </p:sp>
    </p:spTree>
    <p:extLst>
      <p:ext uri="{BB962C8B-B14F-4D97-AF65-F5344CB8AC3E}">
        <p14:creationId xmlns:p14="http://schemas.microsoft.com/office/powerpoint/2010/main" val="205326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EDDB6-2171-3884-5E0D-72CBFEDB6F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FE47EC-BF38-BC25-E5FE-C33A024500D3}"/>
              </a:ext>
            </a:extLst>
          </p:cNvPr>
          <p:cNvSpPr>
            <a:spLocks noGrp="1"/>
          </p:cNvSpPr>
          <p:nvPr>
            <p:ph type="title"/>
          </p:nvPr>
        </p:nvSpPr>
        <p:spPr>
          <a:xfrm>
            <a:off x="410901" y="-24934"/>
            <a:ext cx="6610386" cy="868577"/>
          </a:xfrm>
        </p:spPr>
        <p:txBody>
          <a:bodyPr anchor="ctr">
            <a:normAutofit/>
          </a:bodyPr>
          <a:lstStyle/>
          <a:p>
            <a:pPr>
              <a:lnSpc>
                <a:spcPct val="100000"/>
              </a:lnSpc>
            </a:pPr>
            <a:r>
              <a:rPr lang="en-US" b="1" dirty="0">
                <a:latin typeface="Arial" panose="020B0604020202020204" pitchFamily="34" charset="0"/>
                <a:cs typeface="Arial" panose="020B0604020202020204" pitchFamily="34" charset="0"/>
              </a:rPr>
              <a:t>Agents  - Context</a:t>
            </a:r>
          </a:p>
        </p:txBody>
      </p:sp>
      <p:sp>
        <p:nvSpPr>
          <p:cNvPr id="3" name="TextBox 2">
            <a:extLst>
              <a:ext uri="{FF2B5EF4-FFF2-40B4-BE49-F238E27FC236}">
                <a16:creationId xmlns:a16="http://schemas.microsoft.com/office/drawing/2014/main" id="{CC5A89A7-DE8E-5A77-5FA9-A7FB42FA2920}"/>
              </a:ext>
            </a:extLst>
          </p:cNvPr>
          <p:cNvSpPr txBox="1"/>
          <p:nvPr/>
        </p:nvSpPr>
        <p:spPr>
          <a:xfrm>
            <a:off x="509286" y="1568370"/>
            <a:ext cx="7535119" cy="40011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sz="1800"/>
            </a:pPr>
            <a:endParaRPr kumimoji="0" lang="en-GB" sz="2000" b="0" i="0" u="none" strike="noStrike" kern="1200" cap="none" spc="0" normalizeH="0" baseline="0" noProof="0" dirty="0">
              <a:ln>
                <a:noFill/>
              </a:ln>
              <a:solidFill>
                <a:schemeClr val="bg1"/>
              </a:solidFill>
              <a:effectLst/>
              <a:uLnTx/>
              <a:uFillTx/>
              <a:latin typeface="Calibri"/>
              <a:ea typeface="+mn-ea"/>
              <a:cs typeface="+mn-cs"/>
            </a:endParaRPr>
          </a:p>
        </p:txBody>
      </p:sp>
      <p:sp>
        <p:nvSpPr>
          <p:cNvPr id="6" name="TextBox 5">
            <a:extLst>
              <a:ext uri="{FF2B5EF4-FFF2-40B4-BE49-F238E27FC236}">
                <a16:creationId xmlns:a16="http://schemas.microsoft.com/office/drawing/2014/main" id="{B9990B47-A3D5-EF06-68FE-C190B007785C}"/>
              </a:ext>
            </a:extLst>
          </p:cNvPr>
          <p:cNvSpPr txBox="1"/>
          <p:nvPr/>
        </p:nvSpPr>
        <p:spPr>
          <a:xfrm>
            <a:off x="330926" y="984069"/>
            <a:ext cx="8142514" cy="1631216"/>
          </a:xfrm>
          <a:prstGeom prst="rect">
            <a:avLst/>
          </a:prstGeom>
          <a:noFill/>
        </p:spPr>
        <p:txBody>
          <a:bodyPr wrap="square">
            <a:spAutoFit/>
          </a:bodyPr>
          <a:lstStyle/>
          <a:p>
            <a:pPr>
              <a:buNone/>
            </a:pPr>
            <a:r>
              <a:rPr lang="en-US" sz="2000" dirty="0">
                <a:solidFill>
                  <a:schemeClr val="bg1"/>
                </a:solidFill>
              </a:rPr>
              <a:t>Agents are generic on their context type. Context is a dependency-injection tool: it's an object you create and pass to </a:t>
            </a:r>
            <a:r>
              <a:rPr lang="en-US" sz="2000" dirty="0" err="1">
                <a:solidFill>
                  <a:schemeClr val="bg1"/>
                </a:solidFill>
              </a:rPr>
              <a:t>Runner.run</a:t>
            </a:r>
            <a:r>
              <a:rPr lang="en-US" sz="2000" dirty="0">
                <a:solidFill>
                  <a:schemeClr val="bg1"/>
                </a:solidFill>
              </a:rPr>
              <a:t>(), that is passed to every agent, tool, handoff </a:t>
            </a:r>
            <a:r>
              <a:rPr lang="en-US" sz="2000" dirty="0" err="1">
                <a:solidFill>
                  <a:schemeClr val="bg1"/>
                </a:solidFill>
              </a:rPr>
              <a:t>etc</a:t>
            </a:r>
            <a:r>
              <a:rPr lang="en-US" sz="2000" dirty="0">
                <a:solidFill>
                  <a:schemeClr val="bg1"/>
                </a:solidFill>
              </a:rPr>
              <a:t>, and it serves as a grab bag of dependencies and state for the agent run. You can provide any Python object as the context.</a:t>
            </a:r>
            <a:endParaRPr lang="en-US" sz="1100" dirty="0">
              <a:solidFill>
                <a:schemeClr val="bg1"/>
              </a:solidFill>
            </a:endParaRPr>
          </a:p>
        </p:txBody>
      </p:sp>
      <p:pic>
        <p:nvPicPr>
          <p:cNvPr id="5" name="Picture 4">
            <a:extLst>
              <a:ext uri="{FF2B5EF4-FFF2-40B4-BE49-F238E27FC236}">
                <a16:creationId xmlns:a16="http://schemas.microsoft.com/office/drawing/2014/main" id="{74C0AAF0-A75B-A57E-1376-75DA58D5CF15}"/>
              </a:ext>
            </a:extLst>
          </p:cNvPr>
          <p:cNvPicPr>
            <a:picLocks noChangeAspect="1"/>
          </p:cNvPicPr>
          <p:nvPr/>
        </p:nvPicPr>
        <p:blipFill>
          <a:blip r:embed="rId2"/>
          <a:stretch>
            <a:fillRect/>
          </a:stretch>
        </p:blipFill>
        <p:spPr>
          <a:xfrm>
            <a:off x="668191" y="3088758"/>
            <a:ext cx="7467984" cy="2482978"/>
          </a:xfrm>
          <a:prstGeom prst="rect">
            <a:avLst/>
          </a:prstGeom>
        </p:spPr>
      </p:pic>
      <p:sp>
        <p:nvSpPr>
          <p:cNvPr id="8" name="TextBox 7">
            <a:extLst>
              <a:ext uri="{FF2B5EF4-FFF2-40B4-BE49-F238E27FC236}">
                <a16:creationId xmlns:a16="http://schemas.microsoft.com/office/drawing/2014/main" id="{B034D848-26AA-29C4-E1D9-1EAA8A0AF1D3}"/>
              </a:ext>
            </a:extLst>
          </p:cNvPr>
          <p:cNvSpPr txBox="1"/>
          <p:nvPr/>
        </p:nvSpPr>
        <p:spPr>
          <a:xfrm>
            <a:off x="1785257" y="6116699"/>
            <a:ext cx="4319450" cy="307777"/>
          </a:xfrm>
          <a:prstGeom prst="rect">
            <a:avLst/>
          </a:prstGeom>
          <a:noFill/>
        </p:spPr>
        <p:txBody>
          <a:bodyPr wrap="square">
            <a:spAutoFit/>
          </a:bodyPr>
          <a:lstStyle/>
          <a:p>
            <a:r>
              <a:rPr lang="en-GB" dirty="0">
                <a:solidFill>
                  <a:srgbClr val="C00000"/>
                </a:solidFill>
                <a:hlinkClick r:id="rId3">
                  <a:extLst>
                    <a:ext uri="{A12FA001-AC4F-418D-AE19-62706E023703}">
                      <ahyp:hlinkClr xmlns:ahyp="http://schemas.microsoft.com/office/drawing/2018/hyperlinkcolor" val="tx"/>
                    </a:ext>
                  </a:extLst>
                </a:hlinkClick>
              </a:rPr>
              <a:t>Agents - OpenAI Agents SDK</a:t>
            </a:r>
            <a:endParaRPr lang="en-GB" dirty="0">
              <a:solidFill>
                <a:srgbClr val="C00000"/>
              </a:solidFill>
            </a:endParaRPr>
          </a:p>
        </p:txBody>
      </p:sp>
    </p:spTree>
    <p:extLst>
      <p:ext uri="{BB962C8B-B14F-4D97-AF65-F5344CB8AC3E}">
        <p14:creationId xmlns:p14="http://schemas.microsoft.com/office/powerpoint/2010/main" val="2956055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pen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2431</Words>
  <Application>Microsoft Macintosh PowerPoint</Application>
  <PresentationFormat>Custom</PresentationFormat>
  <Paragraphs>165</Paragraphs>
  <Slides>23</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29" baseType="lpstr">
      <vt:lpstr>Aptos Display</vt:lpstr>
      <vt:lpstr>Arial</vt:lpstr>
      <vt:lpstr>Calibri</vt:lpstr>
      <vt:lpstr>Custom Design</vt:lpstr>
      <vt:lpstr>Opening slide</vt:lpstr>
      <vt:lpstr>Packager Shell Object</vt:lpstr>
      <vt:lpstr>PowerPoint Presentation</vt:lpstr>
      <vt:lpstr>Prerequisites</vt:lpstr>
      <vt:lpstr>Assignment Task</vt:lpstr>
      <vt:lpstr>Use cases</vt:lpstr>
      <vt:lpstr>Use cases</vt:lpstr>
      <vt:lpstr>Use cases</vt:lpstr>
      <vt:lpstr>Google Colab setup</vt:lpstr>
      <vt:lpstr>Agents - Basic configuration</vt:lpstr>
      <vt:lpstr>Agents  - Context</vt:lpstr>
      <vt:lpstr>Agents  - Output Types</vt:lpstr>
      <vt:lpstr>Agents  - Handoffs</vt:lpstr>
      <vt:lpstr>Agents  - Cloning</vt:lpstr>
      <vt:lpstr>Agents  - Forcing tool use</vt:lpstr>
      <vt:lpstr>Agents  - Running Agents</vt:lpstr>
      <vt:lpstr>Agents  - agent loop</vt:lpstr>
      <vt:lpstr>Agents  - Run Config</vt:lpstr>
      <vt:lpstr>Agents  - Tracing</vt:lpstr>
      <vt:lpstr>Agents  - Higher level traces</vt:lpstr>
      <vt:lpstr>Understanding Agent Design Patterns</vt:lpstr>
      <vt:lpstr>Deterministic workflows Design Pattern</vt:lpstr>
      <vt:lpstr>Agents as Tool Design Pattern</vt:lpstr>
      <vt:lpstr>Parallel Agent Execution Design Pattern</vt:lpstr>
      <vt:lpstr>Submission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Mutlu, Ayse</cp:lastModifiedBy>
  <cp:revision>5</cp:revision>
  <dcterms:modified xsi:type="dcterms:W3CDTF">2025-06-27T05:11:57Z</dcterms:modified>
</cp:coreProperties>
</file>