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0" r:id="rId2"/>
    <p:sldId id="258" r:id="rId3"/>
    <p:sldId id="262" r:id="rId4"/>
    <p:sldId id="269" r:id="rId5"/>
    <p:sldId id="270" r:id="rId6"/>
    <p:sldId id="268" r:id="rId7"/>
    <p:sldId id="290" r:id="rId8"/>
    <p:sldId id="29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92" r:id="rId23"/>
    <p:sldId id="266" r:id="rId24"/>
    <p:sldId id="28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412F"/>
    <a:srgbClr val="FC937E"/>
    <a:srgbClr val="D19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3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Annual</a:t>
            </a:r>
            <a:r>
              <a:rPr lang="en-US" baseline="0" dirty="0" smtClean="0"/>
              <a:t> Home </a:t>
            </a:r>
            <a:r>
              <a:rPr lang="en-US" dirty="0" smtClean="0"/>
              <a:t>Disaster</a:t>
            </a:r>
            <a:r>
              <a:rPr lang="en-US" baseline="0" dirty="0" smtClean="0"/>
              <a:t> Damage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Disasters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Fire</c:v>
                </c:pt>
                <c:pt idx="1">
                  <c:v>Flood</c:v>
                </c:pt>
                <c:pt idx="2">
                  <c:v>Tornado</c:v>
                </c:pt>
                <c:pt idx="3">
                  <c:v>Hurricane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47.0</c:v>
                </c:pt>
                <c:pt idx="1">
                  <c:v>13.0</c:v>
                </c:pt>
                <c:pt idx="2">
                  <c:v>7.0</c:v>
                </c:pt>
                <c:pt idx="3">
                  <c:v>33.0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Shelter Estimate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55489127507785"/>
                  <c:y val="0.22400410366066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170227927174919"/>
                  <c:y val="-0.15116198695414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398788802487193"/>
                  <c:y val="-0.101008131779381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174133036937396"/>
                  <c:y val="-0.078220574328452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140956425358702"/>
                  <c:y val="0.193647372371039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517007922032375"/>
                  <c:y val="0.055102173146831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numFmt formatCode="_(&quot;$&quot;* #,##0_);_(&quot;$&quot;* \(#,##0\);_(&quot;$&quot;* &quot;-&quot;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Wall</c:v>
                </c:pt>
                <c:pt idx="1">
                  <c:v>Floor</c:v>
                </c:pt>
                <c:pt idx="2">
                  <c:v>Roof</c:v>
                </c:pt>
                <c:pt idx="3">
                  <c:v>Utilities</c:v>
                </c:pt>
                <c:pt idx="4">
                  <c:v>Furniture</c:v>
                </c:pt>
                <c:pt idx="5">
                  <c:v>Security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1080.5</c:v>
                </c:pt>
                <c:pt idx="1">
                  <c:v>1010.3</c:v>
                </c:pt>
                <c:pt idx="2">
                  <c:v>575.5</c:v>
                </c:pt>
                <c:pt idx="3">
                  <c:v>966.0</c:v>
                </c:pt>
                <c:pt idx="4">
                  <c:v>605.0</c:v>
                </c:pt>
                <c:pt idx="5">
                  <c:v>285.0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97029846796557"/>
          <c:y val="0.0624998098867412"/>
          <c:w val="0.86510806531607"/>
          <c:h val="0.83250626461210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Empty Shelter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700" dirty="0"/>
                      <a:t>Roof
18%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700" dirty="0"/>
                      <a:t>Extras
18%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Roof</c:v>
                </c:pt>
                <c:pt idx="1">
                  <c:v>Wall</c:v>
                </c:pt>
                <c:pt idx="2">
                  <c:v>Floor</c:v>
                </c:pt>
                <c:pt idx="3">
                  <c:v>Extras</c:v>
                </c:pt>
              </c:strCache>
            </c:strRef>
          </c:cat>
          <c:val>
            <c:numRef>
              <c:f>Sheet1!$B$2:$B$5</c:f>
              <c:numCache>
                <c:formatCode>"$"#,##0.00_);[Red]\("$"#,##0.00\)</c:formatCode>
                <c:ptCount val="4"/>
                <c:pt idx="0">
                  <c:v>575.4499999999994</c:v>
                </c:pt>
                <c:pt idx="1">
                  <c:v>1080.48</c:v>
                </c:pt>
                <c:pt idx="2">
                  <c:v>1010.28</c:v>
                </c:pt>
                <c:pt idx="3">
                  <c:v>565.1800000000002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0822042143292"/>
          <c:y val="0.131850239722744"/>
          <c:w val="0.530843025871965"/>
          <c:h val="0.77482747364627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Amenities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Furniture</c:v>
                </c:pt>
                <c:pt idx="1">
                  <c:v>Utilities</c:v>
                </c:pt>
                <c:pt idx="2">
                  <c:v>Security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966.0</c:v>
                </c:pt>
                <c:pt idx="1">
                  <c:v>605.0</c:v>
                </c:pt>
                <c:pt idx="2">
                  <c:v>285.0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6428029517763"/>
          <c:y val="0.165864303161329"/>
          <c:w val="0.836423180771363"/>
          <c:h val="0.79119686715023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Empty Shelter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sz="1200" b="1" dirty="0" smtClean="0"/>
                      <a:t>Roof  </a:t>
                    </a:r>
                    <a:r>
                      <a:rPr lang="en-US" sz="1200" b="1" dirty="0"/>
                      <a:t>$575 </a:t>
                    </a:r>
                    <a:endParaRPr lang="en-US" sz="1200" dirty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1200" b="1" dirty="0" smtClean="0"/>
                      <a:t>Wall  </a:t>
                    </a:r>
                    <a:r>
                      <a:rPr lang="en-US" sz="1200" b="1" dirty="0"/>
                      <a:t>$1,080 </a:t>
                    </a:r>
                    <a:endParaRPr lang="en-US" sz="1200" dirty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/>
                      <a:t>Floor  $1,010 </a:t>
                    </a:r>
                  </a:p>
                </c:rich>
              </c:tx>
              <c:numFmt formatCode="_(&quot;$&quot;* #,##0_);_(&quot;$&quot;* \(#,##0\);_(&quot;$&quot;* &quot;-&quot;_);_(@_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Extra
$565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numFmt formatCode="_(&quot;$&quot;* #,##0_);_(&quot;$&quot;* \(#,##0\);_(&quot;$&quot;* &quot;-&quot;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Roof</c:v>
                </c:pt>
                <c:pt idx="1">
                  <c:v>Wall</c:v>
                </c:pt>
                <c:pt idx="2">
                  <c:v>Floor</c:v>
                </c:pt>
                <c:pt idx="3">
                  <c:v>Extras</c:v>
                </c:pt>
              </c:strCache>
            </c:strRef>
          </c:cat>
          <c:val>
            <c:numRef>
              <c:f>Sheet1!$B$2:$B$5</c:f>
              <c:numCache>
                <c:formatCode>"$"#,##0.00_);[Red]\("$"#,##0.00\)</c:formatCode>
                <c:ptCount val="4"/>
                <c:pt idx="0">
                  <c:v>575.4499999999994</c:v>
                </c:pt>
                <c:pt idx="1">
                  <c:v>1080.48</c:v>
                </c:pt>
                <c:pt idx="2">
                  <c:v>1010.28</c:v>
                </c:pt>
                <c:pt idx="3">
                  <c:v>565.1800000000002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607767689382"/>
          <c:y val="0.168488465819675"/>
          <c:w val="0.848392232310618"/>
          <c:h val="0.80328944843204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Amenities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sz="1100" b="1" dirty="0" smtClean="0"/>
                      <a:t>Furniture </a:t>
                    </a:r>
                    <a:r>
                      <a:rPr lang="en-US" sz="1200" b="1" dirty="0" smtClean="0"/>
                      <a:t> </a:t>
                    </a:r>
                    <a:r>
                      <a:rPr lang="en-US" sz="1200" b="1" dirty="0"/>
                      <a:t>$966 </a:t>
                    </a:r>
                    <a:endParaRPr lang="en-US" sz="1200" dirty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1200" b="1" smtClean="0"/>
                      <a:t>Utilities  </a:t>
                    </a:r>
                    <a:r>
                      <a:rPr lang="en-US" sz="1200" b="1"/>
                      <a:t>$605 </a:t>
                    </a:r>
                    <a:endParaRPr lang="en-US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200" b="1" dirty="0" smtClean="0"/>
                      <a:t>Security  </a:t>
                    </a:r>
                    <a:r>
                      <a:rPr lang="en-US" sz="1200" b="1" dirty="0"/>
                      <a:t>$285 </a:t>
                    </a:r>
                    <a:endParaRPr lang="en-US" dirty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_(&quot;$&quot;* #,##0_);_(&quot;$&quot;* \(#,##0\);_(&quot;$&quot;* &quot;-&quot;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Furniture</c:v>
                </c:pt>
                <c:pt idx="1">
                  <c:v>Utilities</c:v>
                </c:pt>
                <c:pt idx="2">
                  <c:v>Security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966.0</c:v>
                </c:pt>
                <c:pt idx="1">
                  <c:v>605.0</c:v>
                </c:pt>
                <c:pt idx="2">
                  <c:v>285.0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614890485888"/>
          <c:y val="0.244240076099766"/>
          <c:w val="0.724547654086492"/>
          <c:h val="0.7240991732947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0"/>
              <c:layout>
                <c:manualLayout>
                  <c:x val="-0.04725394746483"/>
                  <c:y val="-0.12285611246887"/>
                </c:manualLayout>
              </c:layout>
              <c:tx>
                <c:rich>
                  <a:bodyPr/>
                  <a:lstStyle/>
                  <a:p>
                    <a:pPr>
                      <a:defRPr sz="1400" b="1" baseline="0">
                        <a:solidFill>
                          <a:schemeClr val="tx1"/>
                        </a:solidFill>
                      </a:defRPr>
                    </a:pPr>
                    <a:r>
                      <a:rPr lang="en-US" sz="1400" baseline="0" dirty="0">
                        <a:solidFill>
                          <a:schemeClr val="tx1"/>
                        </a:solidFill>
                      </a:rPr>
                      <a:t>Amenities  $1,856 </a:t>
                    </a:r>
                  </a:p>
                </c:rich>
              </c:tx>
              <c:numFmt formatCode="_(&quot;$&quot;* #,##0_);_(&quot;$&quot;* \(#,##0\);_(&quot;$&quot;* &quot;-&quot;_);_(@_)" sourceLinked="0"/>
              <c:spPr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pPr lvl="5" algn="ctr" rtl="0">
                      <a:defRPr sz="14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1" dirty="0" smtClean="0">
                        <a:solidFill>
                          <a:schemeClr val="bg1"/>
                        </a:solidFill>
                      </a:rPr>
                      <a:t>Empty Shelter $</a:t>
                    </a:r>
                    <a:r>
                      <a:rPr lang="en-US" sz="1400" b="1" dirty="0">
                        <a:solidFill>
                          <a:schemeClr val="bg1"/>
                        </a:solidFill>
                      </a:rPr>
                      <a:t>3,231 </a:t>
                    </a:r>
                    <a:endParaRPr lang="en-US" sz="1400" dirty="0">
                      <a:solidFill>
                        <a:schemeClr val="bg1"/>
                      </a:solidFill>
                    </a:endParaRPr>
                  </a:p>
                </c:rich>
              </c:tx>
              <c:numFmt formatCode="_(&quot;$&quot;* #,##0_);_(&quot;$&quot;* \(#,##0\);_(&quot;$&quot;* &quot;-&quot;_);_(@_)" sourceLinked="0"/>
              <c:spPr/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Amenities</c:v>
                </c:pt>
                <c:pt idx="1">
                  <c:v>Shelter Shell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1856.0</c:v>
                </c:pt>
                <c:pt idx="1">
                  <c:v>3231.0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5785-DEEA-3B40-A2F7-7C2CF408A3DD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9CB2C-BACA-CF4C-A683-992A283434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9CB2C-BACA-CF4C-A683-992A283434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185E7-7512-4095-A7BB-89380340E87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185E7-7512-4095-A7BB-89380340E87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185E7-7512-4095-A7BB-89380340E8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smtClean="0"/>
              <a:t>I</a:t>
            </a:r>
            <a:r>
              <a:rPr lang="en-US" baseline="0" dirty="0" smtClean="0"/>
              <a:t>ncreased the shelter living space to a 10’x16’ layout with a modular pattern of construction</a:t>
            </a:r>
          </a:p>
          <a:p>
            <a:pPr>
              <a:buFont typeface="Arial" pitchFamily="34" charset="0"/>
              <a:buNone/>
            </a:pPr>
            <a:r>
              <a:rPr lang="en-US" baseline="0" dirty="0" smtClean="0"/>
              <a:t>Shipping Volume is roughly 8’x8’x3’ (compared to 8’x16x’1.5’)</a:t>
            </a:r>
          </a:p>
          <a:p>
            <a:pPr>
              <a:buFont typeface="Arial" pitchFamily="34" charset="0"/>
              <a:buNone/>
            </a:pPr>
            <a:r>
              <a:rPr lang="en-US" baseline="0" dirty="0" smtClean="0"/>
              <a:t>Shipping shape could be broken into 3 different containers for more packing efficiency as well </a:t>
            </a:r>
          </a:p>
          <a:p>
            <a:pPr>
              <a:buFont typeface="Arial" pitchFamily="34" charset="0"/>
              <a:buNone/>
            </a:pPr>
            <a:r>
              <a:rPr lang="en-US" baseline="0" dirty="0" smtClean="0"/>
              <a:t>Our initial calculations indicate that our shelter will produce roughly a 10% decrease in the overall weight reducing materials and shipping costs</a:t>
            </a:r>
          </a:p>
          <a:p>
            <a:pPr>
              <a:buFont typeface="Arial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5AF1F-2FC6-4F6B-82A6-8AF1DE479A6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Key Elements of our design: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only “Heavy” Equipment needed is removing the shelter components from the truck (“Theoretical Push Off”)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Simplicity of Assembly means anyone can do it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Design Challenges of this approach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Maximum component weight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Simplicity, how can you make it an intuitive assembly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Limitations of our design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Plumbing Facilities require External Support (Codes etc made this implausible)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5AF1F-2FC6-4F6B-82A6-8AF1DE479A6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Key Elements of our design: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only “Heavy” Equipment needed is removing the shelter components from the truck (“Theoretical Push Off”)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Simplicity of Assembly means anyone can do it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Design Challenges of this approach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Maximum component weight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Simplicity, how can you make it an intuitive assembly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Limitations of our design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Plumbing Facilities require External Support (Codes etc made this implausible)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5AF1F-2FC6-4F6B-82A6-8AF1DE479A6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Add the Floor Supports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5AF1F-2FC6-4F6B-82A6-8AF1DE479A6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smtClean="0"/>
              <a:t>the Floor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5AF1F-2FC6-4F6B-82A6-8AF1DE479A6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smtClean="0"/>
              <a:t>the Floor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5AF1F-2FC6-4F6B-82A6-8AF1DE479A6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Repeat this process and add notes for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5AF1F-2FC6-4F6B-82A6-8AF1DE479A6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185E7-7512-4095-A7BB-89380340E8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9B0F-7EC9-204B-8BF4-31EBA9559AB0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3B91-46F9-3444-B16C-BB0BF1F71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6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9B0F-7EC9-204B-8BF4-31EBA9559AB0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3B91-46F9-3444-B16C-BB0BF1F71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8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9B0F-7EC9-204B-8BF4-31EBA9559AB0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3B91-46F9-3444-B16C-BB0BF1F71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2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9B0F-7EC9-204B-8BF4-31EBA9559AB0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3B91-46F9-3444-B16C-BB0BF1F71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9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9B0F-7EC9-204B-8BF4-31EBA9559AB0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3B91-46F9-3444-B16C-BB0BF1F71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4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9B0F-7EC9-204B-8BF4-31EBA9559AB0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3B91-46F9-3444-B16C-BB0BF1F71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9B0F-7EC9-204B-8BF4-31EBA9559AB0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3B91-46F9-3444-B16C-BB0BF1F71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9B0F-7EC9-204B-8BF4-31EBA9559AB0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3B91-46F9-3444-B16C-BB0BF1F71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9B0F-7EC9-204B-8BF4-31EBA9559AB0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3B91-46F9-3444-B16C-BB0BF1F71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9B0F-7EC9-204B-8BF4-31EBA9559AB0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3B91-46F9-3444-B16C-BB0BF1F71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6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9B0F-7EC9-204B-8BF4-31EBA9559AB0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3B91-46F9-3444-B16C-BB0BF1F71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A9B0F-7EC9-204B-8BF4-31EBA9559AB0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B3B91-46F9-3444-B16C-BB0BF1F71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2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jpe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jpeg"/><Relationship Id="rId5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jpe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jpeg"/><Relationship Id="rId5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jpeg"/><Relationship Id="rId5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jpeg"/><Relationship Id="rId5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jpeg"/><Relationship Id="rId5" Type="http://schemas.openxmlformats.org/officeDocument/2006/relationships/chart" Target="../charts/chart3.xml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jpeg"/><Relationship Id="rId5" Type="http://schemas.openxmlformats.org/officeDocument/2006/relationships/chart" Target="../charts/chart4.xml"/><Relationship Id="rId6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jpeg"/><Relationship Id="rId5" Type="http://schemas.openxmlformats.org/officeDocument/2006/relationships/image" Target="../media/image9.jpeg"/><Relationship Id="rId6" Type="http://schemas.openxmlformats.org/officeDocument/2006/relationships/chart" Target="../charts/chart5.xml"/><Relationship Id="rId7" Type="http://schemas.openxmlformats.org/officeDocument/2006/relationships/chart" Target="../charts/chart6.xml"/><Relationship Id="rId8" Type="http://schemas.openxmlformats.org/officeDocument/2006/relationships/chart" Target="../charts/chart7.xml"/><Relationship Id="rId9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jpe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urd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96576" y="4303767"/>
            <a:ext cx="6111373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4553962"/>
            <a:ext cx="6975508" cy="2304038"/>
            <a:chOff x="-13512" y="4147563"/>
            <a:chExt cx="6975508" cy="2304038"/>
          </a:xfrm>
          <a:noFill/>
        </p:grpSpPr>
        <p:sp>
          <p:nvSpPr>
            <p:cNvPr id="4" name="Rectangle 3"/>
            <p:cNvSpPr/>
            <p:nvPr/>
          </p:nvSpPr>
          <p:spPr>
            <a:xfrm>
              <a:off x="-13511" y="4147563"/>
              <a:ext cx="6975507" cy="230403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Lines_30blk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5" t="22542" r="22190"/>
            <a:stretch/>
          </p:blipFill>
          <p:spPr>
            <a:xfrm>
              <a:off x="-13512" y="4147563"/>
              <a:ext cx="6975507" cy="2304038"/>
            </a:xfrm>
            <a:prstGeom prst="rect">
              <a:avLst/>
            </a:prstGeom>
            <a:grpFill/>
          </p:spPr>
        </p:pic>
      </p:grpSp>
      <p:cxnSp>
        <p:nvCxnSpPr>
          <p:cNvPr id="6" name="Straight Connector 5"/>
          <p:cNvCxnSpPr/>
          <p:nvPr/>
        </p:nvCxnSpPr>
        <p:spPr>
          <a:xfrm>
            <a:off x="962488" y="6238967"/>
            <a:ext cx="5958973" cy="0"/>
          </a:xfrm>
          <a:prstGeom prst="line">
            <a:avLst/>
          </a:prstGeom>
          <a:ln>
            <a:solidFill>
              <a:srgbClr val="FFFF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62488" y="6747018"/>
            <a:ext cx="5958973" cy="0"/>
          </a:xfrm>
          <a:prstGeom prst="line">
            <a:avLst/>
          </a:prstGeom>
          <a:ln>
            <a:solidFill>
              <a:srgbClr val="FFFF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810088" y="4649691"/>
            <a:ext cx="6111373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6000" dirty="0" smtClean="0">
                <a:solidFill>
                  <a:srgbClr val="FFC000"/>
                </a:solidFill>
                <a:latin typeface="Impact"/>
                <a:cs typeface="Impact"/>
              </a:rPr>
              <a:t>Emergency Shelter Design Summary</a:t>
            </a:r>
            <a:endParaRPr lang="en-US" sz="6000" dirty="0">
              <a:solidFill>
                <a:srgbClr val="FFC000"/>
              </a:solidFill>
              <a:latin typeface="Impact"/>
              <a:cs typeface="Impact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880387" y="6206454"/>
            <a:ext cx="6001896" cy="5145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Impact"/>
                <a:cs typeface="Impact"/>
              </a:rPr>
              <a:t>IDE 485-2015 Spring</a:t>
            </a:r>
            <a:endParaRPr lang="en-US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pic>
        <p:nvPicPr>
          <p:cNvPr id="12" name="Picture 11" descr="PU_sigtab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" b="12554"/>
          <a:stretch/>
        </p:blipFill>
        <p:spPr>
          <a:xfrm>
            <a:off x="7201582" y="-1"/>
            <a:ext cx="1942418" cy="102107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934973" y="4553962"/>
            <a:ext cx="2209027" cy="230403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48485" y="5593631"/>
            <a:ext cx="2408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New Horizons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2405" y="-13099"/>
            <a:ext cx="6861595" cy="91510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2_lines_whit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2" t="22582" r="51958" b="48017"/>
          <a:stretch/>
        </p:blipFill>
        <p:spPr>
          <a:xfrm>
            <a:off x="0" y="-13099"/>
            <a:ext cx="2282405" cy="915108"/>
          </a:xfrm>
          <a:prstGeom prst="rect">
            <a:avLst/>
          </a:prstGeom>
          <a:solidFill>
            <a:schemeClr val="tx1">
              <a:lumMod val="65000"/>
              <a:lumOff val="35000"/>
              <a:alpha val="82000"/>
            </a:schemeClr>
          </a:solidFill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5507" y="229011"/>
            <a:ext cx="1656898" cy="57927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3800" dirty="0" smtClean="0">
                <a:solidFill>
                  <a:schemeClr val="bg1"/>
                </a:solidFill>
                <a:latin typeface="Impact"/>
                <a:cs typeface="Impact"/>
              </a:rPr>
              <a:t>Utility</a:t>
            </a:r>
            <a:endParaRPr lang="en-US" sz="38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FC483663-2460-5E4D-A36D-4ED7362332B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10" descr="Purdue 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6" y="6248400"/>
            <a:ext cx="1353312" cy="4206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282406" y="192737"/>
            <a:ext cx="686159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E3AE24"/>
                </a:solidFill>
                <a:latin typeface="Impact"/>
                <a:cs typeface="Impact"/>
              </a:rPr>
              <a:t>Doing it by the Numbers</a:t>
            </a:r>
            <a:endParaRPr lang="en-US" sz="4000" dirty="0">
              <a:solidFill>
                <a:srgbClr val="E3AE24"/>
              </a:solidFill>
              <a:latin typeface="Impact"/>
              <a:cs typeface="Impact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25% increase in livable space</a:t>
            </a:r>
          </a:p>
          <a:p>
            <a:r>
              <a:rPr lang="en-US" dirty="0" smtClean="0"/>
              <a:t>Maintained Shipping Volume (~96 cubic feet)</a:t>
            </a:r>
          </a:p>
          <a:p>
            <a:r>
              <a:rPr lang="en-US" dirty="0" smtClean="0"/>
              <a:t>Reduced weight by ~10%</a:t>
            </a:r>
          </a:p>
          <a:p>
            <a:r>
              <a:rPr lang="en-US" dirty="0" smtClean="0"/>
              <a:t>Decreased Cost by ~20% 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31567" y="2053652"/>
            <a:ext cx="2203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Captioned Picture Pointing out these Features</a:t>
            </a:r>
            <a:endParaRPr lang="en-US" dirty="0"/>
          </a:p>
        </p:txBody>
      </p:sp>
      <p:pic>
        <p:nvPicPr>
          <p:cNvPr id="6146" name="Picture 2" descr="D:\Downloads\Shelter Screenshots\shelter exploded view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5799" y="1378525"/>
            <a:ext cx="4671325" cy="4747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2405" y="-13099"/>
            <a:ext cx="6861595" cy="91510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2_lines_whit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2" t="22582" r="51958" b="48017"/>
          <a:stretch/>
        </p:blipFill>
        <p:spPr>
          <a:xfrm>
            <a:off x="0" y="-13099"/>
            <a:ext cx="2282405" cy="915108"/>
          </a:xfrm>
          <a:prstGeom prst="rect">
            <a:avLst/>
          </a:prstGeom>
          <a:solidFill>
            <a:schemeClr val="tx1">
              <a:lumMod val="65000"/>
              <a:lumOff val="35000"/>
              <a:alpha val="82000"/>
            </a:schemeClr>
          </a:solidFill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5507" y="229011"/>
            <a:ext cx="1656898" cy="57927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3800" dirty="0" smtClean="0">
                <a:solidFill>
                  <a:schemeClr val="bg1"/>
                </a:solidFill>
                <a:latin typeface="Impact"/>
                <a:cs typeface="Impact"/>
              </a:rPr>
              <a:t>Utility</a:t>
            </a:r>
            <a:endParaRPr lang="en-US" sz="38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0" y="1215503"/>
            <a:ext cx="9143999" cy="626987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3600" dirty="0" smtClean="0"/>
              <a:t>Buildable by families in a disaster recovery situation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FC483663-2460-5E4D-A36D-4ED7362332B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10" descr="Purdue 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6" y="6248400"/>
            <a:ext cx="1353312" cy="4206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62647" y="229011"/>
            <a:ext cx="41772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E3AE24"/>
                </a:solidFill>
                <a:latin typeface="Impact"/>
                <a:cs typeface="Impact"/>
              </a:rPr>
              <a:t>Focus on the Families</a:t>
            </a:r>
            <a:endParaRPr lang="en-US" sz="3600" dirty="0">
              <a:solidFill>
                <a:srgbClr val="E3AE24"/>
              </a:solidFill>
              <a:latin typeface="Impact"/>
              <a:cs typeface="Impac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82028" y="1842490"/>
            <a:ext cx="56492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/>
              <a:t>Key Factors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No Special Training or Equipment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Longer Construction time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/>
              <a:t>Assumptions about the intended family unit of use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Minimum 2 Able Bodied Adults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Maximum component weight of 100 lbs per unit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/>
              <a:t>Expandable in 8’ units </a:t>
            </a:r>
          </a:p>
        </p:txBody>
      </p:sp>
      <p:pic>
        <p:nvPicPr>
          <p:cNvPr id="13" name="Picture 2" descr="C:\Users\Owner\Desktop\Picture for Presentat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86" y="1842490"/>
            <a:ext cx="2888561" cy="405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2405" y="-13099"/>
            <a:ext cx="6861595" cy="91510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2_lines_whit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2" t="22582" r="51958" b="48017"/>
          <a:stretch/>
        </p:blipFill>
        <p:spPr>
          <a:xfrm>
            <a:off x="0" y="-13099"/>
            <a:ext cx="2282405" cy="915108"/>
          </a:xfrm>
          <a:prstGeom prst="rect">
            <a:avLst/>
          </a:prstGeom>
          <a:solidFill>
            <a:schemeClr val="tx1">
              <a:lumMod val="65000"/>
              <a:lumOff val="35000"/>
              <a:alpha val="82000"/>
            </a:schemeClr>
          </a:solidFill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5507" y="229011"/>
            <a:ext cx="1656898" cy="57927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3800" dirty="0" smtClean="0">
                <a:solidFill>
                  <a:schemeClr val="bg1"/>
                </a:solidFill>
                <a:latin typeface="Impact"/>
                <a:cs typeface="Impact"/>
              </a:rPr>
              <a:t>Utility</a:t>
            </a:r>
            <a:endParaRPr lang="en-US" sz="38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FC483663-2460-5E4D-A36D-4ED7362332B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 descr="Purdue 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6" y="6248400"/>
            <a:ext cx="1353312" cy="4206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62647" y="229011"/>
            <a:ext cx="41772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E3AE24"/>
                </a:solidFill>
                <a:latin typeface="Impact"/>
                <a:cs typeface="Impact"/>
              </a:rPr>
              <a:t>Safety First</a:t>
            </a:r>
            <a:endParaRPr lang="en-US" sz="3600" dirty="0">
              <a:solidFill>
                <a:srgbClr val="E3AE24"/>
              </a:solidFill>
              <a:latin typeface="Impact"/>
              <a:cs typeface="Impac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7276" y="1127327"/>
            <a:ext cx="507560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/>
              <a:t>Construction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Safety Factor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Unique Assembly, No High lifting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No Power Tools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Personal Safety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/>
              <a:t>Living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Flame Resistant Construction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Easy to Sanitize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Insulation and limited climate control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Security</a:t>
            </a:r>
            <a:endParaRPr lang="en-US" sz="2000" b="1" dirty="0" smtClean="0"/>
          </a:p>
        </p:txBody>
      </p:sp>
      <p:pic>
        <p:nvPicPr>
          <p:cNvPr id="4101" name="Picture 5" descr="http://www.phoenix-group.com/images/kappler/Z5H58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89194" y="1631373"/>
            <a:ext cx="3586432" cy="3586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2405" y="-13099"/>
            <a:ext cx="6861595" cy="91510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2_lines_whit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2" t="22582" r="51958" b="48017"/>
          <a:stretch/>
        </p:blipFill>
        <p:spPr>
          <a:xfrm>
            <a:off x="0" y="-13099"/>
            <a:ext cx="2282405" cy="915108"/>
          </a:xfrm>
          <a:prstGeom prst="rect">
            <a:avLst/>
          </a:prstGeom>
          <a:solidFill>
            <a:schemeClr val="tx1">
              <a:lumMod val="65000"/>
              <a:lumOff val="35000"/>
              <a:alpha val="82000"/>
            </a:schemeClr>
          </a:solidFill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5507" y="229011"/>
            <a:ext cx="1656898" cy="57927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3800" dirty="0" smtClean="0">
                <a:solidFill>
                  <a:schemeClr val="bg1"/>
                </a:solidFill>
                <a:latin typeface="Impact"/>
                <a:cs typeface="Impact"/>
              </a:rPr>
              <a:t>Utility</a:t>
            </a:r>
            <a:endParaRPr lang="en-US" sz="38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FC483663-2460-5E4D-A36D-4ED7362332B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10" descr="Purdue 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6" y="6248400"/>
            <a:ext cx="1353312" cy="4206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62646" y="229011"/>
            <a:ext cx="542415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E3AE24"/>
                </a:solidFill>
                <a:latin typeface="Impact"/>
                <a:cs typeface="Impact"/>
              </a:rPr>
              <a:t>Assembly Process</a:t>
            </a:r>
            <a:endParaRPr lang="en-US" sz="3200" dirty="0">
              <a:solidFill>
                <a:srgbClr val="E3AE24"/>
              </a:solidFill>
              <a:latin typeface="Impact"/>
              <a:cs typeface="Impact"/>
            </a:endParaRPr>
          </a:p>
        </p:txBody>
      </p:sp>
      <p:pic>
        <p:nvPicPr>
          <p:cNvPr id="2050" name="Picture 2" descr="D:\Downloads\Shelter Screenshots\foundatio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5507" y="902008"/>
            <a:ext cx="8464462" cy="52032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2405" y="-13099"/>
            <a:ext cx="6861595" cy="91510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2_lines_whit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2" t="22582" r="51958" b="48017"/>
          <a:stretch/>
        </p:blipFill>
        <p:spPr>
          <a:xfrm>
            <a:off x="0" y="-13099"/>
            <a:ext cx="2282405" cy="915108"/>
          </a:xfrm>
          <a:prstGeom prst="rect">
            <a:avLst/>
          </a:prstGeom>
          <a:solidFill>
            <a:schemeClr val="tx1">
              <a:lumMod val="65000"/>
              <a:lumOff val="35000"/>
              <a:alpha val="82000"/>
            </a:schemeClr>
          </a:solidFill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5507" y="229011"/>
            <a:ext cx="1656898" cy="57927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3800" dirty="0" smtClean="0">
                <a:solidFill>
                  <a:schemeClr val="bg1"/>
                </a:solidFill>
                <a:latin typeface="Impact"/>
                <a:cs typeface="Impact"/>
              </a:rPr>
              <a:t>Utility</a:t>
            </a:r>
            <a:endParaRPr lang="en-US" sz="38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FC483663-2460-5E4D-A36D-4ED7362332B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1" name="Picture 10" descr="Purdue 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6" y="6248400"/>
            <a:ext cx="1353312" cy="4206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62646" y="229011"/>
            <a:ext cx="542415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E3AE24"/>
                </a:solidFill>
                <a:latin typeface="Impact"/>
                <a:cs typeface="Impact"/>
              </a:rPr>
              <a:t>Assembly Process</a:t>
            </a:r>
            <a:endParaRPr lang="en-US" sz="3200" dirty="0">
              <a:solidFill>
                <a:srgbClr val="E3AE24"/>
              </a:solidFill>
              <a:latin typeface="Impact"/>
              <a:cs typeface="Impact"/>
            </a:endParaRPr>
          </a:p>
        </p:txBody>
      </p:sp>
      <p:pic>
        <p:nvPicPr>
          <p:cNvPr id="1026" name="Picture 2" descr="C:\Users\frank\Downloads\panel fully rotate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7276" y="1155410"/>
            <a:ext cx="7745369" cy="48778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2405" y="-13099"/>
            <a:ext cx="6861595" cy="91510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2_lines_whit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2" t="22582" r="51958" b="48017"/>
          <a:stretch/>
        </p:blipFill>
        <p:spPr>
          <a:xfrm>
            <a:off x="0" y="-13099"/>
            <a:ext cx="2282405" cy="915108"/>
          </a:xfrm>
          <a:prstGeom prst="rect">
            <a:avLst/>
          </a:prstGeom>
          <a:solidFill>
            <a:schemeClr val="tx1">
              <a:lumMod val="65000"/>
              <a:lumOff val="35000"/>
              <a:alpha val="82000"/>
            </a:schemeClr>
          </a:solidFill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5507" y="229011"/>
            <a:ext cx="1656898" cy="57927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3800" dirty="0" smtClean="0">
                <a:solidFill>
                  <a:schemeClr val="bg1"/>
                </a:solidFill>
                <a:latin typeface="Impact"/>
                <a:cs typeface="Impact"/>
              </a:rPr>
              <a:t>Utility</a:t>
            </a:r>
            <a:endParaRPr lang="en-US" sz="38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FC483663-2460-5E4D-A36D-4ED7362332B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1" name="Picture 10" descr="Purdue 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6" y="6248400"/>
            <a:ext cx="1353312" cy="4206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62646" y="229011"/>
            <a:ext cx="542415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E3AE24"/>
                </a:solidFill>
                <a:latin typeface="Impact"/>
                <a:cs typeface="Impact"/>
              </a:rPr>
              <a:t>Assembly Process</a:t>
            </a:r>
            <a:endParaRPr lang="en-US" sz="3200" dirty="0">
              <a:solidFill>
                <a:srgbClr val="E3AE24"/>
              </a:solidFill>
              <a:latin typeface="Impact"/>
              <a:cs typeface="Impact"/>
            </a:endParaRPr>
          </a:p>
        </p:txBody>
      </p:sp>
      <p:pic>
        <p:nvPicPr>
          <p:cNvPr id="2050" name="Picture 2" descr="C:\Users\frank\Downloads\panel rotatio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80665" y="886268"/>
            <a:ext cx="7266864" cy="52881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2405" y="-13099"/>
            <a:ext cx="6861595" cy="91510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2_lines_whit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2" t="22582" r="51958" b="48017"/>
          <a:stretch/>
        </p:blipFill>
        <p:spPr>
          <a:xfrm>
            <a:off x="0" y="-13099"/>
            <a:ext cx="2282405" cy="915108"/>
          </a:xfrm>
          <a:prstGeom prst="rect">
            <a:avLst/>
          </a:prstGeom>
          <a:solidFill>
            <a:schemeClr val="tx1">
              <a:lumMod val="65000"/>
              <a:lumOff val="35000"/>
              <a:alpha val="82000"/>
            </a:schemeClr>
          </a:solidFill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5507" y="229011"/>
            <a:ext cx="1656898" cy="57927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3800" dirty="0" smtClean="0">
                <a:solidFill>
                  <a:schemeClr val="bg1"/>
                </a:solidFill>
                <a:latin typeface="Impact"/>
                <a:cs typeface="Impact"/>
              </a:rPr>
              <a:t>Utility</a:t>
            </a:r>
            <a:endParaRPr lang="en-US" sz="38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FC483663-2460-5E4D-A36D-4ED7362332B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" name="Picture 10" descr="Purdue 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6" y="6248400"/>
            <a:ext cx="1353312" cy="4206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62646" y="229011"/>
            <a:ext cx="542415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E3AE24"/>
                </a:solidFill>
                <a:latin typeface="Impact"/>
                <a:cs typeface="Impact"/>
              </a:rPr>
              <a:t>Assembly Process</a:t>
            </a:r>
            <a:endParaRPr lang="en-US" sz="3200" dirty="0">
              <a:solidFill>
                <a:srgbClr val="E3AE24"/>
              </a:solidFill>
              <a:latin typeface="Impact"/>
              <a:cs typeface="Impact"/>
            </a:endParaRPr>
          </a:p>
        </p:txBody>
      </p:sp>
      <p:pic>
        <p:nvPicPr>
          <p:cNvPr id="3074" name="Picture 2" descr="D:\Downloads\Shelter Screenshots\panel rotation complete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16774" y="1110529"/>
            <a:ext cx="7827226" cy="51378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2405" y="-13099"/>
            <a:ext cx="6861595" cy="91510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2_lines_whit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2" t="22582" r="51958" b="48017"/>
          <a:stretch/>
        </p:blipFill>
        <p:spPr>
          <a:xfrm>
            <a:off x="0" y="-13099"/>
            <a:ext cx="2282405" cy="915108"/>
          </a:xfrm>
          <a:prstGeom prst="rect">
            <a:avLst/>
          </a:prstGeom>
          <a:solidFill>
            <a:schemeClr val="tx1">
              <a:lumMod val="65000"/>
              <a:lumOff val="35000"/>
              <a:alpha val="82000"/>
            </a:schemeClr>
          </a:solidFill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70676" y="6344367"/>
            <a:ext cx="476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FC483663-2460-5E4D-A36D-4ED7362332B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1" name="Picture 10" descr="Purdue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6" y="6248400"/>
            <a:ext cx="1353312" cy="4206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62647" y="229011"/>
            <a:ext cx="41772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E3AE24"/>
                </a:solidFill>
                <a:latin typeface="Impact"/>
                <a:cs typeface="Impact"/>
              </a:rPr>
              <a:t>Fully Assembled Mock-Up</a:t>
            </a:r>
          </a:p>
        </p:txBody>
      </p:sp>
      <p:pic>
        <p:nvPicPr>
          <p:cNvPr id="8" name="Picture 1" descr="C:\Users\frank\Downloads\shelter complet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4291" y="1658486"/>
            <a:ext cx="4750326" cy="4353160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5507" y="229011"/>
            <a:ext cx="1656898" cy="57927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3800" dirty="0" smtClean="0">
                <a:solidFill>
                  <a:schemeClr val="bg1"/>
                </a:solidFill>
                <a:latin typeface="Impact"/>
                <a:cs typeface="Impact"/>
              </a:rPr>
              <a:t>Utility</a:t>
            </a:r>
            <a:endParaRPr lang="en-US" sz="3800" dirty="0">
              <a:solidFill>
                <a:schemeClr val="bg1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83062" y="211864"/>
            <a:ext cx="3492500" cy="49138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3800" dirty="0" smtClean="0">
                <a:solidFill>
                  <a:schemeClr val="bg1"/>
                </a:solidFill>
                <a:latin typeface="Impact"/>
                <a:cs typeface="Impact"/>
              </a:rPr>
              <a:t>Group Members</a:t>
            </a:r>
            <a:endParaRPr lang="en-US" sz="38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70676" y="6344367"/>
            <a:ext cx="476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FC483663-2460-5E4D-A36D-4ED7362332B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1" name="Picture 10" descr="Purdue 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6" y="6248400"/>
            <a:ext cx="1353312" cy="420624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" y="-13099"/>
            <a:ext cx="9144000" cy="91510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75562" y="0"/>
            <a:ext cx="3632199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200" dirty="0" smtClean="0">
                <a:solidFill>
                  <a:srgbClr val="E3AE24"/>
                </a:solidFill>
                <a:latin typeface="Impact"/>
                <a:cs typeface="Impact"/>
              </a:rPr>
              <a:t>Overview</a:t>
            </a:r>
            <a:endParaRPr lang="en-US" sz="5200" dirty="0">
              <a:solidFill>
                <a:srgbClr val="E3AE24"/>
              </a:solidFill>
              <a:latin typeface="Impact"/>
              <a:cs typeface="Impact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46370347"/>
              </p:ext>
            </p:extLst>
          </p:nvPr>
        </p:nvGraphicFramePr>
        <p:xfrm>
          <a:off x="993932" y="1247836"/>
          <a:ext cx="7074321" cy="4672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 descr="h2_lines_white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2" t="22582" r="51958" b="48017"/>
          <a:stretch/>
        </p:blipFill>
        <p:spPr>
          <a:xfrm>
            <a:off x="0" y="-30246"/>
            <a:ext cx="2793303" cy="915108"/>
          </a:xfrm>
          <a:prstGeom prst="rect">
            <a:avLst/>
          </a:prstGeom>
          <a:solidFill>
            <a:schemeClr val="tx1">
              <a:lumMod val="65000"/>
              <a:lumOff val="35000"/>
              <a:alpha val="82000"/>
            </a:schemeClr>
          </a:solidFill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" y="211864"/>
            <a:ext cx="2793302" cy="57927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3800" dirty="0" smtClean="0">
                <a:solidFill>
                  <a:schemeClr val="bg1"/>
                </a:solidFill>
                <a:latin typeface="Impact"/>
                <a:cs typeface="Impact"/>
              </a:rPr>
              <a:t>Affordability</a:t>
            </a:r>
            <a:endParaRPr lang="en-US" sz="38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03578" y="5920737"/>
            <a:ext cx="385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Total Cost: $5,087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62646" y="-13099"/>
            <a:ext cx="5881354" cy="91510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2_lines_whit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2" t="22582" r="51958" b="48017"/>
          <a:stretch/>
        </p:blipFill>
        <p:spPr>
          <a:xfrm>
            <a:off x="-1" y="-13099"/>
            <a:ext cx="3262647" cy="915108"/>
          </a:xfrm>
          <a:prstGeom prst="rect">
            <a:avLst/>
          </a:prstGeom>
          <a:solidFill>
            <a:schemeClr val="tx1">
              <a:lumMod val="65000"/>
              <a:lumOff val="35000"/>
              <a:alpha val="82000"/>
            </a:schemeClr>
          </a:solidFill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17276" y="229011"/>
            <a:ext cx="2768712" cy="57927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3800" dirty="0" smtClean="0">
                <a:solidFill>
                  <a:schemeClr val="bg1"/>
                </a:solidFill>
                <a:latin typeface="Impact"/>
                <a:cs typeface="Impact"/>
              </a:rPr>
              <a:t>Affordability</a:t>
            </a:r>
            <a:endParaRPr lang="en-US" sz="38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70676" y="6344367"/>
            <a:ext cx="476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FC483663-2460-5E4D-A36D-4ED7362332B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1" name="Picture 10" descr="Purdue 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6" y="6248400"/>
            <a:ext cx="1353312" cy="4206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53716" y="229011"/>
            <a:ext cx="41772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E3AE24"/>
                </a:solidFill>
                <a:latin typeface="Impact"/>
                <a:cs typeface="Impact"/>
              </a:rPr>
              <a:t>Empty Shelter Cost Estimate</a:t>
            </a:r>
            <a:endParaRPr lang="en-US" sz="2800" dirty="0">
              <a:solidFill>
                <a:srgbClr val="E3AE24"/>
              </a:solidFill>
              <a:latin typeface="Impact"/>
              <a:cs typeface="Impac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7276" y="1201002"/>
            <a:ext cx="33838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Wall :</a:t>
            </a:r>
          </a:p>
          <a:p>
            <a:r>
              <a:rPr lang="en-US" dirty="0" smtClean="0"/>
              <a:t>	Panels		$670.56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u="sng" dirty="0" smtClean="0"/>
              <a:t>Panel Support $409.92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Total Wall:     $1080.48</a:t>
            </a:r>
          </a:p>
          <a:p>
            <a:endParaRPr lang="en-US" dirty="0"/>
          </a:p>
          <a:p>
            <a:r>
              <a:rPr lang="en-US" b="1" dirty="0" smtClean="0"/>
              <a:t>Floor:</a:t>
            </a:r>
          </a:p>
          <a:p>
            <a:r>
              <a:rPr lang="en-US" dirty="0" smtClean="0"/>
              <a:t>	  6 Jacks		$288.00</a:t>
            </a:r>
          </a:p>
          <a:p>
            <a:r>
              <a:rPr lang="en-US" dirty="0" smtClean="0"/>
              <a:t>	  Deck		$352.00</a:t>
            </a:r>
          </a:p>
          <a:p>
            <a:r>
              <a:rPr lang="en-US" dirty="0" smtClean="0"/>
              <a:t>	+</a:t>
            </a:r>
            <a:r>
              <a:rPr lang="en-US" u="sng" dirty="0" smtClean="0"/>
              <a:t>Frame Work  $370.28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Total Floor:    $1010.28</a:t>
            </a:r>
          </a:p>
          <a:p>
            <a:endParaRPr lang="en-US" dirty="0" smtClean="0"/>
          </a:p>
          <a:p>
            <a:r>
              <a:rPr lang="en-US" b="1" dirty="0"/>
              <a:t>Roof:</a:t>
            </a:r>
          </a:p>
          <a:p>
            <a:r>
              <a:rPr lang="en-US" dirty="0"/>
              <a:t>	</a:t>
            </a:r>
            <a:r>
              <a:rPr lang="en-US" dirty="0" smtClean="0"/>
              <a:t>Panels              $252.67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u="sng" dirty="0" smtClean="0"/>
              <a:t>Bracing            $322.78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Total Roof:      $</a:t>
            </a:r>
            <a:r>
              <a:rPr lang="en-US" b="1" dirty="0">
                <a:solidFill>
                  <a:srgbClr val="0070C0"/>
                </a:solidFill>
              </a:rPr>
              <a:t>575.45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53716" y="1187353"/>
            <a:ext cx="38809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Empty </a:t>
            </a:r>
            <a:r>
              <a:rPr lang="en-US" sz="2400" b="1" dirty="0" smtClean="0"/>
              <a:t>Shelter</a:t>
            </a:r>
            <a:r>
              <a:rPr lang="en-US" sz="2400" b="1" dirty="0"/>
              <a:t>:  </a:t>
            </a:r>
            <a:endParaRPr lang="en-US" sz="2400" b="1" dirty="0" smtClean="0"/>
          </a:p>
          <a:p>
            <a:endParaRPr lang="en-US" sz="1200" dirty="0" smtClean="0"/>
          </a:p>
          <a:p>
            <a:r>
              <a:rPr lang="en-US" sz="2400" dirty="0" smtClean="0"/>
              <a:t>Wall		   $</a:t>
            </a:r>
            <a:r>
              <a:rPr lang="en-US" sz="2400" b="1" dirty="0" smtClean="0">
                <a:solidFill>
                  <a:srgbClr val="C00000"/>
                </a:solidFill>
              </a:rPr>
              <a:t>1080.48</a:t>
            </a:r>
          </a:p>
          <a:p>
            <a:r>
              <a:rPr lang="en-US" sz="2400" dirty="0" smtClean="0"/>
              <a:t>Floor	</a:t>
            </a:r>
            <a:r>
              <a:rPr lang="en-US" sz="2400" dirty="0"/>
              <a:t> </a:t>
            </a:r>
            <a:r>
              <a:rPr lang="en-US" sz="2400" dirty="0" smtClean="0"/>
              <a:t>         $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1010.28</a:t>
            </a:r>
          </a:p>
          <a:p>
            <a:r>
              <a:rPr lang="en-US" sz="2400" dirty="0" smtClean="0"/>
              <a:t>Roof		   $   </a:t>
            </a:r>
            <a:r>
              <a:rPr lang="en-US" sz="2400" b="1" dirty="0" smtClean="0">
                <a:solidFill>
                  <a:srgbClr val="0070C0"/>
                </a:solidFill>
              </a:rPr>
              <a:t>575.45</a:t>
            </a:r>
          </a:p>
          <a:p>
            <a:r>
              <a:rPr lang="en-US" sz="2400" u="sng" dirty="0" smtClean="0"/>
              <a:t>Extra	  	   + $</a:t>
            </a:r>
            <a:r>
              <a:rPr lang="en-US" sz="2400" b="1" u="sng" dirty="0" smtClean="0">
                <a:solidFill>
                  <a:srgbClr val="7030A0"/>
                </a:solidFill>
              </a:rPr>
              <a:t>565.18</a:t>
            </a:r>
            <a:endParaRPr lang="en-US" sz="2400" b="1" u="sng" dirty="0">
              <a:solidFill>
                <a:srgbClr val="7030A0"/>
              </a:solidFill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66369633"/>
              </p:ext>
            </p:extLst>
          </p:nvPr>
        </p:nvGraphicFramePr>
        <p:xfrm>
          <a:off x="4452639" y="3922375"/>
          <a:ext cx="4590591" cy="293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3" name="Picture 2" descr="C:\Users\Owner\Desktop\shelter complet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459" y="1337096"/>
            <a:ext cx="2154009" cy="197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62646" y="3412755"/>
            <a:ext cx="3846075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C000"/>
                </a:solidFill>
              </a:rPr>
              <a:t>Total Empty Shelter    </a:t>
            </a:r>
            <a:r>
              <a:rPr lang="en-US" sz="2200" b="1" dirty="0">
                <a:solidFill>
                  <a:srgbClr val="FFC000"/>
                </a:solidFill>
              </a:rPr>
              <a:t>$3231.39</a:t>
            </a:r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83062" y="211864"/>
            <a:ext cx="3492500" cy="49138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3800" dirty="0" smtClean="0">
                <a:solidFill>
                  <a:schemeClr val="bg1"/>
                </a:solidFill>
                <a:latin typeface="Impact"/>
                <a:cs typeface="Impact"/>
              </a:rPr>
              <a:t>Group Members</a:t>
            </a:r>
            <a:endParaRPr lang="en-US" sz="38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70676" y="6344367"/>
            <a:ext cx="476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FC483663-2460-5E4D-A36D-4ED7362332B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10" descr="Purdue 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6" y="6248400"/>
            <a:ext cx="1353312" cy="420624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4479494" y="1019208"/>
            <a:ext cx="46680" cy="4788939"/>
          </a:xfrm>
          <a:prstGeom prst="line">
            <a:avLst/>
          </a:prstGeom>
          <a:ln w="3175" cmpd="sng">
            <a:solidFill>
              <a:srgbClr val="756C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83062" y="344170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8335" y="1474714"/>
            <a:ext cx="2829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Frank Blubaugh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75751" y="1474714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Jian Ruan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7088" y="3951464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Alison Dunlop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8043" y="3951464"/>
            <a:ext cx="192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Joseph Hu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3216" y="2307176"/>
            <a:ext cx="2999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Acoustical Engineering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526174" y="4556234"/>
            <a:ext cx="4107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Visual Design Engineering</a:t>
            </a:r>
          </a:p>
          <a:p>
            <a:pPr algn="ctr"/>
            <a:r>
              <a:rPr lang="en-US" sz="2400" dirty="0" smtClean="0"/>
              <a:t>Product Lifecycle Management 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904088" y="4556234"/>
            <a:ext cx="2717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General Engineering</a:t>
            </a:r>
          </a:p>
          <a:p>
            <a:pPr algn="ctr"/>
            <a:r>
              <a:rPr lang="en-US" sz="2400" dirty="0" smtClean="0"/>
              <a:t>Chemistry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221236" y="2122510"/>
            <a:ext cx="2717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General Engineering</a:t>
            </a:r>
          </a:p>
          <a:p>
            <a:pPr algn="ctr"/>
            <a:r>
              <a:rPr lang="en-US" sz="2400" dirty="0" smtClean="0"/>
              <a:t>Computer Science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1" y="-13099"/>
            <a:ext cx="9144000" cy="91510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262647" y="229011"/>
            <a:ext cx="312193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E3AE24"/>
                </a:solidFill>
                <a:latin typeface="Impact"/>
                <a:cs typeface="Impact"/>
              </a:rPr>
              <a:t>Who   We   ARE</a:t>
            </a:r>
            <a:endParaRPr lang="en-US" sz="3600" dirty="0">
              <a:solidFill>
                <a:srgbClr val="E3AE24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3528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62646" y="-13100"/>
            <a:ext cx="5881354" cy="91510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2_lines_whit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2" t="22582" r="51958" b="48017"/>
          <a:stretch/>
        </p:blipFill>
        <p:spPr>
          <a:xfrm>
            <a:off x="-1" y="-13099"/>
            <a:ext cx="3262647" cy="915108"/>
          </a:xfrm>
          <a:prstGeom prst="rect">
            <a:avLst/>
          </a:prstGeom>
          <a:solidFill>
            <a:schemeClr val="tx1">
              <a:lumMod val="65000"/>
              <a:lumOff val="35000"/>
              <a:alpha val="82000"/>
            </a:schemeClr>
          </a:solidFill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17276" y="229011"/>
            <a:ext cx="2768712" cy="57927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3800" dirty="0" smtClean="0">
                <a:solidFill>
                  <a:schemeClr val="bg1"/>
                </a:solidFill>
                <a:latin typeface="Impact"/>
                <a:cs typeface="Impact"/>
              </a:rPr>
              <a:t>Affordability</a:t>
            </a:r>
            <a:endParaRPr lang="en-US" sz="38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70676" y="6344367"/>
            <a:ext cx="476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FC483663-2460-5E4D-A36D-4ED7362332B4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1" name="Picture 10" descr="Purdue 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6" y="6248400"/>
            <a:ext cx="1353312" cy="4206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53716" y="229011"/>
            <a:ext cx="41772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E3AE24"/>
                </a:solidFill>
                <a:latin typeface="Impact"/>
                <a:cs typeface="Impact"/>
              </a:rPr>
              <a:t>Amenity Cost Estimate</a:t>
            </a:r>
            <a:endParaRPr lang="en-US" sz="2800" dirty="0">
              <a:solidFill>
                <a:srgbClr val="E3AE24"/>
              </a:solidFill>
              <a:latin typeface="Impact"/>
              <a:cs typeface="Impac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6458" y="1201003"/>
            <a:ext cx="2606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Security:</a:t>
            </a:r>
          </a:p>
          <a:p>
            <a:r>
              <a:rPr lang="en-US" b="1" dirty="0" smtClean="0"/>
              <a:t>	</a:t>
            </a:r>
            <a:r>
              <a:rPr lang="en-US" dirty="0" smtClean="0"/>
              <a:t>Alarms		  $17	</a:t>
            </a:r>
          </a:p>
          <a:p>
            <a:r>
              <a:rPr lang="en-US" b="1" dirty="0"/>
              <a:t>	</a:t>
            </a:r>
            <a:r>
              <a:rPr lang="en-US" dirty="0" smtClean="0"/>
              <a:t>Door		$193</a:t>
            </a:r>
          </a:p>
          <a:p>
            <a:r>
              <a:rPr lang="en-US" dirty="0"/>
              <a:t>	</a:t>
            </a:r>
            <a:r>
              <a:rPr lang="en-US" dirty="0" smtClean="0"/>
              <a:t>Deadbolt		  $15</a:t>
            </a:r>
          </a:p>
          <a:p>
            <a:r>
              <a:rPr lang="en-US" b="1" dirty="0"/>
              <a:t>	</a:t>
            </a:r>
            <a:r>
              <a:rPr lang="en-US" u="sng" dirty="0" smtClean="0"/>
              <a:t>Safe			  $60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Total Security	         $285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090" y="5524865"/>
            <a:ext cx="350591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C000"/>
                </a:solidFill>
              </a:rPr>
              <a:t>Total </a:t>
            </a:r>
            <a:r>
              <a:rPr lang="en-US" sz="2200" b="1" dirty="0">
                <a:solidFill>
                  <a:srgbClr val="FFC000"/>
                </a:solidFill>
              </a:rPr>
              <a:t>Amenities</a:t>
            </a:r>
            <a:r>
              <a:rPr lang="en-US" sz="2400" b="1" dirty="0" smtClean="0">
                <a:solidFill>
                  <a:srgbClr val="FFC000"/>
                </a:solidFill>
              </a:rPr>
              <a:t>: </a:t>
            </a:r>
            <a:r>
              <a:rPr lang="en-US" sz="2400" b="1" dirty="0">
                <a:solidFill>
                  <a:srgbClr val="FFC000"/>
                </a:solidFill>
              </a:rPr>
              <a:t>$</a:t>
            </a:r>
            <a:r>
              <a:rPr lang="en-US" sz="2400" b="1" dirty="0" smtClean="0">
                <a:solidFill>
                  <a:srgbClr val="FFC000"/>
                </a:solidFill>
              </a:rPr>
              <a:t>1,856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5311" y="1201003"/>
            <a:ext cx="3117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Utilities:</a:t>
            </a:r>
          </a:p>
          <a:p>
            <a:r>
              <a:rPr lang="en-US" dirty="0"/>
              <a:t>	</a:t>
            </a:r>
            <a:r>
              <a:rPr lang="en-US" dirty="0" smtClean="0"/>
              <a:t>Sink System	    $134</a:t>
            </a:r>
          </a:p>
          <a:p>
            <a:r>
              <a:rPr lang="en-US" dirty="0"/>
              <a:t>	</a:t>
            </a:r>
            <a:r>
              <a:rPr lang="en-US" dirty="0" smtClean="0"/>
              <a:t>HVAC		    $250</a:t>
            </a:r>
          </a:p>
          <a:p>
            <a:r>
              <a:rPr lang="en-US" dirty="0"/>
              <a:t>	</a:t>
            </a:r>
            <a:r>
              <a:rPr lang="en-US" dirty="0" smtClean="0"/>
              <a:t>4 LED Lights	      $48</a:t>
            </a:r>
          </a:p>
          <a:p>
            <a:r>
              <a:rPr lang="en-US" dirty="0"/>
              <a:t>	</a:t>
            </a:r>
            <a:r>
              <a:rPr lang="en-US" dirty="0" smtClean="0"/>
              <a:t>Power Source        $88</a:t>
            </a:r>
          </a:p>
          <a:p>
            <a:r>
              <a:rPr lang="en-US" dirty="0"/>
              <a:t>	</a:t>
            </a:r>
            <a:r>
              <a:rPr lang="en-US" u="sng" dirty="0" smtClean="0"/>
              <a:t>2Burner Stovetop $85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Total Utilities		    $605</a:t>
            </a:r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977766" y="1201003"/>
            <a:ext cx="31662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Furniture:</a:t>
            </a:r>
          </a:p>
          <a:p>
            <a:r>
              <a:rPr lang="en-US" b="1" dirty="0"/>
              <a:t>	</a:t>
            </a:r>
            <a:r>
              <a:rPr lang="en-US" dirty="0" smtClean="0"/>
              <a:t>Dining Table Set  $113     </a:t>
            </a:r>
          </a:p>
          <a:p>
            <a:r>
              <a:rPr lang="en-US" dirty="0"/>
              <a:t>	</a:t>
            </a:r>
            <a:r>
              <a:rPr lang="en-US" dirty="0" smtClean="0"/>
              <a:t>2 Armoires          $269</a:t>
            </a:r>
            <a:endParaRPr lang="en-US" dirty="0"/>
          </a:p>
          <a:p>
            <a:r>
              <a:rPr lang="en-US" dirty="0" smtClean="0"/>
              <a:t>	4 Beds                  $436</a:t>
            </a:r>
          </a:p>
          <a:p>
            <a:r>
              <a:rPr lang="en-US" dirty="0"/>
              <a:t>	</a:t>
            </a:r>
            <a:r>
              <a:rPr lang="en-US" dirty="0" smtClean="0"/>
              <a:t>Kitchenette         $103</a:t>
            </a:r>
          </a:p>
          <a:p>
            <a:r>
              <a:rPr lang="en-US" dirty="0"/>
              <a:t>	</a:t>
            </a:r>
            <a:r>
              <a:rPr lang="en-US" u="sng" dirty="0" smtClean="0"/>
              <a:t>Privacy Curtain     $45</a:t>
            </a:r>
          </a:p>
          <a:p>
            <a:r>
              <a:rPr lang="en-US" dirty="0" smtClean="0"/>
              <a:t>   </a:t>
            </a:r>
            <a:r>
              <a:rPr lang="en-US" b="1" dirty="0" smtClean="0">
                <a:solidFill>
                  <a:srgbClr val="0070C0"/>
                </a:solidFill>
              </a:rPr>
              <a:t>Total Furniture	   $966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65122573"/>
              </p:ext>
            </p:extLst>
          </p:nvPr>
        </p:nvGraphicFramePr>
        <p:xfrm>
          <a:off x="4271806" y="3232328"/>
          <a:ext cx="4811347" cy="3296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050" name="Picture 2" descr="C:\Users\Owner\Desktop\Picture for Presentatio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564449" y="2822353"/>
            <a:ext cx="2039191" cy="285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62646" y="-13099"/>
            <a:ext cx="5881354" cy="91510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2_lines_whit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2" t="22582" r="51958" b="48017"/>
          <a:stretch/>
        </p:blipFill>
        <p:spPr>
          <a:xfrm>
            <a:off x="-1" y="-13099"/>
            <a:ext cx="3262647" cy="915108"/>
          </a:xfrm>
          <a:prstGeom prst="rect">
            <a:avLst/>
          </a:prstGeom>
          <a:solidFill>
            <a:schemeClr val="tx1">
              <a:lumMod val="65000"/>
              <a:lumOff val="35000"/>
              <a:alpha val="82000"/>
            </a:schemeClr>
          </a:solidFill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17276" y="229011"/>
            <a:ext cx="2768712" cy="57927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3800" dirty="0" smtClean="0">
                <a:solidFill>
                  <a:schemeClr val="bg1"/>
                </a:solidFill>
                <a:latin typeface="Impact"/>
                <a:cs typeface="Impact"/>
              </a:rPr>
              <a:t>Affordability</a:t>
            </a:r>
            <a:endParaRPr lang="en-US" sz="38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70676" y="6344367"/>
            <a:ext cx="476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FC483663-2460-5E4D-A36D-4ED7362332B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1" name="Picture 10" descr="Purdue 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6" y="6248400"/>
            <a:ext cx="1353312" cy="4206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53716" y="229011"/>
            <a:ext cx="41772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E3AE24"/>
                </a:solidFill>
                <a:latin typeface="Impact"/>
                <a:cs typeface="Impact"/>
              </a:rPr>
              <a:t>Total  Cost Estimate</a:t>
            </a:r>
            <a:endParaRPr lang="en-US" sz="2800" dirty="0">
              <a:solidFill>
                <a:srgbClr val="E3AE24"/>
              </a:solidFill>
              <a:latin typeface="Impact"/>
              <a:cs typeface="Impac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5664" y="5425130"/>
            <a:ext cx="1455012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C000"/>
                </a:solidFill>
              </a:rPr>
              <a:t>$5,087</a:t>
            </a:r>
          </a:p>
        </p:txBody>
      </p:sp>
      <p:pic>
        <p:nvPicPr>
          <p:cNvPr id="1026" name="Picture 2" descr="C:\Users\Owner\Desktop\shelter complet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2" y="1406329"/>
            <a:ext cx="2021904" cy="185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435889744"/>
              </p:ext>
            </p:extLst>
          </p:nvPr>
        </p:nvGraphicFramePr>
        <p:xfrm>
          <a:off x="-102465" y="2840965"/>
          <a:ext cx="3188453" cy="2422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34772" y="5425130"/>
            <a:ext cx="142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$3,231</a:t>
            </a:r>
            <a:endParaRPr lang="en-US" sz="3200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765326717"/>
              </p:ext>
            </p:extLst>
          </p:nvPr>
        </p:nvGraphicFramePr>
        <p:xfrm>
          <a:off x="2927320" y="2840647"/>
          <a:ext cx="3191256" cy="242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87782" y="5448030"/>
            <a:ext cx="142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$1,856</a:t>
            </a:r>
            <a:endParaRPr lang="en-US" sz="32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66077375"/>
              </p:ext>
            </p:extLst>
          </p:nvPr>
        </p:nvGraphicFramePr>
        <p:xfrm>
          <a:off x="5650112" y="2679483"/>
          <a:ext cx="3493888" cy="2584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16" name="Picture 2" descr="C:\Users\Owner\Desktop\Picture for Presentatio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88812" y="1070925"/>
            <a:ext cx="1668272" cy="233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27320" y="3759840"/>
            <a:ext cx="352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+</a:t>
            </a:r>
            <a:endParaRPr lang="en-US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92531" y="3759840"/>
            <a:ext cx="410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=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41951" y="1455635"/>
            <a:ext cx="1868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Shelter Total Cost Estimate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loud 19"/>
          <p:cNvSpPr/>
          <p:nvPr/>
        </p:nvSpPr>
        <p:spPr>
          <a:xfrm>
            <a:off x="6435784" y="1184640"/>
            <a:ext cx="2236069" cy="159952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/>
          <p:cNvSpPr/>
          <p:nvPr/>
        </p:nvSpPr>
        <p:spPr>
          <a:xfrm>
            <a:off x="6512925" y="3566823"/>
            <a:ext cx="2236069" cy="159952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2"/>
          <p:cNvSpPr/>
          <p:nvPr/>
        </p:nvSpPr>
        <p:spPr>
          <a:xfrm>
            <a:off x="552553" y="1241974"/>
            <a:ext cx="2236069" cy="159952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62646" y="-13099"/>
            <a:ext cx="5881354" cy="91510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2_lines_whit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2" t="22582" r="51958" b="48017"/>
          <a:stretch/>
        </p:blipFill>
        <p:spPr>
          <a:xfrm>
            <a:off x="-1" y="-13099"/>
            <a:ext cx="3262647" cy="915108"/>
          </a:xfrm>
          <a:prstGeom prst="rect">
            <a:avLst/>
          </a:prstGeom>
          <a:solidFill>
            <a:schemeClr val="tx1">
              <a:lumMod val="65000"/>
              <a:lumOff val="35000"/>
              <a:alpha val="82000"/>
            </a:schemeClr>
          </a:solidFill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17276" y="229011"/>
            <a:ext cx="2768712" cy="57927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3800" dirty="0" smtClean="0">
                <a:solidFill>
                  <a:schemeClr val="bg1"/>
                </a:solidFill>
                <a:latin typeface="Impact"/>
                <a:cs typeface="Impact"/>
              </a:rPr>
              <a:t>Summary</a:t>
            </a:r>
            <a:endParaRPr lang="en-US" sz="38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70676" y="6344367"/>
            <a:ext cx="476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FC483663-2460-5E4D-A36D-4ED7362332B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" name="Picture 10" descr="Purdue 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6" y="6248400"/>
            <a:ext cx="1353312" cy="4206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53716" y="229011"/>
            <a:ext cx="41772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E3AE24"/>
                </a:solidFill>
                <a:latin typeface="Impact"/>
                <a:cs typeface="Impact"/>
              </a:rPr>
              <a:t>Emergency Shelter</a:t>
            </a:r>
            <a:endParaRPr lang="en-US" sz="2800" dirty="0">
              <a:solidFill>
                <a:srgbClr val="E3AE24"/>
              </a:solidFill>
              <a:latin typeface="Impact"/>
              <a:cs typeface="Impac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03453" y="4058434"/>
            <a:ext cx="1455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$5,087</a:t>
            </a:r>
          </a:p>
        </p:txBody>
      </p:sp>
      <p:pic>
        <p:nvPicPr>
          <p:cNvPr id="1026" name="Picture 2" descr="C:\Users\Owner\Desktop\shelter complet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481" y="1495362"/>
            <a:ext cx="2937897" cy="269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1736" y="1674319"/>
            <a:ext cx="1877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Four Person Family</a:t>
            </a:r>
            <a:endParaRPr lang="en-US" sz="2400" b="1" dirty="0"/>
          </a:p>
        </p:txBody>
      </p:sp>
      <p:grpSp>
        <p:nvGrpSpPr>
          <p:cNvPr id="4" name="Group 4"/>
          <p:cNvGrpSpPr/>
          <p:nvPr/>
        </p:nvGrpSpPr>
        <p:grpSpPr>
          <a:xfrm>
            <a:off x="200416" y="4058434"/>
            <a:ext cx="2216800" cy="1615284"/>
            <a:chOff x="644610" y="4366585"/>
            <a:chExt cx="2236069" cy="1599521"/>
          </a:xfrm>
        </p:grpSpPr>
        <p:sp>
          <p:nvSpPr>
            <p:cNvPr id="22" name="Cloud 21"/>
            <p:cNvSpPr/>
            <p:nvPr/>
          </p:nvSpPr>
          <p:spPr>
            <a:xfrm>
              <a:off x="644610" y="4366585"/>
              <a:ext cx="2236069" cy="1599521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7721" y="4750846"/>
              <a:ext cx="18298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$100 Million Market</a:t>
              </a:r>
              <a:endParaRPr lang="en-US" sz="24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54339" y="1568901"/>
            <a:ext cx="1868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Two Person Assembly</a:t>
            </a:r>
            <a:endParaRPr lang="en-US" sz="2400" b="1" dirty="0"/>
          </a:p>
        </p:txBody>
      </p:sp>
      <p:grpSp>
        <p:nvGrpSpPr>
          <p:cNvPr id="5" name="Group 23"/>
          <p:cNvGrpSpPr/>
          <p:nvPr/>
        </p:nvGrpSpPr>
        <p:grpSpPr>
          <a:xfrm>
            <a:off x="3382989" y="4478026"/>
            <a:ext cx="2216800" cy="1615284"/>
            <a:chOff x="644610" y="4366585"/>
            <a:chExt cx="2236069" cy="1599521"/>
          </a:xfrm>
        </p:grpSpPr>
        <p:sp>
          <p:nvSpPr>
            <p:cNvPr id="25" name="Cloud 24"/>
            <p:cNvSpPr/>
            <p:nvPr/>
          </p:nvSpPr>
          <p:spPr>
            <a:xfrm>
              <a:off x="644610" y="4366585"/>
              <a:ext cx="2236069" cy="1599521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21174" y="4830836"/>
              <a:ext cx="1829846" cy="457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25% Larger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72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-13100"/>
            <a:ext cx="9144000" cy="68710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70676" y="6344367"/>
            <a:ext cx="476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FC483663-2460-5E4D-A36D-4ED7362332B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75310" y="3006950"/>
            <a:ext cx="307558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 smtClean="0">
                <a:solidFill>
                  <a:srgbClr val="E3AE24"/>
                </a:solidFill>
                <a:latin typeface="Impact"/>
                <a:cs typeface="Impact"/>
              </a:rPr>
              <a:t>Thank you</a:t>
            </a:r>
            <a:endParaRPr lang="en-US" sz="5400" dirty="0">
              <a:solidFill>
                <a:srgbClr val="E3AE24"/>
              </a:solidFill>
              <a:latin typeface="Impact"/>
              <a:cs typeface="Impact"/>
            </a:endParaRPr>
          </a:p>
        </p:txBody>
      </p:sp>
      <p:pic>
        <p:nvPicPr>
          <p:cNvPr id="2" name="Picture 1" descr="pu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9998"/>
            <a:ext cx="3911598" cy="17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Shape 49"/>
          <p:cNvGraphicFramePr/>
          <p:nvPr/>
        </p:nvGraphicFramePr>
        <p:xfrm>
          <a:off x="1600226" y="2230850"/>
          <a:ext cx="5943525" cy="2946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9075"/>
                <a:gridCol w="849075"/>
                <a:gridCol w="849075"/>
                <a:gridCol w="849075"/>
                <a:gridCol w="849075"/>
                <a:gridCol w="849075"/>
                <a:gridCol w="849075"/>
              </a:tblGrid>
              <a:tr h="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i="1"/>
                        <a:t>Number of People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11,400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</a:tr>
              <a:tr h="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i="1"/>
                        <a:t># People after 3 months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2,850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</a:tr>
              <a:tr h="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i="1"/>
                        <a:t>3 Month Housing Cost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i="1"/>
                        <a:t>3 Month Housing Cost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i="1"/>
                        <a:t>Δ</a:t>
                      </a: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$5,130,000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$4,631,250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$498,750</a:t>
                      </a:r>
                    </a:p>
                  </a:txBody>
                  <a:tcPr marL="63500" marR="63500" marT="63500" marB="63500"/>
                </a:tc>
              </a:tr>
              <a:tr h="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i="1"/>
                        <a:t>Cost per Person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i="1"/>
                        <a:t>Cost Per Person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$1,800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$1,625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+175</a:t>
                      </a:r>
                    </a:p>
                  </a:txBody>
                  <a:tcPr marL="63500" marR="63500" marT="63500" marB="63500"/>
                </a:tc>
              </a:tr>
              <a:tr h="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i="1"/>
                        <a:t>Cost per Shelter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i="1"/>
                        <a:t>Cost Per Shelter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$7,200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$6,500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-700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628250" y="1117325"/>
            <a:ext cx="7772400" cy="9075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(Backup) Marketability</a:t>
            </a:r>
          </a:p>
        </p:txBody>
      </p:sp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-13099"/>
            <a:ext cx="9144000" cy="91510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70676" y="6344367"/>
            <a:ext cx="476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FC483663-2460-5E4D-A36D-4ED7362332B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 descr="Purdue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6" y="6248400"/>
            <a:ext cx="1353312" cy="4206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85360" y="217102"/>
            <a:ext cx="31256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rgbClr val="E3AE24"/>
                </a:solidFill>
                <a:latin typeface="Impact"/>
                <a:cs typeface="Impact"/>
              </a:rPr>
              <a:t>Previous Design</a:t>
            </a:r>
            <a:endParaRPr lang="en-US" sz="3600" dirty="0">
              <a:solidFill>
                <a:srgbClr val="E3AE24"/>
              </a:solidFill>
              <a:latin typeface="Impact"/>
              <a:cs typeface="Impact"/>
            </a:endParaRPr>
          </a:p>
        </p:txBody>
      </p:sp>
      <p:pic>
        <p:nvPicPr>
          <p:cNvPr id="5" name="Picture 4" descr="Wabash_National_official_logo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1620" y="1188497"/>
            <a:ext cx="2817236" cy="1785469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3305950" y="3620297"/>
            <a:ext cx="2872523" cy="1994201"/>
            <a:chOff x="3627361" y="4007963"/>
            <a:chExt cx="2872523" cy="1994201"/>
          </a:xfrm>
          <a:solidFill>
            <a:schemeClr val="bg1">
              <a:lumMod val="95000"/>
            </a:schemeClr>
          </a:solidFill>
        </p:grpSpPr>
        <p:sp>
          <p:nvSpPr>
            <p:cNvPr id="26" name="Cloud 25"/>
            <p:cNvSpPr/>
            <p:nvPr/>
          </p:nvSpPr>
          <p:spPr>
            <a:xfrm>
              <a:off x="3627361" y="4007963"/>
              <a:ext cx="2872523" cy="1994201"/>
            </a:xfrm>
            <a:prstGeom prst="clou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1143" y="4249621"/>
              <a:ext cx="26670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C000"/>
                  </a:solidFill>
                </a:rPr>
                <a:t>Heavy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80553" y="4988344"/>
              <a:ext cx="20193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Hard to Assemble 	 Without Machinery 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64790" y="2279915"/>
            <a:ext cx="2872523" cy="1742658"/>
            <a:chOff x="162171" y="2614959"/>
            <a:chExt cx="2872523" cy="1742658"/>
          </a:xfrm>
          <a:solidFill>
            <a:schemeClr val="bg1">
              <a:lumMod val="95000"/>
            </a:schemeClr>
          </a:solidFill>
        </p:grpSpPr>
        <p:sp>
          <p:nvSpPr>
            <p:cNvPr id="27" name="Cloud 26"/>
            <p:cNvSpPr/>
            <p:nvPr/>
          </p:nvSpPr>
          <p:spPr>
            <a:xfrm>
              <a:off x="162171" y="2614959"/>
              <a:ext cx="2872523" cy="1742658"/>
            </a:xfrm>
            <a:prstGeom prst="clou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8774" y="2938587"/>
              <a:ext cx="2073275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C000"/>
                  </a:solidFill>
                </a:rPr>
                <a:t>Costly</a:t>
              </a:r>
              <a:endParaRPr 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7317" y="3492623"/>
              <a:ext cx="22647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Approximately $6500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488152" y="2211937"/>
            <a:ext cx="2463009" cy="1650018"/>
            <a:chOff x="6488152" y="2211937"/>
            <a:chExt cx="2463009" cy="1650018"/>
          </a:xfrm>
          <a:solidFill>
            <a:schemeClr val="bg1">
              <a:lumMod val="95000"/>
            </a:schemeClr>
          </a:solidFill>
        </p:grpSpPr>
        <p:sp>
          <p:nvSpPr>
            <p:cNvPr id="25" name="Cloud 24"/>
            <p:cNvSpPr/>
            <p:nvPr/>
          </p:nvSpPr>
          <p:spPr>
            <a:xfrm>
              <a:off x="6488152" y="2211937"/>
              <a:ext cx="2458609" cy="1650018"/>
            </a:xfrm>
            <a:prstGeom prst="clou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77861" y="2512301"/>
              <a:ext cx="2273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C000"/>
                  </a:solidFill>
                </a:rPr>
                <a:t>Generic</a:t>
              </a:r>
              <a:endParaRPr 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10987" y="2973966"/>
              <a:ext cx="1827234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Vaguely Defined Target</a:t>
              </a:r>
              <a:endParaRPr lang="en-US" dirty="0"/>
            </a:p>
          </p:txBody>
        </p:sp>
      </p:grpSp>
      <p:pic>
        <p:nvPicPr>
          <p:cNvPr id="20" name="Picture 19" descr="h2_lines_whit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2" t="22582" r="51958" b="48017"/>
          <a:stretch/>
        </p:blipFill>
        <p:spPr>
          <a:xfrm>
            <a:off x="0" y="-13099"/>
            <a:ext cx="2790054" cy="915108"/>
          </a:xfrm>
          <a:prstGeom prst="rect">
            <a:avLst/>
          </a:prstGeom>
          <a:solidFill>
            <a:schemeClr val="tx1">
              <a:lumMod val="65000"/>
              <a:lumOff val="35000"/>
              <a:alpha val="82000"/>
            </a:schemeClr>
          </a:solidFill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139810" y="229011"/>
            <a:ext cx="2878963" cy="57927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3800" smtClean="0">
                <a:solidFill>
                  <a:schemeClr val="bg1"/>
                </a:solidFill>
                <a:latin typeface="Impact"/>
                <a:cs typeface="Impact"/>
              </a:rPr>
              <a:t>Introduction</a:t>
            </a:r>
            <a:endParaRPr lang="en-US" sz="3800" dirty="0">
              <a:solidFill>
                <a:schemeClr val="bg1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76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loud 26"/>
          <p:cNvSpPr/>
          <p:nvPr/>
        </p:nvSpPr>
        <p:spPr>
          <a:xfrm>
            <a:off x="3670989" y="2971950"/>
            <a:ext cx="2456750" cy="169904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25"/>
          <p:cNvSpPr/>
          <p:nvPr/>
        </p:nvSpPr>
        <p:spPr>
          <a:xfrm>
            <a:off x="6186052" y="1854231"/>
            <a:ext cx="2740895" cy="1657372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/>
          <p:cNvSpPr/>
          <p:nvPr/>
        </p:nvSpPr>
        <p:spPr>
          <a:xfrm>
            <a:off x="3946062" y="1083396"/>
            <a:ext cx="2236069" cy="159952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question-mark-stock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0" y="3255052"/>
            <a:ext cx="3061555" cy="2665451"/>
          </a:xfrm>
          <a:prstGeom prst="rect">
            <a:avLst/>
          </a:prstGeom>
        </p:spPr>
      </p:pic>
      <p:pic>
        <p:nvPicPr>
          <p:cNvPr id="5" name="Picture 4" descr="11970910771262848667ryanlerch_simple_sun_motif.svg.h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13" y="871334"/>
            <a:ext cx="2078241" cy="22197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" y="-13099"/>
            <a:ext cx="9144000" cy="91510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70676" y="6344367"/>
            <a:ext cx="476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FC483663-2460-5E4D-A36D-4ED7362332B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 descr="Purdue 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6" y="6248400"/>
            <a:ext cx="1353312" cy="4206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213852" y="168487"/>
            <a:ext cx="255353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rgbClr val="E3AE24"/>
                </a:solidFill>
                <a:latin typeface="Impact"/>
                <a:cs typeface="Impact"/>
              </a:rPr>
              <a:t>Introduction</a:t>
            </a:r>
            <a:endParaRPr lang="en-US" sz="3600" dirty="0">
              <a:solidFill>
                <a:srgbClr val="E3AE24"/>
              </a:solidFill>
              <a:latin typeface="Impact"/>
              <a:cs typeface="Impac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8084" y="1367900"/>
            <a:ext cx="1490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Interim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Disaster Housing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3852" y="3311348"/>
            <a:ext cx="1622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Easy to Assemble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11162" y="2405986"/>
            <a:ext cx="209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bg1"/>
                </a:solidFill>
              </a:rPr>
              <a:t>Affordability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4" name="Picture 13" descr="h2_lines_whit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2" t="22582" r="51958" b="48017"/>
          <a:stretch/>
        </p:blipFill>
        <p:spPr>
          <a:xfrm>
            <a:off x="0" y="-13099"/>
            <a:ext cx="2790054" cy="915108"/>
          </a:xfrm>
          <a:prstGeom prst="rect">
            <a:avLst/>
          </a:prstGeom>
          <a:solidFill>
            <a:schemeClr val="tx1">
              <a:lumMod val="65000"/>
              <a:lumOff val="35000"/>
              <a:alpha val="82000"/>
            </a:schemeClr>
          </a:solidFill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39810" y="229011"/>
            <a:ext cx="2878963" cy="57927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3800" smtClean="0">
                <a:solidFill>
                  <a:schemeClr val="bg1"/>
                </a:solidFill>
                <a:latin typeface="Impact"/>
                <a:cs typeface="Impact"/>
              </a:rPr>
              <a:t>Introduction</a:t>
            </a:r>
            <a:endParaRPr lang="en-US" sz="3800" dirty="0">
              <a:solidFill>
                <a:schemeClr val="bg1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-13099"/>
            <a:ext cx="9144000" cy="91510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70676" y="6344367"/>
            <a:ext cx="476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FC483663-2460-5E4D-A36D-4ED7362332B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 descr="Purdue 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6" y="6248400"/>
            <a:ext cx="1353312" cy="4206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75265" y="175628"/>
            <a:ext cx="255353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rgbClr val="E3AE24"/>
                </a:solidFill>
                <a:latin typeface="Impact"/>
                <a:cs typeface="Impact"/>
              </a:rPr>
              <a:t>Overview</a:t>
            </a:r>
            <a:endParaRPr lang="en-US" sz="3600" dirty="0">
              <a:solidFill>
                <a:srgbClr val="E3AE24"/>
              </a:solidFill>
              <a:latin typeface="Impact"/>
              <a:cs typeface="Impac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6310" y="2034571"/>
            <a:ext cx="2147831" cy="13277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Market Viability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02620" y="2034571"/>
            <a:ext cx="2147831" cy="13277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Technical Execution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798930" y="2034571"/>
            <a:ext cx="2147831" cy="1327759"/>
          </a:xfrm>
          <a:prstGeom prst="roundRect">
            <a:avLst/>
          </a:prstGeom>
          <a:solidFill>
            <a:srgbClr val="FC93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Cost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Efficiency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02620" y="4307134"/>
            <a:ext cx="2147831" cy="132775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Effective Design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4" idx="3"/>
            <a:endCxn id="12" idx="1"/>
          </p:cNvCxnSpPr>
          <p:nvPr/>
        </p:nvCxnSpPr>
        <p:spPr>
          <a:xfrm>
            <a:off x="2354141" y="2698451"/>
            <a:ext cx="1148479" cy="1588"/>
          </a:xfrm>
          <a:prstGeom prst="straightConnector1">
            <a:avLst/>
          </a:prstGeom>
          <a:ln w="34925"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4" idx="1"/>
          </p:cNvCxnSpPr>
          <p:nvPr/>
        </p:nvCxnSpPr>
        <p:spPr>
          <a:xfrm>
            <a:off x="5650451" y="2698451"/>
            <a:ext cx="1148479" cy="1588"/>
          </a:xfrm>
          <a:prstGeom prst="straightConnector1">
            <a:avLst/>
          </a:prstGeom>
          <a:ln w="34925"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" idx="2"/>
            <a:endCxn id="9" idx="1"/>
          </p:cNvCxnSpPr>
          <p:nvPr/>
        </p:nvCxnSpPr>
        <p:spPr>
          <a:xfrm rot="16200000" flipH="1">
            <a:off x="1587081" y="3055475"/>
            <a:ext cx="1608684" cy="2222394"/>
          </a:xfrm>
          <a:prstGeom prst="bentConnector2">
            <a:avLst/>
          </a:prstGeom>
          <a:ln w="34925"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2"/>
            <a:endCxn id="9" idx="3"/>
          </p:cNvCxnSpPr>
          <p:nvPr/>
        </p:nvCxnSpPr>
        <p:spPr>
          <a:xfrm rot="5400000">
            <a:off x="5957307" y="3055475"/>
            <a:ext cx="1608684" cy="2222395"/>
          </a:xfrm>
          <a:prstGeom prst="bentConnector2">
            <a:avLst/>
          </a:prstGeom>
          <a:ln w="34925"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2"/>
            <a:endCxn id="9" idx="0"/>
          </p:cNvCxnSpPr>
          <p:nvPr/>
        </p:nvCxnSpPr>
        <p:spPr>
          <a:xfrm rot="5400000">
            <a:off x="4104134" y="3834732"/>
            <a:ext cx="944804" cy="1588"/>
          </a:xfrm>
          <a:prstGeom prst="straightConnector1">
            <a:avLst/>
          </a:prstGeom>
          <a:ln w="34925"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3826" y="1546045"/>
            <a:ext cx="816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Joe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936430" y="1546045"/>
            <a:ext cx="128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Frank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351179" y="1546045"/>
            <a:ext cx="1043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Alison</a:t>
            </a:r>
            <a:endParaRPr lang="en-US" sz="2400" b="1" dirty="0"/>
          </a:p>
        </p:txBody>
      </p:sp>
      <p:pic>
        <p:nvPicPr>
          <p:cNvPr id="41" name="Picture 40" descr="h2_lines_whit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2" t="22582" r="51958" b="48017"/>
          <a:stretch/>
        </p:blipFill>
        <p:spPr>
          <a:xfrm>
            <a:off x="0" y="-13099"/>
            <a:ext cx="2790054" cy="915108"/>
          </a:xfrm>
          <a:prstGeom prst="rect">
            <a:avLst/>
          </a:prstGeom>
          <a:solidFill>
            <a:schemeClr val="tx1">
              <a:lumMod val="65000"/>
              <a:lumOff val="35000"/>
              <a:alpha val="82000"/>
            </a:schemeClr>
          </a:solidFill>
        </p:spPr>
      </p:pic>
      <p:sp>
        <p:nvSpPr>
          <p:cNvPr id="42" name="Title 1"/>
          <p:cNvSpPr txBox="1">
            <a:spLocks/>
          </p:cNvSpPr>
          <p:nvPr/>
        </p:nvSpPr>
        <p:spPr>
          <a:xfrm>
            <a:off x="139810" y="229011"/>
            <a:ext cx="2878963" cy="57927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3800" smtClean="0">
                <a:solidFill>
                  <a:schemeClr val="bg1"/>
                </a:solidFill>
                <a:latin typeface="Impact"/>
                <a:cs typeface="Impact"/>
              </a:rPr>
              <a:t>Introduction</a:t>
            </a:r>
            <a:endParaRPr lang="en-US" sz="3800" dirty="0">
              <a:solidFill>
                <a:schemeClr val="bg1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74880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-13099"/>
            <a:ext cx="9144000" cy="91510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70676" y="6344367"/>
            <a:ext cx="476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FC483663-2460-5E4D-A36D-4ED7362332B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 descr="Purdue 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6" y="6248400"/>
            <a:ext cx="1353312" cy="4206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33689" y="167456"/>
            <a:ext cx="255353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E3AE24"/>
                </a:solidFill>
                <a:latin typeface="Impact"/>
                <a:cs typeface="Impact"/>
              </a:rPr>
              <a:t>Our Answer</a:t>
            </a:r>
            <a:endParaRPr lang="en-US" sz="3600" dirty="0">
              <a:solidFill>
                <a:srgbClr val="E3AE24"/>
              </a:solidFill>
              <a:latin typeface="Impact"/>
              <a:cs typeface="Impact"/>
            </a:endParaRPr>
          </a:p>
        </p:txBody>
      </p:sp>
      <p:pic>
        <p:nvPicPr>
          <p:cNvPr id="31" name="Picture 30" descr="shelter comp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0" y="1580605"/>
            <a:ext cx="4112400" cy="3768569"/>
          </a:xfrm>
          <a:prstGeom prst="rect">
            <a:avLst/>
          </a:prstGeom>
        </p:spPr>
      </p:pic>
      <p:pic>
        <p:nvPicPr>
          <p:cNvPr id="12" name="Picture 11" descr="h2_lines_white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2" t="22582" r="51958" b="48017"/>
          <a:stretch/>
        </p:blipFill>
        <p:spPr>
          <a:xfrm>
            <a:off x="0" y="-13099"/>
            <a:ext cx="2790054" cy="915108"/>
          </a:xfrm>
          <a:prstGeom prst="rect">
            <a:avLst/>
          </a:prstGeom>
          <a:solidFill>
            <a:schemeClr val="tx1">
              <a:lumMod val="65000"/>
              <a:lumOff val="35000"/>
              <a:alpha val="82000"/>
            </a:schemeClr>
          </a:solidFill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39810" y="229011"/>
            <a:ext cx="2878963" cy="57927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3800" smtClean="0">
                <a:solidFill>
                  <a:schemeClr val="bg1"/>
                </a:solidFill>
                <a:latin typeface="Impact"/>
                <a:cs typeface="Impact"/>
              </a:rPr>
              <a:t>Introduction</a:t>
            </a:r>
            <a:endParaRPr lang="en-US" sz="38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999496" y="1957926"/>
            <a:ext cx="3975457" cy="3152675"/>
            <a:chOff x="4999496" y="1957926"/>
            <a:chExt cx="3975457" cy="3152675"/>
          </a:xfrm>
        </p:grpSpPr>
        <p:sp>
          <p:nvSpPr>
            <p:cNvPr id="15" name="TextBox 14"/>
            <p:cNvSpPr txBox="1"/>
            <p:nvPr/>
          </p:nvSpPr>
          <p:spPr>
            <a:xfrm>
              <a:off x="4999496" y="1957926"/>
              <a:ext cx="34889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Family shelter</a:t>
              </a:r>
              <a:endPara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99496" y="2908549"/>
              <a:ext cx="39754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Anyone Can Build It</a:t>
              </a:r>
              <a:endPara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99496" y="3941051"/>
              <a:ext cx="34889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b="1" dirty="0" smtClean="0">
                  <a:solidFill>
                    <a:srgbClr val="FC937E"/>
                  </a:solidFill>
                </a:rPr>
                <a:t>Less Expensive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99496" y="4525826"/>
              <a:ext cx="36705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b="1" dirty="0" smtClean="0">
                  <a:solidFill>
                    <a:srgbClr val="FC937E"/>
                  </a:solidFill>
                </a:rPr>
                <a:t>More Space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70676" y="6344367"/>
            <a:ext cx="476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FC483663-2460-5E4D-A36D-4ED7362332B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 descr="Purdue 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6" y="6248400"/>
            <a:ext cx="1353312" cy="42062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282405" y="-13099"/>
            <a:ext cx="6861595" cy="91510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h2_lines_whit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2" t="22582" r="51958" b="48017"/>
          <a:stretch/>
        </p:blipFill>
        <p:spPr>
          <a:xfrm>
            <a:off x="0" y="-13099"/>
            <a:ext cx="2282405" cy="915108"/>
          </a:xfrm>
          <a:prstGeom prst="rect">
            <a:avLst/>
          </a:prstGeom>
          <a:solidFill>
            <a:schemeClr val="tx1">
              <a:lumMod val="65000"/>
              <a:lumOff val="35000"/>
              <a:alpha val="82000"/>
            </a:schemeClr>
          </a:solidFill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312754" y="229011"/>
            <a:ext cx="1656898" cy="57927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3800" smtClean="0">
                <a:solidFill>
                  <a:schemeClr val="bg1"/>
                </a:solidFill>
                <a:latin typeface="Impact"/>
                <a:cs typeface="Impact"/>
              </a:rPr>
              <a:t>Market</a:t>
            </a:r>
            <a:endParaRPr lang="en-US" sz="38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2406" y="192737"/>
            <a:ext cx="686159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E3AE24"/>
                </a:solidFill>
                <a:latin typeface="Impact"/>
                <a:cs typeface="Impact"/>
              </a:rPr>
              <a:t>Viability</a:t>
            </a:r>
            <a:endParaRPr lang="en-US" sz="4000" dirty="0">
              <a:solidFill>
                <a:srgbClr val="E3AE24"/>
              </a:solidFill>
              <a:latin typeface="Impact"/>
              <a:cs typeface="Impact"/>
            </a:endParaRPr>
          </a:p>
        </p:txBody>
      </p:sp>
      <p:sp>
        <p:nvSpPr>
          <p:cNvPr id="24" name="Shape 31"/>
          <p:cNvSpPr txBox="1"/>
          <p:nvPr/>
        </p:nvSpPr>
        <p:spPr>
          <a:xfrm>
            <a:off x="312754" y="1629321"/>
            <a:ext cx="5237100" cy="3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 dirty="0"/>
              <a:t>Over $15 billion </a:t>
            </a:r>
            <a:r>
              <a:rPr lang="en" sz="2400" b="1" dirty="0" smtClean="0"/>
              <a:t>in disaster </a:t>
            </a:r>
            <a:r>
              <a:rPr lang="en" sz="2400" b="1" dirty="0"/>
              <a:t>damage to homes per year:</a:t>
            </a:r>
          </a:p>
          <a:p>
            <a:pPr marL="457200" indent="-3429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Fire, hurricane, tornado, and flooding</a:t>
            </a:r>
          </a:p>
          <a:p>
            <a:pPr marL="457200" indent="-3429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$100 Million FEMA spending (2013) on emergency shelter annually</a:t>
            </a:r>
            <a:endParaRPr lang="en" sz="2400" dirty="0" smtClean="0"/>
          </a:p>
          <a:p>
            <a:r>
              <a:rPr lang="en" sz="2400" b="1" dirty="0" smtClean="0"/>
              <a:t>FEMA Hurricane Shelter Spending:</a:t>
            </a:r>
            <a:endParaRPr lang="en" sz="2400" b="1" dirty="0"/>
          </a:p>
          <a:p>
            <a:pPr marL="457200" indent="-3429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 smtClean="0"/>
              <a:t>$</a:t>
            </a:r>
            <a:r>
              <a:rPr lang="en" sz="2400" dirty="0"/>
              <a:t>5,000,000 </a:t>
            </a:r>
            <a:r>
              <a:rPr lang="en" sz="2400" dirty="0" smtClean="0"/>
              <a:t>after Sandy</a:t>
            </a:r>
            <a:endParaRPr lang="en" sz="2400" dirty="0"/>
          </a:p>
          <a:p>
            <a:pPr marL="457200" indent="-3429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$2.7 billion </a:t>
            </a:r>
            <a:r>
              <a:rPr lang="en" sz="2400" dirty="0" smtClean="0"/>
              <a:t>after Katrina</a:t>
            </a:r>
            <a:endParaRPr lang="en" sz="2400" dirty="0"/>
          </a:p>
          <a:p>
            <a:endParaRPr dirty="0"/>
          </a:p>
          <a:p>
            <a:endParaRPr dirty="0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79895436"/>
              </p:ext>
            </p:extLst>
          </p:nvPr>
        </p:nvGraphicFramePr>
        <p:xfrm>
          <a:off x="3824613" y="145102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70676" y="6344367"/>
            <a:ext cx="476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FC483663-2460-5E4D-A36D-4ED7362332B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 descr="Purdue 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6" y="6248400"/>
            <a:ext cx="1353312" cy="420624"/>
          </a:xfrm>
          <a:prstGeom prst="rect">
            <a:avLst/>
          </a:prstGeom>
        </p:spPr>
      </p:pic>
      <p:sp>
        <p:nvSpPr>
          <p:cNvPr id="9" name="Shape 38"/>
          <p:cNvSpPr txBox="1"/>
          <p:nvPr/>
        </p:nvSpPr>
        <p:spPr>
          <a:xfrm>
            <a:off x="794877" y="1498733"/>
            <a:ext cx="7675799" cy="329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45833"/>
            </a:pPr>
            <a:r>
              <a:rPr lang="en" sz="2800" b="1" dirty="0">
                <a:solidFill>
                  <a:schemeClr val="dk1"/>
                </a:solidFill>
              </a:rPr>
              <a:t>Market Needs:</a:t>
            </a:r>
          </a:p>
          <a:p>
            <a:pPr marL="457200" indent="-3429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 smtClean="0">
                <a:solidFill>
                  <a:schemeClr val="dk1"/>
                </a:solidFill>
              </a:rPr>
              <a:t>Interim housing (6-12 month deployment)</a:t>
            </a:r>
          </a:p>
          <a:p>
            <a:pPr marL="457200" indent="-3429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 smtClean="0">
                <a:solidFill>
                  <a:schemeClr val="dk1"/>
                </a:solidFill>
              </a:rPr>
              <a:t>Intended Users are </a:t>
            </a:r>
            <a:r>
              <a:rPr lang="en" sz="2000" dirty="0">
                <a:solidFill>
                  <a:schemeClr val="dk1"/>
                </a:solidFill>
              </a:rPr>
              <a:t>4 person </a:t>
            </a:r>
            <a:r>
              <a:rPr lang="en" sz="2000" dirty="0" smtClean="0">
                <a:solidFill>
                  <a:schemeClr val="dk1"/>
                </a:solidFill>
              </a:rPr>
              <a:t>families</a:t>
            </a:r>
            <a:r>
              <a:rPr lang="en-US" sz="2000" dirty="0" smtClean="0">
                <a:solidFill>
                  <a:schemeClr val="dk1"/>
                </a:solidFill>
              </a:rPr>
              <a:t> in the United States</a:t>
            </a:r>
            <a:endParaRPr lang="en" sz="2000" dirty="0">
              <a:solidFill>
                <a:schemeClr val="dk1"/>
              </a:solidFill>
            </a:endParaRPr>
          </a:p>
          <a:p>
            <a:pPr marL="457200" indent="-3429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</a:rPr>
              <a:t>Low cost, </a:t>
            </a:r>
            <a:r>
              <a:rPr lang="en-US" sz="2000" dirty="0" smtClean="0">
                <a:solidFill>
                  <a:schemeClr val="dk1"/>
                </a:solidFill>
              </a:rPr>
              <a:t>rapid</a:t>
            </a:r>
            <a:r>
              <a:rPr lang="en" sz="2000" dirty="0" smtClean="0">
                <a:solidFill>
                  <a:schemeClr val="dk1"/>
                </a:solidFill>
              </a:rPr>
              <a:t> distribution</a:t>
            </a:r>
            <a:endParaRPr lang="en" sz="2000" dirty="0">
              <a:solidFill>
                <a:schemeClr val="dk1"/>
              </a:solidFill>
            </a:endParaRPr>
          </a:p>
          <a:p>
            <a:endParaRPr sz="2800" b="1" dirty="0">
              <a:solidFill>
                <a:schemeClr val="dk1"/>
              </a:solidFill>
            </a:endParaRPr>
          </a:p>
          <a:p>
            <a:pPr>
              <a:buSzPct val="45833"/>
            </a:pPr>
            <a:r>
              <a:rPr lang="en" sz="2800" b="1" dirty="0">
                <a:solidFill>
                  <a:schemeClr val="dk1"/>
                </a:solidFill>
              </a:rPr>
              <a:t>Possible </a:t>
            </a:r>
            <a:r>
              <a:rPr lang="en" sz="2800" b="1" dirty="0" smtClean="0">
                <a:solidFill>
                  <a:schemeClr val="dk1"/>
                </a:solidFill>
              </a:rPr>
              <a:t>Customers:</a:t>
            </a:r>
            <a:endParaRPr lang="en" sz="2800" b="1" dirty="0">
              <a:solidFill>
                <a:schemeClr val="dk1"/>
              </a:solidFill>
            </a:endParaRPr>
          </a:p>
          <a:p>
            <a:pPr marL="457200" indent="-3429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</a:rPr>
              <a:t>Distributed by Red </a:t>
            </a:r>
            <a:r>
              <a:rPr lang="en" sz="2000" dirty="0" smtClean="0">
                <a:solidFill>
                  <a:schemeClr val="dk1"/>
                </a:solidFill>
              </a:rPr>
              <a:t>Cross, </a:t>
            </a:r>
            <a:r>
              <a:rPr lang="en" sz="2000" dirty="0">
                <a:solidFill>
                  <a:schemeClr val="dk1"/>
                </a:solidFill>
              </a:rPr>
              <a:t>state &amp; local relief </a:t>
            </a:r>
            <a:r>
              <a:rPr lang="en" sz="2000" dirty="0" smtClean="0">
                <a:solidFill>
                  <a:schemeClr val="dk1"/>
                </a:solidFill>
              </a:rPr>
              <a:t>agencies</a:t>
            </a:r>
          </a:p>
          <a:p>
            <a:pPr marL="457200" indent="-342900">
              <a:buClr>
                <a:schemeClr val="dk1"/>
              </a:buClr>
              <a:buSzPct val="100000"/>
            </a:pPr>
            <a:r>
              <a:rPr lang="en" sz="2000" b="1" dirty="0" smtClean="0">
                <a:solidFill>
                  <a:schemeClr val="dk1"/>
                </a:solidFill>
              </a:rPr>
              <a:t>Secondary Uses</a:t>
            </a:r>
          </a:p>
          <a:p>
            <a:pPr marL="457200" indent="-3429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 smtClean="0">
                <a:solidFill>
                  <a:schemeClr val="dk1"/>
                </a:solidFill>
              </a:rPr>
              <a:t>insurance companies</a:t>
            </a:r>
            <a:endParaRPr lang="en" sz="2000" dirty="0">
              <a:solidFill>
                <a:schemeClr val="dk1"/>
              </a:solidFill>
            </a:endParaRPr>
          </a:p>
          <a:p>
            <a:pPr marL="457200" indent="-3429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</a:rPr>
              <a:t>Temporary homeless shelters during winter months</a:t>
            </a:r>
          </a:p>
          <a:p>
            <a:pPr marL="457200" indent="-3429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</a:rPr>
              <a:t>International disaster/refugee relief</a:t>
            </a:r>
          </a:p>
          <a:p>
            <a:endParaRPr sz="2000" dirty="0"/>
          </a:p>
        </p:txBody>
      </p:sp>
      <p:sp>
        <p:nvSpPr>
          <p:cNvPr id="12" name="Rectangle 11"/>
          <p:cNvSpPr/>
          <p:nvPr/>
        </p:nvSpPr>
        <p:spPr>
          <a:xfrm>
            <a:off x="2282405" y="-13099"/>
            <a:ext cx="6861595" cy="91510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h2_lines_whit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2" t="22582" r="51958" b="48017"/>
          <a:stretch/>
        </p:blipFill>
        <p:spPr>
          <a:xfrm>
            <a:off x="0" y="-13099"/>
            <a:ext cx="2282405" cy="915108"/>
          </a:xfrm>
          <a:prstGeom prst="rect">
            <a:avLst/>
          </a:prstGeom>
          <a:solidFill>
            <a:schemeClr val="tx1">
              <a:lumMod val="65000"/>
              <a:lumOff val="35000"/>
              <a:alpha val="82000"/>
            </a:schemeClr>
          </a:solidFill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12754" y="229011"/>
            <a:ext cx="1656898" cy="57927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3800" smtClean="0">
                <a:solidFill>
                  <a:schemeClr val="bg1"/>
                </a:solidFill>
                <a:latin typeface="Impact"/>
                <a:cs typeface="Impact"/>
              </a:rPr>
              <a:t>Market</a:t>
            </a:r>
            <a:endParaRPr lang="en-US" sz="38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2406" y="192737"/>
            <a:ext cx="686159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E3AE24"/>
                </a:solidFill>
                <a:latin typeface="Impact"/>
                <a:cs typeface="Impact"/>
              </a:rPr>
              <a:t>Viability</a:t>
            </a:r>
            <a:endParaRPr lang="en-US" sz="4000" dirty="0">
              <a:solidFill>
                <a:srgbClr val="E3AE24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4705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 descr="C:\Users\frank\Downloads\shelter comple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4291" y="1658486"/>
            <a:ext cx="4750326" cy="4353160"/>
          </a:xfrm>
          <a:prstGeom prst="rect">
            <a:avLst/>
          </a:prstGeom>
          <a:noFill/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70676" y="6344367"/>
            <a:ext cx="476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FC483663-2460-5E4D-A36D-4ED7362332B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 descr="Purdue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6" y="6248400"/>
            <a:ext cx="1353312" cy="4206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2278504"/>
            <a:ext cx="301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Dimensions:</a:t>
            </a:r>
          </a:p>
          <a:p>
            <a:r>
              <a:rPr lang="en-US" sz="2000" b="1" dirty="0" smtClean="0"/>
              <a:t>10’ (w) x 16’(l) x 8’(h-max)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84222" y="1289154"/>
            <a:ext cx="247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160 square feet 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0762" y="4931764"/>
            <a:ext cx="24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Accommodates a Family of Four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54617" y="1658486"/>
            <a:ext cx="2192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Insulated and Spacious for 12 month habitation</a:t>
            </a:r>
            <a:endParaRPr lang="en-US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2282405" y="-13099"/>
            <a:ext cx="6861595" cy="91510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h2_lines_white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2" t="22582" r="51958" b="48017"/>
          <a:stretch/>
        </p:blipFill>
        <p:spPr>
          <a:xfrm>
            <a:off x="0" y="-13099"/>
            <a:ext cx="2282405" cy="915108"/>
          </a:xfrm>
          <a:prstGeom prst="rect">
            <a:avLst/>
          </a:prstGeom>
          <a:solidFill>
            <a:schemeClr val="tx1">
              <a:lumMod val="65000"/>
              <a:lumOff val="35000"/>
              <a:alpha val="82000"/>
            </a:schemeClr>
          </a:solidFill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625507" y="229011"/>
            <a:ext cx="1656898" cy="57927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3800" dirty="0" smtClean="0">
                <a:solidFill>
                  <a:schemeClr val="bg1"/>
                </a:solidFill>
                <a:latin typeface="Impact"/>
                <a:cs typeface="Impact"/>
              </a:rPr>
              <a:t>Utility</a:t>
            </a:r>
            <a:endParaRPr lang="en-US" sz="3800" dirty="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2406" y="192737"/>
            <a:ext cx="686159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E3AE24"/>
                </a:solidFill>
                <a:latin typeface="Impact"/>
                <a:cs typeface="Impact"/>
              </a:rPr>
              <a:t>Overview</a:t>
            </a:r>
            <a:endParaRPr lang="en-US" sz="4000" dirty="0">
              <a:solidFill>
                <a:srgbClr val="E3AE24"/>
              </a:solidFill>
              <a:latin typeface="Impact"/>
              <a:cs typeface="Impac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7276" y="5403273"/>
            <a:ext cx="2270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Limited Site Prep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638</TotalTime>
  <Words>774</Words>
  <Application>Microsoft Macintosh PowerPoint</Application>
  <PresentationFormat>On-screen Show (4:3)</PresentationFormat>
  <Paragraphs>280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(Backup) Marketability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Purdue Marketing Communications</dc:creator>
  <cp:lastModifiedBy>JIAN RUAN</cp:lastModifiedBy>
  <cp:revision>177</cp:revision>
  <dcterms:created xsi:type="dcterms:W3CDTF">2011-09-20T16:30:30Z</dcterms:created>
  <dcterms:modified xsi:type="dcterms:W3CDTF">2015-04-29T07:41:34Z</dcterms:modified>
</cp:coreProperties>
</file>