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1" d="100"/>
          <a:sy n="91" d="100"/>
        </p:scale>
        <p:origin x="322"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02AC24A9-CCB6-4F8D-B8DB-C2F3692CFA5A}" type="datetimeFigureOut">
              <a:rPr lang="en-US" smtClean="0"/>
              <a:t>2/13/2020</a:t>
            </a:fld>
            <a:endParaRPr lang="en-US" dirty="0"/>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B2DC25EE-239B-4C5F-AAD1-255A7D5F1EE2}" type="slidenum">
              <a:rPr lang="en-US" smtClean="0"/>
              <a:t>‹#›</a:t>
            </a:fld>
            <a:endParaRPr lang="en-US" dirty="0"/>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25273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AC24A9-CCB6-4F8D-B8DB-C2F3692CFA5A}" type="datetimeFigureOut">
              <a:rPr lang="en-US" smtClean="0"/>
              <a:t>2/13/2020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3395571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AC24A9-CCB6-4F8D-B8DB-C2F3692CFA5A}" type="datetimeFigureOut">
              <a:rPr lang="en-US" smtClean="0"/>
              <a:t>2/13/2020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4977602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AC24A9-CCB6-4F8D-B8DB-C2F3692CFA5A}" type="datetimeFigureOut">
              <a:rPr lang="en-US" smtClean="0"/>
              <a:t>2/13/2020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143125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AC24A9-CCB6-4F8D-B8DB-C2F3692CFA5A}" type="datetimeFigureOut">
              <a:rPr lang="en-US" smtClean="0"/>
              <a:t>2/13/2020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458867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2AC24A9-CCB6-4F8D-B8DB-C2F3692CFA5A}" type="datetimeFigureOut">
              <a:rPr lang="en-US" smtClean="0"/>
              <a:t>2/13/2020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5821017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AC24A9-CCB6-4F8D-B8DB-C2F3692CFA5A}" type="datetimeFigureOut">
              <a:rPr lang="en-US" smtClean="0"/>
              <a:t>2/13/2020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5792484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2AC24A9-CCB6-4F8D-B8DB-C2F3692CFA5A}" type="datetimeFigureOut">
              <a:rPr lang="en-US" smtClean="0"/>
              <a:t>2/13/2020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5049301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AC24A9-CCB6-4F8D-B8DB-C2F3692CFA5A}" type="datetimeFigureOut">
              <a:rPr lang="en-US" smtClean="0"/>
              <a:t>2/13/2020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2711652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2AC24A9-CCB6-4F8D-B8DB-C2F3692CFA5A}" type="datetimeFigureOut">
              <a:rPr lang="en-US" smtClean="0"/>
              <a:t>2/13/2020</a:t>
            </a:fld>
            <a:endParaRPr lang="en-US" dirty="0"/>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6682721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2AC24A9-CCB6-4F8D-B8DB-C2F3692CFA5A}" type="datetimeFigureOut">
              <a:rPr lang="en-US" smtClean="0"/>
              <a:t>2/13/2020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3534991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02AC24A9-CCB6-4F8D-B8DB-C2F3692CFA5A}" type="datetimeFigureOut">
              <a:rPr lang="en-US" smtClean="0"/>
              <a:t>2/13/2020</a:t>
            </a:fld>
            <a:endParaRPr lang="en-US"/>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US"/>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183408918"/>
      </p:ext>
    </p:extLst>
  </p:cSld>
  <p:clrMap bg1="lt1" tx1="dk1" bg2="lt2" tx2="dk2" accent1="accent1" accent2="accent2" accent3="accent3" accent4="accent4" accent5="accent5" accent6="accent6" hlink="hlink" folHlink="folHlink"/>
  <p:sldLayoutIdLst>
    <p:sldLayoutId id="2147483777" r:id="rId1"/>
    <p:sldLayoutId id="2147483778" r:id="rId2"/>
    <p:sldLayoutId id="2147483779" r:id="rId3"/>
    <p:sldLayoutId id="2147483780" r:id="rId4"/>
    <p:sldLayoutId id="2147483781" r:id="rId5"/>
    <p:sldLayoutId id="2147483782" r:id="rId6"/>
    <p:sldLayoutId id="2147483783" r:id="rId7"/>
    <p:sldLayoutId id="2147483784" r:id="rId8"/>
    <p:sldLayoutId id="2147483785" r:id="rId9"/>
    <p:sldLayoutId id="2147483786" r:id="rId10"/>
    <p:sldLayoutId id="2147483787" r:id="rId11"/>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hyperlink" Target="https://developer.foursquare.com/docs" TargetMode="External"/><Relationship Id="rId2" Type="http://schemas.openxmlformats.org/officeDocument/2006/relationships/hyperlink" Target="https://en.wikipedia.org/wiki/List_of_neighborhoods_in_Chicago" TargetMode="Externa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5108263-FF12-46F1-BCFB-52EF66EEED93}"/>
              </a:ext>
            </a:extLst>
          </p:cNvPr>
          <p:cNvPicPr>
            <a:picLocks noChangeAspect="1"/>
          </p:cNvPicPr>
          <p:nvPr/>
        </p:nvPicPr>
        <p:blipFill rotWithShape="1">
          <a:blip r:embed="rId2"/>
          <a:srcRect t="15730"/>
          <a:stretch/>
        </p:blipFill>
        <p:spPr>
          <a:xfrm>
            <a:off x="20" y="10"/>
            <a:ext cx="12191980" cy="6857990"/>
          </a:xfrm>
          <a:prstGeom prst="rect">
            <a:avLst/>
          </a:prstGeom>
        </p:spPr>
      </p:pic>
      <p:sp>
        <p:nvSpPr>
          <p:cNvPr id="2" name="Title 1">
            <a:extLst>
              <a:ext uri="{FF2B5EF4-FFF2-40B4-BE49-F238E27FC236}">
                <a16:creationId xmlns:a16="http://schemas.microsoft.com/office/drawing/2014/main" id="{59EE23D8-DDE5-40BD-AC11-E7A72D212CEF}"/>
              </a:ext>
            </a:extLst>
          </p:cNvPr>
          <p:cNvSpPr>
            <a:spLocks noGrp="1"/>
          </p:cNvSpPr>
          <p:nvPr>
            <p:ph type="ctrTitle"/>
          </p:nvPr>
        </p:nvSpPr>
        <p:spPr>
          <a:xfrm>
            <a:off x="2103121" y="4727173"/>
            <a:ext cx="7985759" cy="868823"/>
          </a:xfrm>
        </p:spPr>
        <p:txBody>
          <a:bodyPr anchor="ctr">
            <a:normAutofit/>
          </a:bodyPr>
          <a:lstStyle/>
          <a:p>
            <a:pPr algn="ctr"/>
            <a:r>
              <a:rPr lang="en-US" sz="4000" dirty="0"/>
              <a:t>Taste of Chicago</a:t>
            </a:r>
            <a:endParaRPr lang="en-IN" sz="4000" dirty="0"/>
          </a:p>
        </p:txBody>
      </p:sp>
      <p:sp>
        <p:nvSpPr>
          <p:cNvPr id="3" name="Subtitle 2">
            <a:extLst>
              <a:ext uri="{FF2B5EF4-FFF2-40B4-BE49-F238E27FC236}">
                <a16:creationId xmlns:a16="http://schemas.microsoft.com/office/drawing/2014/main" id="{D46D8AA6-3FD1-4DDD-B673-6D89E9FC757C}"/>
              </a:ext>
            </a:extLst>
          </p:cNvPr>
          <p:cNvSpPr>
            <a:spLocks noGrp="1"/>
          </p:cNvSpPr>
          <p:nvPr>
            <p:ph type="subTitle" idx="1"/>
          </p:nvPr>
        </p:nvSpPr>
        <p:spPr>
          <a:xfrm>
            <a:off x="2615738" y="5680637"/>
            <a:ext cx="6960524" cy="598516"/>
          </a:xfrm>
        </p:spPr>
        <p:txBody>
          <a:bodyPr anchor="ctr">
            <a:normAutofit/>
          </a:bodyPr>
          <a:lstStyle/>
          <a:p>
            <a:pPr algn="ctr"/>
            <a:r>
              <a:rPr lang="en-US" sz="2000" dirty="0">
                <a:solidFill>
                  <a:schemeClr val="bg1"/>
                </a:solidFill>
              </a:rPr>
              <a:t>Machine Learning</a:t>
            </a:r>
            <a:endParaRPr lang="en-IN" sz="2000" dirty="0">
              <a:solidFill>
                <a:schemeClr val="bg1"/>
              </a:solidFill>
            </a:endParaRPr>
          </a:p>
        </p:txBody>
      </p:sp>
    </p:spTree>
    <p:extLst>
      <p:ext uri="{BB962C8B-B14F-4D97-AF65-F5344CB8AC3E}">
        <p14:creationId xmlns:p14="http://schemas.microsoft.com/office/powerpoint/2010/main" val="31894234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9CCD311-F000-4EBC-9D8D-A86FFACFE382}"/>
              </a:ext>
            </a:extLst>
          </p:cNvPr>
          <p:cNvSpPr/>
          <p:nvPr/>
        </p:nvSpPr>
        <p:spPr>
          <a:xfrm>
            <a:off x="4395470" y="710696"/>
            <a:ext cx="3401060" cy="584775"/>
          </a:xfrm>
          <a:prstGeom prst="rect">
            <a:avLst/>
          </a:prstGeom>
          <a:noFill/>
        </p:spPr>
        <p:txBody>
          <a:bodyPr wrap="none" lIns="91440" tIns="45720" rIns="91440" bIns="45720">
            <a:spAutoFit/>
          </a:bodyPr>
          <a:lstStyle/>
          <a:p>
            <a:pPr algn="ctr"/>
            <a:r>
              <a:rPr lang="en-US" sz="3200" b="1"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Data Visualization</a:t>
            </a:r>
          </a:p>
        </p:txBody>
      </p:sp>
      <p:pic>
        <p:nvPicPr>
          <p:cNvPr id="2" name="Picture 1">
            <a:extLst>
              <a:ext uri="{FF2B5EF4-FFF2-40B4-BE49-F238E27FC236}">
                <a16:creationId xmlns:a16="http://schemas.microsoft.com/office/drawing/2014/main" id="{88B5A2BB-312D-40B0-9CF6-38F706C75270}"/>
              </a:ext>
            </a:extLst>
          </p:cNvPr>
          <p:cNvPicPr>
            <a:picLocks noChangeAspect="1"/>
          </p:cNvPicPr>
          <p:nvPr/>
        </p:nvPicPr>
        <p:blipFill>
          <a:blip r:embed="rId2"/>
          <a:stretch>
            <a:fillRect/>
          </a:stretch>
        </p:blipFill>
        <p:spPr>
          <a:xfrm>
            <a:off x="1550063" y="1762823"/>
            <a:ext cx="9091873" cy="3564185"/>
          </a:xfrm>
          <a:prstGeom prst="rect">
            <a:avLst/>
          </a:prstGeom>
        </p:spPr>
      </p:pic>
    </p:spTree>
    <p:extLst>
      <p:ext uri="{BB962C8B-B14F-4D97-AF65-F5344CB8AC3E}">
        <p14:creationId xmlns:p14="http://schemas.microsoft.com/office/powerpoint/2010/main" val="36828638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9CCD311-F000-4EBC-9D8D-A86FFACFE382}"/>
              </a:ext>
            </a:extLst>
          </p:cNvPr>
          <p:cNvSpPr/>
          <p:nvPr/>
        </p:nvSpPr>
        <p:spPr>
          <a:xfrm>
            <a:off x="4395470" y="710696"/>
            <a:ext cx="3401060" cy="584775"/>
          </a:xfrm>
          <a:prstGeom prst="rect">
            <a:avLst/>
          </a:prstGeom>
          <a:noFill/>
        </p:spPr>
        <p:txBody>
          <a:bodyPr wrap="none" lIns="91440" tIns="45720" rIns="91440" bIns="45720">
            <a:spAutoFit/>
          </a:bodyPr>
          <a:lstStyle/>
          <a:p>
            <a:pPr algn="ctr"/>
            <a:r>
              <a:rPr lang="en-US" sz="3200" b="1"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Data Visualization</a:t>
            </a:r>
          </a:p>
        </p:txBody>
      </p:sp>
      <p:pic>
        <p:nvPicPr>
          <p:cNvPr id="3" name="Picture 2">
            <a:extLst>
              <a:ext uri="{FF2B5EF4-FFF2-40B4-BE49-F238E27FC236}">
                <a16:creationId xmlns:a16="http://schemas.microsoft.com/office/drawing/2014/main" id="{57E4F62D-31A3-4AB4-A69C-A7AA933CA22F}"/>
              </a:ext>
            </a:extLst>
          </p:cNvPr>
          <p:cNvPicPr>
            <a:picLocks noChangeAspect="1"/>
          </p:cNvPicPr>
          <p:nvPr/>
        </p:nvPicPr>
        <p:blipFill>
          <a:blip r:embed="rId2"/>
          <a:stretch>
            <a:fillRect/>
          </a:stretch>
        </p:blipFill>
        <p:spPr>
          <a:xfrm>
            <a:off x="1371908" y="1881187"/>
            <a:ext cx="9448183" cy="3655547"/>
          </a:xfrm>
          <a:prstGeom prst="rect">
            <a:avLst/>
          </a:prstGeom>
        </p:spPr>
      </p:pic>
    </p:spTree>
    <p:extLst>
      <p:ext uri="{BB962C8B-B14F-4D97-AF65-F5344CB8AC3E}">
        <p14:creationId xmlns:p14="http://schemas.microsoft.com/office/powerpoint/2010/main" val="5966336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9CCD311-F000-4EBC-9D8D-A86FFACFE382}"/>
              </a:ext>
            </a:extLst>
          </p:cNvPr>
          <p:cNvSpPr/>
          <p:nvPr/>
        </p:nvSpPr>
        <p:spPr>
          <a:xfrm>
            <a:off x="4395470" y="710696"/>
            <a:ext cx="3401060" cy="584775"/>
          </a:xfrm>
          <a:prstGeom prst="rect">
            <a:avLst/>
          </a:prstGeom>
          <a:noFill/>
        </p:spPr>
        <p:txBody>
          <a:bodyPr wrap="none" lIns="91440" tIns="45720" rIns="91440" bIns="45720">
            <a:spAutoFit/>
          </a:bodyPr>
          <a:lstStyle/>
          <a:p>
            <a:pPr algn="ctr"/>
            <a:r>
              <a:rPr lang="en-US" sz="3200" b="1"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Data Visualization</a:t>
            </a:r>
          </a:p>
        </p:txBody>
      </p:sp>
      <p:pic>
        <p:nvPicPr>
          <p:cNvPr id="2" name="Picture 1">
            <a:extLst>
              <a:ext uri="{FF2B5EF4-FFF2-40B4-BE49-F238E27FC236}">
                <a16:creationId xmlns:a16="http://schemas.microsoft.com/office/drawing/2014/main" id="{BA594401-29B2-4CE4-9BDB-4FB2C4D59932}"/>
              </a:ext>
            </a:extLst>
          </p:cNvPr>
          <p:cNvPicPr>
            <a:picLocks noChangeAspect="1"/>
          </p:cNvPicPr>
          <p:nvPr/>
        </p:nvPicPr>
        <p:blipFill>
          <a:blip r:embed="rId2"/>
          <a:stretch>
            <a:fillRect/>
          </a:stretch>
        </p:blipFill>
        <p:spPr>
          <a:xfrm>
            <a:off x="2284148" y="1640615"/>
            <a:ext cx="7623704" cy="4021954"/>
          </a:xfrm>
          <a:prstGeom prst="rect">
            <a:avLst/>
          </a:prstGeom>
        </p:spPr>
      </p:pic>
    </p:spTree>
    <p:extLst>
      <p:ext uri="{BB962C8B-B14F-4D97-AF65-F5344CB8AC3E}">
        <p14:creationId xmlns:p14="http://schemas.microsoft.com/office/powerpoint/2010/main" val="1517556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9CCD311-F000-4EBC-9D8D-A86FFACFE382}"/>
              </a:ext>
            </a:extLst>
          </p:cNvPr>
          <p:cNvSpPr/>
          <p:nvPr/>
        </p:nvSpPr>
        <p:spPr>
          <a:xfrm>
            <a:off x="4395470" y="710696"/>
            <a:ext cx="3401060" cy="584775"/>
          </a:xfrm>
          <a:prstGeom prst="rect">
            <a:avLst/>
          </a:prstGeom>
          <a:noFill/>
        </p:spPr>
        <p:txBody>
          <a:bodyPr wrap="none" lIns="91440" tIns="45720" rIns="91440" bIns="45720">
            <a:spAutoFit/>
          </a:bodyPr>
          <a:lstStyle/>
          <a:p>
            <a:pPr algn="ctr"/>
            <a:r>
              <a:rPr lang="en-US" sz="3200" b="1"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Data Visualization</a:t>
            </a:r>
          </a:p>
        </p:txBody>
      </p:sp>
      <p:pic>
        <p:nvPicPr>
          <p:cNvPr id="3" name="Picture 2">
            <a:extLst>
              <a:ext uri="{FF2B5EF4-FFF2-40B4-BE49-F238E27FC236}">
                <a16:creationId xmlns:a16="http://schemas.microsoft.com/office/drawing/2014/main" id="{8E0CB6D2-6E3A-4096-B0F5-6FC077EEBB3C}"/>
              </a:ext>
            </a:extLst>
          </p:cNvPr>
          <p:cNvPicPr>
            <a:picLocks noChangeAspect="1"/>
          </p:cNvPicPr>
          <p:nvPr/>
        </p:nvPicPr>
        <p:blipFill>
          <a:blip r:embed="rId2"/>
          <a:stretch>
            <a:fillRect/>
          </a:stretch>
        </p:blipFill>
        <p:spPr>
          <a:xfrm>
            <a:off x="1494876" y="1850340"/>
            <a:ext cx="9202248" cy="3661227"/>
          </a:xfrm>
          <a:prstGeom prst="rect">
            <a:avLst/>
          </a:prstGeom>
        </p:spPr>
      </p:pic>
    </p:spTree>
    <p:extLst>
      <p:ext uri="{BB962C8B-B14F-4D97-AF65-F5344CB8AC3E}">
        <p14:creationId xmlns:p14="http://schemas.microsoft.com/office/powerpoint/2010/main" val="1642002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9CCD311-F000-4EBC-9D8D-A86FFACFE382}"/>
              </a:ext>
            </a:extLst>
          </p:cNvPr>
          <p:cNvSpPr/>
          <p:nvPr/>
        </p:nvSpPr>
        <p:spPr>
          <a:xfrm>
            <a:off x="4395470" y="710696"/>
            <a:ext cx="3401060" cy="584775"/>
          </a:xfrm>
          <a:prstGeom prst="rect">
            <a:avLst/>
          </a:prstGeom>
          <a:noFill/>
        </p:spPr>
        <p:txBody>
          <a:bodyPr wrap="none" lIns="91440" tIns="45720" rIns="91440" bIns="45720">
            <a:spAutoFit/>
          </a:bodyPr>
          <a:lstStyle/>
          <a:p>
            <a:pPr algn="ctr"/>
            <a:r>
              <a:rPr lang="en-US" sz="3200" b="1"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Data Visualization</a:t>
            </a:r>
          </a:p>
        </p:txBody>
      </p:sp>
      <p:pic>
        <p:nvPicPr>
          <p:cNvPr id="2" name="Picture 1">
            <a:extLst>
              <a:ext uri="{FF2B5EF4-FFF2-40B4-BE49-F238E27FC236}">
                <a16:creationId xmlns:a16="http://schemas.microsoft.com/office/drawing/2014/main" id="{E76BC421-38C9-4F14-93FA-8C6B3E231C5F}"/>
              </a:ext>
            </a:extLst>
          </p:cNvPr>
          <p:cNvPicPr>
            <a:picLocks noChangeAspect="1"/>
          </p:cNvPicPr>
          <p:nvPr/>
        </p:nvPicPr>
        <p:blipFill>
          <a:blip r:embed="rId2"/>
          <a:stretch>
            <a:fillRect/>
          </a:stretch>
        </p:blipFill>
        <p:spPr>
          <a:xfrm>
            <a:off x="1491998" y="1908626"/>
            <a:ext cx="9208003" cy="3552607"/>
          </a:xfrm>
          <a:prstGeom prst="rect">
            <a:avLst/>
          </a:prstGeom>
        </p:spPr>
      </p:pic>
    </p:spTree>
    <p:extLst>
      <p:ext uri="{BB962C8B-B14F-4D97-AF65-F5344CB8AC3E}">
        <p14:creationId xmlns:p14="http://schemas.microsoft.com/office/powerpoint/2010/main" val="20883643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9CCD311-F000-4EBC-9D8D-A86FFACFE382}"/>
              </a:ext>
            </a:extLst>
          </p:cNvPr>
          <p:cNvSpPr/>
          <p:nvPr/>
        </p:nvSpPr>
        <p:spPr>
          <a:xfrm>
            <a:off x="4395470" y="710696"/>
            <a:ext cx="3401060" cy="584775"/>
          </a:xfrm>
          <a:prstGeom prst="rect">
            <a:avLst/>
          </a:prstGeom>
          <a:noFill/>
        </p:spPr>
        <p:txBody>
          <a:bodyPr wrap="none" lIns="91440" tIns="45720" rIns="91440" bIns="45720">
            <a:spAutoFit/>
          </a:bodyPr>
          <a:lstStyle/>
          <a:p>
            <a:pPr algn="ctr"/>
            <a:r>
              <a:rPr lang="en-US" sz="3200" b="1"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Data Visualization</a:t>
            </a:r>
          </a:p>
        </p:txBody>
      </p:sp>
      <p:pic>
        <p:nvPicPr>
          <p:cNvPr id="3" name="Picture 2">
            <a:extLst>
              <a:ext uri="{FF2B5EF4-FFF2-40B4-BE49-F238E27FC236}">
                <a16:creationId xmlns:a16="http://schemas.microsoft.com/office/drawing/2014/main" id="{8C80E268-27D5-41CA-BC58-0E65F1B2E289}"/>
              </a:ext>
            </a:extLst>
          </p:cNvPr>
          <p:cNvPicPr>
            <a:picLocks noChangeAspect="1"/>
          </p:cNvPicPr>
          <p:nvPr/>
        </p:nvPicPr>
        <p:blipFill>
          <a:blip r:embed="rId2"/>
          <a:stretch>
            <a:fillRect/>
          </a:stretch>
        </p:blipFill>
        <p:spPr>
          <a:xfrm>
            <a:off x="1469262" y="1870526"/>
            <a:ext cx="9253476" cy="3708153"/>
          </a:xfrm>
          <a:prstGeom prst="rect">
            <a:avLst/>
          </a:prstGeom>
        </p:spPr>
      </p:pic>
    </p:spTree>
    <p:extLst>
      <p:ext uri="{BB962C8B-B14F-4D97-AF65-F5344CB8AC3E}">
        <p14:creationId xmlns:p14="http://schemas.microsoft.com/office/powerpoint/2010/main" val="37435836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9CCD311-F000-4EBC-9D8D-A86FFACFE382}"/>
              </a:ext>
            </a:extLst>
          </p:cNvPr>
          <p:cNvSpPr/>
          <p:nvPr/>
        </p:nvSpPr>
        <p:spPr>
          <a:xfrm>
            <a:off x="4395470" y="710696"/>
            <a:ext cx="3401060" cy="584775"/>
          </a:xfrm>
          <a:prstGeom prst="rect">
            <a:avLst/>
          </a:prstGeom>
          <a:noFill/>
        </p:spPr>
        <p:txBody>
          <a:bodyPr wrap="none" lIns="91440" tIns="45720" rIns="91440" bIns="45720">
            <a:spAutoFit/>
          </a:bodyPr>
          <a:lstStyle/>
          <a:p>
            <a:pPr algn="ctr"/>
            <a:r>
              <a:rPr lang="en-US" sz="3200" b="1"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Data Visualization</a:t>
            </a:r>
          </a:p>
        </p:txBody>
      </p:sp>
      <p:pic>
        <p:nvPicPr>
          <p:cNvPr id="2" name="Picture 1">
            <a:extLst>
              <a:ext uri="{FF2B5EF4-FFF2-40B4-BE49-F238E27FC236}">
                <a16:creationId xmlns:a16="http://schemas.microsoft.com/office/drawing/2014/main" id="{4B9C0D27-FF3D-4C6A-A2EB-1ABD7E89A151}"/>
              </a:ext>
            </a:extLst>
          </p:cNvPr>
          <p:cNvPicPr>
            <a:picLocks noChangeAspect="1"/>
          </p:cNvPicPr>
          <p:nvPr/>
        </p:nvPicPr>
        <p:blipFill>
          <a:blip r:embed="rId2"/>
          <a:stretch>
            <a:fillRect/>
          </a:stretch>
        </p:blipFill>
        <p:spPr>
          <a:xfrm>
            <a:off x="2168276" y="1721752"/>
            <a:ext cx="7855448" cy="3999539"/>
          </a:xfrm>
          <a:prstGeom prst="rect">
            <a:avLst/>
          </a:prstGeom>
        </p:spPr>
      </p:pic>
    </p:spTree>
    <p:extLst>
      <p:ext uri="{BB962C8B-B14F-4D97-AF65-F5344CB8AC3E}">
        <p14:creationId xmlns:p14="http://schemas.microsoft.com/office/powerpoint/2010/main" val="22975329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9CCD311-F000-4EBC-9D8D-A86FFACFE382}"/>
              </a:ext>
            </a:extLst>
          </p:cNvPr>
          <p:cNvSpPr/>
          <p:nvPr/>
        </p:nvSpPr>
        <p:spPr>
          <a:xfrm>
            <a:off x="4395470" y="710696"/>
            <a:ext cx="3401060" cy="584775"/>
          </a:xfrm>
          <a:prstGeom prst="rect">
            <a:avLst/>
          </a:prstGeom>
          <a:noFill/>
        </p:spPr>
        <p:txBody>
          <a:bodyPr wrap="none" lIns="91440" tIns="45720" rIns="91440" bIns="45720">
            <a:spAutoFit/>
          </a:bodyPr>
          <a:lstStyle/>
          <a:p>
            <a:pPr algn="ctr"/>
            <a:r>
              <a:rPr lang="en-US" sz="3200" b="1"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Data Visualization</a:t>
            </a:r>
          </a:p>
        </p:txBody>
      </p:sp>
      <p:pic>
        <p:nvPicPr>
          <p:cNvPr id="3" name="Picture 2">
            <a:extLst>
              <a:ext uri="{FF2B5EF4-FFF2-40B4-BE49-F238E27FC236}">
                <a16:creationId xmlns:a16="http://schemas.microsoft.com/office/drawing/2014/main" id="{9C7B8386-F1B6-47EC-9FBF-FD759866E42A}"/>
              </a:ext>
            </a:extLst>
          </p:cNvPr>
          <p:cNvPicPr>
            <a:picLocks noChangeAspect="1"/>
          </p:cNvPicPr>
          <p:nvPr/>
        </p:nvPicPr>
        <p:blipFill>
          <a:blip r:embed="rId2"/>
          <a:stretch>
            <a:fillRect/>
          </a:stretch>
        </p:blipFill>
        <p:spPr>
          <a:xfrm>
            <a:off x="1336106" y="1802016"/>
            <a:ext cx="9519788" cy="3826997"/>
          </a:xfrm>
          <a:prstGeom prst="rect">
            <a:avLst/>
          </a:prstGeom>
        </p:spPr>
      </p:pic>
    </p:spTree>
    <p:extLst>
      <p:ext uri="{BB962C8B-B14F-4D97-AF65-F5344CB8AC3E}">
        <p14:creationId xmlns:p14="http://schemas.microsoft.com/office/powerpoint/2010/main" val="18689902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9CCD311-F000-4EBC-9D8D-A86FFACFE382}"/>
              </a:ext>
            </a:extLst>
          </p:cNvPr>
          <p:cNvSpPr/>
          <p:nvPr/>
        </p:nvSpPr>
        <p:spPr>
          <a:xfrm>
            <a:off x="4424706" y="710696"/>
            <a:ext cx="3342583" cy="584775"/>
          </a:xfrm>
          <a:prstGeom prst="rect">
            <a:avLst/>
          </a:prstGeom>
          <a:noFill/>
        </p:spPr>
        <p:txBody>
          <a:bodyPr wrap="none" lIns="91440" tIns="45720" rIns="91440" bIns="45720">
            <a:spAutoFit/>
          </a:bodyPr>
          <a:lstStyle/>
          <a:p>
            <a:pPr algn="ctr"/>
            <a:r>
              <a:rPr lang="en-US" sz="32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rPr>
              <a:t>Machine Learning</a:t>
            </a:r>
            <a:endParaRPr lang="en-US" sz="3200" b="1"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endParaRPr>
          </a:p>
        </p:txBody>
      </p:sp>
      <p:sp>
        <p:nvSpPr>
          <p:cNvPr id="2" name="TextBox 1">
            <a:extLst>
              <a:ext uri="{FF2B5EF4-FFF2-40B4-BE49-F238E27FC236}">
                <a16:creationId xmlns:a16="http://schemas.microsoft.com/office/drawing/2014/main" id="{CD33C1E1-56D4-46CC-BC76-AA9031ED2B7A}"/>
              </a:ext>
            </a:extLst>
          </p:cNvPr>
          <p:cNvSpPr txBox="1"/>
          <p:nvPr/>
        </p:nvSpPr>
        <p:spPr>
          <a:xfrm>
            <a:off x="780176" y="1560352"/>
            <a:ext cx="10662407" cy="3416320"/>
          </a:xfrm>
          <a:prstGeom prst="rect">
            <a:avLst/>
          </a:prstGeom>
          <a:noFill/>
        </p:spPr>
        <p:txBody>
          <a:bodyPr wrap="square" rtlCol="0">
            <a:spAutoFit/>
          </a:bodyPr>
          <a:lstStyle/>
          <a:p>
            <a:pPr marL="285750" indent="-285750">
              <a:buFont typeface="Arial" panose="020B0604020202020204" pitchFamily="34" charset="0"/>
              <a:buChar char="•"/>
            </a:pPr>
            <a:r>
              <a:rPr lang="en-US" dirty="0"/>
              <a:t>‘k-means’ is an unsupervised machine learning algorithm which creates clusters of data points aggregated together because of certain similarities.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Elbow Method calculates the sum of squared distances of samples to their closest cluster center for different values of ‘k’.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Silhouette Method measures how similar a point is to its own cluster (cohesion) compared to other clusters (separation).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This algorithm will be used to count neighborhoods for each cluster label for variable cluster size.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It is very important to determine the optimal number of clusters (i.e. k). </a:t>
            </a:r>
            <a:endParaRPr lang="en-IN" dirty="0"/>
          </a:p>
        </p:txBody>
      </p:sp>
    </p:spTree>
    <p:extLst>
      <p:ext uri="{BB962C8B-B14F-4D97-AF65-F5344CB8AC3E}">
        <p14:creationId xmlns:p14="http://schemas.microsoft.com/office/powerpoint/2010/main" val="8787644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9CCD311-F000-4EBC-9D8D-A86FFACFE382}"/>
              </a:ext>
            </a:extLst>
          </p:cNvPr>
          <p:cNvSpPr/>
          <p:nvPr/>
        </p:nvSpPr>
        <p:spPr>
          <a:xfrm>
            <a:off x="4424706" y="710696"/>
            <a:ext cx="3342583" cy="584775"/>
          </a:xfrm>
          <a:prstGeom prst="rect">
            <a:avLst/>
          </a:prstGeom>
          <a:noFill/>
        </p:spPr>
        <p:txBody>
          <a:bodyPr wrap="none" lIns="91440" tIns="45720" rIns="91440" bIns="45720">
            <a:spAutoFit/>
          </a:bodyPr>
          <a:lstStyle/>
          <a:p>
            <a:pPr algn="ctr"/>
            <a:r>
              <a:rPr lang="en-US" sz="32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rPr>
              <a:t>Machine Learning</a:t>
            </a:r>
            <a:endParaRPr lang="en-US" sz="3200" b="1"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endParaRPr>
          </a:p>
        </p:txBody>
      </p:sp>
      <p:sp>
        <p:nvSpPr>
          <p:cNvPr id="3" name="TextBox 2">
            <a:extLst>
              <a:ext uri="{FF2B5EF4-FFF2-40B4-BE49-F238E27FC236}">
                <a16:creationId xmlns:a16="http://schemas.microsoft.com/office/drawing/2014/main" id="{EA8F78D5-6D7C-44F7-9815-8B1D265A5073}"/>
              </a:ext>
            </a:extLst>
          </p:cNvPr>
          <p:cNvSpPr txBox="1"/>
          <p:nvPr/>
        </p:nvSpPr>
        <p:spPr>
          <a:xfrm>
            <a:off x="1098958" y="1593908"/>
            <a:ext cx="4997042" cy="4247317"/>
          </a:xfrm>
          <a:prstGeom prst="rect">
            <a:avLst/>
          </a:prstGeom>
          <a:noFill/>
        </p:spPr>
        <p:txBody>
          <a:bodyPr wrap="square" rtlCol="0">
            <a:spAutoFit/>
          </a:bodyPr>
          <a:lstStyle/>
          <a:p>
            <a:pPr algn="ctr"/>
            <a:r>
              <a:rPr lang="en-US" b="1" i="1" dirty="0"/>
              <a:t>The Elbow Method </a:t>
            </a:r>
            <a:br>
              <a:rPr lang="en-US" b="1" i="1" dirty="0"/>
            </a:br>
            <a:endParaRPr lang="en-IN" b="1" dirty="0"/>
          </a:p>
          <a:p>
            <a:pPr marL="285750" indent="-285750">
              <a:buFont typeface="Arial" panose="020B0604020202020204" pitchFamily="34" charset="0"/>
              <a:buChar char="•"/>
            </a:pPr>
            <a:r>
              <a:rPr lang="en-US" dirty="0"/>
              <a:t>The Elbow Method calculates the sum of squared distances of samples to their closest cluster center for different values of ‘k’.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optimal number of clusters is the value after which there is no significant decrease in the sum of squared distances.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Elbow method does not give the required result, which happened in this case. As, there is a gradual decrease in the sum of squared distances, optimal number of clusters cannot be determined. </a:t>
            </a:r>
            <a:endParaRPr lang="en-IN" dirty="0"/>
          </a:p>
        </p:txBody>
      </p:sp>
      <p:pic>
        <p:nvPicPr>
          <p:cNvPr id="5" name="Picture 4">
            <a:extLst>
              <a:ext uri="{FF2B5EF4-FFF2-40B4-BE49-F238E27FC236}">
                <a16:creationId xmlns:a16="http://schemas.microsoft.com/office/drawing/2014/main" id="{2833B596-A19B-4799-BCAB-32426DC17926}"/>
              </a:ext>
            </a:extLst>
          </p:cNvPr>
          <p:cNvPicPr>
            <a:picLocks noChangeAspect="1"/>
          </p:cNvPicPr>
          <p:nvPr/>
        </p:nvPicPr>
        <p:blipFill>
          <a:blip r:embed="rId2"/>
          <a:stretch>
            <a:fillRect/>
          </a:stretch>
        </p:blipFill>
        <p:spPr>
          <a:xfrm>
            <a:off x="6095997" y="1593908"/>
            <a:ext cx="5591175" cy="3924300"/>
          </a:xfrm>
          <a:prstGeom prst="rect">
            <a:avLst/>
          </a:prstGeom>
        </p:spPr>
      </p:pic>
    </p:spTree>
    <p:extLst>
      <p:ext uri="{BB962C8B-B14F-4D97-AF65-F5344CB8AC3E}">
        <p14:creationId xmlns:p14="http://schemas.microsoft.com/office/powerpoint/2010/main" val="8464847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CED23B6-4319-47B1-A097-85DD3E3ADBAB}"/>
              </a:ext>
            </a:extLst>
          </p:cNvPr>
          <p:cNvSpPr/>
          <p:nvPr/>
        </p:nvSpPr>
        <p:spPr>
          <a:xfrm>
            <a:off x="3003844" y="369116"/>
            <a:ext cx="6184311" cy="1077218"/>
          </a:xfrm>
          <a:prstGeom prst="rect">
            <a:avLst/>
          </a:prstGeom>
        </p:spPr>
        <p:style>
          <a:lnRef idx="2">
            <a:schemeClr val="dk1"/>
          </a:lnRef>
          <a:fillRef idx="1">
            <a:schemeClr val="lt1"/>
          </a:fillRef>
          <a:effectRef idx="0">
            <a:schemeClr val="dk1"/>
          </a:effectRef>
          <a:fontRef idx="minor">
            <a:schemeClr val="dk1"/>
          </a:fontRef>
        </p:style>
        <p:txBody>
          <a:bodyPr wrap="square">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3200" b="1" spc="50" dirty="0">
                <a:ln w="9525" cmpd="sng">
                  <a:solidFill>
                    <a:schemeClr val="accent1"/>
                  </a:solidFill>
                  <a:prstDash val="solid"/>
                </a:ln>
                <a:solidFill>
                  <a:srgbClr val="00B0F0"/>
                </a:solidFill>
                <a:effectLst>
                  <a:glow rad="38100">
                    <a:schemeClr val="accent1">
                      <a:alpha val="40000"/>
                    </a:schemeClr>
                  </a:glow>
                </a:effectLst>
              </a:rPr>
              <a:t>Exploring the taste is important for a new restaurant</a:t>
            </a:r>
            <a:endParaRPr lang="en-US" sz="3200" b="1" dirty="0">
              <a:ln/>
              <a:solidFill>
                <a:srgbClr val="00B0F0"/>
              </a:solidFill>
            </a:endParaRPr>
          </a:p>
        </p:txBody>
      </p:sp>
      <p:sp>
        <p:nvSpPr>
          <p:cNvPr id="7" name="TextBox 6">
            <a:extLst>
              <a:ext uri="{FF2B5EF4-FFF2-40B4-BE49-F238E27FC236}">
                <a16:creationId xmlns:a16="http://schemas.microsoft.com/office/drawing/2014/main" id="{C4717A77-B005-4F34-87BC-2BAEBE4A12A4}"/>
              </a:ext>
            </a:extLst>
          </p:cNvPr>
          <p:cNvSpPr txBox="1"/>
          <p:nvPr/>
        </p:nvSpPr>
        <p:spPr>
          <a:xfrm>
            <a:off x="989901" y="2315361"/>
            <a:ext cx="10385571" cy="2862322"/>
          </a:xfrm>
          <a:prstGeom prst="rect">
            <a:avLst/>
          </a:prstGeom>
          <a:noFill/>
        </p:spPr>
        <p:txBody>
          <a:bodyPr wrap="square" rtlCol="0">
            <a:spAutoFit/>
          </a:bodyPr>
          <a:lstStyle/>
          <a:p>
            <a:pPr marL="285750" indent="-285750">
              <a:buFont typeface="Arial" panose="020B0604020202020204" pitchFamily="34" charset="0"/>
              <a:buChar char="•"/>
            </a:pPr>
            <a:r>
              <a:rPr lang="en-US" b="1" dirty="0"/>
              <a:t>Food Diversity is an important part of an ethnically diverse metropolis.</a:t>
            </a:r>
          </a:p>
          <a:p>
            <a:pPr marL="285750" indent="-285750">
              <a:buFont typeface="Arial" panose="020B0604020202020204" pitchFamily="34" charset="0"/>
              <a:buChar char="•"/>
            </a:pPr>
            <a:endParaRPr lang="en-US" b="1" dirty="0"/>
          </a:p>
          <a:p>
            <a:pPr marL="285750" indent="-285750">
              <a:buFont typeface="Arial" panose="020B0604020202020204" pitchFamily="34" charset="0"/>
              <a:buChar char="•"/>
            </a:pPr>
            <a:r>
              <a:rPr lang="en-US" b="1" dirty="0"/>
              <a:t>This will reveal if food has any relationship with the diversity of a neighborhood.</a:t>
            </a:r>
          </a:p>
          <a:p>
            <a:pPr marL="285750" indent="-285750">
              <a:buFont typeface="Arial" panose="020B0604020202020204" pitchFamily="34" charset="0"/>
              <a:buChar char="•"/>
            </a:pPr>
            <a:endParaRPr lang="en-US" b="1" dirty="0"/>
          </a:p>
          <a:p>
            <a:pPr marL="285750" indent="-285750">
              <a:buFont typeface="Arial" panose="020B0604020202020204" pitchFamily="34" charset="0"/>
              <a:buChar char="•"/>
            </a:pPr>
            <a:r>
              <a:rPr lang="en-US" b="1" dirty="0"/>
              <a:t>It can be utilized by a new food vendor who is willing to open his or her restaurant.</a:t>
            </a:r>
          </a:p>
          <a:p>
            <a:pPr marL="285750" indent="-285750">
              <a:buFont typeface="Arial" panose="020B0604020202020204" pitchFamily="34" charset="0"/>
              <a:buChar char="•"/>
            </a:pPr>
            <a:endParaRPr lang="en-US" b="1" dirty="0"/>
          </a:p>
          <a:p>
            <a:pPr marL="285750" indent="-285750">
              <a:buFont typeface="Arial" panose="020B0604020202020204" pitchFamily="34" charset="0"/>
              <a:buChar char="•"/>
            </a:pPr>
            <a:r>
              <a:rPr lang="en-US" b="1" dirty="0"/>
              <a:t>The diversity of a neighborhood by leveraging venue data from </a:t>
            </a:r>
            <a:r>
              <a:rPr lang="en-US" b="1" dirty="0" err="1"/>
              <a:t>Foursquare’s</a:t>
            </a:r>
            <a:r>
              <a:rPr lang="en-US" b="1" dirty="0"/>
              <a:t> ‘Places API’ and ‘k-means clustering’ unsupervised machine learning algorithm. Exploratory Data Analysis (EDA) will help to discover further about the culture and diversity of the neighborhood.</a:t>
            </a:r>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38217345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9CCD311-F000-4EBC-9D8D-A86FFACFE382}"/>
              </a:ext>
            </a:extLst>
          </p:cNvPr>
          <p:cNvSpPr/>
          <p:nvPr/>
        </p:nvSpPr>
        <p:spPr>
          <a:xfrm>
            <a:off x="4424706" y="710696"/>
            <a:ext cx="3342583" cy="584775"/>
          </a:xfrm>
          <a:prstGeom prst="rect">
            <a:avLst/>
          </a:prstGeom>
          <a:noFill/>
        </p:spPr>
        <p:txBody>
          <a:bodyPr wrap="none" lIns="91440" tIns="45720" rIns="91440" bIns="45720">
            <a:spAutoFit/>
          </a:bodyPr>
          <a:lstStyle/>
          <a:p>
            <a:pPr algn="ctr"/>
            <a:r>
              <a:rPr lang="en-US" sz="32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rPr>
              <a:t>Machine Learning</a:t>
            </a:r>
            <a:endParaRPr lang="en-US" sz="3200" b="1"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endParaRPr>
          </a:p>
        </p:txBody>
      </p:sp>
      <p:sp>
        <p:nvSpPr>
          <p:cNvPr id="3" name="TextBox 2">
            <a:extLst>
              <a:ext uri="{FF2B5EF4-FFF2-40B4-BE49-F238E27FC236}">
                <a16:creationId xmlns:a16="http://schemas.microsoft.com/office/drawing/2014/main" id="{EA8F78D5-6D7C-44F7-9815-8B1D265A5073}"/>
              </a:ext>
            </a:extLst>
          </p:cNvPr>
          <p:cNvSpPr txBox="1"/>
          <p:nvPr/>
        </p:nvSpPr>
        <p:spPr>
          <a:xfrm>
            <a:off x="1098958" y="1593908"/>
            <a:ext cx="4997042" cy="3139321"/>
          </a:xfrm>
          <a:prstGeom prst="rect">
            <a:avLst/>
          </a:prstGeom>
          <a:noFill/>
        </p:spPr>
        <p:txBody>
          <a:bodyPr wrap="square" rtlCol="0">
            <a:spAutoFit/>
          </a:bodyPr>
          <a:lstStyle/>
          <a:p>
            <a:pPr algn="ctr"/>
            <a:r>
              <a:rPr lang="en-US" b="1" i="1" dirty="0"/>
              <a:t>The Silhouette Method</a:t>
            </a:r>
            <a:br>
              <a:rPr lang="en-US" b="1" i="1" dirty="0"/>
            </a:br>
            <a:endParaRPr lang="en-IN" b="1" dirty="0"/>
          </a:p>
          <a:p>
            <a:pPr marL="285750" indent="-285750">
              <a:buFont typeface="Arial" panose="020B0604020202020204" pitchFamily="34" charset="0"/>
              <a:buChar char="•"/>
            </a:pPr>
            <a:r>
              <a:rPr lang="en-US" dirty="0"/>
              <a:t>The Silhouette Method measures how similar a point is to its own cluster (cohesion) compared to other clusters (separation)</a:t>
            </a:r>
            <a:br>
              <a:rPr lang="en-US" dirty="0"/>
            </a:br>
            <a:endParaRPr lang="en-US" dirty="0"/>
          </a:p>
          <a:p>
            <a:pPr marL="285750" indent="-285750">
              <a:buFont typeface="Arial" panose="020B0604020202020204" pitchFamily="34" charset="0"/>
              <a:buChar char="•"/>
            </a:pPr>
            <a:r>
              <a:rPr lang="en-US" dirty="0"/>
              <a:t>There is a peak at k = 6 and k = 8. Four clusters will give a very broad classification of the venues.</a:t>
            </a:r>
            <a:br>
              <a:rPr lang="en-US" dirty="0"/>
            </a:br>
            <a:endParaRPr lang="en-US" dirty="0"/>
          </a:p>
          <a:p>
            <a:pPr marL="285750" indent="-285750">
              <a:buFont typeface="Arial" panose="020B0604020202020204" pitchFamily="34" charset="0"/>
              <a:buChar char="•"/>
            </a:pPr>
            <a:r>
              <a:rPr lang="en-US" dirty="0"/>
              <a:t>So, let’s choose the number of clusters k=8</a:t>
            </a:r>
          </a:p>
        </p:txBody>
      </p:sp>
      <p:pic>
        <p:nvPicPr>
          <p:cNvPr id="2" name="Picture 1">
            <a:extLst>
              <a:ext uri="{FF2B5EF4-FFF2-40B4-BE49-F238E27FC236}">
                <a16:creationId xmlns:a16="http://schemas.microsoft.com/office/drawing/2014/main" id="{71D39798-6F2D-4339-A9A9-4C5AB6B33AF9}"/>
              </a:ext>
            </a:extLst>
          </p:cNvPr>
          <p:cNvPicPr>
            <a:picLocks noChangeAspect="1"/>
          </p:cNvPicPr>
          <p:nvPr/>
        </p:nvPicPr>
        <p:blipFill>
          <a:blip r:embed="rId2"/>
          <a:stretch>
            <a:fillRect/>
          </a:stretch>
        </p:blipFill>
        <p:spPr>
          <a:xfrm>
            <a:off x="6300744" y="1593908"/>
            <a:ext cx="5429250" cy="3867150"/>
          </a:xfrm>
          <a:prstGeom prst="rect">
            <a:avLst/>
          </a:prstGeom>
        </p:spPr>
      </p:pic>
    </p:spTree>
    <p:extLst>
      <p:ext uri="{BB962C8B-B14F-4D97-AF65-F5344CB8AC3E}">
        <p14:creationId xmlns:p14="http://schemas.microsoft.com/office/powerpoint/2010/main" val="36803527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9CCD311-F000-4EBC-9D8D-A86FFACFE382}"/>
              </a:ext>
            </a:extLst>
          </p:cNvPr>
          <p:cNvSpPr/>
          <p:nvPr/>
        </p:nvSpPr>
        <p:spPr>
          <a:xfrm>
            <a:off x="4424706" y="710696"/>
            <a:ext cx="3342583" cy="584775"/>
          </a:xfrm>
          <a:prstGeom prst="rect">
            <a:avLst/>
          </a:prstGeom>
          <a:noFill/>
        </p:spPr>
        <p:txBody>
          <a:bodyPr wrap="none" lIns="91440" tIns="45720" rIns="91440" bIns="45720">
            <a:spAutoFit/>
          </a:bodyPr>
          <a:lstStyle/>
          <a:p>
            <a:pPr algn="ctr"/>
            <a:r>
              <a:rPr lang="en-US" sz="32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rPr>
              <a:t>Machine Learning</a:t>
            </a:r>
            <a:endParaRPr lang="en-US" sz="3200" b="1"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endParaRPr>
          </a:p>
        </p:txBody>
      </p:sp>
      <p:sp>
        <p:nvSpPr>
          <p:cNvPr id="3" name="TextBox 2">
            <a:extLst>
              <a:ext uri="{FF2B5EF4-FFF2-40B4-BE49-F238E27FC236}">
                <a16:creationId xmlns:a16="http://schemas.microsoft.com/office/drawing/2014/main" id="{EA8F78D5-6D7C-44F7-9815-8B1D265A5073}"/>
              </a:ext>
            </a:extLst>
          </p:cNvPr>
          <p:cNvSpPr txBox="1"/>
          <p:nvPr/>
        </p:nvSpPr>
        <p:spPr>
          <a:xfrm>
            <a:off x="1098958" y="1593908"/>
            <a:ext cx="4997042" cy="3693319"/>
          </a:xfrm>
          <a:prstGeom prst="rect">
            <a:avLst/>
          </a:prstGeom>
          <a:noFill/>
        </p:spPr>
        <p:txBody>
          <a:bodyPr wrap="square" rtlCol="0">
            <a:spAutoFit/>
          </a:bodyPr>
          <a:lstStyle/>
          <a:p>
            <a:pPr algn="ctr"/>
            <a:r>
              <a:rPr lang="en-US" b="1" i="1" dirty="0"/>
              <a:t>K-MEANS</a:t>
            </a:r>
            <a:br>
              <a:rPr lang="en-US" b="1" i="1" dirty="0"/>
            </a:br>
            <a:endParaRPr lang="en-IN" b="1" dirty="0"/>
          </a:p>
          <a:p>
            <a:pPr marL="285750" indent="-285750">
              <a:buFont typeface="Arial" panose="020B0604020202020204" pitchFamily="34" charset="0"/>
              <a:buChar char="•"/>
            </a:pPr>
            <a:r>
              <a:rPr lang="en-US" dirty="0"/>
              <a:t>The cluster labels curated are added to the </a:t>
            </a:r>
            <a:r>
              <a:rPr lang="en-US" dirty="0" err="1"/>
              <a:t>dataframe</a:t>
            </a:r>
            <a:r>
              <a:rPr lang="en-US" dirty="0"/>
              <a:t> to get the desired results of segmenting the neighborhood based upon the most common venues in its vicinity</a:t>
            </a:r>
            <a:br>
              <a:rPr lang="en-US" dirty="0"/>
            </a:br>
            <a:endParaRPr lang="en-US" dirty="0"/>
          </a:p>
          <a:p>
            <a:pPr marL="285750" indent="-285750">
              <a:buFont typeface="Arial" panose="020B0604020202020204" pitchFamily="34" charset="0"/>
              <a:buChar char="•"/>
            </a:pPr>
            <a:r>
              <a:rPr lang="en-US" dirty="0"/>
              <a:t>The Chicago City’s neighborhoods are visualized by using the python ‘folium’ library.</a:t>
            </a:r>
            <a:br>
              <a:rPr lang="en-US" dirty="0"/>
            </a:br>
            <a:endParaRPr lang="en-US" dirty="0"/>
          </a:p>
          <a:p>
            <a:pPr marL="285750" indent="-285750">
              <a:buFont typeface="Arial" panose="020B0604020202020204" pitchFamily="34" charset="0"/>
              <a:buChar char="•"/>
            </a:pPr>
            <a:r>
              <a:rPr lang="en-US" dirty="0"/>
              <a:t>Following map is generated which shows the desired segmentation of the Chicago’s neighborhoods</a:t>
            </a:r>
          </a:p>
        </p:txBody>
      </p:sp>
      <p:pic>
        <p:nvPicPr>
          <p:cNvPr id="5" name="Picture 4">
            <a:extLst>
              <a:ext uri="{FF2B5EF4-FFF2-40B4-BE49-F238E27FC236}">
                <a16:creationId xmlns:a16="http://schemas.microsoft.com/office/drawing/2014/main" id="{5015C984-8ABE-40C7-9B6A-D54750150E29}"/>
              </a:ext>
            </a:extLst>
          </p:cNvPr>
          <p:cNvPicPr>
            <a:picLocks noChangeAspect="1"/>
          </p:cNvPicPr>
          <p:nvPr/>
        </p:nvPicPr>
        <p:blipFill>
          <a:blip r:embed="rId2"/>
          <a:stretch>
            <a:fillRect/>
          </a:stretch>
        </p:blipFill>
        <p:spPr>
          <a:xfrm>
            <a:off x="6095997" y="1570773"/>
            <a:ext cx="5527725" cy="4692854"/>
          </a:xfrm>
          <a:prstGeom prst="rect">
            <a:avLst/>
          </a:prstGeom>
        </p:spPr>
      </p:pic>
    </p:spTree>
    <p:extLst>
      <p:ext uri="{BB962C8B-B14F-4D97-AF65-F5344CB8AC3E}">
        <p14:creationId xmlns:p14="http://schemas.microsoft.com/office/powerpoint/2010/main" val="127986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476AF1E-79C3-4B4B-B85E-338719D47492}"/>
              </a:ext>
            </a:extLst>
          </p:cNvPr>
          <p:cNvSpPr>
            <a:spLocks noGrp="1"/>
          </p:cNvSpPr>
          <p:nvPr>
            <p:ph sz="half" idx="1"/>
          </p:nvPr>
        </p:nvSpPr>
        <p:spPr/>
        <p:txBody>
          <a:bodyPr/>
          <a:lstStyle/>
          <a:p>
            <a:r>
              <a:rPr lang="en-US" dirty="0"/>
              <a:t>Cluster 0</a:t>
            </a:r>
          </a:p>
          <a:p>
            <a:endParaRPr lang="en-IN" b="1" dirty="0"/>
          </a:p>
        </p:txBody>
      </p:sp>
      <p:sp>
        <p:nvSpPr>
          <p:cNvPr id="4" name="Content Placeholder 3">
            <a:extLst>
              <a:ext uri="{FF2B5EF4-FFF2-40B4-BE49-F238E27FC236}">
                <a16:creationId xmlns:a16="http://schemas.microsoft.com/office/drawing/2014/main" id="{B052C200-1B01-412F-B5D1-0EBF54A1F060}"/>
              </a:ext>
            </a:extLst>
          </p:cNvPr>
          <p:cNvSpPr>
            <a:spLocks noGrp="1"/>
          </p:cNvSpPr>
          <p:nvPr>
            <p:ph sz="half" idx="2"/>
          </p:nvPr>
        </p:nvSpPr>
        <p:spPr/>
        <p:txBody>
          <a:bodyPr/>
          <a:lstStyle/>
          <a:p>
            <a:r>
              <a:rPr lang="en-US" dirty="0"/>
              <a:t>Cluster 1</a:t>
            </a:r>
            <a:endParaRPr lang="en-IN" dirty="0"/>
          </a:p>
        </p:txBody>
      </p:sp>
      <p:sp>
        <p:nvSpPr>
          <p:cNvPr id="5" name="Rectangle 4">
            <a:extLst>
              <a:ext uri="{FF2B5EF4-FFF2-40B4-BE49-F238E27FC236}">
                <a16:creationId xmlns:a16="http://schemas.microsoft.com/office/drawing/2014/main" id="{BEC64A7A-87D4-4EDF-8025-33AAD1E4FBC2}"/>
              </a:ext>
            </a:extLst>
          </p:cNvPr>
          <p:cNvSpPr/>
          <p:nvPr/>
        </p:nvSpPr>
        <p:spPr>
          <a:xfrm>
            <a:off x="5158735" y="609600"/>
            <a:ext cx="1478290" cy="584775"/>
          </a:xfrm>
          <a:prstGeom prst="rect">
            <a:avLst/>
          </a:prstGeom>
          <a:noFill/>
        </p:spPr>
        <p:txBody>
          <a:bodyPr wrap="none" lIns="91440" tIns="45720" rIns="91440" bIns="45720">
            <a:spAutoFit/>
          </a:bodyPr>
          <a:lstStyle/>
          <a:p>
            <a:pPr algn="ctr"/>
            <a:r>
              <a:rPr lang="en-US" sz="32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rPr>
              <a:t>Results</a:t>
            </a:r>
            <a:endParaRPr lang="en-US" sz="3200" b="1"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endParaRPr>
          </a:p>
        </p:txBody>
      </p:sp>
      <p:pic>
        <p:nvPicPr>
          <p:cNvPr id="6" name="Picture 5">
            <a:extLst>
              <a:ext uri="{FF2B5EF4-FFF2-40B4-BE49-F238E27FC236}">
                <a16:creationId xmlns:a16="http://schemas.microsoft.com/office/drawing/2014/main" id="{F7A75F3E-F826-4282-A727-826F86A087D7}"/>
              </a:ext>
            </a:extLst>
          </p:cNvPr>
          <p:cNvPicPr>
            <a:picLocks noChangeAspect="1"/>
          </p:cNvPicPr>
          <p:nvPr/>
        </p:nvPicPr>
        <p:blipFill>
          <a:blip r:embed="rId2"/>
          <a:stretch>
            <a:fillRect/>
          </a:stretch>
        </p:blipFill>
        <p:spPr>
          <a:xfrm>
            <a:off x="1143000" y="2734658"/>
            <a:ext cx="4751501" cy="2583962"/>
          </a:xfrm>
          <a:prstGeom prst="rect">
            <a:avLst/>
          </a:prstGeom>
        </p:spPr>
      </p:pic>
      <p:sp>
        <p:nvSpPr>
          <p:cNvPr id="7" name="Content Placeholder 2">
            <a:extLst>
              <a:ext uri="{FF2B5EF4-FFF2-40B4-BE49-F238E27FC236}">
                <a16:creationId xmlns:a16="http://schemas.microsoft.com/office/drawing/2014/main" id="{1586880F-F309-4FAA-BB08-3B2637CAABB7}"/>
              </a:ext>
            </a:extLst>
          </p:cNvPr>
          <p:cNvSpPr txBox="1">
            <a:spLocks/>
          </p:cNvSpPr>
          <p:nvPr/>
        </p:nvSpPr>
        <p:spPr>
          <a:xfrm>
            <a:off x="1143000" y="2057400"/>
            <a:ext cx="4754880" cy="4023360"/>
          </a:xfrm>
          <a:prstGeom prst="rect">
            <a:avLst/>
          </a:prstGeom>
        </p:spPr>
        <p:txBody>
          <a:bodyPr vert="horz" lIns="91440" tIns="45720" rIns="91440" bIns="45720" rtlCol="0">
            <a:normAutofit/>
          </a:bodyPr>
          <a:lst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a:lstStyle>
          <a:p>
            <a:r>
              <a:rPr lang="en-US"/>
              <a:t>Cluster 0</a:t>
            </a:r>
          </a:p>
          <a:p>
            <a:endParaRPr lang="en-IN" b="1" dirty="0"/>
          </a:p>
        </p:txBody>
      </p:sp>
      <p:pic>
        <p:nvPicPr>
          <p:cNvPr id="9" name="Picture 8">
            <a:extLst>
              <a:ext uri="{FF2B5EF4-FFF2-40B4-BE49-F238E27FC236}">
                <a16:creationId xmlns:a16="http://schemas.microsoft.com/office/drawing/2014/main" id="{A4D8FFD7-0703-47C1-B928-07C9E9C3B04D}"/>
              </a:ext>
            </a:extLst>
          </p:cNvPr>
          <p:cNvPicPr>
            <a:picLocks noChangeAspect="1"/>
          </p:cNvPicPr>
          <p:nvPr/>
        </p:nvPicPr>
        <p:blipFill>
          <a:blip r:embed="rId3"/>
          <a:stretch>
            <a:fillRect/>
          </a:stretch>
        </p:blipFill>
        <p:spPr>
          <a:xfrm>
            <a:off x="6325299" y="2734659"/>
            <a:ext cx="4754880" cy="2583961"/>
          </a:xfrm>
          <a:prstGeom prst="rect">
            <a:avLst/>
          </a:prstGeom>
        </p:spPr>
      </p:pic>
    </p:spTree>
    <p:extLst>
      <p:ext uri="{BB962C8B-B14F-4D97-AF65-F5344CB8AC3E}">
        <p14:creationId xmlns:p14="http://schemas.microsoft.com/office/powerpoint/2010/main" val="5471709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476AF1E-79C3-4B4B-B85E-338719D47492}"/>
              </a:ext>
            </a:extLst>
          </p:cNvPr>
          <p:cNvSpPr>
            <a:spLocks noGrp="1"/>
          </p:cNvSpPr>
          <p:nvPr>
            <p:ph sz="half" idx="1"/>
          </p:nvPr>
        </p:nvSpPr>
        <p:spPr/>
        <p:txBody>
          <a:bodyPr/>
          <a:lstStyle/>
          <a:p>
            <a:r>
              <a:rPr lang="en-US" dirty="0"/>
              <a:t>Cluster 2</a:t>
            </a:r>
          </a:p>
          <a:p>
            <a:endParaRPr lang="en-IN" b="1" dirty="0"/>
          </a:p>
        </p:txBody>
      </p:sp>
      <p:sp>
        <p:nvSpPr>
          <p:cNvPr id="4" name="Content Placeholder 3">
            <a:extLst>
              <a:ext uri="{FF2B5EF4-FFF2-40B4-BE49-F238E27FC236}">
                <a16:creationId xmlns:a16="http://schemas.microsoft.com/office/drawing/2014/main" id="{B052C200-1B01-412F-B5D1-0EBF54A1F060}"/>
              </a:ext>
            </a:extLst>
          </p:cNvPr>
          <p:cNvSpPr>
            <a:spLocks noGrp="1"/>
          </p:cNvSpPr>
          <p:nvPr>
            <p:ph sz="half" idx="2"/>
          </p:nvPr>
        </p:nvSpPr>
        <p:spPr/>
        <p:txBody>
          <a:bodyPr/>
          <a:lstStyle/>
          <a:p>
            <a:r>
              <a:rPr lang="en-US" dirty="0"/>
              <a:t>Cluster 3</a:t>
            </a:r>
            <a:endParaRPr lang="en-IN" dirty="0"/>
          </a:p>
        </p:txBody>
      </p:sp>
      <p:sp>
        <p:nvSpPr>
          <p:cNvPr id="5" name="Rectangle 4">
            <a:extLst>
              <a:ext uri="{FF2B5EF4-FFF2-40B4-BE49-F238E27FC236}">
                <a16:creationId xmlns:a16="http://schemas.microsoft.com/office/drawing/2014/main" id="{BEC64A7A-87D4-4EDF-8025-33AAD1E4FBC2}"/>
              </a:ext>
            </a:extLst>
          </p:cNvPr>
          <p:cNvSpPr/>
          <p:nvPr/>
        </p:nvSpPr>
        <p:spPr>
          <a:xfrm>
            <a:off x="5158735" y="609600"/>
            <a:ext cx="1478290" cy="584775"/>
          </a:xfrm>
          <a:prstGeom prst="rect">
            <a:avLst/>
          </a:prstGeom>
          <a:noFill/>
        </p:spPr>
        <p:txBody>
          <a:bodyPr wrap="none" lIns="91440" tIns="45720" rIns="91440" bIns="45720">
            <a:spAutoFit/>
          </a:bodyPr>
          <a:lstStyle/>
          <a:p>
            <a:pPr algn="ctr"/>
            <a:r>
              <a:rPr lang="en-US" sz="32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rPr>
              <a:t>Results</a:t>
            </a:r>
            <a:endParaRPr lang="en-US" sz="3200" b="1"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endParaRPr>
          </a:p>
        </p:txBody>
      </p:sp>
      <p:sp>
        <p:nvSpPr>
          <p:cNvPr id="7" name="Content Placeholder 2">
            <a:extLst>
              <a:ext uri="{FF2B5EF4-FFF2-40B4-BE49-F238E27FC236}">
                <a16:creationId xmlns:a16="http://schemas.microsoft.com/office/drawing/2014/main" id="{1586880F-F309-4FAA-BB08-3B2637CAABB7}"/>
              </a:ext>
            </a:extLst>
          </p:cNvPr>
          <p:cNvSpPr txBox="1">
            <a:spLocks/>
          </p:cNvSpPr>
          <p:nvPr/>
        </p:nvSpPr>
        <p:spPr>
          <a:xfrm>
            <a:off x="1143000" y="2057400"/>
            <a:ext cx="4754880" cy="4023360"/>
          </a:xfrm>
          <a:prstGeom prst="rect">
            <a:avLst/>
          </a:prstGeom>
        </p:spPr>
        <p:txBody>
          <a:bodyPr vert="horz" lIns="91440" tIns="45720" rIns="91440" bIns="45720" rtlCol="0">
            <a:normAutofit/>
          </a:bodyPr>
          <a:lst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a:lstStyle>
          <a:p>
            <a:r>
              <a:rPr lang="en-US" dirty="0"/>
              <a:t>Cluster </a:t>
            </a:r>
          </a:p>
          <a:p>
            <a:pPr marL="45720" indent="0">
              <a:buNone/>
            </a:pPr>
            <a:endParaRPr lang="en-IN" b="1" dirty="0"/>
          </a:p>
        </p:txBody>
      </p:sp>
      <p:pic>
        <p:nvPicPr>
          <p:cNvPr id="2" name="Picture 1">
            <a:extLst>
              <a:ext uri="{FF2B5EF4-FFF2-40B4-BE49-F238E27FC236}">
                <a16:creationId xmlns:a16="http://schemas.microsoft.com/office/drawing/2014/main" id="{6278381B-0B1E-48D6-9C86-B2A4E0FA5109}"/>
              </a:ext>
            </a:extLst>
          </p:cNvPr>
          <p:cNvPicPr>
            <a:picLocks noChangeAspect="1"/>
          </p:cNvPicPr>
          <p:nvPr/>
        </p:nvPicPr>
        <p:blipFill>
          <a:blip r:embed="rId2"/>
          <a:stretch>
            <a:fillRect/>
          </a:stretch>
        </p:blipFill>
        <p:spPr>
          <a:xfrm>
            <a:off x="1249960" y="2828447"/>
            <a:ext cx="4410000" cy="2272059"/>
          </a:xfrm>
          <a:prstGeom prst="rect">
            <a:avLst/>
          </a:prstGeom>
        </p:spPr>
      </p:pic>
      <p:pic>
        <p:nvPicPr>
          <p:cNvPr id="8" name="Picture 7">
            <a:extLst>
              <a:ext uri="{FF2B5EF4-FFF2-40B4-BE49-F238E27FC236}">
                <a16:creationId xmlns:a16="http://schemas.microsoft.com/office/drawing/2014/main" id="{A47313C9-6C20-40A9-9B8F-AE3ED3C5780D}"/>
              </a:ext>
            </a:extLst>
          </p:cNvPr>
          <p:cNvPicPr>
            <a:picLocks noChangeAspect="1"/>
          </p:cNvPicPr>
          <p:nvPr/>
        </p:nvPicPr>
        <p:blipFill>
          <a:blip r:embed="rId3"/>
          <a:stretch>
            <a:fillRect/>
          </a:stretch>
        </p:blipFill>
        <p:spPr>
          <a:xfrm>
            <a:off x="6267611" y="2828447"/>
            <a:ext cx="4781389" cy="2272059"/>
          </a:xfrm>
          <a:prstGeom prst="rect">
            <a:avLst/>
          </a:prstGeom>
        </p:spPr>
      </p:pic>
    </p:spTree>
    <p:extLst>
      <p:ext uri="{BB962C8B-B14F-4D97-AF65-F5344CB8AC3E}">
        <p14:creationId xmlns:p14="http://schemas.microsoft.com/office/powerpoint/2010/main" val="27581752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476AF1E-79C3-4B4B-B85E-338719D47492}"/>
              </a:ext>
            </a:extLst>
          </p:cNvPr>
          <p:cNvSpPr>
            <a:spLocks noGrp="1"/>
          </p:cNvSpPr>
          <p:nvPr>
            <p:ph sz="half" idx="1"/>
          </p:nvPr>
        </p:nvSpPr>
        <p:spPr/>
        <p:txBody>
          <a:bodyPr/>
          <a:lstStyle/>
          <a:p>
            <a:r>
              <a:rPr lang="en-US" dirty="0"/>
              <a:t>Cluster 4</a:t>
            </a:r>
          </a:p>
          <a:p>
            <a:endParaRPr lang="en-IN" b="1" dirty="0"/>
          </a:p>
        </p:txBody>
      </p:sp>
      <p:sp>
        <p:nvSpPr>
          <p:cNvPr id="4" name="Content Placeholder 3">
            <a:extLst>
              <a:ext uri="{FF2B5EF4-FFF2-40B4-BE49-F238E27FC236}">
                <a16:creationId xmlns:a16="http://schemas.microsoft.com/office/drawing/2014/main" id="{B052C200-1B01-412F-B5D1-0EBF54A1F060}"/>
              </a:ext>
            </a:extLst>
          </p:cNvPr>
          <p:cNvSpPr>
            <a:spLocks noGrp="1"/>
          </p:cNvSpPr>
          <p:nvPr>
            <p:ph sz="half" idx="2"/>
          </p:nvPr>
        </p:nvSpPr>
        <p:spPr/>
        <p:txBody>
          <a:bodyPr/>
          <a:lstStyle/>
          <a:p>
            <a:r>
              <a:rPr lang="en-US" dirty="0"/>
              <a:t>Cluster 5</a:t>
            </a:r>
            <a:endParaRPr lang="en-IN" dirty="0"/>
          </a:p>
        </p:txBody>
      </p:sp>
      <p:sp>
        <p:nvSpPr>
          <p:cNvPr id="5" name="Rectangle 4">
            <a:extLst>
              <a:ext uri="{FF2B5EF4-FFF2-40B4-BE49-F238E27FC236}">
                <a16:creationId xmlns:a16="http://schemas.microsoft.com/office/drawing/2014/main" id="{BEC64A7A-87D4-4EDF-8025-33AAD1E4FBC2}"/>
              </a:ext>
            </a:extLst>
          </p:cNvPr>
          <p:cNvSpPr/>
          <p:nvPr/>
        </p:nvSpPr>
        <p:spPr>
          <a:xfrm>
            <a:off x="5158735" y="609600"/>
            <a:ext cx="1478290" cy="584775"/>
          </a:xfrm>
          <a:prstGeom prst="rect">
            <a:avLst/>
          </a:prstGeom>
          <a:noFill/>
        </p:spPr>
        <p:txBody>
          <a:bodyPr wrap="none" lIns="91440" tIns="45720" rIns="91440" bIns="45720">
            <a:spAutoFit/>
          </a:bodyPr>
          <a:lstStyle/>
          <a:p>
            <a:pPr algn="ctr"/>
            <a:r>
              <a:rPr lang="en-US" sz="32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rPr>
              <a:t>Results</a:t>
            </a:r>
            <a:endParaRPr lang="en-US" sz="3200" b="1"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endParaRPr>
          </a:p>
        </p:txBody>
      </p:sp>
      <p:sp>
        <p:nvSpPr>
          <p:cNvPr id="7" name="Content Placeholder 2">
            <a:extLst>
              <a:ext uri="{FF2B5EF4-FFF2-40B4-BE49-F238E27FC236}">
                <a16:creationId xmlns:a16="http://schemas.microsoft.com/office/drawing/2014/main" id="{1586880F-F309-4FAA-BB08-3B2637CAABB7}"/>
              </a:ext>
            </a:extLst>
          </p:cNvPr>
          <p:cNvSpPr txBox="1">
            <a:spLocks/>
          </p:cNvSpPr>
          <p:nvPr/>
        </p:nvSpPr>
        <p:spPr>
          <a:xfrm>
            <a:off x="1143000" y="2057400"/>
            <a:ext cx="4754880" cy="4023360"/>
          </a:xfrm>
          <a:prstGeom prst="rect">
            <a:avLst/>
          </a:prstGeom>
        </p:spPr>
        <p:txBody>
          <a:bodyPr vert="horz" lIns="91440" tIns="45720" rIns="91440" bIns="45720" rtlCol="0">
            <a:normAutofit/>
          </a:bodyPr>
          <a:lst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a:lstStyle>
          <a:p>
            <a:r>
              <a:rPr lang="en-US" dirty="0"/>
              <a:t>Cluster </a:t>
            </a:r>
          </a:p>
          <a:p>
            <a:pPr marL="45720" indent="0">
              <a:buNone/>
            </a:pPr>
            <a:endParaRPr lang="en-IN" b="1" dirty="0"/>
          </a:p>
        </p:txBody>
      </p:sp>
      <p:pic>
        <p:nvPicPr>
          <p:cNvPr id="6" name="Picture 5">
            <a:extLst>
              <a:ext uri="{FF2B5EF4-FFF2-40B4-BE49-F238E27FC236}">
                <a16:creationId xmlns:a16="http://schemas.microsoft.com/office/drawing/2014/main" id="{B07F5302-BFDD-4D98-90D1-5DB27B8CD6CF}"/>
              </a:ext>
            </a:extLst>
          </p:cNvPr>
          <p:cNvPicPr>
            <a:picLocks noChangeAspect="1"/>
          </p:cNvPicPr>
          <p:nvPr/>
        </p:nvPicPr>
        <p:blipFill>
          <a:blip r:embed="rId2"/>
          <a:stretch>
            <a:fillRect/>
          </a:stretch>
        </p:blipFill>
        <p:spPr>
          <a:xfrm>
            <a:off x="1142999" y="2581232"/>
            <a:ext cx="4524584" cy="3341832"/>
          </a:xfrm>
          <a:prstGeom prst="rect">
            <a:avLst/>
          </a:prstGeom>
        </p:spPr>
      </p:pic>
      <p:pic>
        <p:nvPicPr>
          <p:cNvPr id="9" name="Picture 8">
            <a:extLst>
              <a:ext uri="{FF2B5EF4-FFF2-40B4-BE49-F238E27FC236}">
                <a16:creationId xmlns:a16="http://schemas.microsoft.com/office/drawing/2014/main" id="{B79323A4-DD70-4388-93FB-7B1035F711F1}"/>
              </a:ext>
            </a:extLst>
          </p:cNvPr>
          <p:cNvPicPr>
            <a:picLocks noChangeAspect="1"/>
          </p:cNvPicPr>
          <p:nvPr/>
        </p:nvPicPr>
        <p:blipFill>
          <a:blip r:embed="rId3"/>
          <a:stretch>
            <a:fillRect/>
          </a:stretch>
        </p:blipFill>
        <p:spPr>
          <a:xfrm>
            <a:off x="6096000" y="2581232"/>
            <a:ext cx="5332015" cy="3341832"/>
          </a:xfrm>
          <a:prstGeom prst="rect">
            <a:avLst/>
          </a:prstGeom>
        </p:spPr>
      </p:pic>
    </p:spTree>
    <p:extLst>
      <p:ext uri="{BB962C8B-B14F-4D97-AF65-F5344CB8AC3E}">
        <p14:creationId xmlns:p14="http://schemas.microsoft.com/office/powerpoint/2010/main" val="3475210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476AF1E-79C3-4B4B-B85E-338719D47492}"/>
              </a:ext>
            </a:extLst>
          </p:cNvPr>
          <p:cNvSpPr>
            <a:spLocks noGrp="1"/>
          </p:cNvSpPr>
          <p:nvPr>
            <p:ph sz="half" idx="1"/>
          </p:nvPr>
        </p:nvSpPr>
        <p:spPr/>
        <p:txBody>
          <a:bodyPr/>
          <a:lstStyle/>
          <a:p>
            <a:r>
              <a:rPr lang="en-US" dirty="0"/>
              <a:t>Cluster 6</a:t>
            </a:r>
          </a:p>
          <a:p>
            <a:endParaRPr lang="en-IN" b="1" dirty="0"/>
          </a:p>
        </p:txBody>
      </p:sp>
      <p:sp>
        <p:nvSpPr>
          <p:cNvPr id="4" name="Content Placeholder 3">
            <a:extLst>
              <a:ext uri="{FF2B5EF4-FFF2-40B4-BE49-F238E27FC236}">
                <a16:creationId xmlns:a16="http://schemas.microsoft.com/office/drawing/2014/main" id="{B052C200-1B01-412F-B5D1-0EBF54A1F060}"/>
              </a:ext>
            </a:extLst>
          </p:cNvPr>
          <p:cNvSpPr>
            <a:spLocks noGrp="1"/>
          </p:cNvSpPr>
          <p:nvPr>
            <p:ph sz="half" idx="2"/>
          </p:nvPr>
        </p:nvSpPr>
        <p:spPr/>
        <p:txBody>
          <a:bodyPr/>
          <a:lstStyle/>
          <a:p>
            <a:r>
              <a:rPr lang="en-US" dirty="0"/>
              <a:t>Cluster 7</a:t>
            </a:r>
            <a:endParaRPr lang="en-IN" dirty="0"/>
          </a:p>
        </p:txBody>
      </p:sp>
      <p:sp>
        <p:nvSpPr>
          <p:cNvPr id="5" name="Rectangle 4">
            <a:extLst>
              <a:ext uri="{FF2B5EF4-FFF2-40B4-BE49-F238E27FC236}">
                <a16:creationId xmlns:a16="http://schemas.microsoft.com/office/drawing/2014/main" id="{BEC64A7A-87D4-4EDF-8025-33AAD1E4FBC2}"/>
              </a:ext>
            </a:extLst>
          </p:cNvPr>
          <p:cNvSpPr/>
          <p:nvPr/>
        </p:nvSpPr>
        <p:spPr>
          <a:xfrm>
            <a:off x="5158735" y="609600"/>
            <a:ext cx="1478290" cy="584775"/>
          </a:xfrm>
          <a:prstGeom prst="rect">
            <a:avLst/>
          </a:prstGeom>
          <a:noFill/>
        </p:spPr>
        <p:txBody>
          <a:bodyPr wrap="none" lIns="91440" tIns="45720" rIns="91440" bIns="45720">
            <a:spAutoFit/>
          </a:bodyPr>
          <a:lstStyle/>
          <a:p>
            <a:pPr algn="ctr"/>
            <a:r>
              <a:rPr lang="en-US" sz="32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rPr>
              <a:t>Results</a:t>
            </a:r>
            <a:endParaRPr lang="en-US" sz="3200" b="1"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endParaRPr>
          </a:p>
        </p:txBody>
      </p:sp>
      <p:sp>
        <p:nvSpPr>
          <p:cNvPr id="7" name="Content Placeholder 2">
            <a:extLst>
              <a:ext uri="{FF2B5EF4-FFF2-40B4-BE49-F238E27FC236}">
                <a16:creationId xmlns:a16="http://schemas.microsoft.com/office/drawing/2014/main" id="{1586880F-F309-4FAA-BB08-3B2637CAABB7}"/>
              </a:ext>
            </a:extLst>
          </p:cNvPr>
          <p:cNvSpPr txBox="1">
            <a:spLocks/>
          </p:cNvSpPr>
          <p:nvPr/>
        </p:nvSpPr>
        <p:spPr>
          <a:xfrm>
            <a:off x="1143000" y="2057400"/>
            <a:ext cx="4754880" cy="4023360"/>
          </a:xfrm>
          <a:prstGeom prst="rect">
            <a:avLst/>
          </a:prstGeom>
        </p:spPr>
        <p:txBody>
          <a:bodyPr vert="horz" lIns="91440" tIns="45720" rIns="91440" bIns="45720" rtlCol="0">
            <a:normAutofit/>
          </a:bodyPr>
          <a:lst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a:lstStyle>
          <a:p>
            <a:r>
              <a:rPr lang="en-US" dirty="0"/>
              <a:t>Cluster </a:t>
            </a:r>
          </a:p>
          <a:p>
            <a:pPr marL="45720" indent="0">
              <a:buNone/>
            </a:pPr>
            <a:endParaRPr lang="en-IN" b="1" dirty="0"/>
          </a:p>
        </p:txBody>
      </p:sp>
      <p:pic>
        <p:nvPicPr>
          <p:cNvPr id="2" name="Picture 1">
            <a:extLst>
              <a:ext uri="{FF2B5EF4-FFF2-40B4-BE49-F238E27FC236}">
                <a16:creationId xmlns:a16="http://schemas.microsoft.com/office/drawing/2014/main" id="{3303702A-5114-4FE7-8369-FCFA4EB79C32}"/>
              </a:ext>
            </a:extLst>
          </p:cNvPr>
          <p:cNvPicPr>
            <a:picLocks noChangeAspect="1"/>
          </p:cNvPicPr>
          <p:nvPr/>
        </p:nvPicPr>
        <p:blipFill>
          <a:blip r:embed="rId2"/>
          <a:stretch>
            <a:fillRect/>
          </a:stretch>
        </p:blipFill>
        <p:spPr>
          <a:xfrm>
            <a:off x="1116491" y="2697804"/>
            <a:ext cx="4549981" cy="2150641"/>
          </a:xfrm>
          <a:prstGeom prst="rect">
            <a:avLst/>
          </a:prstGeom>
        </p:spPr>
      </p:pic>
      <p:pic>
        <p:nvPicPr>
          <p:cNvPr id="8" name="Picture 7">
            <a:extLst>
              <a:ext uri="{FF2B5EF4-FFF2-40B4-BE49-F238E27FC236}">
                <a16:creationId xmlns:a16="http://schemas.microsoft.com/office/drawing/2014/main" id="{4704F5DC-1515-4DFB-9C60-0C227FC22550}"/>
              </a:ext>
            </a:extLst>
          </p:cNvPr>
          <p:cNvPicPr>
            <a:picLocks noChangeAspect="1"/>
          </p:cNvPicPr>
          <p:nvPr/>
        </p:nvPicPr>
        <p:blipFill>
          <a:blip r:embed="rId3"/>
          <a:stretch>
            <a:fillRect/>
          </a:stretch>
        </p:blipFill>
        <p:spPr>
          <a:xfrm>
            <a:off x="6254358" y="2697804"/>
            <a:ext cx="4781388" cy="2150641"/>
          </a:xfrm>
          <a:prstGeom prst="rect">
            <a:avLst/>
          </a:prstGeom>
        </p:spPr>
      </p:pic>
    </p:spTree>
    <p:extLst>
      <p:ext uri="{BB962C8B-B14F-4D97-AF65-F5344CB8AC3E}">
        <p14:creationId xmlns:p14="http://schemas.microsoft.com/office/powerpoint/2010/main" val="31085716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C18B10A-0F9E-4E1C-83FA-070378091BE4}"/>
              </a:ext>
            </a:extLst>
          </p:cNvPr>
          <p:cNvSpPr/>
          <p:nvPr/>
        </p:nvSpPr>
        <p:spPr>
          <a:xfrm>
            <a:off x="5067513" y="433859"/>
            <a:ext cx="2056973" cy="584775"/>
          </a:xfrm>
          <a:prstGeom prst="rect">
            <a:avLst/>
          </a:prstGeom>
          <a:noFill/>
        </p:spPr>
        <p:txBody>
          <a:bodyPr wrap="none" lIns="91440" tIns="45720" rIns="91440" bIns="45720">
            <a:spAutoFit/>
          </a:bodyPr>
          <a:lstStyle/>
          <a:p>
            <a:pPr algn="ctr"/>
            <a:r>
              <a:rPr lang="en-US" sz="3200" b="1"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Discussion</a:t>
            </a:r>
          </a:p>
        </p:txBody>
      </p:sp>
      <p:sp>
        <p:nvSpPr>
          <p:cNvPr id="3" name="TextBox 2">
            <a:extLst>
              <a:ext uri="{FF2B5EF4-FFF2-40B4-BE49-F238E27FC236}">
                <a16:creationId xmlns:a16="http://schemas.microsoft.com/office/drawing/2014/main" id="{25C2F2DC-EA47-44CF-A597-C5A9E9B9875C}"/>
              </a:ext>
            </a:extLst>
          </p:cNvPr>
          <p:cNvSpPr txBox="1"/>
          <p:nvPr/>
        </p:nvSpPr>
        <p:spPr>
          <a:xfrm>
            <a:off x="704675" y="1705321"/>
            <a:ext cx="3682767" cy="3139321"/>
          </a:xfrm>
          <a:prstGeom prst="rect">
            <a:avLst/>
          </a:prstGeom>
          <a:noFill/>
        </p:spPr>
        <p:txBody>
          <a:bodyPr wrap="square" rtlCol="0">
            <a:spAutoFit/>
          </a:bodyPr>
          <a:lstStyle/>
          <a:p>
            <a:r>
              <a:rPr lang="en-US" dirty="0"/>
              <a:t>To understand the clusters, three analysis were done, namely:</a:t>
            </a:r>
          </a:p>
          <a:p>
            <a:endParaRPr lang="en-US" dirty="0"/>
          </a:p>
          <a:p>
            <a:pPr marL="342900" indent="-342900">
              <a:buFont typeface="+mj-lt"/>
              <a:buAutoNum type="arabicPeriod"/>
            </a:pPr>
            <a:r>
              <a:rPr lang="en-US" dirty="0"/>
              <a:t>Count of ‘Borough’ </a:t>
            </a:r>
          </a:p>
          <a:p>
            <a:pPr marL="342900" indent="-342900">
              <a:buFont typeface="+mj-lt"/>
              <a:buAutoNum type="arabicPeriod"/>
            </a:pPr>
            <a:endParaRPr lang="en-US" dirty="0"/>
          </a:p>
          <a:p>
            <a:pPr marL="342900" indent="-342900">
              <a:buFont typeface="+mj-lt"/>
              <a:buAutoNum type="arabicPeriod"/>
            </a:pPr>
            <a:r>
              <a:rPr lang="en-US" dirty="0"/>
              <a:t>Count of ‘1st Most Common Venue’ </a:t>
            </a:r>
          </a:p>
          <a:p>
            <a:pPr marL="342900" indent="-342900">
              <a:buFont typeface="+mj-lt"/>
              <a:buAutoNum type="arabicPeriod"/>
            </a:pPr>
            <a:endParaRPr lang="en-US" dirty="0"/>
          </a:p>
          <a:p>
            <a:pPr marL="342900" indent="-342900">
              <a:buFont typeface="+mj-lt"/>
              <a:buAutoNum type="arabicPeriod"/>
            </a:pPr>
            <a:r>
              <a:rPr lang="en-US" dirty="0"/>
              <a:t>Count of ‘2nd Most Common Venue’ </a:t>
            </a:r>
          </a:p>
          <a:p>
            <a:pPr marL="342900" indent="-342900">
              <a:buFont typeface="+mj-lt"/>
              <a:buAutoNum type="arabicPeriod"/>
            </a:pPr>
            <a:endParaRPr lang="en-IN" dirty="0"/>
          </a:p>
        </p:txBody>
      </p:sp>
      <p:graphicFrame>
        <p:nvGraphicFramePr>
          <p:cNvPr id="4" name="Table 3">
            <a:extLst>
              <a:ext uri="{FF2B5EF4-FFF2-40B4-BE49-F238E27FC236}">
                <a16:creationId xmlns:a16="http://schemas.microsoft.com/office/drawing/2014/main" id="{8CC93C92-DC83-4AD7-BE24-520E7AD5C900}"/>
              </a:ext>
            </a:extLst>
          </p:cNvPr>
          <p:cNvGraphicFramePr>
            <a:graphicFrameLocks noGrp="1"/>
          </p:cNvGraphicFramePr>
          <p:nvPr>
            <p:extLst>
              <p:ext uri="{D42A27DB-BD31-4B8C-83A1-F6EECF244321}">
                <p14:modId xmlns:p14="http://schemas.microsoft.com/office/powerpoint/2010/main" val="1301018798"/>
              </p:ext>
            </p:extLst>
          </p:nvPr>
        </p:nvGraphicFramePr>
        <p:xfrm>
          <a:off x="4145772" y="1705321"/>
          <a:ext cx="7317575" cy="3608957"/>
        </p:xfrm>
        <a:graphic>
          <a:graphicData uri="http://schemas.openxmlformats.org/drawingml/2006/table">
            <a:tbl>
              <a:tblPr firstRow="1" firstCol="1" bandRow="1">
                <a:tableStyleId>{5C22544A-7EE6-4342-B048-85BDC9FD1C3A}</a:tableStyleId>
              </a:tblPr>
              <a:tblGrid>
                <a:gridCol w="564793">
                  <a:extLst>
                    <a:ext uri="{9D8B030D-6E8A-4147-A177-3AD203B41FA5}">
                      <a16:colId xmlns:a16="http://schemas.microsoft.com/office/drawing/2014/main" val="1419056951"/>
                    </a:ext>
                  </a:extLst>
                </a:gridCol>
                <a:gridCol w="1464629">
                  <a:extLst>
                    <a:ext uri="{9D8B030D-6E8A-4147-A177-3AD203B41FA5}">
                      <a16:colId xmlns:a16="http://schemas.microsoft.com/office/drawing/2014/main" val="2515282384"/>
                    </a:ext>
                  </a:extLst>
                </a:gridCol>
                <a:gridCol w="1500616">
                  <a:extLst>
                    <a:ext uri="{9D8B030D-6E8A-4147-A177-3AD203B41FA5}">
                      <a16:colId xmlns:a16="http://schemas.microsoft.com/office/drawing/2014/main" val="1653287962"/>
                    </a:ext>
                  </a:extLst>
                </a:gridCol>
                <a:gridCol w="3787537">
                  <a:extLst>
                    <a:ext uri="{9D8B030D-6E8A-4147-A177-3AD203B41FA5}">
                      <a16:colId xmlns:a16="http://schemas.microsoft.com/office/drawing/2014/main" val="2821077051"/>
                    </a:ext>
                  </a:extLst>
                </a:gridCol>
              </a:tblGrid>
              <a:tr h="218595">
                <a:tc gridSpan="4">
                  <a:txBody>
                    <a:bodyPr/>
                    <a:lstStyle/>
                    <a:p>
                      <a:pPr algn="ctr">
                        <a:lnSpc>
                          <a:spcPct val="115000"/>
                        </a:lnSpc>
                        <a:spcBef>
                          <a:spcPts val="1200"/>
                        </a:spcBef>
                        <a:spcAft>
                          <a:spcPts val="300"/>
                        </a:spcAft>
                      </a:pPr>
                      <a:r>
                        <a:rPr lang="en-US" sz="1300" kern="1400" dirty="0">
                          <a:effectLst/>
                        </a:rPr>
                        <a:t>Count of Occurrences within the Cluster</a:t>
                      </a:r>
                      <a:endParaRPr lang="en-IN" sz="1000" b="1" kern="1400" dirty="0">
                        <a:solidFill>
                          <a:srgbClr val="061F57"/>
                        </a:solidFill>
                        <a:effectLst/>
                        <a:latin typeface="Calibri" panose="020F0502020204030204" pitchFamily="34" charset="0"/>
                        <a:ea typeface="MS Gothic" panose="020B0609070205080204" pitchFamily="49" charset="-128"/>
                        <a:cs typeface="Times New Roman" panose="02020603050405020304" pitchFamily="18" charset="0"/>
                      </a:endParaRPr>
                    </a:p>
                  </a:txBody>
                  <a:tcPr marL="54590" marR="54590" marT="0" marB="0"/>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272356998"/>
                  </a:ext>
                </a:extLst>
              </a:tr>
              <a:tr h="425382">
                <a:tc>
                  <a:txBody>
                    <a:bodyPr/>
                    <a:lstStyle/>
                    <a:p>
                      <a:pPr algn="ctr">
                        <a:lnSpc>
                          <a:spcPct val="115000"/>
                        </a:lnSpc>
                        <a:spcBef>
                          <a:spcPts val="1200"/>
                        </a:spcBef>
                        <a:spcAft>
                          <a:spcPts val="300"/>
                        </a:spcAft>
                      </a:pPr>
                      <a:r>
                        <a:rPr lang="en-US" sz="1100" kern="1400">
                          <a:effectLst/>
                        </a:rPr>
                        <a:t>Cluster</a:t>
                      </a:r>
                      <a:endParaRPr lang="en-IN" sz="1000" b="1" kern="1400">
                        <a:solidFill>
                          <a:srgbClr val="061F57"/>
                        </a:solidFill>
                        <a:effectLst/>
                        <a:latin typeface="Calibri" panose="020F0502020204030204" pitchFamily="34" charset="0"/>
                        <a:ea typeface="MS Gothic" panose="020B0609070205080204" pitchFamily="49" charset="-128"/>
                        <a:cs typeface="Times New Roman" panose="02020603050405020304" pitchFamily="18" charset="0"/>
                      </a:endParaRPr>
                    </a:p>
                  </a:txBody>
                  <a:tcPr marL="54590" marR="54590" marT="0" marB="0"/>
                </a:tc>
                <a:tc>
                  <a:txBody>
                    <a:bodyPr/>
                    <a:lstStyle/>
                    <a:p>
                      <a:pPr algn="ctr">
                        <a:lnSpc>
                          <a:spcPct val="115000"/>
                        </a:lnSpc>
                        <a:spcBef>
                          <a:spcPts val="1200"/>
                        </a:spcBef>
                        <a:spcAft>
                          <a:spcPts val="300"/>
                        </a:spcAft>
                      </a:pPr>
                      <a:r>
                        <a:rPr lang="en-US" sz="1100" kern="1400" dirty="0">
                          <a:effectLst/>
                        </a:rPr>
                        <a:t>1</a:t>
                      </a:r>
                      <a:r>
                        <a:rPr lang="en-US" sz="1100" kern="1400" baseline="30000" dirty="0">
                          <a:effectLst/>
                        </a:rPr>
                        <a:t>st </a:t>
                      </a:r>
                      <a:r>
                        <a:rPr lang="en-US" sz="1100" kern="1400" dirty="0">
                          <a:effectLst/>
                        </a:rPr>
                        <a:t>Most Common Venue</a:t>
                      </a:r>
                      <a:endParaRPr lang="en-IN" sz="1000" b="1" kern="1400" dirty="0">
                        <a:solidFill>
                          <a:srgbClr val="061F57"/>
                        </a:solidFill>
                        <a:effectLst/>
                        <a:latin typeface="Calibri" panose="020F0502020204030204" pitchFamily="34" charset="0"/>
                        <a:ea typeface="MS Gothic" panose="020B0609070205080204" pitchFamily="49" charset="-128"/>
                        <a:cs typeface="Times New Roman" panose="02020603050405020304" pitchFamily="18" charset="0"/>
                      </a:endParaRPr>
                    </a:p>
                  </a:txBody>
                  <a:tcPr marL="54590" marR="54590" marT="0" marB="0"/>
                </a:tc>
                <a:tc>
                  <a:txBody>
                    <a:bodyPr/>
                    <a:lstStyle/>
                    <a:p>
                      <a:pPr algn="ctr">
                        <a:lnSpc>
                          <a:spcPct val="115000"/>
                        </a:lnSpc>
                        <a:spcBef>
                          <a:spcPts val="1200"/>
                        </a:spcBef>
                        <a:spcAft>
                          <a:spcPts val="300"/>
                        </a:spcAft>
                      </a:pPr>
                      <a:r>
                        <a:rPr lang="en-US" sz="1100" kern="1400">
                          <a:effectLst/>
                        </a:rPr>
                        <a:t>2</a:t>
                      </a:r>
                      <a:r>
                        <a:rPr lang="en-US" sz="1100" kern="1400" baseline="30000">
                          <a:effectLst/>
                        </a:rPr>
                        <a:t>nd </a:t>
                      </a:r>
                      <a:r>
                        <a:rPr lang="en-US" sz="1100" kern="1400">
                          <a:effectLst/>
                        </a:rPr>
                        <a:t>Most Common Venue</a:t>
                      </a:r>
                      <a:endParaRPr lang="en-IN" sz="1000" b="1" kern="1400">
                        <a:solidFill>
                          <a:srgbClr val="061F57"/>
                        </a:solidFill>
                        <a:effectLst/>
                        <a:latin typeface="Calibri" panose="020F0502020204030204" pitchFamily="34" charset="0"/>
                        <a:ea typeface="MS Gothic" panose="020B0609070205080204" pitchFamily="49" charset="-128"/>
                        <a:cs typeface="Times New Roman" panose="02020603050405020304" pitchFamily="18" charset="0"/>
                      </a:endParaRPr>
                    </a:p>
                  </a:txBody>
                  <a:tcPr marL="54590" marR="54590" marT="0" marB="0"/>
                </a:tc>
                <a:tc>
                  <a:txBody>
                    <a:bodyPr/>
                    <a:lstStyle/>
                    <a:p>
                      <a:pPr algn="ctr">
                        <a:lnSpc>
                          <a:spcPct val="115000"/>
                        </a:lnSpc>
                        <a:spcBef>
                          <a:spcPts val="1200"/>
                        </a:spcBef>
                        <a:spcAft>
                          <a:spcPts val="300"/>
                        </a:spcAft>
                      </a:pPr>
                      <a:r>
                        <a:rPr lang="en-US" sz="1100" kern="1400">
                          <a:effectLst/>
                        </a:rPr>
                        <a:t>Borough</a:t>
                      </a:r>
                      <a:endParaRPr lang="en-IN" sz="1000" b="1" kern="1400">
                        <a:solidFill>
                          <a:srgbClr val="061F57"/>
                        </a:solidFill>
                        <a:effectLst/>
                        <a:latin typeface="Calibri" panose="020F0502020204030204" pitchFamily="34" charset="0"/>
                        <a:ea typeface="MS Gothic" panose="020B0609070205080204" pitchFamily="49" charset="-128"/>
                        <a:cs typeface="Times New Roman" panose="02020603050405020304" pitchFamily="18" charset="0"/>
                      </a:endParaRPr>
                    </a:p>
                  </a:txBody>
                  <a:tcPr marL="54590" marR="54590" marT="0" marB="0"/>
                </a:tc>
                <a:extLst>
                  <a:ext uri="{0D108BD9-81ED-4DB2-BD59-A6C34878D82A}">
                    <a16:rowId xmlns:a16="http://schemas.microsoft.com/office/drawing/2014/main" val="1808943726"/>
                  </a:ext>
                </a:extLst>
              </a:tr>
              <a:tr h="346825">
                <a:tc>
                  <a:txBody>
                    <a:bodyPr/>
                    <a:lstStyle/>
                    <a:p>
                      <a:pPr algn="ctr">
                        <a:lnSpc>
                          <a:spcPct val="115000"/>
                        </a:lnSpc>
                        <a:spcBef>
                          <a:spcPts val="1200"/>
                        </a:spcBef>
                        <a:spcAft>
                          <a:spcPts val="300"/>
                        </a:spcAft>
                      </a:pPr>
                      <a:r>
                        <a:rPr lang="en-US" sz="1000" kern="1400" dirty="0">
                          <a:effectLst/>
                        </a:rPr>
                        <a:t>0</a:t>
                      </a:r>
                      <a:endParaRPr lang="en-IN" sz="1000" b="1" kern="1400" dirty="0">
                        <a:solidFill>
                          <a:srgbClr val="061F57"/>
                        </a:solidFill>
                        <a:effectLst/>
                        <a:latin typeface="Calibri" panose="020F0502020204030204" pitchFamily="34" charset="0"/>
                        <a:ea typeface="MS Gothic" panose="020B0609070205080204" pitchFamily="49" charset="-128"/>
                        <a:cs typeface="Times New Roman" panose="02020603050405020304" pitchFamily="18" charset="0"/>
                      </a:endParaRPr>
                    </a:p>
                  </a:txBody>
                  <a:tcPr marL="54590" marR="54590" marT="0" marB="0"/>
                </a:tc>
                <a:tc>
                  <a:txBody>
                    <a:bodyPr/>
                    <a:lstStyle/>
                    <a:p>
                      <a:pPr>
                        <a:lnSpc>
                          <a:spcPct val="115000"/>
                        </a:lnSpc>
                        <a:spcBef>
                          <a:spcPts val="1200"/>
                        </a:spcBef>
                        <a:spcAft>
                          <a:spcPts val="300"/>
                        </a:spcAft>
                      </a:pPr>
                      <a:r>
                        <a:rPr lang="en-US" sz="1000" kern="1400">
                          <a:effectLst/>
                        </a:rPr>
                        <a:t>American Restaurant</a:t>
                      </a:r>
                      <a:endParaRPr lang="en-IN" sz="1000" b="1" kern="1400">
                        <a:solidFill>
                          <a:srgbClr val="061F57"/>
                        </a:solidFill>
                        <a:effectLst/>
                        <a:latin typeface="Calibri" panose="020F0502020204030204" pitchFamily="34" charset="0"/>
                        <a:ea typeface="MS Gothic" panose="020B0609070205080204" pitchFamily="49" charset="-128"/>
                        <a:cs typeface="Times New Roman" panose="02020603050405020304" pitchFamily="18" charset="0"/>
                      </a:endParaRPr>
                    </a:p>
                  </a:txBody>
                  <a:tcPr marL="54590" marR="54590" marT="0" marB="0"/>
                </a:tc>
                <a:tc>
                  <a:txBody>
                    <a:bodyPr/>
                    <a:lstStyle/>
                    <a:p>
                      <a:pPr>
                        <a:lnSpc>
                          <a:spcPct val="115000"/>
                        </a:lnSpc>
                        <a:spcBef>
                          <a:spcPts val="1200"/>
                        </a:spcBef>
                        <a:spcAft>
                          <a:spcPts val="300"/>
                        </a:spcAft>
                      </a:pPr>
                      <a:r>
                        <a:rPr lang="en-US" sz="1000" kern="1400">
                          <a:effectLst/>
                        </a:rPr>
                        <a:t>Italian Restaurant</a:t>
                      </a:r>
                      <a:endParaRPr lang="en-IN" sz="1000" b="1" kern="1400">
                        <a:solidFill>
                          <a:srgbClr val="061F57"/>
                        </a:solidFill>
                        <a:effectLst/>
                        <a:latin typeface="Calibri" panose="020F0502020204030204" pitchFamily="34" charset="0"/>
                        <a:ea typeface="MS Gothic" panose="020B0609070205080204" pitchFamily="49" charset="-128"/>
                        <a:cs typeface="Times New Roman" panose="02020603050405020304" pitchFamily="18" charset="0"/>
                      </a:endParaRPr>
                    </a:p>
                  </a:txBody>
                  <a:tcPr marL="54590" marR="54590" marT="0" marB="0"/>
                </a:tc>
                <a:tc>
                  <a:txBody>
                    <a:bodyPr/>
                    <a:lstStyle/>
                    <a:p>
                      <a:pPr>
                        <a:lnSpc>
                          <a:spcPct val="115000"/>
                        </a:lnSpc>
                        <a:spcBef>
                          <a:spcPts val="1200"/>
                        </a:spcBef>
                        <a:spcAft>
                          <a:spcPts val="300"/>
                        </a:spcAft>
                      </a:pPr>
                      <a:r>
                        <a:rPr lang="en-US" sz="1000" kern="1400">
                          <a:effectLst/>
                        </a:rPr>
                        <a:t>Ashburn, Belmont Cragin, Morgan Park, Bridgeport, Brighton Park </a:t>
                      </a:r>
                      <a:endParaRPr lang="en-IN" sz="1000" b="1" kern="1400">
                        <a:solidFill>
                          <a:srgbClr val="061F57"/>
                        </a:solidFill>
                        <a:effectLst/>
                        <a:latin typeface="Calibri" panose="020F0502020204030204" pitchFamily="34" charset="0"/>
                        <a:ea typeface="MS Gothic" panose="020B0609070205080204" pitchFamily="49" charset="-128"/>
                        <a:cs typeface="Times New Roman" panose="02020603050405020304" pitchFamily="18" charset="0"/>
                      </a:endParaRPr>
                    </a:p>
                  </a:txBody>
                  <a:tcPr marL="54590" marR="54590" marT="0" marB="0"/>
                </a:tc>
                <a:extLst>
                  <a:ext uri="{0D108BD9-81ED-4DB2-BD59-A6C34878D82A}">
                    <a16:rowId xmlns:a16="http://schemas.microsoft.com/office/drawing/2014/main" val="584701163"/>
                  </a:ext>
                </a:extLst>
              </a:tr>
              <a:tr h="346825">
                <a:tc>
                  <a:txBody>
                    <a:bodyPr/>
                    <a:lstStyle/>
                    <a:p>
                      <a:pPr algn="ctr">
                        <a:lnSpc>
                          <a:spcPct val="115000"/>
                        </a:lnSpc>
                        <a:spcBef>
                          <a:spcPts val="1200"/>
                        </a:spcBef>
                        <a:spcAft>
                          <a:spcPts val="300"/>
                        </a:spcAft>
                      </a:pPr>
                      <a:r>
                        <a:rPr lang="en-US" sz="1000" kern="1400">
                          <a:effectLst/>
                        </a:rPr>
                        <a:t>1</a:t>
                      </a:r>
                      <a:endParaRPr lang="en-IN" sz="1000" b="1" kern="1400">
                        <a:solidFill>
                          <a:srgbClr val="061F57"/>
                        </a:solidFill>
                        <a:effectLst/>
                        <a:latin typeface="Calibri" panose="020F0502020204030204" pitchFamily="34" charset="0"/>
                        <a:ea typeface="MS Gothic" panose="020B0609070205080204" pitchFamily="49" charset="-128"/>
                        <a:cs typeface="Times New Roman" panose="02020603050405020304" pitchFamily="18" charset="0"/>
                      </a:endParaRPr>
                    </a:p>
                  </a:txBody>
                  <a:tcPr marL="54590" marR="54590" marT="0" marB="0"/>
                </a:tc>
                <a:tc>
                  <a:txBody>
                    <a:bodyPr/>
                    <a:lstStyle/>
                    <a:p>
                      <a:pPr>
                        <a:lnSpc>
                          <a:spcPct val="115000"/>
                        </a:lnSpc>
                        <a:spcBef>
                          <a:spcPts val="1200"/>
                        </a:spcBef>
                        <a:spcAft>
                          <a:spcPts val="300"/>
                        </a:spcAft>
                      </a:pPr>
                      <a:r>
                        <a:rPr lang="en-US" sz="1000" kern="1400">
                          <a:effectLst/>
                        </a:rPr>
                        <a:t>Mexican Restaurant</a:t>
                      </a:r>
                      <a:endParaRPr lang="en-IN" sz="1000" b="1" kern="1400">
                        <a:solidFill>
                          <a:srgbClr val="061F57"/>
                        </a:solidFill>
                        <a:effectLst/>
                        <a:latin typeface="Calibri" panose="020F0502020204030204" pitchFamily="34" charset="0"/>
                        <a:ea typeface="MS Gothic" panose="020B0609070205080204" pitchFamily="49" charset="-128"/>
                        <a:cs typeface="Times New Roman" panose="02020603050405020304" pitchFamily="18" charset="0"/>
                      </a:endParaRPr>
                    </a:p>
                  </a:txBody>
                  <a:tcPr marL="54590" marR="54590" marT="0" marB="0"/>
                </a:tc>
                <a:tc>
                  <a:txBody>
                    <a:bodyPr/>
                    <a:lstStyle/>
                    <a:p>
                      <a:pPr>
                        <a:lnSpc>
                          <a:spcPct val="115000"/>
                        </a:lnSpc>
                        <a:spcBef>
                          <a:spcPts val="1200"/>
                        </a:spcBef>
                        <a:spcAft>
                          <a:spcPts val="300"/>
                        </a:spcAft>
                      </a:pPr>
                      <a:r>
                        <a:rPr lang="en-US" sz="1000" kern="1400">
                          <a:effectLst/>
                        </a:rPr>
                        <a:t>Fast Food Restaurant</a:t>
                      </a:r>
                      <a:endParaRPr lang="en-IN" sz="1000" b="1" kern="1400">
                        <a:solidFill>
                          <a:srgbClr val="061F57"/>
                        </a:solidFill>
                        <a:effectLst/>
                        <a:latin typeface="Calibri" panose="020F0502020204030204" pitchFamily="34" charset="0"/>
                        <a:ea typeface="MS Gothic" panose="020B0609070205080204" pitchFamily="49" charset="-128"/>
                        <a:cs typeface="Times New Roman" panose="02020603050405020304" pitchFamily="18" charset="0"/>
                      </a:endParaRPr>
                    </a:p>
                  </a:txBody>
                  <a:tcPr marL="54590" marR="54590" marT="0" marB="0"/>
                </a:tc>
                <a:tc>
                  <a:txBody>
                    <a:bodyPr/>
                    <a:lstStyle/>
                    <a:p>
                      <a:pPr>
                        <a:lnSpc>
                          <a:spcPct val="115000"/>
                        </a:lnSpc>
                        <a:spcBef>
                          <a:spcPts val="1200"/>
                        </a:spcBef>
                        <a:spcAft>
                          <a:spcPts val="300"/>
                        </a:spcAft>
                      </a:pPr>
                      <a:r>
                        <a:rPr lang="en-US" sz="1000" kern="1400">
                          <a:effectLst/>
                        </a:rPr>
                        <a:t>Hyde Park, Irving Park, Lincoln Square, West Elsdon, West Ridge</a:t>
                      </a:r>
                      <a:endParaRPr lang="en-IN" sz="1000" b="1" kern="1400">
                        <a:solidFill>
                          <a:srgbClr val="061F57"/>
                        </a:solidFill>
                        <a:effectLst/>
                        <a:latin typeface="Calibri" panose="020F0502020204030204" pitchFamily="34" charset="0"/>
                        <a:ea typeface="MS Gothic" panose="020B0609070205080204" pitchFamily="49" charset="-128"/>
                        <a:cs typeface="Times New Roman" panose="02020603050405020304" pitchFamily="18" charset="0"/>
                      </a:endParaRPr>
                    </a:p>
                  </a:txBody>
                  <a:tcPr marL="54590" marR="54590" marT="0" marB="0"/>
                </a:tc>
                <a:extLst>
                  <a:ext uri="{0D108BD9-81ED-4DB2-BD59-A6C34878D82A}">
                    <a16:rowId xmlns:a16="http://schemas.microsoft.com/office/drawing/2014/main" val="209506900"/>
                  </a:ext>
                </a:extLst>
              </a:tr>
              <a:tr h="168169">
                <a:tc>
                  <a:txBody>
                    <a:bodyPr/>
                    <a:lstStyle/>
                    <a:p>
                      <a:pPr algn="ctr">
                        <a:lnSpc>
                          <a:spcPct val="115000"/>
                        </a:lnSpc>
                        <a:spcBef>
                          <a:spcPts val="1200"/>
                        </a:spcBef>
                        <a:spcAft>
                          <a:spcPts val="300"/>
                        </a:spcAft>
                      </a:pPr>
                      <a:r>
                        <a:rPr lang="en-US" sz="1000" kern="1400">
                          <a:effectLst/>
                        </a:rPr>
                        <a:t>2</a:t>
                      </a:r>
                      <a:endParaRPr lang="en-IN" sz="1000" b="1" kern="1400">
                        <a:solidFill>
                          <a:srgbClr val="061F57"/>
                        </a:solidFill>
                        <a:effectLst/>
                        <a:latin typeface="Calibri" panose="020F0502020204030204" pitchFamily="34" charset="0"/>
                        <a:ea typeface="MS Gothic" panose="020B0609070205080204" pitchFamily="49" charset="-128"/>
                        <a:cs typeface="Times New Roman" panose="02020603050405020304" pitchFamily="18" charset="0"/>
                      </a:endParaRPr>
                    </a:p>
                  </a:txBody>
                  <a:tcPr marL="54590" marR="54590" marT="0" marB="0"/>
                </a:tc>
                <a:tc>
                  <a:txBody>
                    <a:bodyPr/>
                    <a:lstStyle/>
                    <a:p>
                      <a:pPr algn="just">
                        <a:lnSpc>
                          <a:spcPct val="115000"/>
                        </a:lnSpc>
                        <a:spcBef>
                          <a:spcPts val="1200"/>
                        </a:spcBef>
                        <a:spcAft>
                          <a:spcPts val="300"/>
                        </a:spcAft>
                      </a:pPr>
                      <a:r>
                        <a:rPr lang="en-IN" sz="1000">
                          <a:effectLst/>
                        </a:rPr>
                        <a:t>Pizza Place </a:t>
                      </a:r>
                      <a:r>
                        <a:rPr lang="en-US" sz="1000" kern="1400">
                          <a:effectLst/>
                        </a:rPr>
                        <a:t> </a:t>
                      </a:r>
                      <a:endParaRPr lang="en-IN" sz="1000" b="1" kern="1400">
                        <a:solidFill>
                          <a:srgbClr val="061F57"/>
                        </a:solidFill>
                        <a:effectLst/>
                        <a:latin typeface="Calibri" panose="020F0502020204030204" pitchFamily="34" charset="0"/>
                        <a:ea typeface="MS Gothic" panose="020B0609070205080204" pitchFamily="49" charset="-128"/>
                        <a:cs typeface="Times New Roman" panose="02020603050405020304" pitchFamily="18" charset="0"/>
                      </a:endParaRPr>
                    </a:p>
                  </a:txBody>
                  <a:tcPr marL="54590" marR="54590" marT="0" marB="0"/>
                </a:tc>
                <a:tc>
                  <a:txBody>
                    <a:bodyPr/>
                    <a:lstStyle/>
                    <a:p>
                      <a:pPr algn="just">
                        <a:lnSpc>
                          <a:spcPct val="115000"/>
                        </a:lnSpc>
                        <a:spcBef>
                          <a:spcPts val="1200"/>
                        </a:spcBef>
                        <a:spcAft>
                          <a:spcPts val="300"/>
                        </a:spcAft>
                      </a:pPr>
                      <a:r>
                        <a:rPr lang="en-IN" sz="1000">
                          <a:effectLst/>
                        </a:rPr>
                        <a:t>American Restaurant </a:t>
                      </a:r>
                      <a:r>
                        <a:rPr lang="en-US" sz="1000" kern="1400">
                          <a:effectLst/>
                        </a:rPr>
                        <a:t> </a:t>
                      </a:r>
                      <a:endParaRPr lang="en-IN" sz="1000" b="1" kern="1400">
                        <a:solidFill>
                          <a:srgbClr val="061F57"/>
                        </a:solidFill>
                        <a:effectLst/>
                        <a:latin typeface="Calibri" panose="020F0502020204030204" pitchFamily="34" charset="0"/>
                        <a:ea typeface="MS Gothic" panose="020B0609070205080204" pitchFamily="49" charset="-128"/>
                        <a:cs typeface="Times New Roman" panose="02020603050405020304" pitchFamily="18" charset="0"/>
                      </a:endParaRPr>
                    </a:p>
                  </a:txBody>
                  <a:tcPr marL="54590" marR="54590" marT="0" marB="0"/>
                </a:tc>
                <a:tc>
                  <a:txBody>
                    <a:bodyPr/>
                    <a:lstStyle/>
                    <a:p>
                      <a:r>
                        <a:rPr lang="en-IN" sz="1000">
                          <a:effectLst/>
                        </a:rPr>
                        <a:t>Uptown, Auburn Gresham, Lakeview</a:t>
                      </a:r>
                      <a:endParaRPr lang="en-IN" sz="1000">
                        <a:effectLst/>
                        <a:latin typeface="Calibri" panose="020F0502020204030204" pitchFamily="34" charset="0"/>
                        <a:cs typeface="Times New Roman" panose="02020603050405020304" pitchFamily="18" charset="0"/>
                      </a:endParaRPr>
                    </a:p>
                  </a:txBody>
                  <a:tcPr marL="54590" marR="54590" marT="0" marB="0"/>
                </a:tc>
                <a:extLst>
                  <a:ext uri="{0D108BD9-81ED-4DB2-BD59-A6C34878D82A}">
                    <a16:rowId xmlns:a16="http://schemas.microsoft.com/office/drawing/2014/main" val="1758818344"/>
                  </a:ext>
                </a:extLst>
              </a:tr>
              <a:tr h="445181">
                <a:tc>
                  <a:txBody>
                    <a:bodyPr/>
                    <a:lstStyle/>
                    <a:p>
                      <a:pPr algn="ctr">
                        <a:lnSpc>
                          <a:spcPct val="115000"/>
                        </a:lnSpc>
                        <a:spcBef>
                          <a:spcPts val="1200"/>
                        </a:spcBef>
                        <a:spcAft>
                          <a:spcPts val="300"/>
                        </a:spcAft>
                      </a:pPr>
                      <a:r>
                        <a:rPr lang="en-US" sz="1000" kern="1400">
                          <a:effectLst/>
                        </a:rPr>
                        <a:t>3</a:t>
                      </a:r>
                      <a:endParaRPr lang="en-IN" sz="1000" b="1" kern="1400">
                        <a:solidFill>
                          <a:srgbClr val="061F57"/>
                        </a:solidFill>
                        <a:effectLst/>
                        <a:latin typeface="Calibri" panose="020F0502020204030204" pitchFamily="34" charset="0"/>
                        <a:ea typeface="MS Gothic" panose="020B0609070205080204" pitchFamily="49" charset="-128"/>
                        <a:cs typeface="Times New Roman" panose="02020603050405020304" pitchFamily="18" charset="0"/>
                      </a:endParaRPr>
                    </a:p>
                  </a:txBody>
                  <a:tcPr marL="54590" marR="54590" marT="0" marB="0"/>
                </a:tc>
                <a:tc>
                  <a:txBody>
                    <a:bodyPr/>
                    <a:lstStyle/>
                    <a:p>
                      <a:pPr algn="just">
                        <a:lnSpc>
                          <a:spcPct val="115000"/>
                        </a:lnSpc>
                        <a:spcBef>
                          <a:spcPts val="1200"/>
                        </a:spcBef>
                        <a:spcAft>
                          <a:spcPts val="300"/>
                        </a:spcAft>
                      </a:pPr>
                      <a:r>
                        <a:rPr lang="en-IN" sz="1000">
                          <a:effectLst/>
                        </a:rPr>
                        <a:t>Fast Food Restaurant </a:t>
                      </a:r>
                      <a:r>
                        <a:rPr lang="en-US" sz="1000" kern="1400">
                          <a:effectLst/>
                        </a:rPr>
                        <a:t> </a:t>
                      </a:r>
                      <a:endParaRPr lang="en-IN" sz="1000" b="1" kern="1400">
                        <a:solidFill>
                          <a:srgbClr val="061F57"/>
                        </a:solidFill>
                        <a:effectLst/>
                        <a:latin typeface="Calibri" panose="020F0502020204030204" pitchFamily="34" charset="0"/>
                        <a:ea typeface="MS Gothic" panose="020B0609070205080204" pitchFamily="49" charset="-128"/>
                        <a:cs typeface="Times New Roman" panose="02020603050405020304" pitchFamily="18" charset="0"/>
                      </a:endParaRPr>
                    </a:p>
                  </a:txBody>
                  <a:tcPr marL="54590" marR="54590" marT="0" marB="0"/>
                </a:tc>
                <a:tc>
                  <a:txBody>
                    <a:bodyPr/>
                    <a:lstStyle/>
                    <a:p>
                      <a:pPr algn="just">
                        <a:lnSpc>
                          <a:spcPct val="115000"/>
                        </a:lnSpc>
                        <a:spcBef>
                          <a:spcPts val="1200"/>
                        </a:spcBef>
                        <a:spcAft>
                          <a:spcPts val="300"/>
                        </a:spcAft>
                      </a:pPr>
                      <a:r>
                        <a:rPr lang="en-IN" sz="1000">
                          <a:effectLst/>
                        </a:rPr>
                        <a:t>American Restaurant </a:t>
                      </a:r>
                      <a:r>
                        <a:rPr lang="en-US" sz="1000" kern="1400">
                          <a:effectLst/>
                        </a:rPr>
                        <a:t> </a:t>
                      </a:r>
                      <a:endParaRPr lang="en-IN" sz="1000" b="1" kern="1400">
                        <a:solidFill>
                          <a:srgbClr val="061F57"/>
                        </a:solidFill>
                        <a:effectLst/>
                        <a:latin typeface="Calibri" panose="020F0502020204030204" pitchFamily="34" charset="0"/>
                        <a:ea typeface="MS Gothic" panose="020B0609070205080204" pitchFamily="49" charset="-128"/>
                        <a:cs typeface="Times New Roman" panose="02020603050405020304" pitchFamily="18" charset="0"/>
                      </a:endParaRPr>
                    </a:p>
                  </a:txBody>
                  <a:tcPr marL="54590" marR="54590" marT="0" marB="0"/>
                </a:tc>
                <a:tc>
                  <a:txBody>
                    <a:bodyPr/>
                    <a:lstStyle/>
                    <a:p>
                      <a:r>
                        <a:rPr lang="en-IN" sz="1000">
                          <a:effectLst/>
                        </a:rPr>
                        <a:t>West Englewood, Lake View, Garfield Ridge, West Garfield Park, East Garfield Park </a:t>
                      </a:r>
                      <a:endParaRPr lang="en-IN" sz="1000">
                        <a:effectLst/>
                        <a:latin typeface="Calibri" panose="020F0502020204030204" pitchFamily="34" charset="0"/>
                        <a:cs typeface="Times New Roman" panose="02020603050405020304" pitchFamily="18" charset="0"/>
                      </a:endParaRPr>
                    </a:p>
                  </a:txBody>
                  <a:tcPr marL="54590" marR="54590" marT="0" marB="0"/>
                </a:tc>
                <a:extLst>
                  <a:ext uri="{0D108BD9-81ED-4DB2-BD59-A6C34878D82A}">
                    <a16:rowId xmlns:a16="http://schemas.microsoft.com/office/drawing/2014/main" val="1767200318"/>
                  </a:ext>
                </a:extLst>
              </a:tr>
              <a:tr h="501962">
                <a:tc>
                  <a:txBody>
                    <a:bodyPr/>
                    <a:lstStyle/>
                    <a:p>
                      <a:pPr algn="ctr">
                        <a:lnSpc>
                          <a:spcPct val="115000"/>
                        </a:lnSpc>
                        <a:spcBef>
                          <a:spcPts val="1200"/>
                        </a:spcBef>
                        <a:spcAft>
                          <a:spcPts val="300"/>
                        </a:spcAft>
                      </a:pPr>
                      <a:r>
                        <a:rPr lang="en-US" sz="1000" kern="1400">
                          <a:effectLst/>
                        </a:rPr>
                        <a:t>4</a:t>
                      </a:r>
                      <a:endParaRPr lang="en-IN" sz="1000" b="1" kern="1400">
                        <a:solidFill>
                          <a:srgbClr val="061F57"/>
                        </a:solidFill>
                        <a:effectLst/>
                        <a:latin typeface="Calibri" panose="020F0502020204030204" pitchFamily="34" charset="0"/>
                        <a:ea typeface="MS Gothic" panose="020B0609070205080204" pitchFamily="49" charset="-128"/>
                        <a:cs typeface="Times New Roman" panose="02020603050405020304" pitchFamily="18" charset="0"/>
                      </a:endParaRPr>
                    </a:p>
                  </a:txBody>
                  <a:tcPr marL="54590" marR="54590" marT="0" marB="0"/>
                </a:tc>
                <a:tc>
                  <a:txBody>
                    <a:bodyPr/>
                    <a:lstStyle/>
                    <a:p>
                      <a:pPr algn="just">
                        <a:lnSpc>
                          <a:spcPct val="115000"/>
                        </a:lnSpc>
                        <a:spcBef>
                          <a:spcPts val="1200"/>
                        </a:spcBef>
                        <a:spcAft>
                          <a:spcPts val="300"/>
                        </a:spcAft>
                      </a:pPr>
                      <a:r>
                        <a:rPr lang="en-IN" sz="1000">
                          <a:effectLst/>
                        </a:rPr>
                        <a:t>Pizza Place </a:t>
                      </a:r>
                      <a:r>
                        <a:rPr lang="en-US" sz="1000" kern="1400">
                          <a:effectLst/>
                        </a:rPr>
                        <a:t> </a:t>
                      </a:r>
                      <a:endParaRPr lang="en-IN" sz="1000" b="1" kern="1400">
                        <a:solidFill>
                          <a:srgbClr val="061F57"/>
                        </a:solidFill>
                        <a:effectLst/>
                        <a:latin typeface="Calibri" panose="020F0502020204030204" pitchFamily="34" charset="0"/>
                        <a:ea typeface="MS Gothic" panose="020B0609070205080204" pitchFamily="49" charset="-128"/>
                        <a:cs typeface="Times New Roman" panose="02020603050405020304" pitchFamily="18" charset="0"/>
                      </a:endParaRPr>
                    </a:p>
                  </a:txBody>
                  <a:tcPr marL="54590" marR="54590" marT="0" marB="0"/>
                </a:tc>
                <a:tc>
                  <a:txBody>
                    <a:bodyPr/>
                    <a:lstStyle/>
                    <a:p>
                      <a:pPr algn="just">
                        <a:lnSpc>
                          <a:spcPct val="115000"/>
                        </a:lnSpc>
                        <a:spcBef>
                          <a:spcPts val="1200"/>
                        </a:spcBef>
                        <a:spcAft>
                          <a:spcPts val="300"/>
                        </a:spcAft>
                      </a:pPr>
                      <a:r>
                        <a:rPr lang="en-IN" sz="1000" dirty="0">
                          <a:effectLst/>
                        </a:rPr>
                        <a:t>Fast Food Restaurant </a:t>
                      </a:r>
                      <a:r>
                        <a:rPr lang="en-US" sz="1000" kern="1400" dirty="0">
                          <a:effectLst/>
                        </a:rPr>
                        <a:t> </a:t>
                      </a:r>
                      <a:endParaRPr lang="en-IN" sz="1000" b="1" kern="1400" dirty="0">
                        <a:solidFill>
                          <a:srgbClr val="061F57"/>
                        </a:solidFill>
                        <a:effectLst/>
                        <a:latin typeface="Calibri" panose="020F0502020204030204" pitchFamily="34" charset="0"/>
                        <a:ea typeface="MS Gothic" panose="020B0609070205080204" pitchFamily="49" charset="-128"/>
                        <a:cs typeface="Times New Roman" panose="02020603050405020304" pitchFamily="18" charset="0"/>
                      </a:endParaRPr>
                    </a:p>
                  </a:txBody>
                  <a:tcPr marL="54590" marR="54590" marT="0" marB="0"/>
                </a:tc>
                <a:tc>
                  <a:txBody>
                    <a:bodyPr/>
                    <a:lstStyle/>
                    <a:p>
                      <a:pPr algn="just">
                        <a:lnSpc>
                          <a:spcPct val="115000"/>
                        </a:lnSpc>
                        <a:spcBef>
                          <a:spcPts val="1200"/>
                        </a:spcBef>
                        <a:spcAft>
                          <a:spcPts val="300"/>
                        </a:spcAft>
                      </a:pPr>
                      <a:r>
                        <a:rPr lang="en-IN" sz="1000" kern="0">
                          <a:effectLst/>
                        </a:rPr>
                        <a:t>Albany Park, Armour Square, East Side, Grand Boulevard, North Lawndale</a:t>
                      </a:r>
                      <a:endParaRPr lang="en-IN" sz="1000" b="1" kern="1400">
                        <a:solidFill>
                          <a:srgbClr val="061F57"/>
                        </a:solidFill>
                        <a:effectLst/>
                        <a:latin typeface="Calibri" panose="020F0502020204030204" pitchFamily="34" charset="0"/>
                        <a:ea typeface="MS Gothic" panose="020B0609070205080204" pitchFamily="49" charset="-128"/>
                        <a:cs typeface="Times New Roman" panose="02020603050405020304" pitchFamily="18" charset="0"/>
                      </a:endParaRPr>
                    </a:p>
                  </a:txBody>
                  <a:tcPr marL="54590" marR="54590" marT="0" marB="0"/>
                </a:tc>
                <a:extLst>
                  <a:ext uri="{0D108BD9-81ED-4DB2-BD59-A6C34878D82A}">
                    <a16:rowId xmlns:a16="http://schemas.microsoft.com/office/drawing/2014/main" val="1290822485"/>
                  </a:ext>
                </a:extLst>
              </a:tr>
              <a:tr h="331310">
                <a:tc>
                  <a:txBody>
                    <a:bodyPr/>
                    <a:lstStyle/>
                    <a:p>
                      <a:pPr algn="ctr">
                        <a:lnSpc>
                          <a:spcPct val="115000"/>
                        </a:lnSpc>
                        <a:spcBef>
                          <a:spcPts val="1200"/>
                        </a:spcBef>
                        <a:spcAft>
                          <a:spcPts val="300"/>
                        </a:spcAft>
                      </a:pPr>
                      <a:r>
                        <a:rPr lang="en-US" sz="1000" kern="1400">
                          <a:effectLst/>
                        </a:rPr>
                        <a:t>5</a:t>
                      </a:r>
                      <a:endParaRPr lang="en-IN" sz="1000" b="1" kern="1400">
                        <a:solidFill>
                          <a:srgbClr val="061F57"/>
                        </a:solidFill>
                        <a:effectLst/>
                        <a:latin typeface="Calibri" panose="020F0502020204030204" pitchFamily="34" charset="0"/>
                        <a:ea typeface="MS Gothic" panose="020B0609070205080204" pitchFamily="49" charset="-128"/>
                        <a:cs typeface="Times New Roman" panose="02020603050405020304" pitchFamily="18" charset="0"/>
                      </a:endParaRPr>
                    </a:p>
                  </a:txBody>
                  <a:tcPr marL="54590" marR="54590" marT="0" marB="0"/>
                </a:tc>
                <a:tc>
                  <a:txBody>
                    <a:bodyPr/>
                    <a:lstStyle/>
                    <a:p>
                      <a:pPr algn="just">
                        <a:lnSpc>
                          <a:spcPct val="115000"/>
                        </a:lnSpc>
                        <a:spcBef>
                          <a:spcPts val="1200"/>
                        </a:spcBef>
                        <a:spcAft>
                          <a:spcPts val="300"/>
                        </a:spcAft>
                      </a:pPr>
                      <a:r>
                        <a:rPr lang="en-IN" sz="1000">
                          <a:effectLst/>
                        </a:rPr>
                        <a:t>Fried Chicken Joint </a:t>
                      </a:r>
                      <a:r>
                        <a:rPr lang="en-US" sz="1000" kern="1400">
                          <a:effectLst/>
                        </a:rPr>
                        <a:t> </a:t>
                      </a:r>
                      <a:endParaRPr lang="en-IN" sz="1000" b="1" kern="1400">
                        <a:solidFill>
                          <a:srgbClr val="061F57"/>
                        </a:solidFill>
                        <a:effectLst/>
                        <a:latin typeface="Calibri" panose="020F0502020204030204" pitchFamily="34" charset="0"/>
                        <a:ea typeface="MS Gothic" panose="020B0609070205080204" pitchFamily="49" charset="-128"/>
                        <a:cs typeface="Times New Roman" panose="02020603050405020304" pitchFamily="18" charset="0"/>
                      </a:endParaRPr>
                    </a:p>
                  </a:txBody>
                  <a:tcPr marL="54590" marR="54590" marT="0" marB="0"/>
                </a:tc>
                <a:tc>
                  <a:txBody>
                    <a:bodyPr/>
                    <a:lstStyle/>
                    <a:p>
                      <a:pPr algn="just">
                        <a:lnSpc>
                          <a:spcPct val="115000"/>
                        </a:lnSpc>
                        <a:spcBef>
                          <a:spcPts val="1200"/>
                        </a:spcBef>
                        <a:spcAft>
                          <a:spcPts val="300"/>
                        </a:spcAft>
                      </a:pPr>
                      <a:r>
                        <a:rPr lang="en-IN" sz="1000">
                          <a:effectLst/>
                        </a:rPr>
                        <a:t>Fast Food Restaurant </a:t>
                      </a:r>
                      <a:r>
                        <a:rPr lang="en-US" sz="1000" kern="1400">
                          <a:effectLst/>
                        </a:rPr>
                        <a:t> </a:t>
                      </a:r>
                      <a:endParaRPr lang="en-IN" sz="1000" b="1" kern="1400">
                        <a:solidFill>
                          <a:srgbClr val="061F57"/>
                        </a:solidFill>
                        <a:effectLst/>
                        <a:latin typeface="Calibri" panose="020F0502020204030204" pitchFamily="34" charset="0"/>
                        <a:ea typeface="MS Gothic" panose="020B0609070205080204" pitchFamily="49" charset="-128"/>
                        <a:cs typeface="Times New Roman" panose="02020603050405020304" pitchFamily="18" charset="0"/>
                      </a:endParaRPr>
                    </a:p>
                  </a:txBody>
                  <a:tcPr marL="54590" marR="54590" marT="0" marB="0"/>
                </a:tc>
                <a:tc>
                  <a:txBody>
                    <a:bodyPr/>
                    <a:lstStyle/>
                    <a:p>
                      <a:pPr algn="just">
                        <a:lnSpc>
                          <a:spcPct val="115000"/>
                        </a:lnSpc>
                        <a:spcBef>
                          <a:spcPts val="1200"/>
                        </a:spcBef>
                        <a:spcAft>
                          <a:spcPts val="300"/>
                        </a:spcAft>
                      </a:pPr>
                      <a:r>
                        <a:rPr lang="en-US" sz="1000" kern="1400">
                          <a:effectLst/>
                        </a:rPr>
                        <a:t>Chicago Lawn, South Chicago, Forest Glen</a:t>
                      </a:r>
                      <a:endParaRPr lang="en-IN" sz="1000" b="1" kern="1400">
                        <a:solidFill>
                          <a:srgbClr val="061F57"/>
                        </a:solidFill>
                        <a:effectLst/>
                        <a:latin typeface="Calibri" panose="020F0502020204030204" pitchFamily="34" charset="0"/>
                        <a:ea typeface="MS Gothic" panose="020B0609070205080204" pitchFamily="49" charset="-128"/>
                        <a:cs typeface="Times New Roman" panose="02020603050405020304" pitchFamily="18" charset="0"/>
                      </a:endParaRPr>
                    </a:p>
                  </a:txBody>
                  <a:tcPr marL="54590" marR="54590" marT="0" marB="0"/>
                </a:tc>
                <a:extLst>
                  <a:ext uri="{0D108BD9-81ED-4DB2-BD59-A6C34878D82A}">
                    <a16:rowId xmlns:a16="http://schemas.microsoft.com/office/drawing/2014/main" val="2175392717"/>
                  </a:ext>
                </a:extLst>
              </a:tr>
              <a:tr h="168169">
                <a:tc>
                  <a:txBody>
                    <a:bodyPr/>
                    <a:lstStyle/>
                    <a:p>
                      <a:pPr algn="ctr">
                        <a:lnSpc>
                          <a:spcPct val="115000"/>
                        </a:lnSpc>
                        <a:spcBef>
                          <a:spcPts val="1200"/>
                        </a:spcBef>
                        <a:spcAft>
                          <a:spcPts val="300"/>
                        </a:spcAft>
                      </a:pPr>
                      <a:r>
                        <a:rPr lang="en-US" sz="1000" kern="1400">
                          <a:effectLst/>
                        </a:rPr>
                        <a:t>6</a:t>
                      </a:r>
                      <a:endParaRPr lang="en-IN" sz="1000" b="1" kern="1400">
                        <a:solidFill>
                          <a:srgbClr val="061F57"/>
                        </a:solidFill>
                        <a:effectLst/>
                        <a:latin typeface="Calibri" panose="020F0502020204030204" pitchFamily="34" charset="0"/>
                        <a:ea typeface="MS Gothic" panose="020B0609070205080204" pitchFamily="49" charset="-128"/>
                        <a:cs typeface="Times New Roman" panose="02020603050405020304" pitchFamily="18" charset="0"/>
                      </a:endParaRPr>
                    </a:p>
                  </a:txBody>
                  <a:tcPr marL="54590" marR="54590" marT="0" marB="0"/>
                </a:tc>
                <a:tc>
                  <a:txBody>
                    <a:bodyPr/>
                    <a:lstStyle/>
                    <a:p>
                      <a:pPr algn="just">
                        <a:lnSpc>
                          <a:spcPct val="115000"/>
                        </a:lnSpc>
                        <a:spcBef>
                          <a:spcPts val="1200"/>
                        </a:spcBef>
                        <a:spcAft>
                          <a:spcPts val="300"/>
                        </a:spcAft>
                      </a:pPr>
                      <a:r>
                        <a:rPr lang="en-IN" sz="1000">
                          <a:effectLst/>
                        </a:rPr>
                        <a:t>American Restaurant </a:t>
                      </a:r>
                      <a:r>
                        <a:rPr lang="en-US" sz="1000" kern="1400">
                          <a:effectLst/>
                        </a:rPr>
                        <a:t> </a:t>
                      </a:r>
                      <a:endParaRPr lang="en-IN" sz="1000" b="1" kern="1400">
                        <a:solidFill>
                          <a:srgbClr val="061F57"/>
                        </a:solidFill>
                        <a:effectLst/>
                        <a:latin typeface="Calibri" panose="020F0502020204030204" pitchFamily="34" charset="0"/>
                        <a:ea typeface="MS Gothic" panose="020B0609070205080204" pitchFamily="49" charset="-128"/>
                        <a:cs typeface="Times New Roman" panose="02020603050405020304" pitchFamily="18" charset="0"/>
                      </a:endParaRPr>
                    </a:p>
                  </a:txBody>
                  <a:tcPr marL="54590" marR="54590" marT="0" marB="0"/>
                </a:tc>
                <a:tc>
                  <a:txBody>
                    <a:bodyPr/>
                    <a:lstStyle/>
                    <a:p>
                      <a:pPr algn="just">
                        <a:lnSpc>
                          <a:spcPct val="115000"/>
                        </a:lnSpc>
                        <a:spcBef>
                          <a:spcPts val="1200"/>
                        </a:spcBef>
                        <a:spcAft>
                          <a:spcPts val="300"/>
                        </a:spcAft>
                      </a:pPr>
                      <a:r>
                        <a:rPr lang="en-IN" sz="1000">
                          <a:effectLst/>
                        </a:rPr>
                        <a:t>Fast Food Restaurant </a:t>
                      </a:r>
                      <a:r>
                        <a:rPr lang="en-US" sz="1000" kern="1400">
                          <a:effectLst/>
                        </a:rPr>
                        <a:t> </a:t>
                      </a:r>
                      <a:endParaRPr lang="en-IN" sz="1000" b="1" kern="1400">
                        <a:solidFill>
                          <a:srgbClr val="061F57"/>
                        </a:solidFill>
                        <a:effectLst/>
                        <a:latin typeface="Calibri" panose="020F0502020204030204" pitchFamily="34" charset="0"/>
                        <a:ea typeface="MS Gothic" panose="020B0609070205080204" pitchFamily="49" charset="-128"/>
                        <a:cs typeface="Times New Roman" panose="02020603050405020304" pitchFamily="18" charset="0"/>
                      </a:endParaRPr>
                    </a:p>
                  </a:txBody>
                  <a:tcPr marL="54590" marR="54590" marT="0" marB="0"/>
                </a:tc>
                <a:tc>
                  <a:txBody>
                    <a:bodyPr/>
                    <a:lstStyle/>
                    <a:p>
                      <a:pPr algn="just">
                        <a:lnSpc>
                          <a:spcPct val="115000"/>
                        </a:lnSpc>
                        <a:spcBef>
                          <a:spcPts val="1200"/>
                        </a:spcBef>
                        <a:spcAft>
                          <a:spcPts val="300"/>
                        </a:spcAft>
                      </a:pPr>
                      <a:r>
                        <a:rPr lang="en-US" sz="1000" kern="1400">
                          <a:effectLst/>
                        </a:rPr>
                        <a:t>North Park, Washington Park</a:t>
                      </a:r>
                      <a:endParaRPr lang="en-IN" sz="1000" b="1" kern="1400">
                        <a:solidFill>
                          <a:srgbClr val="061F57"/>
                        </a:solidFill>
                        <a:effectLst/>
                        <a:latin typeface="Calibri" panose="020F0502020204030204" pitchFamily="34" charset="0"/>
                        <a:ea typeface="MS Gothic" panose="020B0609070205080204" pitchFamily="49" charset="-128"/>
                        <a:cs typeface="Times New Roman" panose="02020603050405020304" pitchFamily="18" charset="0"/>
                      </a:endParaRPr>
                    </a:p>
                  </a:txBody>
                  <a:tcPr marL="54590" marR="54590" marT="0" marB="0"/>
                </a:tc>
                <a:extLst>
                  <a:ext uri="{0D108BD9-81ED-4DB2-BD59-A6C34878D82A}">
                    <a16:rowId xmlns:a16="http://schemas.microsoft.com/office/drawing/2014/main" val="1863732346"/>
                  </a:ext>
                </a:extLst>
              </a:tr>
              <a:tr h="656539">
                <a:tc>
                  <a:txBody>
                    <a:bodyPr/>
                    <a:lstStyle/>
                    <a:p>
                      <a:pPr algn="ctr">
                        <a:lnSpc>
                          <a:spcPct val="115000"/>
                        </a:lnSpc>
                        <a:spcBef>
                          <a:spcPts val="1200"/>
                        </a:spcBef>
                        <a:spcAft>
                          <a:spcPts val="300"/>
                        </a:spcAft>
                      </a:pPr>
                      <a:r>
                        <a:rPr lang="en-US" sz="1000" kern="1400" dirty="0">
                          <a:effectLst/>
                        </a:rPr>
                        <a:t>7</a:t>
                      </a:r>
                      <a:endParaRPr lang="en-IN" sz="1000" b="1" kern="1400" dirty="0">
                        <a:solidFill>
                          <a:srgbClr val="061F57"/>
                        </a:solidFill>
                        <a:effectLst/>
                        <a:latin typeface="Calibri" panose="020F0502020204030204" pitchFamily="34" charset="0"/>
                        <a:ea typeface="MS Gothic" panose="020B0609070205080204" pitchFamily="49" charset="-128"/>
                        <a:cs typeface="Times New Roman" panose="02020603050405020304" pitchFamily="18" charset="0"/>
                      </a:endParaRPr>
                    </a:p>
                  </a:txBody>
                  <a:tcPr marL="54590" marR="54590" marT="0" marB="0"/>
                </a:tc>
                <a:tc>
                  <a:txBody>
                    <a:bodyPr/>
                    <a:lstStyle/>
                    <a:p>
                      <a:pPr algn="just">
                        <a:lnSpc>
                          <a:spcPct val="115000"/>
                        </a:lnSpc>
                        <a:spcBef>
                          <a:spcPts val="1200"/>
                        </a:spcBef>
                        <a:spcAft>
                          <a:spcPts val="300"/>
                        </a:spcAft>
                      </a:pPr>
                      <a:r>
                        <a:rPr lang="en-IN" sz="1000">
                          <a:effectLst/>
                        </a:rPr>
                        <a:t>Mexican Restaurant </a:t>
                      </a:r>
                      <a:r>
                        <a:rPr lang="en-US" sz="1000" kern="1400">
                          <a:effectLst/>
                        </a:rPr>
                        <a:t> </a:t>
                      </a:r>
                      <a:endParaRPr lang="en-IN" sz="1000" b="1" kern="1400">
                        <a:solidFill>
                          <a:srgbClr val="061F57"/>
                        </a:solidFill>
                        <a:effectLst/>
                        <a:latin typeface="Calibri" panose="020F0502020204030204" pitchFamily="34" charset="0"/>
                        <a:ea typeface="MS Gothic" panose="020B0609070205080204" pitchFamily="49" charset="-128"/>
                        <a:cs typeface="Times New Roman" panose="02020603050405020304" pitchFamily="18" charset="0"/>
                      </a:endParaRPr>
                    </a:p>
                  </a:txBody>
                  <a:tcPr marL="54590" marR="54590" marT="0" marB="0"/>
                </a:tc>
                <a:tc>
                  <a:txBody>
                    <a:bodyPr/>
                    <a:lstStyle/>
                    <a:p>
                      <a:pPr algn="just">
                        <a:lnSpc>
                          <a:spcPct val="115000"/>
                        </a:lnSpc>
                        <a:spcBef>
                          <a:spcPts val="1200"/>
                        </a:spcBef>
                        <a:spcAft>
                          <a:spcPts val="300"/>
                        </a:spcAft>
                      </a:pPr>
                      <a:r>
                        <a:rPr lang="en-IN" sz="1000">
                          <a:effectLst/>
                        </a:rPr>
                        <a:t>Pizza Place </a:t>
                      </a:r>
                      <a:r>
                        <a:rPr lang="en-US" sz="1000" kern="1400">
                          <a:effectLst/>
                        </a:rPr>
                        <a:t> </a:t>
                      </a:r>
                      <a:endParaRPr lang="en-IN" sz="1000" b="1" kern="1400">
                        <a:solidFill>
                          <a:srgbClr val="061F57"/>
                        </a:solidFill>
                        <a:effectLst/>
                        <a:latin typeface="Calibri" panose="020F0502020204030204" pitchFamily="34" charset="0"/>
                        <a:ea typeface="MS Gothic" panose="020B0609070205080204" pitchFamily="49" charset="-128"/>
                        <a:cs typeface="Times New Roman" panose="02020603050405020304" pitchFamily="18" charset="0"/>
                      </a:endParaRPr>
                    </a:p>
                  </a:txBody>
                  <a:tcPr marL="54590" marR="54590" marT="0" marB="0"/>
                </a:tc>
                <a:tc>
                  <a:txBody>
                    <a:bodyPr/>
                    <a:lstStyle/>
                    <a:p>
                      <a:pPr algn="just">
                        <a:lnSpc>
                          <a:spcPct val="115000"/>
                        </a:lnSpc>
                        <a:spcBef>
                          <a:spcPts val="1200"/>
                        </a:spcBef>
                        <a:spcAft>
                          <a:spcPts val="300"/>
                        </a:spcAft>
                      </a:pPr>
                      <a:r>
                        <a:rPr lang="en-US" sz="1000" kern="1400" dirty="0">
                          <a:effectLst/>
                        </a:rPr>
                        <a:t>Austin, South Lawndale, Humboldt Park</a:t>
                      </a:r>
                      <a:endParaRPr lang="en-IN" sz="1000" kern="1400" dirty="0">
                        <a:effectLst/>
                      </a:endParaRPr>
                    </a:p>
                    <a:p>
                      <a:pPr algn="just">
                        <a:lnSpc>
                          <a:spcPct val="115000"/>
                        </a:lnSpc>
                        <a:spcBef>
                          <a:spcPts val="1200"/>
                        </a:spcBef>
                        <a:spcAft>
                          <a:spcPts val="300"/>
                        </a:spcAft>
                      </a:pPr>
                      <a:r>
                        <a:rPr lang="en-US" sz="1000" kern="1400" dirty="0">
                          <a:effectLst/>
                        </a:rPr>
                        <a:t> </a:t>
                      </a:r>
                      <a:endParaRPr lang="en-IN" sz="1000" b="1" kern="1400" dirty="0">
                        <a:solidFill>
                          <a:srgbClr val="061F57"/>
                        </a:solidFill>
                        <a:effectLst/>
                        <a:latin typeface="Calibri" panose="020F0502020204030204" pitchFamily="34" charset="0"/>
                        <a:ea typeface="MS Gothic" panose="020B0609070205080204" pitchFamily="49" charset="-128"/>
                        <a:cs typeface="Times New Roman" panose="02020603050405020304" pitchFamily="18" charset="0"/>
                      </a:endParaRPr>
                    </a:p>
                  </a:txBody>
                  <a:tcPr marL="54590" marR="54590" marT="0" marB="0"/>
                </a:tc>
                <a:extLst>
                  <a:ext uri="{0D108BD9-81ED-4DB2-BD59-A6C34878D82A}">
                    <a16:rowId xmlns:a16="http://schemas.microsoft.com/office/drawing/2014/main" val="1081594083"/>
                  </a:ext>
                </a:extLst>
              </a:tr>
            </a:tbl>
          </a:graphicData>
        </a:graphic>
      </p:graphicFrame>
    </p:spTree>
    <p:extLst>
      <p:ext uri="{BB962C8B-B14F-4D97-AF65-F5344CB8AC3E}">
        <p14:creationId xmlns:p14="http://schemas.microsoft.com/office/powerpoint/2010/main" val="14160751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20C3AD7-0CCB-4DB6-949B-A4AEFF0E0C0E}"/>
              </a:ext>
            </a:extLst>
          </p:cNvPr>
          <p:cNvSpPr/>
          <p:nvPr/>
        </p:nvSpPr>
        <p:spPr>
          <a:xfrm>
            <a:off x="5034651" y="475805"/>
            <a:ext cx="2122697" cy="584775"/>
          </a:xfrm>
          <a:prstGeom prst="rect">
            <a:avLst/>
          </a:prstGeom>
          <a:noFill/>
        </p:spPr>
        <p:txBody>
          <a:bodyPr wrap="none" lIns="91440" tIns="45720" rIns="91440" bIns="45720">
            <a:spAutoFit/>
          </a:bodyPr>
          <a:lstStyle/>
          <a:p>
            <a:pPr algn="ctr"/>
            <a:r>
              <a:rPr lang="en-US" sz="3200" b="1"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Conclusion</a:t>
            </a:r>
          </a:p>
        </p:txBody>
      </p:sp>
      <p:sp>
        <p:nvSpPr>
          <p:cNvPr id="3" name="TextBox 2">
            <a:extLst>
              <a:ext uri="{FF2B5EF4-FFF2-40B4-BE49-F238E27FC236}">
                <a16:creationId xmlns:a16="http://schemas.microsoft.com/office/drawing/2014/main" id="{B4B4463E-2D2B-48FC-9C6C-323CE44FBE0D}"/>
              </a:ext>
            </a:extLst>
          </p:cNvPr>
          <p:cNvSpPr txBox="1"/>
          <p:nvPr/>
        </p:nvSpPr>
        <p:spPr>
          <a:xfrm>
            <a:off x="822121" y="1859339"/>
            <a:ext cx="10310070" cy="3139321"/>
          </a:xfrm>
          <a:prstGeom prst="rect">
            <a:avLst/>
          </a:prstGeom>
          <a:noFill/>
        </p:spPr>
        <p:txBody>
          <a:bodyPr wrap="square" rtlCol="0">
            <a:spAutoFit/>
          </a:bodyPr>
          <a:lstStyle/>
          <a:p>
            <a:pPr marL="285750" indent="-285750">
              <a:buFont typeface="Arial" panose="020B0604020202020204" pitchFamily="34" charset="0"/>
              <a:buChar char="•"/>
            </a:pPr>
            <a:r>
              <a:rPr lang="en-US" dirty="0"/>
              <a:t>On application of Clustering Algorithm, k-Means or others, to a multi-dimensional dataset, a very inquisitive results can be curated which helps to understand and visualize the data.</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neighborhoods of Chicago City were very briefly segmented into eight clusters and upon analysis it was possible to rename them basis upon the categories of venues in and around that neighborhood.</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results of this project can be improved and made more inquisitive by using a current Chicago City’s dataset along with API platforms which are more interested in Food Venues (like Yelp, etc.)</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scope of this project can be expanded further to understand the dynamics of each neighborhood and suggest a new vendor a profitable location to open his or her food place.</a:t>
            </a:r>
            <a:endParaRPr lang="en-IN" dirty="0"/>
          </a:p>
        </p:txBody>
      </p:sp>
    </p:spTree>
    <p:extLst>
      <p:ext uri="{BB962C8B-B14F-4D97-AF65-F5344CB8AC3E}">
        <p14:creationId xmlns:p14="http://schemas.microsoft.com/office/powerpoint/2010/main" val="12965510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90663F0-0EF8-46B5-A933-A3947BA92A7F}"/>
              </a:ext>
            </a:extLst>
          </p:cNvPr>
          <p:cNvSpPr/>
          <p:nvPr/>
        </p:nvSpPr>
        <p:spPr>
          <a:xfrm>
            <a:off x="3356500" y="559694"/>
            <a:ext cx="5479000" cy="584775"/>
          </a:xfrm>
          <a:prstGeom prst="rect">
            <a:avLst/>
          </a:prstGeom>
          <a:noFill/>
        </p:spPr>
        <p:txBody>
          <a:bodyPr wrap="none" lIns="91440" tIns="45720" rIns="91440" bIns="45720">
            <a:spAutoFit/>
          </a:bodyPr>
          <a:lstStyle/>
          <a:p>
            <a:pPr algn="ctr"/>
            <a:r>
              <a:rPr lang="en-US" sz="3200" b="1"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Data Acquisition and Cleaning</a:t>
            </a:r>
          </a:p>
        </p:txBody>
      </p:sp>
      <p:sp>
        <p:nvSpPr>
          <p:cNvPr id="3" name="TextBox 2">
            <a:extLst>
              <a:ext uri="{FF2B5EF4-FFF2-40B4-BE49-F238E27FC236}">
                <a16:creationId xmlns:a16="http://schemas.microsoft.com/office/drawing/2014/main" id="{6D612472-B4B7-447B-B765-BBDDA0D7D634}"/>
              </a:ext>
            </a:extLst>
          </p:cNvPr>
          <p:cNvSpPr txBox="1"/>
          <p:nvPr/>
        </p:nvSpPr>
        <p:spPr>
          <a:xfrm>
            <a:off x="947956" y="1837189"/>
            <a:ext cx="10469461" cy="3139321"/>
          </a:xfrm>
          <a:prstGeom prst="rect">
            <a:avLst/>
          </a:prstGeom>
          <a:noFill/>
        </p:spPr>
        <p:txBody>
          <a:bodyPr wrap="square" rtlCol="0">
            <a:spAutoFit/>
          </a:bodyPr>
          <a:lstStyle/>
          <a:p>
            <a:pPr marL="285750" indent="-285750">
              <a:buFont typeface="Arial" panose="020B0604020202020204" pitchFamily="34" charset="0"/>
              <a:buChar char="•"/>
            </a:pPr>
            <a:r>
              <a:rPr lang="en-US" dirty="0"/>
              <a:t>Chicago Neighborhood data is acquired by Wikipedia. </a:t>
            </a:r>
            <a:br>
              <a:rPr lang="en-US" dirty="0"/>
            </a:br>
            <a:r>
              <a:rPr lang="en-US" dirty="0"/>
              <a:t>Link: </a:t>
            </a:r>
            <a:r>
              <a:rPr lang="en-US" u="sng" dirty="0">
                <a:hlinkClick r:id="rId2"/>
              </a:rPr>
              <a:t>https://en.wikipedia.org/wiki/List_of_neighborhoods_in_Chicago</a:t>
            </a:r>
            <a:endParaRPr lang="en-IN" b="1"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US" dirty="0"/>
              <a:t>Foursquare API, a location data provider, will be used to make RESTful API calls to retrieve data about venues in different neighborhoods.</a:t>
            </a:r>
            <a:br>
              <a:rPr lang="en-US" dirty="0"/>
            </a:br>
            <a:r>
              <a:rPr lang="en-US" dirty="0"/>
              <a:t>Link: </a:t>
            </a:r>
            <a:r>
              <a:rPr lang="en-US" u="sng" dirty="0">
                <a:hlinkClick r:id="rId3"/>
              </a:rPr>
              <a:t>https://developer.foursquare.com/docs</a:t>
            </a:r>
            <a:endParaRPr lang="en-IN" b="1"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US" dirty="0"/>
              <a:t>There are 109 different categories of food places available in Chicago.</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number of unique categories is examined, and it is found that there are only 68 of them, as compared to 109 earlier. </a:t>
            </a:r>
            <a:endParaRPr lang="en-IN" dirty="0"/>
          </a:p>
        </p:txBody>
      </p:sp>
    </p:spTree>
    <p:extLst>
      <p:ext uri="{BB962C8B-B14F-4D97-AF65-F5344CB8AC3E}">
        <p14:creationId xmlns:p14="http://schemas.microsoft.com/office/powerpoint/2010/main" val="22478521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EA333D1-46F1-422D-96A5-3CC54CB4E807}"/>
              </a:ext>
            </a:extLst>
          </p:cNvPr>
          <p:cNvSpPr/>
          <p:nvPr/>
        </p:nvSpPr>
        <p:spPr>
          <a:xfrm>
            <a:off x="4379825" y="316414"/>
            <a:ext cx="3432350" cy="923330"/>
          </a:xfrm>
          <a:prstGeom prst="rect">
            <a:avLst/>
          </a:prstGeom>
          <a:noFill/>
        </p:spPr>
        <p:txBody>
          <a:bodyPr wrap="none" lIns="91440" tIns="45720" rIns="91440" bIns="45720">
            <a:spAutoFit/>
          </a:bodyPr>
          <a:lstStyle/>
          <a:p>
            <a:pPr algn="ctr"/>
            <a:r>
              <a:rPr lang="en-US" sz="3200" b="1"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Methodology</a:t>
            </a:r>
            <a:r>
              <a:rPr lang="en-US" sz="5400" b="1"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 - 1</a:t>
            </a:r>
          </a:p>
        </p:txBody>
      </p:sp>
      <p:sp>
        <p:nvSpPr>
          <p:cNvPr id="3" name="TextBox 2">
            <a:extLst>
              <a:ext uri="{FF2B5EF4-FFF2-40B4-BE49-F238E27FC236}">
                <a16:creationId xmlns:a16="http://schemas.microsoft.com/office/drawing/2014/main" id="{C4569267-A38A-4595-81C1-315695CB3E52}"/>
              </a:ext>
            </a:extLst>
          </p:cNvPr>
          <p:cNvSpPr txBox="1"/>
          <p:nvPr/>
        </p:nvSpPr>
        <p:spPr>
          <a:xfrm>
            <a:off x="771787" y="1870745"/>
            <a:ext cx="5209563" cy="2862322"/>
          </a:xfrm>
          <a:prstGeom prst="rect">
            <a:avLst/>
          </a:prstGeom>
          <a:noFill/>
        </p:spPr>
        <p:txBody>
          <a:bodyPr wrap="square" rtlCol="0">
            <a:spAutoFit/>
          </a:bodyPr>
          <a:lstStyle/>
          <a:p>
            <a:pPr marL="285750" indent="-285750">
              <a:buFont typeface="Arial" panose="020B0604020202020204" pitchFamily="34" charset="0"/>
              <a:buChar char="•"/>
            </a:pPr>
            <a:r>
              <a:rPr lang="en-US" dirty="0"/>
              <a:t>We will use Beautiful soup to get the table and create a pandas data frame from there using Wikipedia link</a:t>
            </a:r>
            <a:br>
              <a:rPr lang="en-US" dirty="0"/>
            </a:br>
            <a:endParaRPr lang="en-US" dirty="0"/>
          </a:p>
          <a:p>
            <a:pPr marL="285750" indent="-285750">
              <a:buFont typeface="Arial" panose="020B0604020202020204" pitchFamily="34" charset="0"/>
              <a:buChar char="•"/>
            </a:pPr>
            <a:r>
              <a:rPr lang="en-US" dirty="0"/>
              <a:t>Further, ‘</a:t>
            </a:r>
            <a:r>
              <a:rPr lang="en-US" dirty="0" err="1"/>
              <a:t>geopy</a:t>
            </a:r>
            <a:r>
              <a:rPr lang="en-US" dirty="0"/>
              <a:t>’ library is used to get the latitude and longitude values of Chicago City.</a:t>
            </a:r>
            <a:br>
              <a:rPr lang="en-US" dirty="0"/>
            </a:br>
            <a:endParaRPr lang="en-US" dirty="0"/>
          </a:p>
          <a:p>
            <a:pPr marL="285750" indent="-285750">
              <a:buFont typeface="Arial" panose="020B0604020202020204" pitchFamily="34" charset="0"/>
              <a:buChar char="•"/>
            </a:pPr>
            <a:r>
              <a:rPr lang="en-US" dirty="0"/>
              <a:t>The curated </a:t>
            </a:r>
            <a:r>
              <a:rPr lang="en-US" dirty="0" err="1"/>
              <a:t>dataframe</a:t>
            </a:r>
            <a:r>
              <a:rPr lang="en-US" dirty="0"/>
              <a:t> is then used to visualize by creating a map of Chicago City with neighborhoods superimposed on top.</a:t>
            </a:r>
            <a:endParaRPr lang="en-IN" dirty="0"/>
          </a:p>
        </p:txBody>
      </p:sp>
      <p:pic>
        <p:nvPicPr>
          <p:cNvPr id="4" name="Picture 3">
            <a:extLst>
              <a:ext uri="{FF2B5EF4-FFF2-40B4-BE49-F238E27FC236}">
                <a16:creationId xmlns:a16="http://schemas.microsoft.com/office/drawing/2014/main" id="{42FF00CD-8788-44ED-B929-1FEE8E8A0F95}"/>
              </a:ext>
            </a:extLst>
          </p:cNvPr>
          <p:cNvPicPr>
            <a:picLocks noChangeAspect="1"/>
          </p:cNvPicPr>
          <p:nvPr/>
        </p:nvPicPr>
        <p:blipFill>
          <a:blip r:embed="rId2"/>
          <a:stretch>
            <a:fillRect/>
          </a:stretch>
        </p:blipFill>
        <p:spPr>
          <a:xfrm>
            <a:off x="6210652" y="1819870"/>
            <a:ext cx="4723181" cy="1419225"/>
          </a:xfrm>
          <a:prstGeom prst="rect">
            <a:avLst/>
          </a:prstGeom>
        </p:spPr>
      </p:pic>
      <p:pic>
        <p:nvPicPr>
          <p:cNvPr id="5" name="Picture 4">
            <a:extLst>
              <a:ext uri="{FF2B5EF4-FFF2-40B4-BE49-F238E27FC236}">
                <a16:creationId xmlns:a16="http://schemas.microsoft.com/office/drawing/2014/main" id="{8DC6AA50-4C1C-48E0-868B-49DA03FA0BC5}"/>
              </a:ext>
            </a:extLst>
          </p:cNvPr>
          <p:cNvPicPr>
            <a:picLocks noChangeAspect="1"/>
          </p:cNvPicPr>
          <p:nvPr/>
        </p:nvPicPr>
        <p:blipFill>
          <a:blip r:embed="rId3"/>
          <a:stretch>
            <a:fillRect/>
          </a:stretch>
        </p:blipFill>
        <p:spPr>
          <a:xfrm>
            <a:off x="6291744" y="3301906"/>
            <a:ext cx="4642089" cy="2951119"/>
          </a:xfrm>
          <a:prstGeom prst="rect">
            <a:avLst/>
          </a:prstGeom>
        </p:spPr>
      </p:pic>
    </p:spTree>
    <p:extLst>
      <p:ext uri="{BB962C8B-B14F-4D97-AF65-F5344CB8AC3E}">
        <p14:creationId xmlns:p14="http://schemas.microsoft.com/office/powerpoint/2010/main" val="33944199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814D4ED-0A7B-49D9-91FE-E31B9706A39E}"/>
              </a:ext>
            </a:extLst>
          </p:cNvPr>
          <p:cNvSpPr/>
          <p:nvPr/>
        </p:nvSpPr>
        <p:spPr>
          <a:xfrm>
            <a:off x="4554552" y="568083"/>
            <a:ext cx="3082896" cy="584775"/>
          </a:xfrm>
          <a:prstGeom prst="rect">
            <a:avLst/>
          </a:prstGeom>
          <a:noFill/>
        </p:spPr>
        <p:txBody>
          <a:bodyPr wrap="none" lIns="91440" tIns="45720" rIns="91440" bIns="45720">
            <a:spAutoFit/>
          </a:bodyPr>
          <a:lstStyle/>
          <a:p>
            <a:pPr algn="ctr"/>
            <a:r>
              <a:rPr lang="en-US" sz="3200" b="1"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Methodology - 1</a:t>
            </a:r>
          </a:p>
        </p:txBody>
      </p:sp>
      <p:sp>
        <p:nvSpPr>
          <p:cNvPr id="3" name="TextBox 2">
            <a:extLst>
              <a:ext uri="{FF2B5EF4-FFF2-40B4-BE49-F238E27FC236}">
                <a16:creationId xmlns:a16="http://schemas.microsoft.com/office/drawing/2014/main" id="{726E0E74-3D63-4088-8F75-2F71EFC840DD}"/>
              </a:ext>
            </a:extLst>
          </p:cNvPr>
          <p:cNvSpPr txBox="1"/>
          <p:nvPr/>
        </p:nvSpPr>
        <p:spPr>
          <a:xfrm>
            <a:off x="989901" y="1803633"/>
            <a:ext cx="5106099" cy="3693319"/>
          </a:xfrm>
          <a:prstGeom prst="rect">
            <a:avLst/>
          </a:prstGeom>
          <a:noFill/>
        </p:spPr>
        <p:txBody>
          <a:bodyPr wrap="square" rtlCol="0">
            <a:spAutoFit/>
          </a:bodyPr>
          <a:lstStyle/>
          <a:p>
            <a:pPr marL="285750" indent="-285750">
              <a:buFont typeface="Arial" panose="020B0604020202020204" pitchFamily="34" charset="0"/>
              <a:buChar char="•"/>
            </a:pPr>
            <a:r>
              <a:rPr lang="en-US" dirty="0"/>
              <a:t>The Foursquare API is used to explore the neighborhoods and segment them.</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aim is to segment the neighborhoods of Chicago City with respect to the ‘Food’ in its vicinity, it is further required to fetch this data from all the neighborhoods' venues.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Pickle is a very important and easy-to-use library. It is used to serialize the information retrieved from GET requests, to make a persistent ‘.</a:t>
            </a:r>
            <a:r>
              <a:rPr lang="en-US" dirty="0" err="1"/>
              <a:t>pkl</a:t>
            </a:r>
            <a:r>
              <a:rPr lang="en-US" dirty="0"/>
              <a:t>’ file. This file can later be deserialized to retrieve an exact python object structure. </a:t>
            </a:r>
            <a:endParaRPr lang="en-IN" dirty="0"/>
          </a:p>
        </p:txBody>
      </p:sp>
      <p:pic>
        <p:nvPicPr>
          <p:cNvPr id="5" name="Picture 4">
            <a:extLst>
              <a:ext uri="{FF2B5EF4-FFF2-40B4-BE49-F238E27FC236}">
                <a16:creationId xmlns:a16="http://schemas.microsoft.com/office/drawing/2014/main" id="{CD8FAD13-61F3-4B56-B3E9-CD7E7CFB67AB}"/>
              </a:ext>
            </a:extLst>
          </p:cNvPr>
          <p:cNvPicPr>
            <a:picLocks noChangeAspect="1"/>
          </p:cNvPicPr>
          <p:nvPr/>
        </p:nvPicPr>
        <p:blipFill>
          <a:blip r:embed="rId2"/>
          <a:stretch>
            <a:fillRect/>
          </a:stretch>
        </p:blipFill>
        <p:spPr>
          <a:xfrm>
            <a:off x="6096000" y="1605661"/>
            <a:ext cx="5470017" cy="1823339"/>
          </a:xfrm>
          <a:prstGeom prst="rect">
            <a:avLst/>
          </a:prstGeom>
        </p:spPr>
      </p:pic>
      <p:pic>
        <p:nvPicPr>
          <p:cNvPr id="6" name="Picture 5">
            <a:extLst>
              <a:ext uri="{FF2B5EF4-FFF2-40B4-BE49-F238E27FC236}">
                <a16:creationId xmlns:a16="http://schemas.microsoft.com/office/drawing/2014/main" id="{2A06013A-8ACE-4800-A15C-8FBB9B92366C}"/>
              </a:ext>
            </a:extLst>
          </p:cNvPr>
          <p:cNvPicPr>
            <a:picLocks noChangeAspect="1"/>
          </p:cNvPicPr>
          <p:nvPr/>
        </p:nvPicPr>
        <p:blipFill>
          <a:blip r:embed="rId3"/>
          <a:stretch>
            <a:fillRect/>
          </a:stretch>
        </p:blipFill>
        <p:spPr>
          <a:xfrm>
            <a:off x="6258187" y="3682767"/>
            <a:ext cx="5307830" cy="2374084"/>
          </a:xfrm>
          <a:prstGeom prst="rect">
            <a:avLst/>
          </a:prstGeom>
        </p:spPr>
      </p:pic>
    </p:spTree>
    <p:extLst>
      <p:ext uri="{BB962C8B-B14F-4D97-AF65-F5344CB8AC3E}">
        <p14:creationId xmlns:p14="http://schemas.microsoft.com/office/powerpoint/2010/main" val="11333106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326ED2E-4BE9-401A-9784-09C1720A8B7D}"/>
              </a:ext>
            </a:extLst>
          </p:cNvPr>
          <p:cNvSpPr/>
          <p:nvPr/>
        </p:nvSpPr>
        <p:spPr>
          <a:xfrm>
            <a:off x="4553750" y="475804"/>
            <a:ext cx="3084499" cy="584775"/>
          </a:xfrm>
          <a:prstGeom prst="rect">
            <a:avLst/>
          </a:prstGeom>
          <a:noFill/>
        </p:spPr>
        <p:txBody>
          <a:bodyPr wrap="none" lIns="91440" tIns="45720" rIns="91440" bIns="45720">
            <a:spAutoFit/>
          </a:bodyPr>
          <a:lstStyle/>
          <a:p>
            <a:pPr algn="ctr"/>
            <a:r>
              <a:rPr lang="en-US" sz="3200" b="1"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Methodology - 2</a:t>
            </a:r>
          </a:p>
        </p:txBody>
      </p:sp>
      <p:sp>
        <p:nvSpPr>
          <p:cNvPr id="3" name="TextBox 2">
            <a:extLst>
              <a:ext uri="{FF2B5EF4-FFF2-40B4-BE49-F238E27FC236}">
                <a16:creationId xmlns:a16="http://schemas.microsoft.com/office/drawing/2014/main" id="{F930BB3E-A0D7-4882-A764-79D7D88C8BAB}"/>
              </a:ext>
            </a:extLst>
          </p:cNvPr>
          <p:cNvSpPr txBox="1"/>
          <p:nvPr/>
        </p:nvSpPr>
        <p:spPr>
          <a:xfrm>
            <a:off x="1208015" y="1476462"/>
            <a:ext cx="9563449" cy="2031325"/>
          </a:xfrm>
          <a:prstGeom prst="rect">
            <a:avLst/>
          </a:prstGeom>
          <a:noFill/>
        </p:spPr>
        <p:txBody>
          <a:bodyPr wrap="square" rtlCol="0">
            <a:spAutoFit/>
          </a:bodyPr>
          <a:lstStyle/>
          <a:p>
            <a:pPr marL="285750" indent="-285750">
              <a:buFont typeface="Arial" panose="020B0604020202020204" pitchFamily="34" charset="0"/>
              <a:buChar char="•"/>
            </a:pPr>
            <a:r>
              <a:rPr lang="en-US" dirty="0"/>
              <a:t>It is crucial to understand that the point of interest in the project is to understand the cultural diversity of a neighborhood by clustering it categorically, using the venues’ categories.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It is important to remove all the venues from the ‘</a:t>
            </a:r>
            <a:r>
              <a:rPr lang="en-US" dirty="0" err="1"/>
              <a:t>dataframe</a:t>
            </a:r>
            <a:r>
              <a:rPr lang="en-US" dirty="0"/>
              <a:t>’ which have generalized categories.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Again, the number of unique categories is examined, and it is found that there are only 68 of them, as compared to 109 earlier. </a:t>
            </a:r>
            <a:endParaRPr lang="en-IN" dirty="0"/>
          </a:p>
        </p:txBody>
      </p:sp>
      <p:pic>
        <p:nvPicPr>
          <p:cNvPr id="4" name="Picture 3">
            <a:extLst>
              <a:ext uri="{FF2B5EF4-FFF2-40B4-BE49-F238E27FC236}">
                <a16:creationId xmlns:a16="http://schemas.microsoft.com/office/drawing/2014/main" id="{23DCD9A1-893A-4681-A66A-95F4BB86C97A}"/>
              </a:ext>
            </a:extLst>
          </p:cNvPr>
          <p:cNvPicPr>
            <a:picLocks noChangeAspect="1"/>
          </p:cNvPicPr>
          <p:nvPr/>
        </p:nvPicPr>
        <p:blipFill>
          <a:blip r:embed="rId2"/>
          <a:stretch>
            <a:fillRect/>
          </a:stretch>
        </p:blipFill>
        <p:spPr>
          <a:xfrm>
            <a:off x="3086995" y="3579547"/>
            <a:ext cx="5805487" cy="2802649"/>
          </a:xfrm>
          <a:prstGeom prst="rect">
            <a:avLst/>
          </a:prstGeom>
        </p:spPr>
      </p:pic>
    </p:spTree>
    <p:extLst>
      <p:ext uri="{BB962C8B-B14F-4D97-AF65-F5344CB8AC3E}">
        <p14:creationId xmlns:p14="http://schemas.microsoft.com/office/powerpoint/2010/main" val="9943400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88AC73A-C324-48A5-BC4C-0C202FEAE750}"/>
              </a:ext>
            </a:extLst>
          </p:cNvPr>
          <p:cNvSpPr/>
          <p:nvPr/>
        </p:nvSpPr>
        <p:spPr>
          <a:xfrm>
            <a:off x="4395470" y="517749"/>
            <a:ext cx="3401060" cy="584775"/>
          </a:xfrm>
          <a:prstGeom prst="rect">
            <a:avLst/>
          </a:prstGeom>
          <a:noFill/>
        </p:spPr>
        <p:txBody>
          <a:bodyPr wrap="none" lIns="91440" tIns="45720" rIns="91440" bIns="45720">
            <a:spAutoFit/>
          </a:bodyPr>
          <a:lstStyle/>
          <a:p>
            <a:pPr algn="ctr"/>
            <a:r>
              <a:rPr lang="en-US" sz="3200" b="1"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Data Visualization</a:t>
            </a:r>
          </a:p>
        </p:txBody>
      </p:sp>
      <p:sp>
        <p:nvSpPr>
          <p:cNvPr id="3" name="TextBox 2">
            <a:extLst>
              <a:ext uri="{FF2B5EF4-FFF2-40B4-BE49-F238E27FC236}">
                <a16:creationId xmlns:a16="http://schemas.microsoft.com/office/drawing/2014/main" id="{2B00651B-F62C-4A41-873E-9590596EA53A}"/>
              </a:ext>
            </a:extLst>
          </p:cNvPr>
          <p:cNvSpPr txBox="1"/>
          <p:nvPr/>
        </p:nvSpPr>
        <p:spPr>
          <a:xfrm>
            <a:off x="1132514" y="1258349"/>
            <a:ext cx="9940954" cy="369332"/>
          </a:xfrm>
          <a:prstGeom prst="rect">
            <a:avLst/>
          </a:prstGeom>
          <a:noFill/>
        </p:spPr>
        <p:txBody>
          <a:bodyPr wrap="square" rtlCol="0">
            <a:spAutoFit/>
          </a:bodyPr>
          <a:lstStyle/>
          <a:p>
            <a:pPr algn="ctr"/>
            <a:r>
              <a:rPr lang="en-US" dirty="0"/>
              <a:t>Let's find out the top 10 food categories in Chicago</a:t>
            </a:r>
            <a:endParaRPr lang="en-IN" dirty="0"/>
          </a:p>
        </p:txBody>
      </p:sp>
      <p:pic>
        <p:nvPicPr>
          <p:cNvPr id="4" name="Picture 3">
            <a:extLst>
              <a:ext uri="{FF2B5EF4-FFF2-40B4-BE49-F238E27FC236}">
                <a16:creationId xmlns:a16="http://schemas.microsoft.com/office/drawing/2014/main" id="{DFFC0334-2841-4FB4-9393-E906FACF5230}"/>
              </a:ext>
            </a:extLst>
          </p:cNvPr>
          <p:cNvPicPr>
            <a:picLocks noChangeAspect="1"/>
          </p:cNvPicPr>
          <p:nvPr/>
        </p:nvPicPr>
        <p:blipFill>
          <a:blip r:embed="rId2"/>
          <a:stretch>
            <a:fillRect/>
          </a:stretch>
        </p:blipFill>
        <p:spPr>
          <a:xfrm>
            <a:off x="2155948" y="1937965"/>
            <a:ext cx="7894086" cy="4154337"/>
          </a:xfrm>
          <a:prstGeom prst="rect">
            <a:avLst/>
          </a:prstGeom>
        </p:spPr>
      </p:pic>
    </p:spTree>
    <p:extLst>
      <p:ext uri="{BB962C8B-B14F-4D97-AF65-F5344CB8AC3E}">
        <p14:creationId xmlns:p14="http://schemas.microsoft.com/office/powerpoint/2010/main" val="9527999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DEB7A77-E9E5-4701-8F01-E6BF28277449}"/>
              </a:ext>
            </a:extLst>
          </p:cNvPr>
          <p:cNvSpPr/>
          <p:nvPr/>
        </p:nvSpPr>
        <p:spPr>
          <a:xfrm>
            <a:off x="4395470" y="383526"/>
            <a:ext cx="3401060" cy="584775"/>
          </a:xfrm>
          <a:prstGeom prst="rect">
            <a:avLst/>
          </a:prstGeom>
          <a:noFill/>
        </p:spPr>
        <p:txBody>
          <a:bodyPr wrap="none" lIns="91440" tIns="45720" rIns="91440" bIns="45720">
            <a:spAutoFit/>
          </a:bodyPr>
          <a:lstStyle/>
          <a:p>
            <a:pPr algn="ctr"/>
            <a:r>
              <a:rPr lang="en-US" sz="3200" b="1"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Data Visualization</a:t>
            </a:r>
          </a:p>
        </p:txBody>
      </p:sp>
      <p:sp>
        <p:nvSpPr>
          <p:cNvPr id="3" name="TextBox 2">
            <a:extLst>
              <a:ext uri="{FF2B5EF4-FFF2-40B4-BE49-F238E27FC236}">
                <a16:creationId xmlns:a16="http://schemas.microsoft.com/office/drawing/2014/main" id="{0D308CCB-EE78-4C03-BA2D-E37A74058CB6}"/>
              </a:ext>
            </a:extLst>
          </p:cNvPr>
          <p:cNvSpPr txBox="1"/>
          <p:nvPr/>
        </p:nvSpPr>
        <p:spPr>
          <a:xfrm>
            <a:off x="1442906" y="1166070"/>
            <a:ext cx="9311780" cy="369332"/>
          </a:xfrm>
          <a:prstGeom prst="rect">
            <a:avLst/>
          </a:prstGeom>
          <a:noFill/>
        </p:spPr>
        <p:txBody>
          <a:bodyPr wrap="square" rtlCol="0">
            <a:spAutoFit/>
          </a:bodyPr>
          <a:lstStyle/>
          <a:p>
            <a:pPr algn="just"/>
            <a:r>
              <a:rPr lang="en-US" dirty="0"/>
              <a:t>These top 10 categories are further plotted individually on bar graph using seaborn’ library.</a:t>
            </a:r>
            <a:endParaRPr lang="en-IN" dirty="0"/>
          </a:p>
        </p:txBody>
      </p:sp>
      <p:pic>
        <p:nvPicPr>
          <p:cNvPr id="4" name="Picture 3">
            <a:extLst>
              <a:ext uri="{FF2B5EF4-FFF2-40B4-BE49-F238E27FC236}">
                <a16:creationId xmlns:a16="http://schemas.microsoft.com/office/drawing/2014/main" id="{9960A6B9-F243-4F88-9E19-5EEFAD8CC4BC}"/>
              </a:ext>
            </a:extLst>
          </p:cNvPr>
          <p:cNvPicPr>
            <a:picLocks noChangeAspect="1"/>
          </p:cNvPicPr>
          <p:nvPr/>
        </p:nvPicPr>
        <p:blipFill>
          <a:blip r:embed="rId2"/>
          <a:stretch>
            <a:fillRect/>
          </a:stretch>
        </p:blipFill>
        <p:spPr>
          <a:xfrm>
            <a:off x="2301612" y="1839679"/>
            <a:ext cx="7588775" cy="3587998"/>
          </a:xfrm>
          <a:prstGeom prst="rect">
            <a:avLst/>
          </a:prstGeom>
        </p:spPr>
      </p:pic>
    </p:spTree>
    <p:extLst>
      <p:ext uri="{BB962C8B-B14F-4D97-AF65-F5344CB8AC3E}">
        <p14:creationId xmlns:p14="http://schemas.microsoft.com/office/powerpoint/2010/main" val="26869834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DAE2B81-E1F7-4758-ABD6-7B10C63BE5D2}"/>
              </a:ext>
            </a:extLst>
          </p:cNvPr>
          <p:cNvPicPr>
            <a:picLocks noChangeAspect="1"/>
          </p:cNvPicPr>
          <p:nvPr/>
        </p:nvPicPr>
        <p:blipFill>
          <a:blip r:embed="rId2"/>
          <a:stretch>
            <a:fillRect/>
          </a:stretch>
        </p:blipFill>
        <p:spPr>
          <a:xfrm>
            <a:off x="1070596" y="1908626"/>
            <a:ext cx="10050808" cy="3854611"/>
          </a:xfrm>
          <a:prstGeom prst="rect">
            <a:avLst/>
          </a:prstGeom>
        </p:spPr>
      </p:pic>
      <p:sp>
        <p:nvSpPr>
          <p:cNvPr id="4" name="Rectangle 3">
            <a:extLst>
              <a:ext uri="{FF2B5EF4-FFF2-40B4-BE49-F238E27FC236}">
                <a16:creationId xmlns:a16="http://schemas.microsoft.com/office/drawing/2014/main" id="{99CCD311-F000-4EBC-9D8D-A86FFACFE382}"/>
              </a:ext>
            </a:extLst>
          </p:cNvPr>
          <p:cNvSpPr/>
          <p:nvPr/>
        </p:nvSpPr>
        <p:spPr>
          <a:xfrm>
            <a:off x="4395470" y="710696"/>
            <a:ext cx="3401060" cy="584775"/>
          </a:xfrm>
          <a:prstGeom prst="rect">
            <a:avLst/>
          </a:prstGeom>
          <a:noFill/>
        </p:spPr>
        <p:txBody>
          <a:bodyPr wrap="none" lIns="91440" tIns="45720" rIns="91440" bIns="45720">
            <a:spAutoFit/>
          </a:bodyPr>
          <a:lstStyle/>
          <a:p>
            <a:pPr algn="ctr"/>
            <a:r>
              <a:rPr lang="en-US" sz="3200" b="1"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Data Visualization</a:t>
            </a:r>
          </a:p>
        </p:txBody>
      </p:sp>
    </p:spTree>
    <p:extLst>
      <p:ext uri="{BB962C8B-B14F-4D97-AF65-F5344CB8AC3E}">
        <p14:creationId xmlns:p14="http://schemas.microsoft.com/office/powerpoint/2010/main" val="3673682412"/>
      </p:ext>
    </p:extLst>
  </p:cSld>
  <p:clrMapOvr>
    <a:masterClrMapping/>
  </p:clrMapOvr>
</p:sld>
</file>

<file path=ppt/theme/theme1.xml><?xml version="1.0" encoding="utf-8"?>
<a:theme xmlns:a="http://schemas.openxmlformats.org/drawingml/2006/main" name="Basis">
  <a:themeElements>
    <a:clrScheme name="Basis">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90E45F77-AEFC-46EF-A7C1-5B338C297B02}"/>
    </a:ext>
  </a:extLst>
</a:theme>
</file>

<file path=docProps/app.xml><?xml version="1.0" encoding="utf-8"?>
<Properties xmlns="http://schemas.openxmlformats.org/officeDocument/2006/extended-properties" xmlns:vt="http://schemas.openxmlformats.org/officeDocument/2006/docPropsVTypes">
  <Template>TM03457444[[fn=Basis]]</Template>
  <TotalTime>82</TotalTime>
  <Words>1163</Words>
  <Application>Microsoft Office PowerPoint</Application>
  <PresentationFormat>Widescreen</PresentationFormat>
  <Paragraphs>144</Paragraphs>
  <Slides>27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Arial</vt:lpstr>
      <vt:lpstr>Calibri</vt:lpstr>
      <vt:lpstr>Corbel</vt:lpstr>
      <vt:lpstr>Basis</vt:lpstr>
      <vt:lpstr>Taste of Chicago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Taste of Chicago</dc:title>
  <dc:creator>Utkarsh Kapoor</dc:creator>
  <cp:lastModifiedBy>Utkarsh Kapoor</cp:lastModifiedBy>
  <cp:revision>10</cp:revision>
  <dcterms:created xsi:type="dcterms:W3CDTF">2020-02-13T18:08:54Z</dcterms:created>
  <dcterms:modified xsi:type="dcterms:W3CDTF">2020-02-13T19:31:06Z</dcterms:modified>
</cp:coreProperties>
</file>