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 id="2147483660" r:id="rId2"/>
  </p:sldMasterIdLst>
  <p:notesMasterIdLst>
    <p:notesMasterId r:id="rId59"/>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9" r:id="rId28"/>
    <p:sldId id="298"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AA0024"/>
    <a:srgbClr val="7D7D7D"/>
    <a:srgbClr val="BE00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12" autoAdjust="0"/>
  </p:normalViewPr>
  <p:slideViewPr>
    <p:cSldViewPr snapToGrid="0" snapToObjects="1">
      <p:cViewPr varScale="1">
        <p:scale>
          <a:sx n="121" d="100"/>
          <a:sy n="121" d="100"/>
        </p:scale>
        <p:origin x="2028" y="90"/>
      </p:cViewPr>
      <p:guideLst>
        <p:guide orient="horz" pos="1620"/>
        <p:guide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FC156-C9C5-F148-A42F-53C36D0CD7AB}" type="datetimeFigureOut">
              <a:rPr lang="en-US" smtClean="0"/>
              <a:t>8/29/2018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FF19C-8393-2A49-92A3-90AE761DDBC5}" type="slidenum">
              <a:rPr lang="en-US" smtClean="0"/>
              <a:t>‹#›</a:t>
            </a:fld>
            <a:endParaRPr lang="en-US" dirty="0"/>
          </a:p>
        </p:txBody>
      </p:sp>
    </p:spTree>
    <p:extLst>
      <p:ext uri="{BB962C8B-B14F-4D97-AF65-F5344CB8AC3E}">
        <p14:creationId xmlns:p14="http://schemas.microsoft.com/office/powerpoint/2010/main" val="2867510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you can take questions</a:t>
            </a:r>
            <a:r>
              <a:rPr lang="en-US" baseline="0" dirty="0" smtClean="0"/>
              <a:t> in the middle of the presentation, as long as we can keep it short. Otherwise, after presentation.</a:t>
            </a:r>
          </a:p>
          <a:p>
            <a:endParaRPr lang="en-US" baseline="0" dirty="0" smtClean="0"/>
          </a:p>
          <a:p>
            <a:r>
              <a:rPr lang="en-US" baseline="0" dirty="0" smtClean="0"/>
              <a:t>Welcome everyone and thanks RSE and Andy for the opportunity.</a:t>
            </a:r>
          </a:p>
          <a:p>
            <a:endParaRPr lang="en-US" baseline="0" dirty="0" smtClean="0"/>
          </a:p>
          <a:p>
            <a:r>
              <a:rPr lang="en-US" baseline="0" dirty="0" smtClean="0"/>
              <a:t>I collaborated with professors from OR department and see that when we adopt SE techniques in these areas when developing software, it really helped. Actually, we continue collaboration and try to impact on coding practices in this field.</a:t>
            </a:r>
          </a:p>
          <a:p>
            <a:endParaRPr lang="en-US" baseline="0" dirty="0" smtClean="0"/>
          </a:p>
          <a:p>
            <a:r>
              <a:rPr lang="en-US" baseline="0" dirty="0" smtClean="0"/>
              <a:t>This presentation, I hope it will be helpful for you to spark interest in object oriented design because we have seen many benefits by adopting it.</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a:t>
            </a:fld>
            <a:endParaRPr lang="en-US" dirty="0"/>
          </a:p>
        </p:txBody>
      </p:sp>
    </p:spTree>
    <p:extLst>
      <p:ext uri="{BB962C8B-B14F-4D97-AF65-F5344CB8AC3E}">
        <p14:creationId xmlns:p14="http://schemas.microsoft.com/office/powerpoint/2010/main" val="3596883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that I don’t need to write everything down from scratch every time I need a dog.</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11</a:t>
            </a:fld>
            <a:endParaRPr lang="en-US"/>
          </a:p>
        </p:txBody>
      </p:sp>
    </p:spTree>
    <p:extLst>
      <p:ext uri="{BB962C8B-B14F-4D97-AF65-F5344CB8AC3E}">
        <p14:creationId xmlns:p14="http://schemas.microsoft.com/office/powerpoint/2010/main" val="342738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basically talking about a dog?</a:t>
            </a:r>
          </a:p>
          <a:p>
            <a:r>
              <a:rPr lang="en-US" dirty="0" smtClean="0"/>
              <a:t>Has</a:t>
            </a:r>
            <a:r>
              <a:rPr lang="en-US" baseline="0" dirty="0" smtClean="0"/>
              <a:t> name, knows how many legs it has, can make sound itself.</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12</a:t>
            </a:fld>
            <a:endParaRPr lang="en-US"/>
          </a:p>
        </p:txBody>
      </p:sp>
    </p:spTree>
    <p:extLst>
      <p:ext uri="{BB962C8B-B14F-4D97-AF65-F5344CB8AC3E}">
        <p14:creationId xmlns:p14="http://schemas.microsoft.com/office/powerpoint/2010/main" val="118147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 for a very good reason.</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13</a:t>
            </a:fld>
            <a:endParaRPr lang="en-US"/>
          </a:p>
        </p:txBody>
      </p:sp>
    </p:spTree>
    <p:extLst>
      <p:ext uri="{BB962C8B-B14F-4D97-AF65-F5344CB8AC3E}">
        <p14:creationId xmlns:p14="http://schemas.microsoft.com/office/powerpoint/2010/main" val="316861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actually, we are writing the programs for ourselves. The computer will do whatever it is given</a:t>
            </a:r>
            <a:r>
              <a:rPr lang="en-US" baseline="0" dirty="0" smtClean="0"/>
              <a:t> as an input.</a:t>
            </a:r>
          </a:p>
          <a:p>
            <a:endParaRPr lang="en-US" baseline="0" dirty="0" smtClean="0"/>
          </a:p>
          <a:p>
            <a:r>
              <a:rPr lang="en-US" baseline="0" dirty="0" smtClean="0"/>
              <a:t>It doesn’t need to have meaningful names, functions, classes, objects, variables. It just needs some </a:t>
            </a:r>
            <a:r>
              <a:rPr lang="en-US" baseline="0" dirty="0" smtClean="0"/>
              <a:t>instructions.</a:t>
            </a:r>
          </a:p>
          <a:p>
            <a:r>
              <a:rPr lang="en-US" baseline="0" dirty="0" smtClean="0"/>
              <a:t>[CLICK]</a:t>
            </a:r>
          </a:p>
          <a:p>
            <a:r>
              <a:rPr lang="en-US" baseline="0" dirty="0" smtClean="0"/>
              <a:t>Languages </a:t>
            </a:r>
            <a:r>
              <a:rPr lang="en-US" baseline="0" dirty="0" smtClean="0"/>
              <a:t>are for us!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14</a:t>
            </a:fld>
            <a:endParaRPr lang="en-US"/>
          </a:p>
        </p:txBody>
      </p:sp>
    </p:spTree>
    <p:extLst>
      <p:ext uri="{BB962C8B-B14F-4D97-AF65-F5344CB8AC3E}">
        <p14:creationId xmlns:p14="http://schemas.microsoft.com/office/powerpoint/2010/main" val="31422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had this epiphany, and</a:t>
            </a:r>
            <a:r>
              <a:rPr lang="en-US" baseline="0" dirty="0" smtClean="0"/>
              <a:t> the system we are looking for is object-oriented design.</a:t>
            </a:r>
          </a:p>
          <a:p>
            <a:endParaRPr lang="en-US" baseline="0" dirty="0" smtClean="0"/>
          </a:p>
          <a:p>
            <a:r>
              <a:rPr lang="en-US" baseline="0" dirty="0" smtClean="0"/>
              <a:t>A.k.a.</a:t>
            </a:r>
          </a:p>
          <a:p>
            <a:r>
              <a:rPr lang="en-US" baseline="0" dirty="0" smtClean="0"/>
              <a:t>Object-oriented programming</a:t>
            </a:r>
          </a:p>
          <a:p>
            <a:r>
              <a:rPr lang="en-US" baseline="0" dirty="0" smtClean="0"/>
              <a:t>Object-oriented methodology</a:t>
            </a:r>
          </a:p>
          <a:p>
            <a:r>
              <a:rPr lang="en-US" baseline="0" dirty="0" smtClean="0"/>
              <a:t>Object-oriented paradigm</a:t>
            </a:r>
          </a:p>
          <a:p>
            <a:r>
              <a:rPr lang="en-US" baseline="0" dirty="0" smtClean="0"/>
              <a:t>Object-oriented design and analysis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15</a:t>
            </a:fld>
            <a:endParaRPr lang="en-US"/>
          </a:p>
        </p:txBody>
      </p:sp>
    </p:spTree>
    <p:extLst>
      <p:ext uri="{BB962C8B-B14F-4D97-AF65-F5344CB8AC3E}">
        <p14:creationId xmlns:p14="http://schemas.microsoft.com/office/powerpoint/2010/main" val="4048340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we have objects that know:</a:t>
            </a:r>
          </a:p>
          <a:p>
            <a:r>
              <a:rPr lang="en-US" dirty="0" smtClean="0"/>
              <a:t>Their attributes</a:t>
            </a:r>
          </a:p>
          <a:p>
            <a:r>
              <a:rPr lang="en-US" dirty="0" smtClean="0"/>
              <a:t>Their operations</a:t>
            </a:r>
          </a:p>
          <a:p>
            <a:endParaRPr lang="en-US" dirty="0" smtClean="0"/>
          </a:p>
          <a:p>
            <a:endParaRPr lang="en-US" dirty="0" smtClean="0"/>
          </a:p>
          <a:p>
            <a:r>
              <a:rPr lang="en-US" dirty="0" smtClean="0"/>
              <a:t>Whenever, I need a square or triangle, I will use them and ask them.</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16</a:t>
            </a:fld>
            <a:endParaRPr lang="en-US"/>
          </a:p>
        </p:txBody>
      </p:sp>
    </p:spTree>
    <p:extLst>
      <p:ext uri="{BB962C8B-B14F-4D97-AF65-F5344CB8AC3E}">
        <p14:creationId xmlns:p14="http://schemas.microsoft.com/office/powerpoint/2010/main" val="185819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[CLICK] All can be objects</a:t>
            </a:r>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[CLICK] Again, can be objects</a:t>
            </a:r>
          </a:p>
          <a:p>
            <a:pPr lvl="1" algn="l"/>
            <a:endParaRPr lang="en-US" dirty="0" smtClean="0"/>
          </a:p>
          <a:p>
            <a:pPr lvl="0" algn="l"/>
            <a:r>
              <a:rPr lang="en-US" dirty="0" smtClean="0"/>
              <a:t>[CLICK] No, these are not objects!</a:t>
            </a:r>
          </a:p>
          <a:p>
            <a:pPr lvl="0" algn="l"/>
            <a:r>
              <a:rPr lang="en-US" dirty="0" smtClean="0"/>
              <a:t>These are actions (methods/operations) that can be done by an object</a:t>
            </a:r>
          </a:p>
          <a:p>
            <a:pPr lvl="1" algn="l"/>
            <a:r>
              <a:rPr lang="en-US" dirty="0" smtClean="0"/>
              <a:t>Like a Rectangle can compute its own area</a:t>
            </a:r>
          </a:p>
          <a:p>
            <a:pPr lvl="1" algn="l"/>
            <a:r>
              <a:rPr lang="en-US" dirty="0" smtClean="0"/>
              <a:t>A people can run.</a:t>
            </a:r>
          </a:p>
          <a:p>
            <a:pPr lvl="1" algn="l"/>
            <a:endParaRPr lang="en-US" dirty="0" smtClean="0"/>
          </a:p>
          <a:p>
            <a:pPr lvl="0" algn="l"/>
            <a:r>
              <a:rPr lang="en-US" dirty="0" smtClean="0"/>
              <a:t>[CLICK] No, these are not objects!</a:t>
            </a:r>
          </a:p>
          <a:p>
            <a:pPr lvl="0" algn="l"/>
            <a:r>
              <a:rPr lang="en-US" dirty="0" smtClean="0"/>
              <a:t>These are properties (attributes) that can be owned by an object</a:t>
            </a:r>
          </a:p>
          <a:p>
            <a:pPr lvl="1" algn="l"/>
            <a:r>
              <a:rPr lang="en-US" dirty="0" smtClean="0"/>
              <a:t>Like side of a Rectangle.</a:t>
            </a:r>
          </a:p>
          <a:p>
            <a:pPr lvl="1" algn="l"/>
            <a:r>
              <a:rPr lang="en-US" dirty="0" err="1" smtClean="0"/>
              <a:t>Numberoflegs</a:t>
            </a:r>
            <a:r>
              <a:rPr lang="en-US" dirty="0" smtClean="0"/>
              <a:t> of a Person.</a:t>
            </a:r>
          </a:p>
          <a:p>
            <a:pPr lvl="0" algn="l"/>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17</a:t>
            </a:fld>
            <a:endParaRPr lang="en-US"/>
          </a:p>
        </p:txBody>
      </p:sp>
    </p:spTree>
    <p:extLst>
      <p:ext uri="{BB962C8B-B14F-4D97-AF65-F5344CB8AC3E}">
        <p14:creationId xmlns:p14="http://schemas.microsoft.com/office/powerpoint/2010/main" val="61466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solve a problem based on</a:t>
            </a:r>
            <a:r>
              <a:rPr lang="en-US" baseline="0" dirty="0" smtClean="0"/>
              <a:t> mostly these. Then definitely.</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18</a:t>
            </a:fld>
            <a:endParaRPr lang="en-US" dirty="0"/>
          </a:p>
        </p:txBody>
      </p:sp>
    </p:spTree>
    <p:extLst>
      <p:ext uri="{BB962C8B-B14F-4D97-AF65-F5344CB8AC3E}">
        <p14:creationId xmlns:p14="http://schemas.microsoft.com/office/powerpoint/2010/main" val="324726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 what brings us to UML</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20</a:t>
            </a:fld>
            <a:endParaRPr lang="en-US" dirty="0"/>
          </a:p>
        </p:txBody>
      </p:sp>
    </p:spTree>
    <p:extLst>
      <p:ext uri="{BB962C8B-B14F-4D97-AF65-F5344CB8AC3E}">
        <p14:creationId xmlns:p14="http://schemas.microsoft.com/office/powerpoint/2010/main" val="170668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 is basically a set of diagrams in order to be at the same page while</a:t>
            </a:r>
            <a:r>
              <a:rPr lang="en-US" baseline="0" dirty="0" smtClean="0"/>
              <a:t> designing systems agnostic than programming languages.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21</a:t>
            </a:fld>
            <a:endParaRPr lang="en-US" dirty="0"/>
          </a:p>
        </p:txBody>
      </p:sp>
    </p:spTree>
    <p:extLst>
      <p:ext uri="{BB962C8B-B14F-4D97-AF65-F5344CB8AC3E}">
        <p14:creationId xmlns:p14="http://schemas.microsoft.com/office/powerpoint/2010/main" val="2496210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lots of programming languages nowadays. Mostly general purpose</a:t>
            </a:r>
            <a:r>
              <a:rPr lang="en-US" baseline="0" dirty="0" smtClean="0"/>
              <a:t> languages, meaning that anything can be implemented with them. And some specialized languages for specific topics, like </a:t>
            </a:r>
            <a:r>
              <a:rPr lang="en-US" baseline="0" dirty="0" err="1" smtClean="0"/>
              <a:t>mathlab</a:t>
            </a:r>
            <a:r>
              <a:rPr lang="en-US" baseline="0" dirty="0" smtClean="0"/>
              <a:t>, R etc.</a:t>
            </a:r>
          </a:p>
          <a:p>
            <a:endParaRPr lang="en-US" baseline="0" dirty="0" smtClean="0"/>
          </a:p>
          <a:p>
            <a:r>
              <a:rPr lang="en-US" baseline="0" dirty="0" smtClean="0"/>
              <a:t>The thing is not about which language we choose. It is about the complexity of the programs we create.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a:t>
            </a:fld>
            <a:endParaRPr lang="en-US"/>
          </a:p>
        </p:txBody>
      </p:sp>
    </p:spTree>
    <p:extLst>
      <p:ext uri="{BB962C8B-B14F-4D97-AF65-F5344CB8AC3E}">
        <p14:creationId xmlns:p14="http://schemas.microsoft.com/office/powerpoint/2010/main" val="138761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class looks syntactically</a:t>
            </a:r>
            <a:r>
              <a:rPr lang="en-US" baseline="0" dirty="0" smtClean="0"/>
              <a:t> different in different languages, but essence is the same. [CLICK]</a:t>
            </a:r>
          </a:p>
          <a:p>
            <a:r>
              <a:rPr lang="en-US" baseline="0" dirty="0" smtClean="0"/>
              <a:t>Here is a class in C#.</a:t>
            </a:r>
            <a:endParaRPr lang="en-US" dirty="0" smtClean="0"/>
          </a:p>
          <a:p>
            <a:endParaRPr lang="en-US" dirty="0" smtClean="0"/>
          </a:p>
          <a:p>
            <a:r>
              <a:rPr lang="en-US" dirty="0" smtClean="0"/>
              <a:t>BUT WAIT.</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23</a:t>
            </a:fld>
            <a:endParaRPr lang="en-US" dirty="0"/>
          </a:p>
        </p:txBody>
      </p:sp>
    </p:spTree>
    <p:extLst>
      <p:ext uri="{BB962C8B-B14F-4D97-AF65-F5344CB8AC3E}">
        <p14:creationId xmlns:p14="http://schemas.microsoft.com/office/powerpoint/2010/main" val="50304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object, [CLICK] this is an object,</a:t>
            </a:r>
            <a:r>
              <a:rPr lang="en-US" baseline="0" dirty="0" smtClean="0"/>
              <a:t> </a:t>
            </a:r>
            <a:r>
              <a:rPr lang="en-US" dirty="0" smtClean="0"/>
              <a:t>[CLICK] </a:t>
            </a:r>
            <a:r>
              <a:rPr lang="en-US" baseline="0" dirty="0" smtClean="0"/>
              <a:t>this is an object. </a:t>
            </a:r>
            <a:r>
              <a:rPr lang="en-US" dirty="0" smtClean="0"/>
              <a:t>[CLICK]</a:t>
            </a:r>
            <a:endParaRPr lang="en-US" baseline="0" dirty="0" smtClean="0"/>
          </a:p>
          <a:p>
            <a:endParaRPr lang="en-US" baseline="0" dirty="0" smtClean="0"/>
          </a:p>
          <a:p>
            <a:r>
              <a:rPr lang="en-US" baseline="0" dirty="0" smtClean="0"/>
              <a:t>Now this is a class. You got the idea.</a:t>
            </a:r>
            <a:endParaRPr lang="en-US" dirty="0" smtClean="0"/>
          </a:p>
          <a:p>
            <a:endParaRPr lang="en-US" dirty="0" smtClean="0"/>
          </a:p>
          <a:p>
            <a:r>
              <a:rPr lang="en-US" dirty="0" smtClean="0"/>
              <a:t>Basically</a:t>
            </a:r>
            <a:r>
              <a:rPr lang="en-US" dirty="0" smtClean="0"/>
              <a:t>, we get the properties that all the dogs have and define a </a:t>
            </a:r>
            <a:r>
              <a:rPr lang="en-US" dirty="0" smtClean="0">
                <a:solidFill>
                  <a:srgbClr val="FF0000"/>
                </a:solidFill>
              </a:rPr>
              <a:t>Dog</a:t>
            </a:r>
            <a:r>
              <a:rPr lang="en-US" dirty="0" smtClean="0"/>
              <a:t> class with them.</a:t>
            </a:r>
          </a:p>
          <a:p>
            <a:pPr lvl="1"/>
            <a:r>
              <a:rPr lang="en-US" dirty="0" smtClean="0"/>
              <a:t>A class is a generalization of objects.</a:t>
            </a:r>
          </a:p>
          <a:p>
            <a:pPr lvl="1"/>
            <a:r>
              <a:rPr lang="en-US" dirty="0" smtClean="0"/>
              <a:t>And objects are just instances of the class.</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24</a:t>
            </a:fld>
            <a:endParaRPr lang="en-US"/>
          </a:p>
        </p:txBody>
      </p:sp>
    </p:spTree>
    <p:extLst>
      <p:ext uri="{BB962C8B-B14F-4D97-AF65-F5344CB8AC3E}">
        <p14:creationId xmlns:p14="http://schemas.microsoft.com/office/powerpoint/2010/main" val="41662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Constructors</a:t>
            </a:r>
            <a:r>
              <a:rPr lang="en-US" baseline="0" dirty="0" smtClean="0"/>
              <a:t> are getting this general information and creates an instance out of it.</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25</a:t>
            </a:fld>
            <a:endParaRPr lang="en-US" dirty="0"/>
          </a:p>
        </p:txBody>
      </p:sp>
    </p:spTree>
    <p:extLst>
      <p:ext uri="{BB962C8B-B14F-4D97-AF65-F5344CB8AC3E}">
        <p14:creationId xmlns:p14="http://schemas.microsoft.com/office/powerpoint/2010/main" val="1181162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remember we had this code piece that’s has lots of duplicates.</a:t>
            </a:r>
          </a:p>
          <a:p>
            <a:endParaRPr lang="en-US" dirty="0" smtClean="0"/>
          </a:p>
          <a:p>
            <a:r>
              <a:rPr lang="en-US" dirty="0" smtClean="0"/>
              <a:t>Let’s see if</a:t>
            </a:r>
            <a:r>
              <a:rPr lang="en-US" baseline="0" dirty="0" smtClean="0"/>
              <a:t> how it will look like after OOD is applied</a:t>
            </a:r>
            <a:r>
              <a:rPr lang="en-US" baseline="0" dirty="0" smtClean="0"/>
              <a:t>.</a:t>
            </a:r>
          </a:p>
          <a:p>
            <a:r>
              <a:rPr lang="en-US" baseline="0" dirty="0" smtClean="0"/>
              <a:t>Of course, we would have classes for animals, dogs, and chickens and some properties attached to them.</a:t>
            </a:r>
          </a:p>
          <a:p>
            <a:r>
              <a:rPr lang="en-US" baseline="0" dirty="0" smtClean="0"/>
              <a:t> </a:t>
            </a:r>
            <a:r>
              <a:rPr lang="en-US" baseline="0" dirty="0" smtClean="0"/>
              <a:t>[CLICK]</a:t>
            </a:r>
          </a:p>
          <a:p>
            <a:endParaRPr lang="en-US" baseline="0" dirty="0" smtClean="0"/>
          </a:p>
          <a:p>
            <a:r>
              <a:rPr lang="en-US" baseline="0" dirty="0" smtClean="0"/>
              <a:t>And this is how they are created as an object. Remember creating objects from classes. [CLICK]</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26</a:t>
            </a:fld>
            <a:endParaRPr lang="en-US"/>
          </a:p>
        </p:txBody>
      </p:sp>
    </p:spTree>
    <p:extLst>
      <p:ext uri="{BB962C8B-B14F-4D97-AF65-F5344CB8AC3E}">
        <p14:creationId xmlns:p14="http://schemas.microsoft.com/office/powerpoint/2010/main" val="138957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Of course, no</a:t>
            </a:r>
            <a:r>
              <a:rPr lang="en-US" sz="1200" baseline="0" dirty="0" smtClean="0">
                <a:solidFill>
                  <a:srgbClr val="FF0000"/>
                </a:solidFill>
              </a:rPr>
              <a:t> fancy approach is without its consequences. OOD has lots of principles and concepts.</a:t>
            </a:r>
            <a:endParaRPr lang="en-US" sz="1200" dirty="0" smtClean="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If we don’t use these concepts and obey these principles, we aren’t coding in proper object-oriented way</a:t>
            </a:r>
            <a:r>
              <a:rPr lang="en-US" sz="1200" dirty="0" smtClean="0">
                <a:solidFill>
                  <a:srgbClr val="FF0000"/>
                </a:solidFill>
              </a:rPr>
              <a:t>. And</a:t>
            </a:r>
            <a:r>
              <a:rPr lang="en-US" sz="1200" baseline="0" dirty="0" smtClean="0">
                <a:solidFill>
                  <a:srgbClr val="FF0000"/>
                </a:solidFill>
              </a:rPr>
              <a:t> we are basically coding in the old way but with extra complexities.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rPr>
              <a:t>It is like your car can go 100 kilometers per hour but you insist to go with a 30 on a highway because you don’t want to mess with the car and scare about what happens if something </a:t>
            </a:r>
            <a:r>
              <a:rPr lang="en-US" sz="1200" baseline="0" smtClean="0">
                <a:solidFill>
                  <a:srgbClr val="FF0000"/>
                </a:solidFill>
              </a:rPr>
              <a:t>goes wrong.</a:t>
            </a:r>
            <a:endParaRPr lang="en-US" sz="120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27</a:t>
            </a:fld>
            <a:endParaRPr lang="en-US"/>
          </a:p>
        </p:txBody>
      </p:sp>
    </p:spTree>
    <p:extLst>
      <p:ext uri="{BB962C8B-B14F-4D97-AF65-F5344CB8AC3E}">
        <p14:creationId xmlns:p14="http://schemas.microsoft.com/office/powerpoint/2010/main" val="3790448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anyone can change</a:t>
            </a:r>
            <a:r>
              <a:rPr lang="en-US" baseline="0" dirty="0" smtClean="0"/>
              <a:t> the speed of a plane,</a:t>
            </a:r>
          </a:p>
          <a:p>
            <a:endParaRPr lang="en-US" baseline="0" dirty="0" smtClean="0"/>
          </a:p>
          <a:p>
            <a:r>
              <a:rPr lang="en-US" baseline="0" dirty="0" smtClean="0"/>
              <a:t>But what if speed is out-of-range? Or invalid? Or maybe you should do just some adjustment to the speed before setting?</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29</a:t>
            </a:fld>
            <a:endParaRPr lang="en-US"/>
          </a:p>
        </p:txBody>
      </p:sp>
    </p:spTree>
    <p:extLst>
      <p:ext uri="{BB962C8B-B14F-4D97-AF65-F5344CB8AC3E}">
        <p14:creationId xmlns:p14="http://schemas.microsoft.com/office/powerpoint/2010/main" val="556765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is the solution?</a:t>
            </a:r>
          </a:p>
          <a:p>
            <a:endParaRPr lang="en-US" dirty="0" smtClean="0"/>
          </a:p>
          <a:p>
            <a:r>
              <a:rPr lang="en-US" dirty="0" smtClean="0"/>
              <a:t>OOD gives us this visibility modifiers:</a:t>
            </a:r>
            <a:r>
              <a:rPr lang="en-US" baseline="0" dirty="0" smtClean="0"/>
              <a:t> public, private etc. So that any attribute can be hidden from public if needed.</a:t>
            </a:r>
          </a:p>
          <a:p>
            <a:endParaRPr lang="en-US" baseline="0" dirty="0" smtClean="0"/>
          </a:p>
          <a:p>
            <a:endParaRPr lang="en-US" baseline="0" dirty="0" smtClean="0"/>
          </a:p>
          <a:p>
            <a:r>
              <a:rPr lang="en-US" baseline="0" dirty="0" smtClean="0"/>
              <a:t>Now speed will be adjusted whenever set externally.</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30</a:t>
            </a:fld>
            <a:endParaRPr lang="en-US"/>
          </a:p>
        </p:txBody>
      </p:sp>
    </p:spTree>
    <p:extLst>
      <p:ext uri="{BB962C8B-B14F-4D97-AF65-F5344CB8AC3E}">
        <p14:creationId xmlns:p14="http://schemas.microsoft.com/office/powerpoint/2010/main" val="1878050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31</a:t>
            </a:fld>
            <a:endParaRPr lang="en-US"/>
          </a:p>
        </p:txBody>
      </p:sp>
    </p:spTree>
    <p:extLst>
      <p:ext uri="{BB962C8B-B14F-4D97-AF65-F5344CB8AC3E}">
        <p14:creationId xmlns:p14="http://schemas.microsoft.com/office/powerpoint/2010/main" val="3720302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32</a:t>
            </a:fld>
            <a:endParaRPr lang="en-US"/>
          </a:p>
        </p:txBody>
      </p:sp>
    </p:spTree>
    <p:extLst>
      <p:ext uri="{BB962C8B-B14F-4D97-AF65-F5344CB8AC3E}">
        <p14:creationId xmlns:p14="http://schemas.microsoft.com/office/powerpoint/2010/main" val="2969744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So, you remember our Dog and Chicken example. They were both animals.</a:t>
            </a:r>
          </a:p>
          <a:p>
            <a:endParaRPr lang="en-US" dirty="0" smtClean="0"/>
          </a:p>
          <a:p>
            <a:r>
              <a:rPr lang="en-US" dirty="0" smtClean="0"/>
              <a:t>So why shouldn’t we create a common class for the common properties/methods</a:t>
            </a:r>
            <a:r>
              <a:rPr lang="en-US" baseline="0" dirty="0" smtClean="0"/>
              <a:t> of this two animals.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33</a:t>
            </a:fld>
            <a:endParaRPr lang="en-US"/>
          </a:p>
        </p:txBody>
      </p:sp>
    </p:spTree>
    <p:extLst>
      <p:ext uri="{BB962C8B-B14F-4D97-AF65-F5344CB8AC3E}">
        <p14:creationId xmlns:p14="http://schemas.microsoft.com/office/powerpoint/2010/main" val="80024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 is simple when it is short</a:t>
            </a:r>
            <a:r>
              <a:rPr lang="en-US" baseline="0" dirty="0" smtClean="0"/>
              <a:t> and small.</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a:t>
            </a:fld>
            <a:endParaRPr lang="en-US"/>
          </a:p>
        </p:txBody>
      </p:sp>
    </p:spTree>
    <p:extLst>
      <p:ext uri="{BB962C8B-B14F-4D97-AF65-F5344CB8AC3E}">
        <p14:creationId xmlns:p14="http://schemas.microsoft.com/office/powerpoint/2010/main" val="2811093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have two data formats to read into your program, and the functions that do the read is somewhat similar.</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34</a:t>
            </a:fld>
            <a:endParaRPr lang="en-US"/>
          </a:p>
        </p:txBody>
      </p:sp>
    </p:spTree>
    <p:extLst>
      <p:ext uri="{BB962C8B-B14F-4D97-AF65-F5344CB8AC3E}">
        <p14:creationId xmlns:p14="http://schemas.microsoft.com/office/powerpoint/2010/main" val="2654794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class has methods for:</a:t>
            </a:r>
          </a:p>
          <a:p>
            <a:pPr lvl="1"/>
            <a:r>
              <a:rPr lang="en-US" dirty="0" smtClean="0"/>
              <a:t>Printing a document</a:t>
            </a:r>
          </a:p>
          <a:p>
            <a:pPr lvl="1"/>
            <a:r>
              <a:rPr lang="en-US" dirty="0" smtClean="0"/>
              <a:t>Sending an email</a:t>
            </a:r>
          </a:p>
          <a:p>
            <a:pPr lvl="1"/>
            <a:r>
              <a:rPr lang="en-US" dirty="0" smtClean="0"/>
              <a:t>Working with trigonometric functions</a:t>
            </a:r>
          </a:p>
          <a:p>
            <a:pPr lvl="1"/>
            <a:r>
              <a:rPr lang="en-US" dirty="0" smtClean="0"/>
              <a:t>How should we name it? Complicated, right?</a:t>
            </a:r>
          </a:p>
          <a:p>
            <a:endParaRPr lang="en-US" dirty="0" smtClean="0"/>
          </a:p>
          <a:p>
            <a:endParaRPr lang="en-US" dirty="0" smtClean="0"/>
          </a:p>
          <a:p>
            <a:r>
              <a:rPr lang="en-US" dirty="0" smtClean="0"/>
              <a:t>Strong cohesion is good</a:t>
            </a:r>
            <a:r>
              <a:rPr lang="en-US" baseline="0" dirty="0" smtClean="0"/>
              <a:t> and a desired feature.</a:t>
            </a:r>
          </a:p>
          <a:p>
            <a:r>
              <a:rPr lang="en-US" baseline="0" dirty="0" smtClean="0"/>
              <a:t>It</a:t>
            </a:r>
            <a:r>
              <a:rPr lang="en-US" dirty="0" smtClean="0"/>
              <a:t> means: all methods of a class are more or less related.</a:t>
            </a:r>
          </a:p>
          <a:p>
            <a:r>
              <a:rPr lang="en-US" dirty="0" smtClean="0"/>
              <a:t>-A math class for example,</a:t>
            </a:r>
            <a:r>
              <a:rPr lang="en-US" baseline="0" dirty="0" smtClean="0"/>
              <a:t> which can compute </a:t>
            </a:r>
            <a:r>
              <a:rPr lang="en-US" baseline="0" dirty="0" err="1" smtClean="0"/>
              <a:t>sqrt</a:t>
            </a:r>
            <a:r>
              <a:rPr lang="en-US" baseline="0" dirty="0" smtClean="0"/>
              <a:t>, power, </a:t>
            </a:r>
            <a:r>
              <a:rPr lang="en-US" baseline="0" dirty="0" err="1" smtClean="0"/>
              <a:t>exp</a:t>
            </a:r>
            <a:r>
              <a:rPr lang="en-US" baseline="0" dirty="0" smtClean="0"/>
              <a:t>, cos etc.</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39</a:t>
            </a:fld>
            <a:endParaRPr lang="en-US"/>
          </a:p>
        </p:txBody>
      </p:sp>
    </p:spTree>
    <p:extLst>
      <p:ext uri="{BB962C8B-B14F-4D97-AF65-F5344CB8AC3E}">
        <p14:creationId xmlns:p14="http://schemas.microsoft.com/office/powerpoint/2010/main" val="1864651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Whenever we add a new shape to the system, we should go and</a:t>
            </a:r>
            <a:r>
              <a:rPr lang="en-US" baseline="0" dirty="0" smtClean="0"/>
              <a:t> modify this method of area calculator.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So, this class [</a:t>
            </a:r>
            <a:r>
              <a:rPr lang="en-US" baseline="0" dirty="0" err="1" smtClean="0"/>
              <a:t>AreaCalculator</a:t>
            </a:r>
            <a:r>
              <a:rPr lang="en-US" baseline="0" dirty="0" smtClean="0"/>
              <a:t>] is not closed to modification.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44</a:t>
            </a:fld>
            <a:endParaRPr lang="en-US" dirty="0"/>
          </a:p>
        </p:txBody>
      </p:sp>
    </p:spTree>
    <p:extLst>
      <p:ext uri="{BB962C8B-B14F-4D97-AF65-F5344CB8AC3E}">
        <p14:creationId xmlns:p14="http://schemas.microsoft.com/office/powerpoint/2010/main" val="3224651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doesn’t necessarily mean they have to have one</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46</a:t>
            </a:fld>
            <a:endParaRPr lang="en-US" dirty="0"/>
          </a:p>
        </p:txBody>
      </p:sp>
    </p:spTree>
    <p:extLst>
      <p:ext uri="{BB962C8B-B14F-4D97-AF65-F5344CB8AC3E}">
        <p14:creationId xmlns:p14="http://schemas.microsoft.com/office/powerpoint/2010/main" val="1372388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 violation of this principle can be identified by asking:</a:t>
            </a:r>
          </a:p>
          <a:p>
            <a:pPr lvl="1"/>
            <a:r>
              <a:rPr lang="en-US" dirty="0" smtClean="0"/>
              <a:t>Can _______   _________ itself?</a:t>
            </a:r>
          </a:p>
          <a:p>
            <a:pPr lvl="2"/>
            <a:r>
              <a:rPr lang="en-US" dirty="0" smtClean="0"/>
              <a:t>Example:  Can </a:t>
            </a:r>
            <a:r>
              <a:rPr lang="en-US" dirty="0" smtClean="0">
                <a:solidFill>
                  <a:srgbClr val="FF0000"/>
                </a:solidFill>
              </a:rPr>
              <a:t>Automobile</a:t>
            </a:r>
            <a:r>
              <a:rPr lang="en-US" dirty="0" smtClean="0"/>
              <a:t> </a:t>
            </a:r>
            <a:r>
              <a:rPr lang="en-US" dirty="0" err="1" smtClean="0">
                <a:solidFill>
                  <a:srgbClr val="FF0000"/>
                </a:solidFill>
              </a:rPr>
              <a:t>changeTires</a:t>
            </a:r>
            <a:r>
              <a:rPr lang="en-US" dirty="0" smtClean="0"/>
              <a:t> itself?</a:t>
            </a:r>
          </a:p>
          <a:p>
            <a:pPr lvl="2"/>
            <a:r>
              <a:rPr lang="en-US" dirty="0" smtClean="0"/>
              <a:t>If it is no, it is violating SRP.</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47</a:t>
            </a:fld>
            <a:endParaRPr lang="en-US" dirty="0"/>
          </a:p>
        </p:txBody>
      </p:sp>
    </p:spTree>
    <p:extLst>
      <p:ext uri="{BB962C8B-B14F-4D97-AF65-F5344CB8AC3E}">
        <p14:creationId xmlns:p14="http://schemas.microsoft.com/office/powerpoint/2010/main" val="891337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We force Square to have a </a:t>
            </a:r>
            <a:r>
              <a:rPr lang="en-US" dirty="0" err="1" smtClean="0">
                <a:solidFill>
                  <a:srgbClr val="FF0000"/>
                </a:solidFill>
              </a:rPr>
              <a:t>computeVolume</a:t>
            </a:r>
            <a:r>
              <a:rPr lang="en-US" dirty="0" smtClean="0">
                <a:solidFill>
                  <a:srgbClr val="FF0000"/>
                </a:solidFill>
              </a:rPr>
              <a:t> method, which it doesn’t have!</a:t>
            </a:r>
          </a:p>
          <a:p>
            <a:endParaRPr lang="en-US" dirty="0" smtClean="0"/>
          </a:p>
          <a:p>
            <a:r>
              <a:rPr lang="en-US" dirty="0" smtClean="0"/>
              <a:t>Because</a:t>
            </a:r>
            <a:r>
              <a:rPr lang="en-US" baseline="0" dirty="0" smtClean="0"/>
              <a:t> it inherits from Shape.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50</a:t>
            </a:fld>
            <a:endParaRPr lang="en-US" dirty="0"/>
          </a:p>
        </p:txBody>
      </p:sp>
    </p:spTree>
    <p:extLst>
      <p:ext uri="{BB962C8B-B14F-4D97-AF65-F5344CB8AC3E}">
        <p14:creationId xmlns:p14="http://schemas.microsoft.com/office/powerpoint/2010/main" val="1761778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We force Square to have a </a:t>
            </a:r>
            <a:r>
              <a:rPr lang="en-US" dirty="0" err="1" smtClean="0">
                <a:solidFill>
                  <a:srgbClr val="FF0000"/>
                </a:solidFill>
              </a:rPr>
              <a:t>computeVolume</a:t>
            </a:r>
            <a:r>
              <a:rPr lang="en-US" dirty="0" smtClean="0">
                <a:solidFill>
                  <a:srgbClr val="FF0000"/>
                </a:solidFill>
              </a:rPr>
              <a:t> method, which it doesn’t have!</a:t>
            </a:r>
          </a:p>
          <a:p>
            <a:endParaRPr lang="en-US" dirty="0" smtClean="0"/>
          </a:p>
          <a:p>
            <a:r>
              <a:rPr lang="en-US" dirty="0" smtClean="0"/>
              <a:t>Because</a:t>
            </a:r>
            <a:r>
              <a:rPr lang="en-US" baseline="0" dirty="0" smtClean="0"/>
              <a:t> it inherits from Shape.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51</a:t>
            </a:fld>
            <a:endParaRPr lang="en-US" dirty="0"/>
          </a:p>
        </p:txBody>
      </p:sp>
    </p:spTree>
    <p:extLst>
      <p:ext uri="{BB962C8B-B14F-4D97-AF65-F5344CB8AC3E}">
        <p14:creationId xmlns:p14="http://schemas.microsoft.com/office/powerpoint/2010/main" val="115561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can’t just put all the lines sequentially and expect someone to understand it.</a:t>
            </a:r>
          </a:p>
          <a:p>
            <a:endParaRPr lang="en-US" dirty="0" smtClean="0"/>
          </a:p>
          <a:p>
            <a:r>
              <a:rPr lang="en-US" dirty="0" smtClean="0"/>
              <a:t>First of all, it is impossible.</a:t>
            </a:r>
          </a:p>
          <a:p>
            <a:endParaRPr lang="en-US" dirty="0" smtClean="0"/>
          </a:p>
          <a:p>
            <a:r>
              <a:rPr lang="en-US" dirty="0" smtClean="0"/>
              <a:t>Second of all, it is torture.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a:t>
            </a:fld>
            <a:endParaRPr lang="en-US"/>
          </a:p>
        </p:txBody>
      </p:sp>
    </p:spTree>
    <p:extLst>
      <p:ext uri="{BB962C8B-B14F-4D97-AF65-F5344CB8AC3E}">
        <p14:creationId xmlns:p14="http://schemas.microsoft.com/office/powerpoint/2010/main" val="219322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modularize</a:t>
            </a:r>
            <a:r>
              <a:rPr lang="en-US" baseline="0" dirty="0" smtClean="0"/>
              <a:t> by using functions. Grouping some of the stuff.</a:t>
            </a:r>
          </a:p>
          <a:p>
            <a:endParaRPr lang="en-US" baseline="0" dirty="0" smtClean="0"/>
          </a:p>
          <a:p>
            <a:r>
              <a:rPr lang="en-US" baseline="0" dirty="0" smtClean="0"/>
              <a:t>So our programs will be more understandable.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6</a:t>
            </a:fld>
            <a:endParaRPr lang="en-US"/>
          </a:p>
        </p:txBody>
      </p:sp>
    </p:spTree>
    <p:extLst>
      <p:ext uri="{BB962C8B-B14F-4D97-AF65-F5344CB8AC3E}">
        <p14:creationId xmlns:p14="http://schemas.microsoft.com/office/powerpoint/2010/main" val="100467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We can go even further and make more modular</a:t>
            </a:r>
            <a:r>
              <a:rPr lang="en-US" baseline="0" dirty="0" smtClean="0"/>
              <a:t> by creating parametrized functions.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7</a:t>
            </a:fld>
            <a:endParaRPr lang="en-US"/>
          </a:p>
        </p:txBody>
      </p:sp>
    </p:spTree>
    <p:extLst>
      <p:ext uri="{BB962C8B-B14F-4D97-AF65-F5344CB8AC3E}">
        <p14:creationId xmlns:p14="http://schemas.microsoft.com/office/powerpoint/2010/main" val="177759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may be thinking… enough of the lines, give me something concrete…</a:t>
            </a:r>
          </a:p>
          <a:p>
            <a:endParaRPr lang="en-US" dirty="0" smtClean="0"/>
          </a:p>
          <a:p>
            <a:r>
              <a:rPr lang="en-US" dirty="0" smtClean="0"/>
              <a:t>Now I want to do this 3 times. Of course the solution is this,</a:t>
            </a:r>
            <a:r>
              <a:rPr lang="en-US" baseline="0" dirty="0" smtClean="0"/>
              <a:t> right [CLICK]</a:t>
            </a:r>
          </a:p>
          <a:p>
            <a:endParaRPr lang="en-US" baseline="0" dirty="0" smtClean="0"/>
          </a:p>
          <a:p>
            <a:r>
              <a:rPr lang="en-US" dirty="0" smtClean="0"/>
              <a:t>I think we</a:t>
            </a:r>
            <a:r>
              <a:rPr lang="en-US" baseline="0" dirty="0" smtClean="0"/>
              <a:t> should be smarter than that. [CLICK</a:t>
            </a:r>
            <a:r>
              <a:rPr lang="en-US" baseline="0" dirty="0" smtClean="0"/>
              <a:t>]</a:t>
            </a:r>
          </a:p>
          <a:p>
            <a:endParaRPr lang="en-US" baseline="0" dirty="0" smtClean="0"/>
          </a:p>
          <a:p>
            <a:r>
              <a:rPr lang="en-US" baseline="0" dirty="0" smtClean="0"/>
              <a:t>And maybe one can do go one step further and do this in a loop</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8</a:t>
            </a:fld>
            <a:endParaRPr lang="en-US"/>
          </a:p>
        </p:txBody>
      </p:sp>
    </p:spTree>
    <p:extLst>
      <p:ext uri="{BB962C8B-B14F-4D97-AF65-F5344CB8AC3E}">
        <p14:creationId xmlns:p14="http://schemas.microsoft.com/office/powerpoint/2010/main" val="312042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add more of the dog’s attributes. Now we</a:t>
            </a:r>
            <a:r>
              <a:rPr lang="en-US" baseline="0" dirty="0" smtClean="0"/>
              <a:t> also want to write the dog’s name</a:t>
            </a:r>
            <a:r>
              <a:rPr lang="en-US" baseline="0" dirty="0" smtClean="0"/>
              <a:t>. [CLICK]</a:t>
            </a:r>
            <a:endParaRPr lang="en-US" baseline="0" dirty="0" smtClean="0"/>
          </a:p>
          <a:p>
            <a:endParaRPr lang="en-US" baseline="0" dirty="0" smtClean="0"/>
          </a:p>
          <a:p>
            <a:r>
              <a:rPr lang="en-US" baseline="0" dirty="0" smtClean="0"/>
              <a:t>Of course not all dogs are </a:t>
            </a:r>
            <a:r>
              <a:rPr lang="en-US" baseline="0" dirty="0" err="1" smtClean="0"/>
              <a:t>Rexx</a:t>
            </a:r>
            <a:r>
              <a:rPr lang="en-US" baseline="0" dirty="0" smtClean="0"/>
              <a:t>, so here it is</a:t>
            </a:r>
            <a:r>
              <a:rPr lang="en-US" baseline="0" dirty="0" smtClean="0"/>
              <a:t>. [CLICK]</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9</a:t>
            </a:fld>
            <a:endParaRPr lang="en-US"/>
          </a:p>
        </p:txBody>
      </p:sp>
    </p:spTree>
    <p:extLst>
      <p:ext uri="{BB962C8B-B14F-4D97-AF65-F5344CB8AC3E}">
        <p14:creationId xmlns:p14="http://schemas.microsoft.com/office/powerpoint/2010/main" val="387617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want to print another animal information</a:t>
            </a:r>
          </a:p>
          <a:p>
            <a:endParaRPr lang="en-US" dirty="0" smtClean="0"/>
          </a:p>
          <a:p>
            <a:r>
              <a:rPr lang="en-US" baseline="0" dirty="0" smtClean="0"/>
              <a:t>[CLICK]   </a:t>
            </a:r>
            <a:r>
              <a:rPr lang="en-US" dirty="0" err="1" smtClean="0"/>
              <a:t>Tadaa</a:t>
            </a:r>
            <a:r>
              <a:rPr lang="en-US" baseline="0" dirty="0" smtClean="0"/>
              <a:t> chicken</a:t>
            </a:r>
          </a:p>
          <a:p>
            <a:endParaRPr lang="en-US" baseline="0" dirty="0" smtClean="0"/>
          </a:p>
          <a:p>
            <a:r>
              <a:rPr lang="en-US" baseline="0" dirty="0" smtClean="0"/>
              <a:t>But I didn’t like something in this code.</a:t>
            </a:r>
          </a:p>
          <a:p>
            <a:r>
              <a:rPr lang="en-US" baseline="0" dirty="0" smtClean="0"/>
              <a:t>We have a lot of repetition here and here. [SHOW: I am I have My name is]</a:t>
            </a:r>
          </a:p>
          <a:p>
            <a:endParaRPr lang="en-US" baseline="0" dirty="0" smtClean="0"/>
          </a:p>
          <a:p>
            <a:r>
              <a:rPr lang="en-US" baseline="0" dirty="0" smtClean="0"/>
              <a:t>[CLICK] Now it is better</a:t>
            </a:r>
          </a:p>
          <a:p>
            <a:endParaRPr lang="en-US" baseline="0" dirty="0" smtClean="0"/>
          </a:p>
          <a:p>
            <a:r>
              <a:rPr lang="en-US" baseline="0" dirty="0" smtClean="0"/>
              <a:t>But still, why should I write 2 or 4 </a:t>
            </a:r>
            <a:r>
              <a:rPr lang="en-US" baseline="0" dirty="0" err="1" smtClean="0"/>
              <a:t>everytime</a:t>
            </a:r>
            <a:r>
              <a:rPr lang="en-US" baseline="0" dirty="0" smtClean="0"/>
              <a:t>? Or Woof </a:t>
            </a:r>
            <a:r>
              <a:rPr lang="en-US" baseline="0" dirty="0" err="1" smtClean="0"/>
              <a:t>woof</a:t>
            </a:r>
            <a:r>
              <a:rPr lang="en-US" baseline="0" dirty="0" smtClean="0"/>
              <a:t> or “dog” in that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10</a:t>
            </a:fld>
            <a:endParaRPr lang="en-US"/>
          </a:p>
        </p:txBody>
      </p:sp>
    </p:spTree>
    <p:extLst>
      <p:ext uri="{BB962C8B-B14F-4D97-AF65-F5344CB8AC3E}">
        <p14:creationId xmlns:p14="http://schemas.microsoft.com/office/powerpoint/2010/main" val="3142855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11" y="1248769"/>
            <a:ext cx="6608291" cy="3266863"/>
          </a:xfrm>
          <a:prstGeom prst="rect">
            <a:avLst/>
          </a:prstGeom>
        </p:spPr>
        <p:txBody>
          <a:bodyPr anchor="ctr">
            <a:normAutofit/>
          </a:bodyPr>
          <a:lstStyle>
            <a:lvl1pPr marL="261932" indent="-261932" algn="ctr">
              <a:spcBef>
                <a:spcPts val="500"/>
              </a:spcBef>
              <a:buFontTx/>
              <a:buBlip>
                <a:blip r:embed="rId2"/>
              </a:buBlip>
              <a:defRPr>
                <a:latin typeface="Constantia" panose="02030602050306030303" pitchFamily="18" charset="0"/>
              </a:defRPr>
            </a:lvl1pPr>
            <a:lvl2pPr marL="514337" indent="-252407" algn="ctr">
              <a:buFontTx/>
              <a:buBlip>
                <a:blip r:embed="rId2"/>
              </a:buBlip>
              <a:defRPr>
                <a:latin typeface="Constantia" panose="02030602050306030303" pitchFamily="18" charset="0"/>
              </a:defRPr>
            </a:lvl2pPr>
            <a:lvl3pPr marL="726263" indent="-211926" algn="ctr">
              <a:buFontTx/>
              <a:buBlip>
                <a:blip r:embed="rId2"/>
              </a:buBlip>
              <a:defRPr>
                <a:latin typeface="Constantia" panose="02030602050306030303" pitchFamily="18" charset="0"/>
              </a:defRPr>
            </a:lvl3pPr>
            <a:lvl4pPr marL="947714" indent="-221450" algn="ctr">
              <a:buFontTx/>
              <a:buBlip>
                <a:blip r:embed="rId2"/>
              </a:buBlip>
              <a:defRPr>
                <a:latin typeface="Constantia" panose="02030602050306030303" pitchFamily="18" charset="0"/>
              </a:defRPr>
            </a:lvl4pPr>
            <a:lvl5pPr marL="1159640" indent="-211926" algn="ctr">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7"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2"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11285469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193" y="1572731"/>
            <a:ext cx="4873619" cy="687481"/>
          </a:xfrm>
          <a:prstGeom prst="rect">
            <a:avLst/>
          </a:prstGeom>
        </p:spPr>
        <p:txBody>
          <a:bodyPr vert="horz" lIns="91440" tIns="45720" rIns="91440" bIns="45720" rtlCol="0">
            <a:normAutofit/>
          </a:bodyPr>
          <a:lstStyle>
            <a:lvl1pPr marL="0" indent="0" algn="ctr" defTabSz="685783" rtl="0" eaLnBrk="1" latinLnBrk="0" hangingPunct="1">
              <a:spcBef>
                <a:spcPts val="225"/>
              </a:spcBef>
              <a:buClr>
                <a:schemeClr val="accent1">
                  <a:lumMod val="60000"/>
                  <a:lumOff val="40000"/>
                </a:schemeClr>
              </a:buClr>
              <a:buSzPct val="110000"/>
              <a:buFont typeface="Wingdings 2" pitchFamily="18" charset="2"/>
              <a:buNone/>
              <a:defRPr sz="1350" kern="1200">
                <a:solidFill>
                  <a:schemeClr val="tx1">
                    <a:lumMod val="50000"/>
                    <a:lumOff val="50000"/>
                  </a:schemeClr>
                </a:solidFill>
                <a:latin typeface="Georgia" panose="02040502050405020303" pitchFamily="18" charset="0"/>
                <a:ea typeface="+mn-ea"/>
                <a:cs typeface="+mn-cs"/>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smtClean="0"/>
              <a:t>Click to edit Master subtitle style</a:t>
            </a:r>
            <a:endParaRPr dirty="0"/>
          </a:p>
        </p:txBody>
      </p:sp>
      <p:sp>
        <p:nvSpPr>
          <p:cNvPr id="11" name="Rectangle 10"/>
          <p:cNvSpPr/>
          <p:nvPr userDrawn="1"/>
        </p:nvSpPr>
        <p:spPr>
          <a:xfrm>
            <a:off x="12" y="1467944"/>
            <a:ext cx="6857999" cy="111719"/>
          </a:xfrm>
          <a:prstGeom prst="rect">
            <a:avLst/>
          </a:prstGeom>
          <a:solidFill>
            <a:srgbClr val="BE0003"/>
          </a:solidFill>
          <a:ln>
            <a:noFill/>
          </a:ln>
          <a:effectLst/>
        </p:spPr>
        <p:style>
          <a:lnRef idx="1">
            <a:schemeClr val="accent1"/>
          </a:lnRef>
          <a:fillRef idx="3">
            <a:schemeClr val="accent1"/>
          </a:fillRef>
          <a:effectRef idx="2">
            <a:schemeClr val="accent1"/>
          </a:effectRef>
          <a:fontRef idx="minor">
            <a:schemeClr val="lt1"/>
          </a:fontRef>
        </p:style>
        <p:txBody>
          <a:bodyPr lIns="137160" rtlCol="0" anchor="ctr" anchorCtr="0">
            <a:noAutofit/>
          </a:bodyPr>
          <a:lstStyle/>
          <a:p>
            <a:pPr algn="ctr">
              <a:lnSpc>
                <a:spcPct val="100000"/>
              </a:lnSpc>
              <a:spcBef>
                <a:spcPts val="0"/>
              </a:spcBef>
            </a:pPr>
            <a:endParaRPr lang="en-US" sz="1800" b="1" i="1" spc="38" dirty="0">
              <a:solidFill>
                <a:srgbClr val="AA0024"/>
              </a:solidFill>
              <a:latin typeface="Gandhi Sans"/>
              <a:cs typeface="Gandhi Sans"/>
            </a:endParaRPr>
          </a:p>
        </p:txBody>
      </p:sp>
      <p:cxnSp>
        <p:nvCxnSpPr>
          <p:cNvPr id="12" name="Straight Connector 11"/>
          <p:cNvCxnSpPr/>
          <p:nvPr userDrawn="1"/>
        </p:nvCxnSpPr>
        <p:spPr>
          <a:xfrm>
            <a:off x="0" y="1419375"/>
            <a:ext cx="6858000" cy="0"/>
          </a:xfrm>
          <a:prstGeom prst="line">
            <a:avLst/>
          </a:prstGeom>
          <a:ln w="38100" cmpd="sng">
            <a:solidFill>
              <a:srgbClr val="BE0003"/>
            </a:solidFill>
          </a:ln>
          <a:effectLst/>
        </p:spPr>
        <p:style>
          <a:lnRef idx="2">
            <a:schemeClr val="accent1"/>
          </a:lnRef>
          <a:fillRef idx="0">
            <a:schemeClr val="accent1"/>
          </a:fillRef>
          <a:effectRef idx="1">
            <a:schemeClr val="accent1"/>
          </a:effectRef>
          <a:fontRef idx="minor">
            <a:schemeClr val="tx1"/>
          </a:fontRef>
        </p:style>
      </p:cxnSp>
      <p:sp>
        <p:nvSpPr>
          <p:cNvPr id="23" name="Title 22"/>
          <p:cNvSpPr>
            <a:spLocks noGrp="1"/>
          </p:cNvSpPr>
          <p:nvPr>
            <p:ph type="title"/>
          </p:nvPr>
        </p:nvSpPr>
        <p:spPr>
          <a:xfrm>
            <a:off x="12" y="4"/>
            <a:ext cx="6857999" cy="1419375"/>
          </a:xfrm>
          <a:prstGeom prst="rect">
            <a:avLst/>
          </a:prstGeom>
        </p:spPr>
        <p:txBody>
          <a:bodyPr lIns="182880" tIns="91440" rIns="182880" bIns="45720" anchor="b" anchorCtr="0">
            <a:normAutofit/>
          </a:bodyPr>
          <a:lstStyle>
            <a:lvl1pPr>
              <a:defRPr>
                <a:solidFill>
                  <a:schemeClr val="tx1"/>
                </a:solidFill>
                <a:latin typeface="Constantia" panose="02030602050306030303" pitchFamily="18" charset="0"/>
              </a:defRPr>
            </a:lvl1pPr>
          </a:lstStyle>
          <a:p>
            <a:r>
              <a:rPr lang="en-US" dirty="0" smtClean="0"/>
              <a:t>Click to edit Master title style</a:t>
            </a:r>
            <a:endParaRPr lang="en-US" dirty="0"/>
          </a:p>
        </p:txBody>
      </p:sp>
      <p:sp>
        <p:nvSpPr>
          <p:cNvPr id="2" name="TextBox 1"/>
          <p:cNvSpPr txBox="1"/>
          <p:nvPr userDrawn="1"/>
        </p:nvSpPr>
        <p:spPr>
          <a:xfrm>
            <a:off x="5232245" y="4681835"/>
            <a:ext cx="1625766" cy="461665"/>
          </a:xfrm>
          <a:prstGeom prst="rect">
            <a:avLst/>
          </a:prstGeom>
          <a:noFill/>
        </p:spPr>
        <p:txBody>
          <a:bodyPr wrap="none" rtlCol="0">
            <a:spAutoFit/>
          </a:bodyPr>
          <a:lstStyle/>
          <a:p>
            <a:pPr algn="r"/>
            <a:r>
              <a:rPr lang="en-US" sz="800" i="0" dirty="0" smtClean="0">
                <a:solidFill>
                  <a:schemeClr val="bg1"/>
                </a:solidFill>
                <a:latin typeface="Aleo" panose="020F0502020204030203" pitchFamily="34" charset="0"/>
              </a:rPr>
              <a:t>Huseyin Ergin, Ph.D.</a:t>
            </a:r>
          </a:p>
          <a:p>
            <a:pPr algn="r"/>
            <a:r>
              <a:rPr lang="en-US" sz="800" i="1" dirty="0" smtClean="0">
                <a:solidFill>
                  <a:schemeClr val="bg1"/>
                </a:solidFill>
                <a:latin typeface="Aleo" panose="020F0502020204030203" pitchFamily="34" charset="0"/>
              </a:rPr>
              <a:t>Department of Computer Science</a:t>
            </a:r>
          </a:p>
          <a:p>
            <a:pPr algn="r"/>
            <a:r>
              <a:rPr lang="en-US" sz="800" i="1" dirty="0" smtClean="0">
                <a:solidFill>
                  <a:schemeClr val="bg1"/>
                </a:solidFill>
                <a:latin typeface="Aleo" panose="020F0502020204030203" pitchFamily="34" charset="0"/>
              </a:rPr>
              <a:t>http://www.cs.bsu.edu/~hergin</a:t>
            </a:r>
            <a:endParaRPr lang="en-US" sz="800" i="1" dirty="0">
              <a:solidFill>
                <a:schemeClr val="bg1"/>
              </a:solidFill>
              <a:latin typeface="Aleo" panose="020F0502020204030203"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7019" y="2638660"/>
            <a:ext cx="4183962" cy="204317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2x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12" y="1248769"/>
            <a:ext cx="3272809" cy="3245549"/>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Content Placeholder 2"/>
          <p:cNvSpPr>
            <a:spLocks noGrp="1"/>
          </p:cNvSpPr>
          <p:nvPr>
            <p:ph idx="13"/>
          </p:nvPr>
        </p:nvSpPr>
        <p:spPr>
          <a:xfrm>
            <a:off x="3462776" y="1257557"/>
            <a:ext cx="3272809" cy="3245549"/>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0" name="Slide Number Placeholder 5"/>
          <p:cNvSpPr>
            <a:spLocks noGrp="1"/>
          </p:cNvSpPr>
          <p:nvPr>
            <p:ph type="sldNum" sz="quarter" idx="12"/>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6913726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ictur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09" y="1248769"/>
            <a:ext cx="3387536" cy="3261365"/>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Picture Placeholder 4"/>
          <p:cNvSpPr>
            <a:spLocks noGrp="1"/>
          </p:cNvSpPr>
          <p:nvPr>
            <p:ph type="pic" sz="quarter" idx="13"/>
          </p:nvPr>
        </p:nvSpPr>
        <p:spPr>
          <a:xfrm>
            <a:off x="3523062" y="1249368"/>
            <a:ext cx="3217069" cy="3260002"/>
          </a:xfrm>
          <a:prstGeom prst="rect">
            <a:avLst/>
          </a:prstGeom>
          <a:effectLst>
            <a:softEdge rad="31750"/>
          </a:effectLst>
        </p:spPr>
        <p:txBody>
          <a:bodyPr/>
          <a:lstStyle/>
          <a:p>
            <a:endParaRPr lang="en-US" dirty="0"/>
          </a:p>
        </p:txBody>
      </p:sp>
      <p:sp>
        <p:nvSpPr>
          <p:cNvPr id="14" name="Slide Number Placeholder 5"/>
          <p:cNvSpPr>
            <a:spLocks noGrp="1"/>
          </p:cNvSpPr>
          <p:nvPr>
            <p:ph type="sldNum" sz="quarter" idx="12"/>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8638069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icture v2">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885" y="1249362"/>
            <a:ext cx="3387536" cy="3234955"/>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Picture Placeholder 4"/>
          <p:cNvSpPr>
            <a:spLocks noGrp="1"/>
          </p:cNvSpPr>
          <p:nvPr>
            <p:ph type="pic" sz="quarter" idx="13"/>
          </p:nvPr>
        </p:nvSpPr>
        <p:spPr>
          <a:xfrm>
            <a:off x="135412" y="1249368"/>
            <a:ext cx="3217069" cy="3233603"/>
          </a:xfrm>
          <a:prstGeom prst="rect">
            <a:avLst/>
          </a:prstGeom>
          <a:noFill/>
          <a:effectLst>
            <a:softEdge rad="31750"/>
          </a:effectLst>
        </p:spPr>
        <p:txBody>
          <a:bodyPr/>
          <a:lstStyle/>
          <a:p>
            <a:endParaRPr lang="en-US" dirty="0"/>
          </a:p>
        </p:txBody>
      </p:sp>
      <p:sp>
        <p:nvSpPr>
          <p:cNvPr id="20"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375223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97037"/>
            <a:ext cx="6019800" cy="2085975"/>
          </a:xfrm>
          <a:prstGeom prst="rect">
            <a:avLst/>
          </a:prstGeom>
          <a:ln>
            <a:solidFill>
              <a:srgbClr val="C00000"/>
            </a:solidFill>
          </a:ln>
        </p:spPr>
        <p:txBody>
          <a:bodyPr tIns="45720" anchor="ctr" anchorCtr="0">
            <a:normAutofit/>
          </a:bodyPr>
          <a:lstStyle>
            <a:lvl1pPr marL="0" indent="0" algn="ctr">
              <a:buNone/>
              <a:defRPr>
                <a:latin typeface="Constantia" panose="02030602050306030303" pitchFamily="18" charset="0"/>
              </a:defRPr>
            </a:lvl1pPr>
            <a:lvl2pPr marL="261930" indent="0" algn="ctr">
              <a:buNone/>
              <a:defRPr>
                <a:latin typeface="Constantia" panose="02030602050306030303" pitchFamily="18" charset="0"/>
              </a:defRPr>
            </a:lvl2pPr>
            <a:lvl3pPr marL="514337" indent="0" algn="ctr">
              <a:buNone/>
              <a:defRPr>
                <a:latin typeface="Constantia" panose="02030602050306030303" pitchFamily="18" charset="0"/>
              </a:defRPr>
            </a:lvl3pPr>
            <a:lvl4pPr marL="726264" indent="0" algn="ctr">
              <a:buNone/>
              <a:defRPr>
                <a:latin typeface="Constantia" panose="02030602050306030303" pitchFamily="18" charset="0"/>
              </a:defRPr>
            </a:lvl4pPr>
            <a:lvl5pPr marL="947714" indent="0" algn="ctr">
              <a:buNone/>
              <a:defRPr>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189636" y="1414506"/>
            <a:ext cx="4939772" cy="553998"/>
          </a:xfrm>
          <a:prstGeom prst="rect">
            <a:avLst/>
          </a:prstGeom>
          <a:solidFill>
            <a:schemeClr val="bg1"/>
          </a:solidFill>
        </p:spPr>
        <p:txBody>
          <a:bodyPr wrap="square">
            <a:noAutofit/>
          </a:bodyPr>
          <a:lstStyle>
            <a:lvl1pPr algn="l">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5681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i="1">
                <a:solidFill>
                  <a:schemeClr val="tx1">
                    <a:lumMod val="50000"/>
                    <a:lumOff val="50000"/>
                  </a:schemeClr>
                </a:solidFill>
                <a:latin typeface="Constantia" panose="02030602050306030303" pitchFamily="18" charset="0"/>
              </a:defRPr>
            </a:lvl1pPr>
            <a:lvl2pPr marL="261930" indent="0" algn="ctr">
              <a:buNone/>
              <a:defRPr sz="3000" i="1">
                <a:solidFill>
                  <a:schemeClr val="tx1">
                    <a:lumMod val="50000"/>
                    <a:lumOff val="50000"/>
                  </a:schemeClr>
                </a:solidFill>
                <a:latin typeface="Constantia" panose="02030602050306030303" pitchFamily="18" charset="0"/>
              </a:defRPr>
            </a:lvl2pPr>
            <a:lvl3pPr marL="514337" indent="0" algn="ctr">
              <a:buNone/>
              <a:defRPr sz="3000" i="1">
                <a:solidFill>
                  <a:schemeClr val="tx1">
                    <a:lumMod val="50000"/>
                    <a:lumOff val="50000"/>
                  </a:schemeClr>
                </a:solidFill>
                <a:latin typeface="Constantia" panose="02030602050306030303" pitchFamily="18" charset="0"/>
              </a:defRPr>
            </a:lvl3pPr>
            <a:lvl4pPr marL="726264" indent="0" algn="ctr">
              <a:buNone/>
              <a:defRPr sz="3000" i="1">
                <a:solidFill>
                  <a:schemeClr val="tx1">
                    <a:lumMod val="50000"/>
                    <a:lumOff val="50000"/>
                  </a:schemeClr>
                </a:solidFill>
                <a:latin typeface="Constantia" panose="02030602050306030303" pitchFamily="18" charset="0"/>
              </a:defRPr>
            </a:lvl4pPr>
            <a:lvl5pPr marL="947714" indent="0" algn="ctr">
              <a:buNone/>
              <a:defRPr sz="3000" i="1">
                <a:solidFill>
                  <a:schemeClr val="tx1">
                    <a:lumMod val="50000"/>
                    <a:lumOff val="50000"/>
                  </a:schemeClr>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
        <p:nvSpPr>
          <p:cNvPr id="2" name="TextBox 1"/>
          <p:cNvSpPr txBox="1"/>
          <p:nvPr userDrawn="1"/>
        </p:nvSpPr>
        <p:spPr>
          <a:xfrm>
            <a:off x="150313" y="1227550"/>
            <a:ext cx="726510" cy="795403"/>
          </a:xfrm>
          <a:prstGeom prst="rect">
            <a:avLst/>
          </a:prstGeom>
          <a:noFill/>
        </p:spPr>
        <p:txBody>
          <a:bodyPr wrap="square" rtlCol="0">
            <a:noAutofit/>
          </a:bodyPr>
          <a:lstStyle/>
          <a:p>
            <a:r>
              <a:rPr lang="en-US" sz="10000" dirty="0" smtClean="0">
                <a:latin typeface="Constantia" panose="02030602050306030303" pitchFamily="18" charset="0"/>
              </a:rPr>
              <a:t>“</a:t>
            </a:r>
            <a:endParaRPr lang="en-US" sz="10000" dirty="0">
              <a:latin typeface="Constantia" panose="02030602050306030303" pitchFamily="18" charset="0"/>
            </a:endParaRPr>
          </a:p>
        </p:txBody>
      </p:sp>
      <p:sp>
        <p:nvSpPr>
          <p:cNvPr id="6" name="TextBox 5"/>
          <p:cNvSpPr txBox="1"/>
          <p:nvPr userDrawn="1"/>
        </p:nvSpPr>
        <p:spPr>
          <a:xfrm>
            <a:off x="6131490" y="3277643"/>
            <a:ext cx="726510" cy="795403"/>
          </a:xfrm>
          <a:prstGeom prst="rect">
            <a:avLst/>
          </a:prstGeom>
          <a:noFill/>
        </p:spPr>
        <p:txBody>
          <a:bodyPr wrap="square" rtlCol="0">
            <a:noAutofit/>
          </a:bodyPr>
          <a:lstStyle/>
          <a:p>
            <a:r>
              <a:rPr lang="en-US" sz="10000" dirty="0" smtClean="0">
                <a:latin typeface="Constantia" panose="02030602050306030303" pitchFamily="18" charset="0"/>
              </a:rPr>
              <a:t>”</a:t>
            </a:r>
            <a:endParaRPr lang="en-US" sz="10000" dirty="0">
              <a:latin typeface="Constantia" panose="02030602050306030303" pitchFamily="18" charset="0"/>
            </a:endParaRPr>
          </a:p>
        </p:txBody>
      </p:sp>
    </p:spTree>
    <p:extLst>
      <p:ext uri="{BB962C8B-B14F-4D97-AF65-F5344CB8AC3E}">
        <p14:creationId xmlns:p14="http://schemas.microsoft.com/office/powerpoint/2010/main" val="7474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kinda">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i="1">
                <a:solidFill>
                  <a:schemeClr val="tx1">
                    <a:lumMod val="50000"/>
                    <a:lumOff val="50000"/>
                  </a:schemeClr>
                </a:solidFill>
                <a:latin typeface="Constantia" panose="02030602050306030303" pitchFamily="18" charset="0"/>
              </a:defRPr>
            </a:lvl1pPr>
            <a:lvl2pPr marL="261930" indent="0" algn="ctr">
              <a:buNone/>
              <a:defRPr sz="3000" i="1">
                <a:solidFill>
                  <a:schemeClr val="tx1">
                    <a:lumMod val="50000"/>
                    <a:lumOff val="50000"/>
                  </a:schemeClr>
                </a:solidFill>
                <a:latin typeface="Constantia" panose="02030602050306030303" pitchFamily="18" charset="0"/>
              </a:defRPr>
            </a:lvl2pPr>
            <a:lvl3pPr marL="514337" indent="0" algn="ctr">
              <a:buNone/>
              <a:defRPr sz="3000" i="1">
                <a:solidFill>
                  <a:schemeClr val="tx1">
                    <a:lumMod val="50000"/>
                    <a:lumOff val="50000"/>
                  </a:schemeClr>
                </a:solidFill>
                <a:latin typeface="Constantia" panose="02030602050306030303" pitchFamily="18" charset="0"/>
              </a:defRPr>
            </a:lvl3pPr>
            <a:lvl4pPr marL="726264" indent="0" algn="ctr">
              <a:buNone/>
              <a:defRPr sz="3000" i="1">
                <a:solidFill>
                  <a:schemeClr val="tx1">
                    <a:lumMod val="50000"/>
                    <a:lumOff val="50000"/>
                  </a:schemeClr>
                </a:solidFill>
                <a:latin typeface="Constantia" panose="02030602050306030303" pitchFamily="18" charset="0"/>
              </a:defRPr>
            </a:lvl4pPr>
            <a:lvl5pPr marL="947714" indent="0" algn="ctr">
              <a:buNone/>
              <a:defRPr sz="3000" i="1">
                <a:solidFill>
                  <a:schemeClr val="tx1">
                    <a:lumMod val="50000"/>
                    <a:lumOff val="50000"/>
                  </a:schemeClr>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277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bg>
      <p:bgPr>
        <a:blipFill dpi="0" rotWithShape="1">
          <a:blip r:embed="rId2">
            <a:alphaModFix amt="40000"/>
            <a:lum/>
          </a:blip>
          <a:srcRect/>
          <a:stretch>
            <a:fillRect l="-17000" r="-17000"/>
          </a:stretch>
        </a:blipFill>
        <a:effectLst/>
      </p:bgPr>
    </p:bg>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b="1" i="1">
                <a:solidFill>
                  <a:schemeClr val="tx1"/>
                </a:solidFill>
                <a:latin typeface="Constantia" panose="02030602050306030303" pitchFamily="18" charset="0"/>
              </a:defRPr>
            </a:lvl1pPr>
            <a:lvl2pPr marL="261930" indent="0" algn="ctr">
              <a:buNone/>
              <a:defRPr sz="3000" b="1" i="1">
                <a:solidFill>
                  <a:schemeClr val="tx1"/>
                </a:solidFill>
                <a:latin typeface="Constantia" panose="02030602050306030303" pitchFamily="18" charset="0"/>
              </a:defRPr>
            </a:lvl2pPr>
            <a:lvl3pPr marL="514337" indent="0" algn="ctr">
              <a:buNone/>
              <a:defRPr sz="3000" b="1" i="1">
                <a:solidFill>
                  <a:schemeClr val="tx1"/>
                </a:solidFill>
                <a:latin typeface="Constantia" panose="02030602050306030303" pitchFamily="18" charset="0"/>
              </a:defRPr>
            </a:lvl3pPr>
            <a:lvl4pPr marL="726264" indent="0" algn="ctr">
              <a:buNone/>
              <a:defRPr sz="3000" b="1" i="1">
                <a:solidFill>
                  <a:schemeClr val="tx1"/>
                </a:solidFill>
                <a:latin typeface="Constantia" panose="02030602050306030303" pitchFamily="18" charset="0"/>
              </a:defRPr>
            </a:lvl4pPr>
            <a:lvl5pPr marL="947714" indent="0" algn="ctr">
              <a:buNone/>
              <a:defRPr sz="3000" b="1" i="1">
                <a:solidFill>
                  <a:schemeClr val="tx1"/>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59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b="1" i="1">
                <a:solidFill>
                  <a:schemeClr val="tx1"/>
                </a:solidFill>
                <a:latin typeface="Constantia" panose="02030602050306030303" pitchFamily="18" charset="0"/>
              </a:defRPr>
            </a:lvl1pPr>
            <a:lvl2pPr marL="261930" indent="0" algn="ctr">
              <a:buNone/>
              <a:defRPr sz="3000" b="1" i="1">
                <a:solidFill>
                  <a:schemeClr val="tx1"/>
                </a:solidFill>
                <a:latin typeface="Constantia" panose="02030602050306030303" pitchFamily="18" charset="0"/>
              </a:defRPr>
            </a:lvl2pPr>
            <a:lvl3pPr marL="514337" indent="0" algn="ctr">
              <a:buNone/>
              <a:defRPr sz="3000" b="1" i="1">
                <a:solidFill>
                  <a:schemeClr val="tx1"/>
                </a:solidFill>
                <a:latin typeface="Constantia" panose="02030602050306030303" pitchFamily="18" charset="0"/>
              </a:defRPr>
            </a:lvl3pPr>
            <a:lvl4pPr marL="726264" indent="0" algn="ctr">
              <a:buNone/>
              <a:defRPr sz="3000" b="1" i="1">
                <a:solidFill>
                  <a:schemeClr val="tx1"/>
                </a:solidFill>
                <a:latin typeface="Constantia" panose="02030602050306030303" pitchFamily="18" charset="0"/>
              </a:defRPr>
            </a:lvl4pPr>
            <a:lvl5pPr marL="947714" indent="0" algn="ctr">
              <a:buNone/>
              <a:defRPr sz="3000" b="1" i="1">
                <a:solidFill>
                  <a:schemeClr val="tx1"/>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4910" y="25052"/>
            <a:ext cx="864296" cy="823242"/>
          </a:xfrm>
          <a:prstGeom prst="rect">
            <a:avLst/>
          </a:prstGeom>
        </p:spPr>
      </p:pic>
    </p:spTree>
    <p:extLst>
      <p:ext uri="{BB962C8B-B14F-4D97-AF65-F5344CB8AC3E}">
        <p14:creationId xmlns:p14="http://schemas.microsoft.com/office/powerpoint/2010/main" val="415720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1">
            <a:extLst>
              <a:ext uri="{28A0092B-C50C-407E-A947-70E740481C1C}">
                <a14:useLocalDpi xmlns:a14="http://schemas.microsoft.com/office/drawing/2010/main" val="0"/>
              </a:ext>
            </a:extLst>
          </a:blip>
          <a:srcRect b="29096"/>
          <a:stretch/>
        </p:blipFill>
        <p:spPr>
          <a:xfrm>
            <a:off x="5139428" y="3601228"/>
            <a:ext cx="1708182" cy="1542272"/>
          </a:xfrm>
          <a:prstGeom prst="rect">
            <a:avLst/>
          </a:prstGeom>
        </p:spPr>
      </p:pic>
      <p:sp>
        <p:nvSpPr>
          <p:cNvPr id="13" name="Rectangle 12"/>
          <p:cNvSpPr/>
          <p:nvPr userDrawn="1"/>
        </p:nvSpPr>
        <p:spPr>
          <a:xfrm>
            <a:off x="12" y="971331"/>
            <a:ext cx="6857999" cy="111719"/>
          </a:xfrm>
          <a:prstGeom prst="rect">
            <a:avLst/>
          </a:prstGeom>
          <a:solidFill>
            <a:srgbClr val="BE0003"/>
          </a:solidFill>
          <a:ln>
            <a:noFill/>
          </a:ln>
          <a:effectLst/>
        </p:spPr>
        <p:style>
          <a:lnRef idx="1">
            <a:schemeClr val="accent1"/>
          </a:lnRef>
          <a:fillRef idx="3">
            <a:schemeClr val="accent1"/>
          </a:fillRef>
          <a:effectRef idx="2">
            <a:schemeClr val="accent1"/>
          </a:effectRef>
          <a:fontRef idx="minor">
            <a:schemeClr val="lt1"/>
          </a:fontRef>
        </p:style>
        <p:txBody>
          <a:bodyPr lIns="137160" rtlCol="0" anchor="ctr" anchorCtr="0">
            <a:noAutofit/>
          </a:bodyPr>
          <a:lstStyle/>
          <a:p>
            <a:pPr algn="ctr">
              <a:lnSpc>
                <a:spcPct val="100000"/>
              </a:lnSpc>
              <a:spcBef>
                <a:spcPts val="0"/>
              </a:spcBef>
            </a:pPr>
            <a:endParaRPr lang="en-US" sz="1800" b="1" i="1" spc="38" dirty="0">
              <a:solidFill>
                <a:srgbClr val="BE0003"/>
              </a:solidFill>
              <a:latin typeface="Gandhi Sans"/>
              <a:cs typeface="Gandhi Sans"/>
            </a:endParaRPr>
          </a:p>
        </p:txBody>
      </p:sp>
      <p:cxnSp>
        <p:nvCxnSpPr>
          <p:cNvPr id="14" name="Straight Connector 13"/>
          <p:cNvCxnSpPr/>
          <p:nvPr userDrawn="1"/>
        </p:nvCxnSpPr>
        <p:spPr>
          <a:xfrm>
            <a:off x="0" y="929689"/>
            <a:ext cx="6858000" cy="0"/>
          </a:xfrm>
          <a:prstGeom prst="line">
            <a:avLst/>
          </a:prstGeom>
          <a:ln w="38100" cmpd="sng">
            <a:solidFill>
              <a:srgbClr val="BE0003"/>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43829" y="940016"/>
            <a:ext cx="6857999" cy="169277"/>
          </a:xfrm>
          <a:prstGeom prst="rect">
            <a:avLst/>
          </a:prstGeom>
          <a:noFill/>
        </p:spPr>
        <p:txBody>
          <a:bodyPr wrap="square" rtlCol="0">
            <a:spAutoFit/>
          </a:bodyPr>
          <a:lstStyle/>
          <a:p>
            <a:r>
              <a:rPr lang="en-US" sz="500" i="1" dirty="0" smtClean="0">
                <a:solidFill>
                  <a:schemeClr val="bg1"/>
                </a:solidFill>
                <a:latin typeface="Segoe UI" panose="020B0502040204020203" pitchFamily="34" charset="0"/>
                <a:cs typeface="Segoe UI" panose="020B0502040204020203" pitchFamily="34" charset="0"/>
              </a:rPr>
              <a:t>RSE</a:t>
            </a:r>
            <a:r>
              <a:rPr lang="en-US" sz="500" i="1" baseline="0" dirty="0" smtClean="0">
                <a:solidFill>
                  <a:schemeClr val="bg1"/>
                </a:solidFill>
                <a:latin typeface="Segoe UI" panose="020B0502040204020203" pitchFamily="34" charset="0"/>
                <a:cs typeface="Segoe UI" panose="020B0502040204020203" pitchFamily="34" charset="0"/>
              </a:rPr>
              <a:t> Webinar – August 29</a:t>
            </a:r>
            <a:r>
              <a:rPr lang="en-US" sz="500" i="1" baseline="30000" dirty="0" smtClean="0">
                <a:solidFill>
                  <a:schemeClr val="bg1"/>
                </a:solidFill>
                <a:latin typeface="Segoe UI" panose="020B0502040204020203" pitchFamily="34" charset="0"/>
                <a:cs typeface="Segoe UI" panose="020B0502040204020203" pitchFamily="34" charset="0"/>
              </a:rPr>
              <a:t>th</a:t>
            </a:r>
            <a:r>
              <a:rPr lang="en-US" sz="500" i="1" baseline="0" dirty="0" smtClean="0">
                <a:solidFill>
                  <a:schemeClr val="bg1"/>
                </a:solidFill>
                <a:latin typeface="Segoe UI" panose="020B0502040204020203" pitchFamily="34" charset="0"/>
                <a:cs typeface="Segoe UI" panose="020B0502040204020203" pitchFamily="34" charset="0"/>
              </a:rPr>
              <a:t>, 2018: Introduction to Object-Oriented Design for Scientists</a:t>
            </a:r>
            <a:endParaRPr lang="en-US" sz="500" i="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66" y="4321790"/>
            <a:ext cx="1864658" cy="910577"/>
          </a:xfrm>
          <a:prstGeom prst="rect">
            <a:avLst/>
          </a:prstGeom>
        </p:spPr>
      </p:pic>
    </p:spTree>
    <p:extLst>
      <p:ext uri="{BB962C8B-B14F-4D97-AF65-F5344CB8AC3E}">
        <p14:creationId xmlns:p14="http://schemas.microsoft.com/office/powerpoint/2010/main" val="2827370953"/>
      </p:ext>
    </p:extLst>
  </p:cSld>
  <p:clrMap bg1="lt1" tx1="dk1" bg2="lt2" tx2="dk2" accent1="accent1" accent2="accent2" accent3="accent3" accent4="accent4" accent5="accent5" accent6="accent6" hlink="hlink" folHlink="folHlink"/>
  <p:sldLayoutIdLst>
    <p:sldLayoutId id="2147483670" r:id="rId1"/>
    <p:sldLayoutId id="2147483668" r:id="rId2"/>
    <p:sldLayoutId id="2147483669" r:id="rId3"/>
    <p:sldLayoutId id="2147483671" r:id="rId4"/>
    <p:sldLayoutId id="2147483672" r:id="rId5"/>
    <p:sldLayoutId id="2147483673" r:id="rId6"/>
    <p:sldLayoutId id="2147483674" r:id="rId7"/>
    <p:sldLayoutId id="2147483675" r:id="rId8"/>
    <p:sldLayoutId id="2147483676" r:id="rId9"/>
  </p:sldLayoutIdLst>
  <p:timing>
    <p:tnLst>
      <p:par>
        <p:cTn id="1" dur="indefinite" restart="never" nodeType="tmRoot"/>
      </p:par>
    </p:tnLst>
  </p:timing>
  <p:hf hdr="0" ftr="0" dt="0"/>
  <p:txStyles>
    <p:titleStyle>
      <a:lvl1pPr algn="ctr" defTabSz="685783" rtl="0" eaLnBrk="1" latinLnBrk="0" hangingPunct="1">
        <a:spcBef>
          <a:spcPct val="0"/>
        </a:spcBef>
        <a:buNone/>
        <a:defRPr sz="3450" kern="1200">
          <a:solidFill>
            <a:schemeClr val="accent1"/>
          </a:solidFill>
          <a:latin typeface="+mj-lt"/>
          <a:ea typeface="+mj-ea"/>
          <a:cs typeface="+mj-cs"/>
        </a:defRPr>
      </a:lvl1pPr>
    </p:titleStyle>
    <p:bodyStyle>
      <a:lvl1pPr marL="261932" indent="-261932" algn="l" defTabSz="685783" rtl="0" eaLnBrk="1" latinLnBrk="0" hangingPunct="1">
        <a:spcBef>
          <a:spcPts val="15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1pPr>
      <a:lvl2pPr marL="514337" indent="-252407" algn="l" defTabSz="685783" rtl="0" eaLnBrk="1" latinLnBrk="0" hangingPunct="1">
        <a:spcBef>
          <a:spcPts val="450"/>
        </a:spcBef>
        <a:buClr>
          <a:schemeClr val="accent1">
            <a:lumMod val="75000"/>
          </a:schemeClr>
        </a:buClr>
        <a:buSzPct val="110000"/>
        <a:buFont typeface="Wingdings 2" pitchFamily="18" charset="2"/>
        <a:buChar char=""/>
        <a:defRPr sz="1650" kern="1200">
          <a:solidFill>
            <a:schemeClr val="tx1">
              <a:lumMod val="65000"/>
              <a:lumOff val="35000"/>
            </a:schemeClr>
          </a:solidFill>
          <a:latin typeface="+mn-lt"/>
          <a:ea typeface="+mn-ea"/>
          <a:cs typeface="+mn-cs"/>
        </a:defRPr>
      </a:lvl2pPr>
      <a:lvl3pPr marL="726263"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500" kern="1200">
          <a:solidFill>
            <a:schemeClr val="tx1">
              <a:lumMod val="65000"/>
              <a:lumOff val="35000"/>
            </a:schemeClr>
          </a:solidFill>
          <a:latin typeface="+mn-lt"/>
          <a:ea typeface="+mn-ea"/>
          <a:cs typeface="+mn-cs"/>
        </a:defRPr>
      </a:lvl3pPr>
      <a:lvl4pPr marL="947714" indent="-221450" algn="l" defTabSz="685783"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4pPr>
      <a:lvl5pPr marL="1159640"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5pPr>
      <a:lvl6pPr marL="1371566"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54"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8990"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869"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685783" rtl="0" eaLnBrk="1" latinLnBrk="0" hangingPunct="1">
        <a:spcBef>
          <a:spcPct val="0"/>
        </a:spcBef>
        <a:buNone/>
        <a:defRPr sz="3450" kern="1200">
          <a:solidFill>
            <a:schemeClr val="accent1"/>
          </a:solidFill>
          <a:latin typeface="+mj-lt"/>
          <a:ea typeface="+mj-ea"/>
          <a:cs typeface="+mj-cs"/>
        </a:defRPr>
      </a:lvl1pPr>
    </p:titleStyle>
    <p:bodyStyle>
      <a:lvl1pPr marL="261932" indent="-261932" algn="l" defTabSz="685783" rtl="0" eaLnBrk="1" latinLnBrk="0" hangingPunct="1">
        <a:spcBef>
          <a:spcPts val="15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1pPr>
      <a:lvl2pPr marL="514337" indent="-252407" algn="l" defTabSz="685783" rtl="0" eaLnBrk="1" latinLnBrk="0" hangingPunct="1">
        <a:spcBef>
          <a:spcPts val="450"/>
        </a:spcBef>
        <a:buClr>
          <a:schemeClr val="accent1">
            <a:lumMod val="75000"/>
          </a:schemeClr>
        </a:buClr>
        <a:buSzPct val="110000"/>
        <a:buFont typeface="Wingdings 2" pitchFamily="18" charset="2"/>
        <a:buChar char=""/>
        <a:defRPr sz="1650" kern="1200">
          <a:solidFill>
            <a:schemeClr val="tx1">
              <a:lumMod val="65000"/>
              <a:lumOff val="35000"/>
            </a:schemeClr>
          </a:solidFill>
          <a:latin typeface="+mn-lt"/>
          <a:ea typeface="+mn-ea"/>
          <a:cs typeface="+mn-cs"/>
        </a:defRPr>
      </a:lvl2pPr>
      <a:lvl3pPr marL="726263"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500" kern="1200">
          <a:solidFill>
            <a:schemeClr val="tx1">
              <a:lumMod val="65000"/>
              <a:lumOff val="35000"/>
            </a:schemeClr>
          </a:solidFill>
          <a:latin typeface="+mn-lt"/>
          <a:ea typeface="+mn-ea"/>
          <a:cs typeface="+mn-cs"/>
        </a:defRPr>
      </a:lvl3pPr>
      <a:lvl4pPr marL="947714" indent="-221450" algn="l" defTabSz="685783"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4pPr>
      <a:lvl5pPr marL="1159640"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5pPr>
      <a:lvl6pPr marL="1371566"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54"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8990"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869"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www.cs.bsu.edu/~hergin" TargetMode="External"/><Relationship Id="rId2" Type="http://schemas.openxmlformats.org/officeDocument/2006/relationships/hyperlink" Target="mailto:hergin@bsu.edu" TargetMode="Externa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www.amazon.com/Head-First-Object-Oriented-Analysis-Design/dp/0596008678" TargetMode="External"/><Relationship Id="rId2" Type="http://schemas.openxmlformats.org/officeDocument/2006/relationships/hyperlink" Target="http://www.introprogramming.info/english-intro-csharp-book/read-online/" TargetMode="External"/><Relationship Id="rId1" Type="http://schemas.openxmlformats.org/officeDocument/2006/relationships/slideLayout" Target="../slideLayouts/slideLayout1.xml"/><Relationship Id="rId6" Type="http://schemas.openxmlformats.org/officeDocument/2006/relationships/hyperlink" Target="https://www.ntu.edu.sg/home/ehchua/programming/cpp/cp3_OOP.html" TargetMode="External"/><Relationship Id="rId5" Type="http://schemas.openxmlformats.org/officeDocument/2006/relationships/hyperlink" Target="https://www.ntu.edu.sg/home/ehchua/programming/java/J3b_OOPInheritancePolymorphism.html" TargetMode="External"/><Relationship Id="rId4" Type="http://schemas.openxmlformats.org/officeDocument/2006/relationships/hyperlink" Target="https://www.ntu.edu.sg/home/ehchua/programming/java/J3a_OOPBasic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RSE Webinar – August 29</a:t>
            </a:r>
            <a:r>
              <a:rPr lang="en-US" baseline="30000" dirty="0" smtClean="0"/>
              <a:t>th</a:t>
            </a:r>
            <a:r>
              <a:rPr lang="en-US" dirty="0" smtClean="0"/>
              <a:t>, 2018</a:t>
            </a:r>
            <a:endParaRPr lang="en-US" dirty="0"/>
          </a:p>
        </p:txBody>
      </p:sp>
      <p:sp>
        <p:nvSpPr>
          <p:cNvPr id="3" name="Title 2"/>
          <p:cNvSpPr>
            <a:spLocks noGrp="1"/>
          </p:cNvSpPr>
          <p:nvPr>
            <p:ph type="title"/>
          </p:nvPr>
        </p:nvSpPr>
        <p:spPr/>
        <p:txBody>
          <a:bodyPr/>
          <a:lstStyle/>
          <a:p>
            <a:r>
              <a:rPr lang="en-US" dirty="0" smtClean="0"/>
              <a:t>Introduction to Object-Oriented Design for Scientists</a:t>
            </a:r>
            <a:endParaRPr lang="en-US" dirty="0"/>
          </a:p>
        </p:txBody>
      </p:sp>
    </p:spTree>
    <p:extLst>
      <p:ext uri="{BB962C8B-B14F-4D97-AF65-F5344CB8AC3E}">
        <p14:creationId xmlns:p14="http://schemas.microsoft.com/office/powerpoint/2010/main" val="859683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10</a:t>
            </a:fld>
            <a:endParaRPr lang="en-US" dirty="0"/>
          </a:p>
        </p:txBody>
      </p:sp>
      <p:sp>
        <p:nvSpPr>
          <p:cNvPr id="4" name="Title 3"/>
          <p:cNvSpPr>
            <a:spLocks noGrp="1"/>
          </p:cNvSpPr>
          <p:nvPr>
            <p:ph type="title"/>
          </p:nvPr>
        </p:nvSpPr>
        <p:spPr/>
        <p:txBody>
          <a:bodyPr/>
          <a:lstStyle/>
          <a:p>
            <a:r>
              <a:rPr lang="en-US" dirty="0" smtClean="0"/>
              <a:t>Modularizing – more parametrized</a:t>
            </a:r>
            <a:endParaRPr lang="en-US" dirty="0"/>
          </a:p>
        </p:txBody>
      </p:sp>
      <p:pic>
        <p:nvPicPr>
          <p:cNvPr id="5" name="Picture 4"/>
          <p:cNvPicPr>
            <a:picLocks noChangeAspect="1"/>
          </p:cNvPicPr>
          <p:nvPr/>
        </p:nvPicPr>
        <p:blipFill>
          <a:blip r:embed="rId3"/>
          <a:stretch>
            <a:fillRect/>
          </a:stretch>
        </p:blipFill>
        <p:spPr>
          <a:xfrm>
            <a:off x="218119" y="1421369"/>
            <a:ext cx="2643350" cy="2903101"/>
          </a:xfrm>
          <a:prstGeom prst="rect">
            <a:avLst/>
          </a:prstGeom>
        </p:spPr>
      </p:pic>
      <p:pic>
        <p:nvPicPr>
          <p:cNvPr id="6" name="Picture 5"/>
          <p:cNvPicPr>
            <a:picLocks noChangeAspect="1"/>
          </p:cNvPicPr>
          <p:nvPr/>
        </p:nvPicPr>
        <p:blipFill>
          <a:blip r:embed="rId4"/>
          <a:stretch>
            <a:fillRect/>
          </a:stretch>
        </p:blipFill>
        <p:spPr>
          <a:xfrm>
            <a:off x="3429001" y="1934585"/>
            <a:ext cx="3309582" cy="1895231"/>
          </a:xfrm>
          <a:prstGeom prst="rect">
            <a:avLst/>
          </a:prstGeom>
        </p:spPr>
      </p:pic>
      <p:sp>
        <p:nvSpPr>
          <p:cNvPr id="7" name="Right Arrow 6"/>
          <p:cNvSpPr/>
          <p:nvPr/>
        </p:nvSpPr>
        <p:spPr>
          <a:xfrm>
            <a:off x="2944176" y="2757639"/>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76020" y="2799478"/>
            <a:ext cx="3087245" cy="413279"/>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83156" y="3265147"/>
            <a:ext cx="2767072" cy="458356"/>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5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Wouldn’t it be nice if there is special structure that:</a:t>
            </a:r>
          </a:p>
          <a:p>
            <a:pPr lvl="1"/>
            <a:r>
              <a:rPr lang="en-US" sz="1800" dirty="0" smtClean="0"/>
              <a:t>Knows what kind of an animal it is.</a:t>
            </a:r>
          </a:p>
          <a:p>
            <a:pPr lvl="1"/>
            <a:r>
              <a:rPr lang="en-US" sz="1800" dirty="0" smtClean="0"/>
              <a:t>Knows how many legs it has.</a:t>
            </a:r>
          </a:p>
          <a:p>
            <a:pPr lvl="1"/>
            <a:r>
              <a:rPr lang="en-US" sz="1800" dirty="0" smtClean="0"/>
              <a:t>Can make sound by itself.</a:t>
            </a:r>
          </a:p>
          <a:p>
            <a:pPr lvl="1"/>
            <a:r>
              <a:rPr lang="en-US" sz="1800" dirty="0" smtClean="0"/>
              <a:t>Has a name.</a:t>
            </a:r>
            <a:endParaRPr lang="en-US" sz="1800"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11</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spTree>
    <p:extLst>
      <p:ext uri="{BB962C8B-B14F-4D97-AF65-F5344CB8AC3E}">
        <p14:creationId xmlns:p14="http://schemas.microsoft.com/office/powerpoint/2010/main" val="192598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12</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pic>
        <p:nvPicPr>
          <p:cNvPr id="5" name="Picture 2" descr="http://www.drsfostersmith.com/images/categoryimages/highdef/9N-4075-FS43121P_024b-do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06575" y="1249363"/>
            <a:ext cx="3265487" cy="3265487"/>
          </a:xfrm>
        </p:spPr>
      </p:pic>
    </p:spTree>
    <p:extLst>
      <p:ext uri="{BB962C8B-B14F-4D97-AF65-F5344CB8AC3E}">
        <p14:creationId xmlns:p14="http://schemas.microsoft.com/office/powerpoint/2010/main" val="679625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13</a:t>
            </a:fld>
            <a:endParaRPr lang="en-US" dirty="0"/>
          </a:p>
        </p:txBody>
      </p:sp>
      <p:sp>
        <p:nvSpPr>
          <p:cNvPr id="3" name="Text Placeholder 2"/>
          <p:cNvSpPr>
            <a:spLocks noGrp="1"/>
          </p:cNvSpPr>
          <p:nvPr>
            <p:ph type="body" sz="quarter" idx="10"/>
          </p:nvPr>
        </p:nvSpPr>
        <p:spPr/>
        <p:txBody>
          <a:bodyPr/>
          <a:lstStyle/>
          <a:p>
            <a:r>
              <a:rPr lang="en-US" sz="3200" dirty="0"/>
              <a:t>In object-oriented design, we are </a:t>
            </a:r>
            <a:r>
              <a:rPr lang="en-US" sz="3200" dirty="0" smtClean="0"/>
              <a:t>copying </a:t>
            </a:r>
            <a:r>
              <a:rPr lang="en-US" sz="3200" dirty="0"/>
              <a:t>the real life </a:t>
            </a:r>
            <a:r>
              <a:rPr lang="en-US" sz="3200" dirty="0" smtClean="0"/>
              <a:t>structure in </a:t>
            </a:r>
            <a:r>
              <a:rPr lang="en-US" sz="3200" dirty="0"/>
              <a:t>our application</a:t>
            </a:r>
            <a:r>
              <a:rPr lang="en-US" sz="3200" dirty="0" smtClean="0"/>
              <a:t>.</a:t>
            </a:r>
            <a:endParaRPr lang="en-US" sz="3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26910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14</a:t>
            </a:fld>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dirty="0"/>
              <a:t>First, we want to establish the idea that a computer language is not just a way of getting a computer to perform operations but rather it is a novel formal medium for expressing ideas about methodology.</a:t>
            </a:r>
          </a:p>
          <a:p>
            <a:r>
              <a:rPr lang="en-US" dirty="0"/>
              <a:t>Thus, programs must be written for people to read, and only incidentally for machines to </a:t>
            </a:r>
            <a:r>
              <a:rPr lang="en-US" dirty="0" smtClean="0"/>
              <a:t>execute.</a:t>
            </a:r>
            <a:endParaRPr lang="en-US" dirty="0"/>
          </a:p>
        </p:txBody>
      </p:sp>
      <p:sp>
        <p:nvSpPr>
          <p:cNvPr id="4" name="Title 3"/>
          <p:cNvSpPr>
            <a:spLocks noGrp="1"/>
          </p:cNvSpPr>
          <p:nvPr>
            <p:ph type="title"/>
          </p:nvPr>
        </p:nvSpPr>
        <p:spPr/>
        <p:txBody>
          <a:bodyPr/>
          <a:lstStyle/>
          <a:p>
            <a:r>
              <a:rPr lang="en-US" dirty="0" smtClean="0"/>
              <a:t>Harold Abelson</a:t>
            </a:r>
            <a:br>
              <a:rPr lang="en-US" dirty="0" smtClean="0"/>
            </a:br>
            <a:r>
              <a:rPr lang="en-US" sz="900" dirty="0" smtClean="0"/>
              <a:t>In his book SICP: Structure and Interpretation of Computer Programs (with Jay </a:t>
            </a:r>
            <a:r>
              <a:rPr lang="en-US" sz="900" dirty="0" err="1" smtClean="0"/>
              <a:t>Sussman</a:t>
            </a:r>
            <a:r>
              <a:rPr lang="en-US" sz="900" dirty="0" smtClean="0"/>
              <a:t>)</a:t>
            </a:r>
            <a:endParaRPr lang="en-US" dirty="0"/>
          </a:p>
        </p:txBody>
      </p:sp>
    </p:spTree>
    <p:extLst>
      <p:ext uri="{BB962C8B-B14F-4D97-AF65-F5344CB8AC3E}">
        <p14:creationId xmlns:p14="http://schemas.microsoft.com/office/powerpoint/2010/main" val="373491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Wouldn’t it be nice if there is special structure that:</a:t>
            </a:r>
          </a:p>
          <a:p>
            <a:pPr lvl="1"/>
            <a:r>
              <a:rPr lang="en-US" sz="1800" dirty="0" smtClean="0"/>
              <a:t>Knows what kind of an animal it is.</a:t>
            </a:r>
          </a:p>
          <a:p>
            <a:pPr lvl="1"/>
            <a:r>
              <a:rPr lang="en-US" sz="1800" dirty="0" smtClean="0"/>
              <a:t>Knows how many legs it has.</a:t>
            </a:r>
          </a:p>
          <a:p>
            <a:pPr lvl="1"/>
            <a:r>
              <a:rPr lang="en-US" sz="1800" dirty="0" smtClean="0"/>
              <a:t>Can make sound by itself.</a:t>
            </a:r>
          </a:p>
          <a:p>
            <a:pPr lvl="1"/>
            <a:r>
              <a:rPr lang="en-US" sz="1800" dirty="0" smtClean="0"/>
              <a:t>Has a name.</a:t>
            </a:r>
            <a:endParaRPr lang="en-US" sz="1800"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15</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sp>
        <p:nvSpPr>
          <p:cNvPr id="5" name="Rectangle 4"/>
          <p:cNvSpPr/>
          <p:nvPr/>
        </p:nvSpPr>
        <p:spPr>
          <a:xfrm>
            <a:off x="2515770" y="3929360"/>
            <a:ext cx="3777938" cy="1077218"/>
          </a:xfrm>
          <a:prstGeom prst="rect">
            <a:avLst/>
          </a:prstGeom>
        </p:spPr>
        <p:txBody>
          <a:bodyPr wrap="square">
            <a:spAutoFit/>
          </a:bodyPr>
          <a:lstStyle/>
          <a:p>
            <a:pPr algn="ctr"/>
            <a:r>
              <a:rPr lang="en-US" sz="3200" dirty="0" smtClean="0">
                <a:solidFill>
                  <a:srgbClr val="00B0F0"/>
                </a:solidFill>
                <a:latin typeface="Stencil" panose="040409050D0802020404" pitchFamily="82" charset="0"/>
              </a:rPr>
              <a:t>Object-Oriented</a:t>
            </a:r>
            <a:br>
              <a:rPr lang="en-US" sz="3200" dirty="0" smtClean="0">
                <a:solidFill>
                  <a:srgbClr val="00B0F0"/>
                </a:solidFill>
                <a:latin typeface="Stencil" panose="040409050D0802020404" pitchFamily="82" charset="0"/>
              </a:rPr>
            </a:br>
            <a:r>
              <a:rPr lang="en-US" sz="3200" dirty="0" smtClean="0">
                <a:solidFill>
                  <a:srgbClr val="00B0F0"/>
                </a:solidFill>
                <a:latin typeface="Stencil" panose="040409050D0802020404" pitchFamily="82" charset="0"/>
              </a:rPr>
              <a:t>Design</a:t>
            </a:r>
            <a:endParaRPr lang="en-US" sz="3200" dirty="0">
              <a:solidFill>
                <a:srgbClr val="00B0F0"/>
              </a:solidFill>
              <a:latin typeface="Stencil" panose="040409050D0802020404" pitchFamily="82" charset="0"/>
            </a:endParaRPr>
          </a:p>
        </p:txBody>
      </p:sp>
    </p:spTree>
    <p:extLst>
      <p:ext uri="{BB962C8B-B14F-4D97-AF65-F5344CB8AC3E}">
        <p14:creationId xmlns:p14="http://schemas.microsoft.com/office/powerpoint/2010/main" val="90363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16</a:t>
            </a:fld>
            <a:endParaRPr lang="en-US" dirty="0"/>
          </a:p>
        </p:txBody>
      </p:sp>
      <p:sp>
        <p:nvSpPr>
          <p:cNvPr id="4" name="Title 3"/>
          <p:cNvSpPr>
            <a:spLocks noGrp="1"/>
          </p:cNvSpPr>
          <p:nvPr>
            <p:ph type="title"/>
          </p:nvPr>
        </p:nvSpPr>
        <p:spPr/>
        <p:txBody>
          <a:bodyPr/>
          <a:lstStyle/>
          <a:p>
            <a:r>
              <a:rPr lang="en-US" dirty="0" smtClean="0"/>
              <a:t>Object-oriented design</a:t>
            </a:r>
            <a:endParaRPr lang="en-US" dirty="0"/>
          </a:p>
        </p:txBody>
      </p:sp>
      <p:grpSp>
        <p:nvGrpSpPr>
          <p:cNvPr id="17" name="Group 16"/>
          <p:cNvGrpSpPr/>
          <p:nvPr/>
        </p:nvGrpSpPr>
        <p:grpSpPr>
          <a:xfrm>
            <a:off x="661504" y="1848305"/>
            <a:ext cx="2360986" cy="2067791"/>
            <a:chOff x="636792" y="1731420"/>
            <a:chExt cx="2360986" cy="2067791"/>
          </a:xfrm>
        </p:grpSpPr>
        <p:sp>
          <p:nvSpPr>
            <p:cNvPr id="10" name="Rectangle 9"/>
            <p:cNvSpPr/>
            <p:nvPr/>
          </p:nvSpPr>
          <p:spPr>
            <a:xfrm>
              <a:off x="929987" y="1731420"/>
              <a:ext cx="2067791" cy="206779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Area = side*side</a:t>
              </a:r>
            </a:p>
          </p:txBody>
        </p:sp>
        <p:sp>
          <p:nvSpPr>
            <p:cNvPr id="11" name="TextBox 10"/>
            <p:cNvSpPr txBox="1"/>
            <p:nvPr/>
          </p:nvSpPr>
          <p:spPr>
            <a:xfrm rot="16200000">
              <a:off x="524742" y="3238103"/>
              <a:ext cx="593432" cy="369332"/>
            </a:xfrm>
            <a:prstGeom prst="rect">
              <a:avLst/>
            </a:prstGeom>
            <a:noFill/>
          </p:spPr>
          <p:txBody>
            <a:bodyPr wrap="none" rtlCol="0">
              <a:spAutoFit/>
            </a:bodyPr>
            <a:lstStyle/>
            <a:p>
              <a:pPr defTabSz="914400"/>
              <a:r>
                <a:rPr lang="en-US" dirty="0" smtClean="0">
                  <a:solidFill>
                    <a:prstClr val="black"/>
                  </a:solidFill>
                  <a:latin typeface="Calibri"/>
                </a:rPr>
                <a:t>Side</a:t>
              </a:r>
              <a:endParaRPr lang="en-US" dirty="0">
                <a:solidFill>
                  <a:prstClr val="black"/>
                </a:solidFill>
                <a:latin typeface="Calibri"/>
              </a:endParaRPr>
            </a:p>
          </p:txBody>
        </p:sp>
      </p:grpSp>
      <p:grpSp>
        <p:nvGrpSpPr>
          <p:cNvPr id="16" name="Group 15"/>
          <p:cNvGrpSpPr/>
          <p:nvPr/>
        </p:nvGrpSpPr>
        <p:grpSpPr>
          <a:xfrm>
            <a:off x="3693969" y="1848305"/>
            <a:ext cx="2410691" cy="2353176"/>
            <a:chOff x="3693969" y="1731419"/>
            <a:chExt cx="2410691" cy="2353176"/>
          </a:xfrm>
        </p:grpSpPr>
        <p:sp>
          <p:nvSpPr>
            <p:cNvPr id="12" name="Isosceles Triangle 11"/>
            <p:cNvSpPr/>
            <p:nvPr/>
          </p:nvSpPr>
          <p:spPr>
            <a:xfrm>
              <a:off x="3693969" y="1731419"/>
              <a:ext cx="2410691" cy="2067791"/>
            </a:xfrm>
            <a:prstGeom prst="triangl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Height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Area = (height*base)/2</a:t>
              </a:r>
            </a:p>
          </p:txBody>
        </p:sp>
        <p:sp>
          <p:nvSpPr>
            <p:cNvPr id="13" name="TextBox 12"/>
            <p:cNvSpPr txBox="1"/>
            <p:nvPr/>
          </p:nvSpPr>
          <p:spPr>
            <a:xfrm rot="16200000">
              <a:off x="4509081" y="2195549"/>
              <a:ext cx="780470" cy="369332"/>
            </a:xfrm>
            <a:prstGeom prst="rect">
              <a:avLst/>
            </a:prstGeom>
            <a:noFill/>
          </p:spPr>
          <p:txBody>
            <a:bodyPr wrap="none" rtlCol="0">
              <a:spAutoFit/>
            </a:bodyPr>
            <a:lstStyle/>
            <a:p>
              <a:pPr defTabSz="914400"/>
              <a:r>
                <a:rPr lang="en-US" dirty="0" smtClean="0">
                  <a:solidFill>
                    <a:prstClr val="black"/>
                  </a:solidFill>
                  <a:latin typeface="Calibri"/>
                </a:rPr>
                <a:t>height</a:t>
              </a:r>
              <a:endParaRPr lang="en-US" dirty="0">
                <a:solidFill>
                  <a:prstClr val="black"/>
                </a:solidFill>
                <a:latin typeface="Calibri"/>
              </a:endParaRPr>
            </a:p>
          </p:txBody>
        </p:sp>
        <p:sp>
          <p:nvSpPr>
            <p:cNvPr id="14" name="TextBox 13"/>
            <p:cNvSpPr txBox="1"/>
            <p:nvPr/>
          </p:nvSpPr>
          <p:spPr>
            <a:xfrm>
              <a:off x="4615746" y="3715263"/>
              <a:ext cx="630301" cy="369332"/>
            </a:xfrm>
            <a:prstGeom prst="rect">
              <a:avLst/>
            </a:prstGeom>
            <a:noFill/>
          </p:spPr>
          <p:txBody>
            <a:bodyPr wrap="none" rtlCol="0">
              <a:spAutoFit/>
            </a:bodyPr>
            <a:lstStyle/>
            <a:p>
              <a:pPr defTabSz="914400"/>
              <a:r>
                <a:rPr lang="en-US" dirty="0" smtClean="0">
                  <a:solidFill>
                    <a:prstClr val="black"/>
                  </a:solidFill>
                  <a:latin typeface="Calibri"/>
                </a:rPr>
                <a:t>base</a:t>
              </a:r>
              <a:endParaRPr lang="en-US" dirty="0">
                <a:solidFill>
                  <a:prstClr val="black"/>
                </a:solidFill>
                <a:latin typeface="Calibri"/>
              </a:endParaRPr>
            </a:p>
          </p:txBody>
        </p:sp>
      </p:grpSp>
    </p:spTree>
    <p:extLst>
      <p:ext uri="{BB962C8B-B14F-4D97-AF65-F5344CB8AC3E}">
        <p14:creationId xmlns:p14="http://schemas.microsoft.com/office/powerpoint/2010/main" val="77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Car, glass, bike, bus</a:t>
            </a:r>
          </a:p>
          <a:p>
            <a:r>
              <a:rPr lang="en-US" dirty="0" smtClean="0"/>
              <a:t>Dog</a:t>
            </a:r>
            <a:r>
              <a:rPr lang="en-US" dirty="0"/>
              <a:t>, cat, person, laptop</a:t>
            </a:r>
          </a:p>
          <a:p>
            <a:r>
              <a:rPr lang="en-US" dirty="0" smtClean="0"/>
              <a:t>Running</a:t>
            </a:r>
            <a:r>
              <a:rPr lang="en-US" dirty="0"/>
              <a:t>, walking, making a sound etc… ?</a:t>
            </a:r>
          </a:p>
          <a:p>
            <a:r>
              <a:rPr lang="en-US" dirty="0" smtClean="0"/>
              <a:t>Side</a:t>
            </a:r>
            <a:r>
              <a:rPr lang="en-US" dirty="0"/>
              <a:t>, height, </a:t>
            </a:r>
            <a:r>
              <a:rPr lang="en-US" dirty="0" err="1"/>
              <a:t>numberOfLegs</a:t>
            </a:r>
            <a:r>
              <a:rPr lang="en-US" dirty="0"/>
              <a:t> etc… </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17</a:t>
            </a:fld>
            <a:endParaRPr lang="en-US" dirty="0"/>
          </a:p>
        </p:txBody>
      </p:sp>
      <p:sp>
        <p:nvSpPr>
          <p:cNvPr id="4" name="Title 3"/>
          <p:cNvSpPr>
            <a:spLocks noGrp="1"/>
          </p:cNvSpPr>
          <p:nvPr>
            <p:ph type="title"/>
          </p:nvPr>
        </p:nvSpPr>
        <p:spPr/>
        <p:txBody>
          <a:bodyPr/>
          <a:lstStyle/>
          <a:p>
            <a:r>
              <a:rPr lang="en-US" dirty="0" smtClean="0"/>
              <a:t>Object identification</a:t>
            </a:r>
            <a:endParaRPr lang="en-US" dirty="0"/>
          </a:p>
        </p:txBody>
      </p:sp>
    </p:spTree>
    <p:extLst>
      <p:ext uri="{BB962C8B-B14F-4D97-AF65-F5344CB8AC3E}">
        <p14:creationId xmlns:p14="http://schemas.microsoft.com/office/powerpoint/2010/main" val="24090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It just depends on the context!</a:t>
            </a:r>
          </a:p>
          <a:p>
            <a:r>
              <a:rPr lang="en-US" dirty="0"/>
              <a:t>Distance between two cities can be an object</a:t>
            </a:r>
          </a:p>
          <a:p>
            <a:endParaRPr lang="en-US" dirty="0" smtClean="0"/>
          </a:p>
          <a:p>
            <a:endParaRPr lang="en-US" dirty="0" smtClean="0"/>
          </a:p>
          <a:p>
            <a:endParaRPr lang="en-US" dirty="0"/>
          </a:p>
          <a:p>
            <a:endParaRPr lang="en-US" dirty="0" smtClean="0"/>
          </a:p>
          <a:p>
            <a:r>
              <a:rPr lang="en-US" dirty="0"/>
              <a:t>Relationship between two people can be an object</a:t>
            </a:r>
          </a:p>
          <a:p>
            <a:endParaRPr lang="en-US" dirty="0" smtClean="0"/>
          </a:p>
          <a:p>
            <a:endParaRPr lang="en-US" dirty="0"/>
          </a:p>
          <a:p>
            <a:endParaRPr lang="en-US" dirty="0" smtClean="0"/>
          </a:p>
          <a:p>
            <a:pPr marL="0" indent="0">
              <a:buNone/>
            </a:pPr>
            <a:endParaRPr lang="en-US" dirty="0"/>
          </a:p>
          <a:p>
            <a:pPr marL="0" indent="0">
              <a:buNone/>
            </a:pPr>
            <a:r>
              <a:rPr lang="en-US" dirty="0" smtClean="0"/>
              <a:t> </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18</a:t>
            </a:fld>
            <a:endParaRPr lang="en-US" dirty="0"/>
          </a:p>
        </p:txBody>
      </p:sp>
      <p:sp>
        <p:nvSpPr>
          <p:cNvPr id="4" name="Title 3"/>
          <p:cNvSpPr>
            <a:spLocks noGrp="1"/>
          </p:cNvSpPr>
          <p:nvPr>
            <p:ph type="title"/>
          </p:nvPr>
        </p:nvSpPr>
        <p:spPr/>
        <p:txBody>
          <a:bodyPr/>
          <a:lstStyle/>
          <a:p>
            <a:r>
              <a:rPr lang="en-US" dirty="0" smtClean="0"/>
              <a:t>Everything can be an object…</a:t>
            </a:r>
            <a:endParaRPr lang="en-US" dirty="0"/>
          </a:p>
        </p:txBody>
      </p:sp>
      <p:pic>
        <p:nvPicPr>
          <p:cNvPr id="5" name="Picture 2" descr="https://upload.wikimedia.org/wikipedia/commons/thumb/d/d8/Path.svg/220px-Path.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709" y="1897019"/>
            <a:ext cx="2095500" cy="854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2665751" y="3186510"/>
            <a:ext cx="1547610" cy="1824142"/>
          </a:xfrm>
          <a:prstGeom prst="rect">
            <a:avLst/>
          </a:prstGeom>
        </p:spPr>
      </p:pic>
    </p:spTree>
    <p:extLst>
      <p:ext uri="{BB962C8B-B14F-4D97-AF65-F5344CB8AC3E}">
        <p14:creationId xmlns:p14="http://schemas.microsoft.com/office/powerpoint/2010/main" val="30495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modern languages support object-orientation now</a:t>
            </a:r>
          </a:p>
          <a:p>
            <a:pPr lvl="1"/>
            <a:r>
              <a:rPr lang="en-US" dirty="0"/>
              <a:t>Java</a:t>
            </a:r>
          </a:p>
          <a:p>
            <a:pPr lvl="1"/>
            <a:r>
              <a:rPr lang="en-US" dirty="0"/>
              <a:t>C++ (C with classes)</a:t>
            </a:r>
          </a:p>
          <a:p>
            <a:pPr lvl="1"/>
            <a:r>
              <a:rPr lang="en-US" dirty="0"/>
              <a:t>C#</a:t>
            </a:r>
          </a:p>
          <a:p>
            <a:pPr lvl="1"/>
            <a:r>
              <a:rPr lang="en-US" dirty="0"/>
              <a:t>Python</a:t>
            </a:r>
          </a:p>
          <a:p>
            <a:pPr lvl="1"/>
            <a:r>
              <a:rPr lang="en-US" dirty="0"/>
              <a:t>Even Fortran</a:t>
            </a:r>
          </a:p>
          <a:p>
            <a:pPr lvl="1"/>
            <a:r>
              <a:rPr lang="en-US" dirty="0"/>
              <a:t>Any many more</a:t>
            </a:r>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19</a:t>
            </a:fld>
            <a:endParaRPr lang="en-US" dirty="0"/>
          </a:p>
        </p:txBody>
      </p:sp>
      <p:sp>
        <p:nvSpPr>
          <p:cNvPr id="4" name="Title 3"/>
          <p:cNvSpPr>
            <a:spLocks noGrp="1"/>
          </p:cNvSpPr>
          <p:nvPr>
            <p:ph type="title"/>
          </p:nvPr>
        </p:nvSpPr>
        <p:spPr/>
        <p:txBody>
          <a:bodyPr/>
          <a:lstStyle/>
          <a:p>
            <a:r>
              <a:rPr lang="en-US" dirty="0" smtClean="0"/>
              <a:t>Object-oriented languages</a:t>
            </a:r>
            <a:endParaRPr lang="en-US" dirty="0"/>
          </a:p>
        </p:txBody>
      </p:sp>
    </p:spTree>
    <p:extLst>
      <p:ext uri="{BB962C8B-B14F-4D97-AF65-F5344CB8AC3E}">
        <p14:creationId xmlns:p14="http://schemas.microsoft.com/office/powerpoint/2010/main" val="1830368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a:t>
            </a:fld>
            <a:endParaRPr lang="en-US" dirty="0"/>
          </a:p>
        </p:txBody>
      </p:sp>
      <p:sp>
        <p:nvSpPr>
          <p:cNvPr id="4" name="Title 3"/>
          <p:cNvSpPr>
            <a:spLocks noGrp="1"/>
          </p:cNvSpPr>
          <p:nvPr>
            <p:ph type="title"/>
          </p:nvPr>
        </p:nvSpPr>
        <p:spPr/>
        <p:txBody>
          <a:bodyPr/>
          <a:lstStyle/>
          <a:p>
            <a:r>
              <a:rPr lang="en-US" dirty="0" smtClean="0"/>
              <a:t>Programming languages</a:t>
            </a:r>
            <a:endParaRPr lang="en-US" dirty="0"/>
          </a:p>
        </p:txBody>
      </p:sp>
      <p:pic>
        <p:nvPicPr>
          <p:cNvPr id="7" name="Content Placeholder 6"/>
          <p:cNvPicPr>
            <a:picLocks noGrp="1" noChangeAspect="1"/>
          </p:cNvPicPr>
          <p:nvPr>
            <p:ph idx="1"/>
          </p:nvPr>
        </p:nvPicPr>
        <p:blipFill>
          <a:blip r:embed="rId3"/>
          <a:stretch>
            <a:fillRect/>
          </a:stretch>
        </p:blipFill>
        <p:spPr>
          <a:xfrm>
            <a:off x="567130" y="1281683"/>
            <a:ext cx="5744377" cy="3200847"/>
          </a:xfrm>
          <a:prstGeom prst="rect">
            <a:avLst/>
          </a:prstGeom>
        </p:spPr>
      </p:pic>
    </p:spTree>
    <p:extLst>
      <p:ext uri="{BB962C8B-B14F-4D97-AF65-F5344CB8AC3E}">
        <p14:creationId xmlns:p14="http://schemas.microsoft.com/office/powerpoint/2010/main" val="1731965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20</a:t>
            </a:fld>
            <a:endParaRPr lang="en-US" dirty="0"/>
          </a:p>
        </p:txBody>
      </p:sp>
      <p:sp>
        <p:nvSpPr>
          <p:cNvPr id="3" name="Text Placeholder 2"/>
          <p:cNvSpPr>
            <a:spLocks noGrp="1"/>
          </p:cNvSpPr>
          <p:nvPr>
            <p:ph type="body" sz="quarter" idx="10"/>
          </p:nvPr>
        </p:nvSpPr>
        <p:spPr/>
        <p:txBody>
          <a:bodyPr/>
          <a:lstStyle/>
          <a:p>
            <a:r>
              <a:rPr lang="en-US" dirty="0" smtClean="0"/>
              <a:t>Now, various languages support object-orientation, there should be a way to represent this system regardless of the language we use.</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54690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21</a:t>
            </a:fld>
            <a:endParaRPr lang="en-US" dirty="0"/>
          </a:p>
        </p:txBody>
      </p:sp>
      <p:sp>
        <p:nvSpPr>
          <p:cNvPr id="4" name="Title 3"/>
          <p:cNvSpPr>
            <a:spLocks noGrp="1"/>
          </p:cNvSpPr>
          <p:nvPr>
            <p:ph type="title"/>
          </p:nvPr>
        </p:nvSpPr>
        <p:spPr/>
        <p:txBody>
          <a:bodyPr/>
          <a:lstStyle/>
          <a:p>
            <a:r>
              <a:rPr lang="en-US" dirty="0" smtClean="0"/>
              <a:t>UML</a:t>
            </a:r>
            <a:endParaRPr lang="en-US" dirty="0"/>
          </a:p>
        </p:txBody>
      </p:sp>
      <p:pic>
        <p:nvPicPr>
          <p:cNvPr id="5" name="Picture 2" descr="https://upload.wikimedia.org/wikipedia/commons/2/2d/UML_logo.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9144" y="1886744"/>
            <a:ext cx="28003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08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22</a:t>
            </a:fld>
            <a:endParaRPr lang="en-US" dirty="0"/>
          </a:p>
        </p:txBody>
      </p:sp>
      <p:sp>
        <p:nvSpPr>
          <p:cNvPr id="4" name="Title 3"/>
          <p:cNvSpPr>
            <a:spLocks noGrp="1"/>
          </p:cNvSpPr>
          <p:nvPr>
            <p:ph type="title"/>
          </p:nvPr>
        </p:nvSpPr>
        <p:spPr/>
        <p:txBody>
          <a:bodyPr/>
          <a:lstStyle/>
          <a:p>
            <a:r>
              <a:rPr lang="en-US" dirty="0" smtClean="0"/>
              <a:t>UML basics</a:t>
            </a:r>
            <a:endParaRPr lang="en-US" dirty="0"/>
          </a:p>
        </p:txBody>
      </p:sp>
      <p:grpSp>
        <p:nvGrpSpPr>
          <p:cNvPr id="23" name="Group 22"/>
          <p:cNvGrpSpPr/>
          <p:nvPr/>
        </p:nvGrpSpPr>
        <p:grpSpPr>
          <a:xfrm>
            <a:off x="10887" y="1371600"/>
            <a:ext cx="1737423" cy="1526500"/>
            <a:chOff x="12845" y="1371600"/>
            <a:chExt cx="2353507" cy="2067791"/>
          </a:xfrm>
        </p:grpSpPr>
        <p:sp>
          <p:nvSpPr>
            <p:cNvPr id="24" name="Rectangle 23"/>
            <p:cNvSpPr/>
            <p:nvPr/>
          </p:nvSpPr>
          <p:spPr>
            <a:xfrm>
              <a:off x="298561" y="1371600"/>
              <a:ext cx="2067791" cy="206779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Area = side*side</a:t>
              </a:r>
            </a:p>
          </p:txBody>
        </p:sp>
        <p:sp>
          <p:nvSpPr>
            <p:cNvPr id="25" name="TextBox 24"/>
            <p:cNvSpPr txBox="1"/>
            <p:nvPr/>
          </p:nvSpPr>
          <p:spPr>
            <a:xfrm rot="16200000">
              <a:off x="-97897" y="2885761"/>
              <a:ext cx="575860" cy="3543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rPr>
                <a:t>Side</a:t>
              </a:r>
            </a:p>
          </p:txBody>
        </p:sp>
      </p:grpSp>
      <p:grpSp>
        <p:nvGrpSpPr>
          <p:cNvPr id="26" name="Group 25"/>
          <p:cNvGrpSpPr/>
          <p:nvPr/>
        </p:nvGrpSpPr>
        <p:grpSpPr>
          <a:xfrm>
            <a:off x="1679577" y="3052125"/>
            <a:ext cx="1779638" cy="1726138"/>
            <a:chOff x="2819400" y="4038600"/>
            <a:chExt cx="2410691" cy="2338220"/>
          </a:xfrm>
        </p:grpSpPr>
        <p:sp>
          <p:nvSpPr>
            <p:cNvPr id="27" name="Isosceles Triangle 26"/>
            <p:cNvSpPr/>
            <p:nvPr/>
          </p:nvSpPr>
          <p:spPr>
            <a:xfrm>
              <a:off x="2819400" y="4038600"/>
              <a:ext cx="2410691" cy="2067791"/>
            </a:xfrm>
            <a:prstGeom prst="triangl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Height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Area = (height*base)/2</a:t>
              </a:r>
            </a:p>
          </p:txBody>
        </p:sp>
        <p:sp>
          <p:nvSpPr>
            <p:cNvPr id="28" name="TextBox 27"/>
            <p:cNvSpPr txBox="1"/>
            <p:nvPr/>
          </p:nvSpPr>
          <p:spPr>
            <a:xfrm rot="16200000">
              <a:off x="3631502" y="4499784"/>
              <a:ext cx="786489" cy="37522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Calibri"/>
                </a:rPr>
                <a:t>height</a:t>
              </a:r>
              <a:endParaRPr kumimoji="0" lang="en-US" sz="1800" b="0" i="0" u="none" strike="noStrike" kern="0" cap="none" spc="0" normalizeH="0" baseline="0" noProof="0" dirty="0" smtClean="0">
                <a:ln>
                  <a:noFill/>
                </a:ln>
                <a:solidFill>
                  <a:prstClr val="black"/>
                </a:solidFill>
                <a:effectLst/>
                <a:uLnTx/>
                <a:uFillTx/>
                <a:latin typeface="Calibri"/>
              </a:endParaRPr>
            </a:p>
          </p:txBody>
        </p:sp>
        <p:sp>
          <p:nvSpPr>
            <p:cNvPr id="29" name="TextBox 28"/>
            <p:cNvSpPr txBox="1"/>
            <p:nvPr/>
          </p:nvSpPr>
          <p:spPr>
            <a:xfrm>
              <a:off x="3741177" y="6022444"/>
              <a:ext cx="610603" cy="3543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rPr>
                <a:t>base</a:t>
              </a:r>
            </a:p>
          </p:txBody>
        </p:sp>
      </p:grpSp>
      <p:sp>
        <p:nvSpPr>
          <p:cNvPr id="30" name="Right Arrow 29"/>
          <p:cNvSpPr/>
          <p:nvPr/>
        </p:nvSpPr>
        <p:spPr>
          <a:xfrm>
            <a:off x="2614787" y="2063515"/>
            <a:ext cx="296911" cy="299584"/>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ight Arrow 30"/>
          <p:cNvSpPr/>
          <p:nvPr/>
        </p:nvSpPr>
        <p:spPr>
          <a:xfrm>
            <a:off x="3915799" y="3665582"/>
            <a:ext cx="296911" cy="299584"/>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32" name="Picture 31"/>
          <p:cNvPicPr>
            <a:picLocks noChangeAspect="1"/>
          </p:cNvPicPr>
          <p:nvPr/>
        </p:nvPicPr>
        <p:blipFill>
          <a:blip r:embed="rId2"/>
          <a:stretch>
            <a:fillRect/>
          </a:stretch>
        </p:blipFill>
        <p:spPr>
          <a:xfrm>
            <a:off x="4676293" y="3266908"/>
            <a:ext cx="1898536" cy="1096932"/>
          </a:xfrm>
          <a:prstGeom prst="rect">
            <a:avLst/>
          </a:prstGeom>
        </p:spPr>
      </p:pic>
      <p:pic>
        <p:nvPicPr>
          <p:cNvPr id="33" name="Picture 32"/>
          <p:cNvPicPr>
            <a:picLocks noChangeAspect="1"/>
          </p:cNvPicPr>
          <p:nvPr/>
        </p:nvPicPr>
        <p:blipFill>
          <a:blip r:embed="rId3"/>
          <a:stretch>
            <a:fillRect/>
          </a:stretch>
        </p:blipFill>
        <p:spPr>
          <a:xfrm>
            <a:off x="3643949" y="1766798"/>
            <a:ext cx="1884473" cy="893015"/>
          </a:xfrm>
          <a:prstGeom prst="rect">
            <a:avLst/>
          </a:prstGeom>
        </p:spPr>
      </p:pic>
    </p:spTree>
    <p:extLst>
      <p:ext uri="{BB962C8B-B14F-4D97-AF65-F5344CB8AC3E}">
        <p14:creationId xmlns:p14="http://schemas.microsoft.com/office/powerpoint/2010/main" val="16142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23</a:t>
            </a:fld>
            <a:endParaRPr lang="en-US" dirty="0"/>
          </a:p>
        </p:txBody>
      </p:sp>
      <p:sp>
        <p:nvSpPr>
          <p:cNvPr id="4" name="Title 3"/>
          <p:cNvSpPr>
            <a:spLocks noGrp="1"/>
          </p:cNvSpPr>
          <p:nvPr>
            <p:ph type="title"/>
          </p:nvPr>
        </p:nvSpPr>
        <p:spPr/>
        <p:txBody>
          <a:bodyPr/>
          <a:lstStyle/>
          <a:p>
            <a:r>
              <a:rPr lang="en-US" dirty="0" smtClean="0"/>
              <a:t>Class in C#</a:t>
            </a:r>
            <a:endParaRPr lang="en-US" dirty="0"/>
          </a:p>
        </p:txBody>
      </p:sp>
      <p:pic>
        <p:nvPicPr>
          <p:cNvPr id="8" name="Picture 7"/>
          <p:cNvPicPr>
            <a:picLocks noChangeAspect="1"/>
          </p:cNvPicPr>
          <p:nvPr/>
        </p:nvPicPr>
        <p:blipFill>
          <a:blip r:embed="rId3"/>
          <a:stretch>
            <a:fillRect/>
          </a:stretch>
        </p:blipFill>
        <p:spPr>
          <a:xfrm>
            <a:off x="432243" y="2380857"/>
            <a:ext cx="2098288" cy="994338"/>
          </a:xfrm>
          <a:prstGeom prst="rect">
            <a:avLst/>
          </a:prstGeom>
        </p:spPr>
      </p:pic>
      <p:sp>
        <p:nvSpPr>
          <p:cNvPr id="9" name="Right Arrow 8"/>
          <p:cNvSpPr/>
          <p:nvPr/>
        </p:nvSpPr>
        <p:spPr>
          <a:xfrm>
            <a:off x="3213302" y="2711238"/>
            <a:ext cx="330599" cy="33357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10" name="Picture 9"/>
          <p:cNvPicPr>
            <a:picLocks noChangeAspect="1"/>
          </p:cNvPicPr>
          <p:nvPr/>
        </p:nvPicPr>
        <p:blipFill>
          <a:blip r:embed="rId4"/>
          <a:stretch>
            <a:fillRect/>
          </a:stretch>
        </p:blipFill>
        <p:spPr>
          <a:xfrm>
            <a:off x="4242552" y="1793648"/>
            <a:ext cx="2192241" cy="2168753"/>
          </a:xfrm>
          <a:prstGeom prst="rect">
            <a:avLst/>
          </a:prstGeom>
        </p:spPr>
      </p:pic>
    </p:spTree>
    <p:extLst>
      <p:ext uri="{BB962C8B-B14F-4D97-AF65-F5344CB8AC3E}">
        <p14:creationId xmlns:p14="http://schemas.microsoft.com/office/powerpoint/2010/main" val="355980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were talking about </a:t>
            </a:r>
            <a:r>
              <a:rPr lang="en-US" dirty="0" smtClean="0">
                <a:solidFill>
                  <a:srgbClr val="FF0000"/>
                </a:solidFill>
              </a:rPr>
              <a:t>objects</a:t>
            </a:r>
            <a:r>
              <a:rPr lang="en-US" dirty="0" smtClean="0"/>
              <a:t>, now what the heck is a </a:t>
            </a:r>
            <a:r>
              <a:rPr lang="en-US" dirty="0" smtClean="0">
                <a:solidFill>
                  <a:srgbClr val="FF0000"/>
                </a:solidFill>
              </a:rPr>
              <a:t>class</a:t>
            </a:r>
            <a:r>
              <a:rPr lang="en-US" dirty="0" smtClean="0"/>
              <a:t>?</a:t>
            </a:r>
          </a:p>
          <a:p>
            <a:endParaRPr lang="en-US" dirty="0"/>
          </a:p>
          <a:p>
            <a:endParaRPr lang="en-US" dirty="0" smtClean="0"/>
          </a:p>
          <a:p>
            <a:endParaRPr lang="en-US" dirty="0"/>
          </a:p>
          <a:p>
            <a:endParaRPr lang="en-US" dirty="0" smtClean="0"/>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24</a:t>
            </a:fld>
            <a:endParaRPr lang="en-US" dirty="0"/>
          </a:p>
        </p:txBody>
      </p:sp>
      <p:sp>
        <p:nvSpPr>
          <p:cNvPr id="4" name="Title 3"/>
          <p:cNvSpPr>
            <a:spLocks noGrp="1"/>
          </p:cNvSpPr>
          <p:nvPr>
            <p:ph type="title"/>
          </p:nvPr>
        </p:nvSpPr>
        <p:spPr/>
        <p:txBody>
          <a:bodyPr/>
          <a:lstStyle/>
          <a:p>
            <a:r>
              <a:rPr lang="en-US" dirty="0" smtClean="0"/>
              <a:t>WAIT!</a:t>
            </a:r>
            <a:endParaRPr lang="en-US" dirty="0"/>
          </a:p>
        </p:txBody>
      </p:sp>
      <p:pic>
        <p:nvPicPr>
          <p:cNvPr id="5" name="Picture 2" descr="http://www.drsfostersmith.com/images/categoryimages/highdef/9N-4075-FS43121P_024b-do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628" y="2558844"/>
            <a:ext cx="1072794" cy="10727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drsfostersmith.com/images/articles/a-1332-name-ta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915" y="3007806"/>
            <a:ext cx="1086225" cy="1086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1784056" y="3402670"/>
            <a:ext cx="1203450" cy="1045385"/>
          </a:xfrm>
          <a:prstGeom prst="rect">
            <a:avLst/>
          </a:prstGeom>
        </p:spPr>
      </p:pic>
      <p:pic>
        <p:nvPicPr>
          <p:cNvPr id="8" name="Picture 7"/>
          <p:cNvPicPr>
            <a:picLocks noChangeAspect="1"/>
          </p:cNvPicPr>
          <p:nvPr/>
        </p:nvPicPr>
        <p:blipFill>
          <a:blip r:embed="rId6"/>
          <a:stretch>
            <a:fillRect/>
          </a:stretch>
        </p:blipFill>
        <p:spPr>
          <a:xfrm>
            <a:off x="4294910" y="2603472"/>
            <a:ext cx="2181225" cy="1733550"/>
          </a:xfrm>
          <a:prstGeom prst="rect">
            <a:avLst/>
          </a:prstGeom>
        </p:spPr>
      </p:pic>
      <p:sp>
        <p:nvSpPr>
          <p:cNvPr id="9" name="Right Arrow 8"/>
          <p:cNvSpPr/>
          <p:nvPr/>
        </p:nvSpPr>
        <p:spPr>
          <a:xfrm>
            <a:off x="3532449" y="3348010"/>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677297" y="2243589"/>
            <a:ext cx="501342" cy="63861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H="1">
            <a:off x="5720525" y="2243589"/>
            <a:ext cx="403041" cy="315255"/>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630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US" dirty="0" smtClean="0"/>
              <a:t>Constructor</a:t>
            </a:r>
          </a:p>
          <a:p>
            <a:pPr algn="l"/>
            <a:endParaRPr lang="en-US" dirty="0"/>
          </a:p>
          <a:p>
            <a:pPr algn="l"/>
            <a:endParaRPr lang="en-US" dirty="0" smtClean="0"/>
          </a:p>
          <a:p>
            <a:pPr algn="l"/>
            <a:endParaRPr lang="en-US" dirty="0" smtClean="0"/>
          </a:p>
          <a:p>
            <a:pPr algn="l"/>
            <a:endParaRPr lang="en-US" dirty="0" smtClean="0"/>
          </a:p>
          <a:p>
            <a:pPr algn="l"/>
            <a:r>
              <a:rPr lang="en-US" dirty="0" smtClean="0"/>
              <a:t>Now, we can create objects</a:t>
            </a:r>
          </a:p>
          <a:p>
            <a:pPr algn="l"/>
            <a:endParaRPr lang="en-US" dirty="0" smtClean="0"/>
          </a:p>
          <a:p>
            <a:pPr algn="l"/>
            <a:endParaRPr lang="en-US" dirty="0"/>
          </a:p>
          <a:p>
            <a:pPr algn="l"/>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25</a:t>
            </a:fld>
            <a:endParaRPr lang="en-US" dirty="0"/>
          </a:p>
        </p:txBody>
      </p:sp>
      <p:sp>
        <p:nvSpPr>
          <p:cNvPr id="4" name="Title 3"/>
          <p:cNvSpPr>
            <a:spLocks noGrp="1"/>
          </p:cNvSpPr>
          <p:nvPr>
            <p:ph type="title"/>
          </p:nvPr>
        </p:nvSpPr>
        <p:spPr/>
        <p:txBody>
          <a:bodyPr/>
          <a:lstStyle/>
          <a:p>
            <a:r>
              <a:rPr lang="en-US" dirty="0" smtClean="0"/>
              <a:t>Objects from classes</a:t>
            </a:r>
            <a:endParaRPr lang="en-US" dirty="0"/>
          </a:p>
        </p:txBody>
      </p:sp>
      <p:pic>
        <p:nvPicPr>
          <p:cNvPr id="5" name="Picture 4"/>
          <p:cNvPicPr>
            <a:picLocks noChangeAspect="1"/>
          </p:cNvPicPr>
          <p:nvPr/>
        </p:nvPicPr>
        <p:blipFill>
          <a:blip r:embed="rId3"/>
          <a:stretch>
            <a:fillRect/>
          </a:stretch>
        </p:blipFill>
        <p:spPr>
          <a:xfrm>
            <a:off x="1794848" y="1714078"/>
            <a:ext cx="1989132" cy="942611"/>
          </a:xfrm>
          <a:prstGeom prst="rect">
            <a:avLst/>
          </a:prstGeom>
        </p:spPr>
      </p:pic>
      <p:sp>
        <p:nvSpPr>
          <p:cNvPr id="6" name="Right Arrow 5"/>
          <p:cNvSpPr/>
          <p:nvPr/>
        </p:nvSpPr>
        <p:spPr>
          <a:xfrm>
            <a:off x="3926732" y="2027271"/>
            <a:ext cx="313401" cy="316222"/>
          </a:xfrm>
          <a:prstGeom prst="rightArrow">
            <a:avLst/>
          </a:prstGeom>
          <a:solidFill>
            <a:srgbClr val="0070C0"/>
          </a:solidFill>
          <a:ln w="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4397938" y="1157416"/>
            <a:ext cx="2078197" cy="2055931"/>
          </a:xfrm>
          <a:prstGeom prst="rect">
            <a:avLst/>
          </a:prstGeom>
        </p:spPr>
      </p:pic>
      <p:pic>
        <p:nvPicPr>
          <p:cNvPr id="9" name="Picture 8"/>
          <p:cNvPicPr>
            <a:picLocks noChangeAspect="1"/>
          </p:cNvPicPr>
          <p:nvPr/>
        </p:nvPicPr>
        <p:blipFill>
          <a:blip r:embed="rId5"/>
          <a:stretch>
            <a:fillRect/>
          </a:stretch>
        </p:blipFill>
        <p:spPr>
          <a:xfrm>
            <a:off x="2551867" y="3582790"/>
            <a:ext cx="2532128" cy="1344958"/>
          </a:xfrm>
          <a:prstGeom prst="rect">
            <a:avLst/>
          </a:prstGeom>
        </p:spPr>
      </p:pic>
      <p:sp>
        <p:nvSpPr>
          <p:cNvPr id="10" name="Rectangle 9"/>
          <p:cNvSpPr/>
          <p:nvPr/>
        </p:nvSpPr>
        <p:spPr>
          <a:xfrm>
            <a:off x="4900949" y="1793649"/>
            <a:ext cx="1384521" cy="620037"/>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29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26</a:t>
            </a:fld>
            <a:endParaRPr lang="en-US" dirty="0"/>
          </a:p>
        </p:txBody>
      </p:sp>
      <p:sp>
        <p:nvSpPr>
          <p:cNvPr id="4" name="Title 3"/>
          <p:cNvSpPr>
            <a:spLocks noGrp="1"/>
          </p:cNvSpPr>
          <p:nvPr>
            <p:ph type="title"/>
          </p:nvPr>
        </p:nvSpPr>
        <p:spPr/>
        <p:txBody>
          <a:bodyPr/>
          <a:lstStyle/>
          <a:p>
            <a:r>
              <a:rPr lang="en-US" dirty="0" smtClean="0"/>
              <a:t>How it affects our code?</a:t>
            </a:r>
            <a:endParaRPr lang="en-US" dirty="0"/>
          </a:p>
        </p:txBody>
      </p:sp>
      <p:pic>
        <p:nvPicPr>
          <p:cNvPr id="5" name="Content Placeholder 4"/>
          <p:cNvPicPr>
            <a:picLocks noGrp="1" noChangeAspect="1"/>
          </p:cNvPicPr>
          <p:nvPr>
            <p:ph idx="1"/>
          </p:nvPr>
        </p:nvPicPr>
        <p:blipFill>
          <a:blip r:embed="rId3"/>
          <a:stretch>
            <a:fillRect/>
          </a:stretch>
        </p:blipFill>
        <p:spPr>
          <a:xfrm>
            <a:off x="382780" y="2171588"/>
            <a:ext cx="2481837" cy="1421223"/>
          </a:xfrm>
          <a:prstGeom prst="rect">
            <a:avLst/>
          </a:prstGeom>
        </p:spPr>
      </p:pic>
      <p:sp>
        <p:nvSpPr>
          <p:cNvPr id="7" name="Right Arrow 6"/>
          <p:cNvSpPr/>
          <p:nvPr/>
        </p:nvSpPr>
        <p:spPr>
          <a:xfrm>
            <a:off x="3115600" y="2724089"/>
            <a:ext cx="313401" cy="31622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679984" y="1792736"/>
            <a:ext cx="2751454" cy="2164409"/>
          </a:xfrm>
          <a:prstGeom prst="rect">
            <a:avLst/>
          </a:prstGeom>
        </p:spPr>
      </p:pic>
      <p:pic>
        <p:nvPicPr>
          <p:cNvPr id="9" name="Picture 8"/>
          <p:cNvPicPr>
            <a:picLocks noChangeAspect="1"/>
          </p:cNvPicPr>
          <p:nvPr/>
        </p:nvPicPr>
        <p:blipFill>
          <a:blip r:embed="rId5"/>
          <a:stretch>
            <a:fillRect/>
          </a:stretch>
        </p:blipFill>
        <p:spPr>
          <a:xfrm>
            <a:off x="3656335" y="4174688"/>
            <a:ext cx="1238857" cy="528650"/>
          </a:xfrm>
          <a:prstGeom prst="rect">
            <a:avLst/>
          </a:prstGeom>
        </p:spPr>
      </p:pic>
    </p:spTree>
    <p:extLst>
      <p:ext uri="{BB962C8B-B14F-4D97-AF65-F5344CB8AC3E}">
        <p14:creationId xmlns:p14="http://schemas.microsoft.com/office/powerpoint/2010/main" val="26908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68214" y="1248769"/>
            <a:ext cx="4875488" cy="3266863"/>
          </a:xfrm>
        </p:spPr>
        <p:txBody>
          <a:bodyPr>
            <a:normAutofit fontScale="92500" lnSpcReduction="20000"/>
          </a:bodyPr>
          <a:lstStyle/>
          <a:p>
            <a:pPr algn="l"/>
            <a:r>
              <a:rPr lang="en-US" dirty="0" smtClean="0"/>
              <a:t>Concepts:</a:t>
            </a:r>
          </a:p>
          <a:p>
            <a:pPr lvl="1" algn="l"/>
            <a:r>
              <a:rPr lang="en-US" dirty="0" smtClean="0"/>
              <a:t>Encapsulation</a:t>
            </a:r>
          </a:p>
          <a:p>
            <a:pPr lvl="1" algn="l"/>
            <a:r>
              <a:rPr lang="en-US" dirty="0" smtClean="0"/>
              <a:t>Inheritance</a:t>
            </a:r>
          </a:p>
          <a:p>
            <a:pPr lvl="1" algn="l"/>
            <a:r>
              <a:rPr lang="en-US" dirty="0" smtClean="0"/>
              <a:t>Polymorphism</a:t>
            </a:r>
          </a:p>
          <a:p>
            <a:pPr lvl="1" algn="l"/>
            <a:r>
              <a:rPr lang="en-US" dirty="0" smtClean="0"/>
              <a:t>Cohesion</a:t>
            </a:r>
          </a:p>
          <a:p>
            <a:pPr lvl="1" algn="l"/>
            <a:r>
              <a:rPr lang="en-US" dirty="0" smtClean="0"/>
              <a:t>Coupling</a:t>
            </a:r>
          </a:p>
          <a:p>
            <a:pPr algn="l"/>
            <a:r>
              <a:rPr lang="en-US" dirty="0" smtClean="0"/>
              <a:t>Principles</a:t>
            </a:r>
          </a:p>
          <a:p>
            <a:pPr lvl="1" algn="l"/>
            <a:r>
              <a:rPr lang="en-US" dirty="0" smtClean="0"/>
              <a:t>Open-closed principle</a:t>
            </a:r>
          </a:p>
          <a:p>
            <a:pPr lvl="1" algn="l"/>
            <a:r>
              <a:rPr lang="en-US" dirty="0" smtClean="0"/>
              <a:t>Single Responsibility principle</a:t>
            </a:r>
          </a:p>
          <a:p>
            <a:pPr lvl="1" algn="l"/>
            <a:r>
              <a:rPr lang="en-US" dirty="0" err="1" smtClean="0"/>
              <a:t>Liskov</a:t>
            </a:r>
            <a:r>
              <a:rPr lang="en-US" dirty="0" smtClean="0"/>
              <a:t> substitution principle</a:t>
            </a:r>
          </a:p>
          <a:p>
            <a:pPr lvl="1" algn="l"/>
            <a:r>
              <a:rPr lang="en-US" dirty="0" smtClean="0"/>
              <a:t>Interface segregation principle</a:t>
            </a:r>
          </a:p>
          <a:p>
            <a:pPr lvl="1" algn="l"/>
            <a:r>
              <a:rPr lang="en-US" dirty="0" smtClean="0"/>
              <a:t>Dependency inversion principle</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27</a:t>
            </a:fld>
            <a:endParaRPr lang="en-US" dirty="0"/>
          </a:p>
        </p:txBody>
      </p:sp>
      <p:sp>
        <p:nvSpPr>
          <p:cNvPr id="4" name="Title 3"/>
          <p:cNvSpPr>
            <a:spLocks noGrp="1"/>
          </p:cNvSpPr>
          <p:nvPr>
            <p:ph type="title"/>
          </p:nvPr>
        </p:nvSpPr>
        <p:spPr/>
        <p:txBody>
          <a:bodyPr/>
          <a:lstStyle/>
          <a:p>
            <a:r>
              <a:rPr lang="en-US" dirty="0" smtClean="0"/>
              <a:t>Concepts and design principles in OOD</a:t>
            </a:r>
            <a:endParaRPr lang="en-US" dirty="0"/>
          </a:p>
        </p:txBody>
      </p:sp>
    </p:spTree>
    <p:extLst>
      <p:ext uri="{BB962C8B-B14F-4D97-AF65-F5344CB8AC3E}">
        <p14:creationId xmlns:p14="http://schemas.microsoft.com/office/powerpoint/2010/main" val="1002745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28</a:t>
            </a:fld>
            <a:endParaRPr lang="en-US" dirty="0"/>
          </a:p>
        </p:txBody>
      </p:sp>
      <p:sp>
        <p:nvSpPr>
          <p:cNvPr id="3" name="Text Placeholder 2"/>
          <p:cNvSpPr>
            <a:spLocks noGrp="1"/>
          </p:cNvSpPr>
          <p:nvPr>
            <p:ph type="body" sz="quarter" idx="10"/>
          </p:nvPr>
        </p:nvSpPr>
        <p:spPr/>
        <p:txBody>
          <a:bodyPr>
            <a:normAutofit/>
          </a:bodyPr>
          <a:lstStyle/>
          <a:p>
            <a:r>
              <a:rPr lang="en-US" sz="3200" dirty="0" smtClean="0"/>
              <a:t>Protecting your information from being used incorrectly</a:t>
            </a:r>
            <a:endParaRPr lang="en-US" sz="3200" dirty="0"/>
          </a:p>
        </p:txBody>
      </p:sp>
      <p:sp>
        <p:nvSpPr>
          <p:cNvPr id="4" name="Title 3"/>
          <p:cNvSpPr>
            <a:spLocks noGrp="1"/>
          </p:cNvSpPr>
          <p:nvPr>
            <p:ph type="title"/>
          </p:nvPr>
        </p:nvSpPr>
        <p:spPr>
          <a:xfrm>
            <a:off x="189636" y="1414506"/>
            <a:ext cx="2553564" cy="553998"/>
          </a:xfrm>
        </p:spPr>
        <p:txBody>
          <a:bodyPr/>
          <a:lstStyle/>
          <a:p>
            <a:r>
              <a:rPr lang="en-US" dirty="0" smtClean="0"/>
              <a:t>Encapsulation</a:t>
            </a:r>
            <a:endParaRPr lang="en-US" dirty="0"/>
          </a:p>
        </p:txBody>
      </p:sp>
    </p:spTree>
    <p:extLst>
      <p:ext uri="{BB962C8B-B14F-4D97-AF65-F5344CB8AC3E}">
        <p14:creationId xmlns:p14="http://schemas.microsoft.com/office/powerpoint/2010/main" val="2010127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29</a:t>
            </a:fld>
            <a:endParaRPr lang="en-US" dirty="0"/>
          </a:p>
        </p:txBody>
      </p:sp>
      <p:sp>
        <p:nvSpPr>
          <p:cNvPr id="4" name="Title 3"/>
          <p:cNvSpPr>
            <a:spLocks noGrp="1"/>
          </p:cNvSpPr>
          <p:nvPr>
            <p:ph type="title"/>
          </p:nvPr>
        </p:nvSpPr>
        <p:spPr/>
        <p:txBody>
          <a:bodyPr/>
          <a:lstStyle/>
          <a:p>
            <a:r>
              <a:rPr lang="en-US" dirty="0" smtClean="0"/>
              <a:t>Encapsulation - example</a:t>
            </a:r>
            <a:endParaRPr lang="en-US" dirty="0"/>
          </a:p>
        </p:txBody>
      </p:sp>
      <p:pic>
        <p:nvPicPr>
          <p:cNvPr id="5" name="Picture 4"/>
          <p:cNvPicPr>
            <a:picLocks noChangeAspect="1"/>
          </p:cNvPicPr>
          <p:nvPr/>
        </p:nvPicPr>
        <p:blipFill>
          <a:blip r:embed="rId3"/>
          <a:stretch>
            <a:fillRect/>
          </a:stretch>
        </p:blipFill>
        <p:spPr>
          <a:xfrm>
            <a:off x="640343" y="1281042"/>
            <a:ext cx="2181225" cy="1133475"/>
          </a:xfrm>
          <a:prstGeom prst="rect">
            <a:avLst/>
          </a:prstGeom>
        </p:spPr>
      </p:pic>
      <p:pic>
        <p:nvPicPr>
          <p:cNvPr id="6" name="Picture 5"/>
          <p:cNvPicPr>
            <a:picLocks noChangeAspect="1"/>
          </p:cNvPicPr>
          <p:nvPr/>
        </p:nvPicPr>
        <p:blipFill>
          <a:blip r:embed="rId4"/>
          <a:stretch>
            <a:fillRect/>
          </a:stretch>
        </p:blipFill>
        <p:spPr>
          <a:xfrm>
            <a:off x="640343" y="2730758"/>
            <a:ext cx="3638550" cy="1752600"/>
          </a:xfrm>
          <a:prstGeom prst="rect">
            <a:avLst/>
          </a:prstGeom>
        </p:spPr>
      </p:pic>
      <p:sp>
        <p:nvSpPr>
          <p:cNvPr id="8" name="Title 1"/>
          <p:cNvSpPr txBox="1">
            <a:spLocks/>
          </p:cNvSpPr>
          <p:nvPr/>
        </p:nvSpPr>
        <p:spPr>
          <a:xfrm>
            <a:off x="3545210" y="1560482"/>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3434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a:t>
            </a:fld>
            <a:endParaRPr lang="en-US" dirty="0"/>
          </a:p>
        </p:txBody>
      </p:sp>
      <p:sp>
        <p:nvSpPr>
          <p:cNvPr id="4" name="Title 3"/>
          <p:cNvSpPr>
            <a:spLocks noGrp="1"/>
          </p:cNvSpPr>
          <p:nvPr>
            <p:ph type="title"/>
          </p:nvPr>
        </p:nvSpPr>
        <p:spPr/>
        <p:txBody>
          <a:bodyPr/>
          <a:lstStyle/>
          <a:p>
            <a:r>
              <a:rPr lang="en-US" dirty="0" smtClean="0"/>
              <a:t>A non-complex </a:t>
            </a:r>
            <a:r>
              <a:rPr lang="en-US" dirty="0"/>
              <a:t>p</a:t>
            </a:r>
            <a:r>
              <a:rPr lang="en-US" dirty="0" smtClean="0"/>
              <a:t>rogram</a:t>
            </a:r>
            <a:endParaRPr lang="en-US" dirty="0"/>
          </a:p>
        </p:txBody>
      </p:sp>
      <p:pic>
        <p:nvPicPr>
          <p:cNvPr id="5" name="Content Placeholder 4"/>
          <p:cNvPicPr>
            <a:picLocks noGrp="1" noChangeAspect="1"/>
          </p:cNvPicPr>
          <p:nvPr>
            <p:ph idx="1"/>
          </p:nvPr>
        </p:nvPicPr>
        <p:blipFill>
          <a:blip r:embed="rId3"/>
          <a:stretch>
            <a:fillRect/>
          </a:stretch>
        </p:blipFill>
        <p:spPr>
          <a:xfrm>
            <a:off x="2858294" y="2477294"/>
            <a:ext cx="1162050" cy="809625"/>
          </a:xfrm>
          <a:prstGeom prst="rect">
            <a:avLst/>
          </a:prstGeom>
        </p:spPr>
      </p:pic>
    </p:spTree>
    <p:extLst>
      <p:ext uri="{BB962C8B-B14F-4D97-AF65-F5344CB8AC3E}">
        <p14:creationId xmlns:p14="http://schemas.microsoft.com/office/powerpoint/2010/main" val="918740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30</a:t>
            </a:fld>
            <a:endParaRPr lang="en-US" dirty="0"/>
          </a:p>
        </p:txBody>
      </p:sp>
      <p:sp>
        <p:nvSpPr>
          <p:cNvPr id="4" name="Title 3"/>
          <p:cNvSpPr>
            <a:spLocks noGrp="1"/>
          </p:cNvSpPr>
          <p:nvPr>
            <p:ph type="title"/>
          </p:nvPr>
        </p:nvSpPr>
        <p:spPr/>
        <p:txBody>
          <a:bodyPr/>
          <a:lstStyle/>
          <a:p>
            <a:r>
              <a:rPr lang="en-US" dirty="0" smtClean="0"/>
              <a:t>Encapsulation - example</a:t>
            </a:r>
            <a:endParaRPr lang="en-US" dirty="0"/>
          </a:p>
        </p:txBody>
      </p:sp>
      <p:sp>
        <p:nvSpPr>
          <p:cNvPr id="8" name="Title 1"/>
          <p:cNvSpPr txBox="1">
            <a:spLocks/>
          </p:cNvSpPr>
          <p:nvPr/>
        </p:nvSpPr>
        <p:spPr>
          <a:xfrm>
            <a:off x="3560976" y="1538246"/>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pic>
        <p:nvPicPr>
          <p:cNvPr id="9" name="Picture 8"/>
          <p:cNvPicPr>
            <a:picLocks noChangeAspect="1"/>
          </p:cNvPicPr>
          <p:nvPr/>
        </p:nvPicPr>
        <p:blipFill>
          <a:blip r:embed="rId3"/>
          <a:stretch>
            <a:fillRect/>
          </a:stretch>
        </p:blipFill>
        <p:spPr>
          <a:xfrm>
            <a:off x="640343" y="2794708"/>
            <a:ext cx="4398743" cy="1521768"/>
          </a:xfrm>
          <a:prstGeom prst="rect">
            <a:avLst/>
          </a:prstGeom>
          <a:ln>
            <a:noFill/>
          </a:ln>
          <a:effectLst/>
        </p:spPr>
      </p:pic>
      <p:pic>
        <p:nvPicPr>
          <p:cNvPr id="10" name="Picture 9"/>
          <p:cNvPicPr>
            <a:picLocks noChangeAspect="1"/>
          </p:cNvPicPr>
          <p:nvPr/>
        </p:nvPicPr>
        <p:blipFill>
          <a:blip r:embed="rId4"/>
          <a:stretch>
            <a:fillRect/>
          </a:stretch>
        </p:blipFill>
        <p:spPr>
          <a:xfrm>
            <a:off x="640343" y="1281042"/>
            <a:ext cx="2181225" cy="1133475"/>
          </a:xfrm>
          <a:prstGeom prst="rect">
            <a:avLst/>
          </a:prstGeom>
        </p:spPr>
      </p:pic>
      <p:sp>
        <p:nvSpPr>
          <p:cNvPr id="11" name="Right Arrow 10"/>
          <p:cNvSpPr/>
          <p:nvPr/>
        </p:nvSpPr>
        <p:spPr>
          <a:xfrm rot="5400000">
            <a:off x="1574254" y="2359263"/>
            <a:ext cx="313401" cy="316222"/>
          </a:xfrm>
          <a:prstGeom prst="rightArrow">
            <a:avLst/>
          </a:prstGeom>
          <a:solidFill>
            <a:srgbClr val="0070C0"/>
          </a:solidFill>
          <a:ln w="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4491" y="1614241"/>
            <a:ext cx="564537" cy="190911"/>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4072" y="3023206"/>
            <a:ext cx="564537" cy="190911"/>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42465" y="3530330"/>
            <a:ext cx="3996621" cy="611161"/>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33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10356" y="1767681"/>
            <a:ext cx="6257925" cy="2228850"/>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31</a:t>
            </a:fld>
            <a:endParaRPr lang="en-US" dirty="0"/>
          </a:p>
        </p:txBody>
      </p:sp>
      <p:sp>
        <p:nvSpPr>
          <p:cNvPr id="4" name="Title 3"/>
          <p:cNvSpPr>
            <a:spLocks noGrp="1"/>
          </p:cNvSpPr>
          <p:nvPr>
            <p:ph type="title"/>
          </p:nvPr>
        </p:nvSpPr>
        <p:spPr/>
        <p:txBody>
          <a:bodyPr/>
          <a:lstStyle/>
          <a:p>
            <a:r>
              <a:rPr lang="en-US" dirty="0" smtClean="0"/>
              <a:t>Encapsulation – relevant </a:t>
            </a:r>
            <a:r>
              <a:rPr lang="en-US" dirty="0"/>
              <a:t>e</a:t>
            </a:r>
            <a:r>
              <a:rPr lang="en-US" dirty="0" smtClean="0"/>
              <a:t>xample</a:t>
            </a:r>
            <a:endParaRPr lang="en-US" dirty="0"/>
          </a:p>
        </p:txBody>
      </p:sp>
    </p:spTree>
    <p:extLst>
      <p:ext uri="{BB962C8B-B14F-4D97-AF65-F5344CB8AC3E}">
        <p14:creationId xmlns:p14="http://schemas.microsoft.com/office/powerpoint/2010/main" val="1541948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32</a:t>
            </a:fld>
            <a:endParaRPr lang="en-US" dirty="0"/>
          </a:p>
        </p:txBody>
      </p:sp>
      <p:sp>
        <p:nvSpPr>
          <p:cNvPr id="3" name="Text Placeholder 2"/>
          <p:cNvSpPr>
            <a:spLocks noGrp="1"/>
          </p:cNvSpPr>
          <p:nvPr>
            <p:ph type="body" sz="quarter" idx="10"/>
          </p:nvPr>
        </p:nvSpPr>
        <p:spPr/>
        <p:txBody>
          <a:bodyPr>
            <a:normAutofit/>
          </a:bodyPr>
          <a:lstStyle/>
          <a:p>
            <a:r>
              <a:rPr lang="en-US" sz="2800" dirty="0" smtClean="0"/>
              <a:t>A class can inherit properties and operations from another class.</a:t>
            </a:r>
            <a:endParaRPr lang="en-US" sz="2800" dirty="0"/>
          </a:p>
        </p:txBody>
      </p:sp>
      <p:sp>
        <p:nvSpPr>
          <p:cNvPr id="4" name="Title 3"/>
          <p:cNvSpPr>
            <a:spLocks noGrp="1"/>
          </p:cNvSpPr>
          <p:nvPr>
            <p:ph type="title"/>
          </p:nvPr>
        </p:nvSpPr>
        <p:spPr>
          <a:xfrm>
            <a:off x="189636" y="1414506"/>
            <a:ext cx="2127895" cy="553998"/>
          </a:xfrm>
        </p:spPr>
        <p:txBody>
          <a:bodyPr/>
          <a:lstStyle/>
          <a:p>
            <a:r>
              <a:rPr lang="en-US" dirty="0" smtClean="0"/>
              <a:t>Inheritance</a:t>
            </a:r>
            <a:endParaRPr lang="en-US" dirty="0"/>
          </a:p>
        </p:txBody>
      </p:sp>
    </p:spTree>
    <p:extLst>
      <p:ext uri="{BB962C8B-B14F-4D97-AF65-F5344CB8AC3E}">
        <p14:creationId xmlns:p14="http://schemas.microsoft.com/office/powerpoint/2010/main" val="1273197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33</a:t>
            </a:fld>
            <a:endParaRPr lang="en-US" dirty="0"/>
          </a:p>
        </p:txBody>
      </p:sp>
      <p:sp>
        <p:nvSpPr>
          <p:cNvPr id="4" name="Title 3"/>
          <p:cNvSpPr>
            <a:spLocks noGrp="1"/>
          </p:cNvSpPr>
          <p:nvPr>
            <p:ph type="title"/>
          </p:nvPr>
        </p:nvSpPr>
        <p:spPr/>
        <p:txBody>
          <a:bodyPr/>
          <a:lstStyle/>
          <a:p>
            <a:r>
              <a:rPr lang="en-US" dirty="0" smtClean="0"/>
              <a:t>Inheritance - example</a:t>
            </a:r>
            <a:endParaRPr lang="en-US" dirty="0"/>
          </a:p>
        </p:txBody>
      </p:sp>
      <p:pic>
        <p:nvPicPr>
          <p:cNvPr id="6" name="Content Placeholder 5"/>
          <p:cNvPicPr>
            <a:picLocks noGrp="1" noChangeAspect="1"/>
          </p:cNvPicPr>
          <p:nvPr>
            <p:ph idx="1"/>
          </p:nvPr>
        </p:nvPicPr>
        <p:blipFill>
          <a:blip r:embed="rId3"/>
          <a:stretch>
            <a:fillRect/>
          </a:stretch>
        </p:blipFill>
        <p:spPr>
          <a:xfrm>
            <a:off x="1377156" y="1667669"/>
            <a:ext cx="4124325" cy="2428875"/>
          </a:xfrm>
          <a:prstGeom prst="rect">
            <a:avLst/>
          </a:prstGeom>
        </p:spPr>
      </p:pic>
    </p:spTree>
    <p:extLst>
      <p:ext uri="{BB962C8B-B14F-4D97-AF65-F5344CB8AC3E}">
        <p14:creationId xmlns:p14="http://schemas.microsoft.com/office/powerpoint/2010/main" val="933685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221828" y="1874156"/>
            <a:ext cx="4434982" cy="2015900"/>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34</a:t>
            </a:fld>
            <a:endParaRPr lang="en-US" dirty="0"/>
          </a:p>
        </p:txBody>
      </p:sp>
      <p:sp>
        <p:nvSpPr>
          <p:cNvPr id="4" name="Title 3"/>
          <p:cNvSpPr>
            <a:spLocks noGrp="1"/>
          </p:cNvSpPr>
          <p:nvPr>
            <p:ph type="title"/>
          </p:nvPr>
        </p:nvSpPr>
        <p:spPr/>
        <p:txBody>
          <a:bodyPr/>
          <a:lstStyle/>
          <a:p>
            <a:r>
              <a:rPr lang="en-US" dirty="0" smtClean="0"/>
              <a:t>Inheritance – relevant example</a:t>
            </a:r>
            <a:endParaRPr lang="en-US" dirty="0"/>
          </a:p>
        </p:txBody>
      </p:sp>
    </p:spTree>
    <p:extLst>
      <p:ext uri="{BB962C8B-B14F-4D97-AF65-F5344CB8AC3E}">
        <p14:creationId xmlns:p14="http://schemas.microsoft.com/office/powerpoint/2010/main" val="303766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35</a:t>
            </a:fld>
            <a:endParaRPr lang="en-US" dirty="0"/>
          </a:p>
        </p:txBody>
      </p:sp>
      <p:sp>
        <p:nvSpPr>
          <p:cNvPr id="3" name="Text Placeholder 2"/>
          <p:cNvSpPr>
            <a:spLocks noGrp="1"/>
          </p:cNvSpPr>
          <p:nvPr>
            <p:ph type="body" sz="quarter" idx="10"/>
          </p:nvPr>
        </p:nvSpPr>
        <p:spPr/>
        <p:txBody>
          <a:bodyPr>
            <a:normAutofit/>
          </a:bodyPr>
          <a:lstStyle/>
          <a:p>
            <a:r>
              <a:rPr lang="en-US" sz="3600" dirty="0" smtClean="0"/>
              <a:t>Having different forms of same operations.</a:t>
            </a:r>
            <a:endParaRPr lang="en-US" sz="3600" dirty="0"/>
          </a:p>
        </p:txBody>
      </p:sp>
      <p:sp>
        <p:nvSpPr>
          <p:cNvPr id="4" name="Title 3"/>
          <p:cNvSpPr>
            <a:spLocks noGrp="1"/>
          </p:cNvSpPr>
          <p:nvPr>
            <p:ph type="title"/>
          </p:nvPr>
        </p:nvSpPr>
        <p:spPr>
          <a:xfrm>
            <a:off x="189636" y="1414506"/>
            <a:ext cx="2537798" cy="553998"/>
          </a:xfrm>
        </p:spPr>
        <p:txBody>
          <a:bodyPr/>
          <a:lstStyle/>
          <a:p>
            <a:r>
              <a:rPr lang="en-US" dirty="0" smtClean="0"/>
              <a:t>Polymorphism</a:t>
            </a:r>
            <a:endParaRPr lang="en-US" dirty="0"/>
          </a:p>
        </p:txBody>
      </p:sp>
    </p:spTree>
    <p:extLst>
      <p:ext uri="{BB962C8B-B14F-4D97-AF65-F5344CB8AC3E}">
        <p14:creationId xmlns:p14="http://schemas.microsoft.com/office/powerpoint/2010/main" val="1207976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36</a:t>
            </a:fld>
            <a:endParaRPr lang="en-US" dirty="0"/>
          </a:p>
        </p:txBody>
      </p:sp>
      <p:sp>
        <p:nvSpPr>
          <p:cNvPr id="4" name="Title 3"/>
          <p:cNvSpPr>
            <a:spLocks noGrp="1"/>
          </p:cNvSpPr>
          <p:nvPr>
            <p:ph type="title"/>
          </p:nvPr>
        </p:nvSpPr>
        <p:spPr/>
        <p:txBody>
          <a:bodyPr/>
          <a:lstStyle/>
          <a:p>
            <a:r>
              <a:rPr lang="en-US" dirty="0" smtClean="0"/>
              <a:t>Polymorphism - example</a:t>
            </a:r>
            <a:endParaRPr lang="en-US" dirty="0"/>
          </a:p>
        </p:txBody>
      </p:sp>
      <p:pic>
        <p:nvPicPr>
          <p:cNvPr id="5" name="Content Placeholder 4"/>
          <p:cNvPicPr>
            <a:picLocks noGrp="1" noChangeAspect="1"/>
          </p:cNvPicPr>
          <p:nvPr>
            <p:ph idx="1"/>
          </p:nvPr>
        </p:nvPicPr>
        <p:blipFill>
          <a:blip r:embed="rId2"/>
          <a:stretch>
            <a:fillRect/>
          </a:stretch>
        </p:blipFill>
        <p:spPr>
          <a:xfrm>
            <a:off x="134938" y="1577327"/>
            <a:ext cx="6608762" cy="2609559"/>
          </a:xfrm>
          <a:prstGeom prst="rect">
            <a:avLst/>
          </a:prstGeom>
        </p:spPr>
      </p:pic>
    </p:spTree>
    <p:extLst>
      <p:ext uri="{BB962C8B-B14F-4D97-AF65-F5344CB8AC3E}">
        <p14:creationId xmlns:p14="http://schemas.microsoft.com/office/powerpoint/2010/main" val="4002566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4938" y="1602057"/>
            <a:ext cx="6608762" cy="2560098"/>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37</a:t>
            </a:fld>
            <a:endParaRPr lang="en-US" dirty="0"/>
          </a:p>
        </p:txBody>
      </p:sp>
      <p:sp>
        <p:nvSpPr>
          <p:cNvPr id="4" name="Title 3"/>
          <p:cNvSpPr>
            <a:spLocks noGrp="1"/>
          </p:cNvSpPr>
          <p:nvPr>
            <p:ph type="title"/>
          </p:nvPr>
        </p:nvSpPr>
        <p:spPr/>
        <p:txBody>
          <a:bodyPr/>
          <a:lstStyle/>
          <a:p>
            <a:r>
              <a:rPr lang="en-US" dirty="0" smtClean="0"/>
              <a:t>Polymorphism – relevant example</a:t>
            </a:r>
            <a:endParaRPr lang="en-US" dirty="0"/>
          </a:p>
        </p:txBody>
      </p:sp>
    </p:spTree>
    <p:extLst>
      <p:ext uri="{BB962C8B-B14F-4D97-AF65-F5344CB8AC3E}">
        <p14:creationId xmlns:p14="http://schemas.microsoft.com/office/powerpoint/2010/main" val="2449248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38</a:t>
            </a:fld>
            <a:endParaRPr lang="en-US" dirty="0"/>
          </a:p>
        </p:txBody>
      </p:sp>
      <p:sp>
        <p:nvSpPr>
          <p:cNvPr id="3" name="Text Placeholder 2"/>
          <p:cNvSpPr>
            <a:spLocks noGrp="1"/>
          </p:cNvSpPr>
          <p:nvPr>
            <p:ph type="body" sz="quarter" idx="10"/>
          </p:nvPr>
        </p:nvSpPr>
        <p:spPr/>
        <p:txBody>
          <a:bodyPr>
            <a:normAutofit/>
          </a:bodyPr>
          <a:lstStyle/>
          <a:p>
            <a:r>
              <a:rPr lang="en-US" sz="3200" dirty="0" smtClean="0"/>
              <a:t>A class should do one thing really well and should not try to do or be something else.</a:t>
            </a:r>
            <a:endParaRPr lang="en-US" sz="3200" dirty="0"/>
          </a:p>
        </p:txBody>
      </p:sp>
      <p:sp>
        <p:nvSpPr>
          <p:cNvPr id="4" name="Title 3"/>
          <p:cNvSpPr>
            <a:spLocks noGrp="1"/>
          </p:cNvSpPr>
          <p:nvPr>
            <p:ph type="title"/>
          </p:nvPr>
        </p:nvSpPr>
        <p:spPr>
          <a:xfrm>
            <a:off x="189635" y="1414506"/>
            <a:ext cx="1820467" cy="553998"/>
          </a:xfrm>
        </p:spPr>
        <p:txBody>
          <a:bodyPr/>
          <a:lstStyle/>
          <a:p>
            <a:r>
              <a:rPr lang="en-US" dirty="0" smtClean="0"/>
              <a:t>Cohesion</a:t>
            </a:r>
            <a:endParaRPr lang="en-US" dirty="0"/>
          </a:p>
        </p:txBody>
      </p:sp>
    </p:spTree>
    <p:extLst>
      <p:ext uri="{BB962C8B-B14F-4D97-AF65-F5344CB8AC3E}">
        <p14:creationId xmlns:p14="http://schemas.microsoft.com/office/powerpoint/2010/main" val="1530638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39</a:t>
            </a:fld>
            <a:endParaRPr lang="en-US" dirty="0"/>
          </a:p>
        </p:txBody>
      </p:sp>
      <p:sp>
        <p:nvSpPr>
          <p:cNvPr id="4" name="Title 3"/>
          <p:cNvSpPr>
            <a:spLocks noGrp="1"/>
          </p:cNvSpPr>
          <p:nvPr>
            <p:ph type="title"/>
          </p:nvPr>
        </p:nvSpPr>
        <p:spPr/>
        <p:txBody>
          <a:bodyPr/>
          <a:lstStyle/>
          <a:p>
            <a:r>
              <a:rPr lang="en-US" dirty="0" smtClean="0"/>
              <a:t>Cohesion - example</a:t>
            </a:r>
            <a:endParaRPr lang="en-US" dirty="0"/>
          </a:p>
        </p:txBody>
      </p:sp>
      <p:pic>
        <p:nvPicPr>
          <p:cNvPr id="5" name="Content Placeholder 4"/>
          <p:cNvPicPr>
            <a:picLocks noGrp="1" noChangeAspect="1"/>
          </p:cNvPicPr>
          <p:nvPr>
            <p:ph idx="1"/>
          </p:nvPr>
        </p:nvPicPr>
        <p:blipFill>
          <a:blip r:embed="rId3"/>
          <a:stretch>
            <a:fillRect/>
          </a:stretch>
        </p:blipFill>
        <p:spPr>
          <a:xfrm>
            <a:off x="1934369" y="2253456"/>
            <a:ext cx="3009900" cy="1257300"/>
          </a:xfrm>
          <a:prstGeom prst="rect">
            <a:avLst/>
          </a:prstGeom>
          <a:ln>
            <a:noFill/>
          </a:ln>
          <a:effectLst/>
        </p:spPr>
      </p:pic>
    </p:spTree>
    <p:extLst>
      <p:ext uri="{BB962C8B-B14F-4D97-AF65-F5344CB8AC3E}">
        <p14:creationId xmlns:p14="http://schemas.microsoft.com/office/powerpoint/2010/main" val="23546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Chrome browser: 17 millions LOC (lines of code)</a:t>
            </a:r>
          </a:p>
          <a:p>
            <a:r>
              <a:rPr lang="en-US" dirty="0"/>
              <a:t>Office 2013: 45 millions LOC</a:t>
            </a:r>
          </a:p>
          <a:p>
            <a:r>
              <a:rPr lang="en-US" dirty="0"/>
              <a:t>Facebook: 60 millions LOC</a:t>
            </a:r>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4</a:t>
            </a:fld>
            <a:endParaRPr lang="en-US" dirty="0"/>
          </a:p>
        </p:txBody>
      </p:sp>
      <p:sp>
        <p:nvSpPr>
          <p:cNvPr id="4" name="Title 3"/>
          <p:cNvSpPr>
            <a:spLocks noGrp="1"/>
          </p:cNvSpPr>
          <p:nvPr>
            <p:ph type="title"/>
          </p:nvPr>
        </p:nvSpPr>
        <p:spPr/>
        <p:txBody>
          <a:bodyPr/>
          <a:lstStyle/>
          <a:p>
            <a:r>
              <a:rPr lang="en-US" dirty="0" smtClean="0"/>
              <a:t>How about longer ones?</a:t>
            </a:r>
            <a:endParaRPr lang="en-US" dirty="0"/>
          </a:p>
        </p:txBody>
      </p:sp>
    </p:spTree>
    <p:extLst>
      <p:ext uri="{BB962C8B-B14F-4D97-AF65-F5344CB8AC3E}">
        <p14:creationId xmlns:p14="http://schemas.microsoft.com/office/powerpoint/2010/main" val="410118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48669" y="1981994"/>
            <a:ext cx="2781300" cy="1800225"/>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40</a:t>
            </a:fld>
            <a:endParaRPr lang="en-US" dirty="0"/>
          </a:p>
        </p:txBody>
      </p:sp>
      <p:sp>
        <p:nvSpPr>
          <p:cNvPr id="4" name="Title 3"/>
          <p:cNvSpPr>
            <a:spLocks noGrp="1"/>
          </p:cNvSpPr>
          <p:nvPr>
            <p:ph type="title"/>
          </p:nvPr>
        </p:nvSpPr>
        <p:spPr/>
        <p:txBody>
          <a:bodyPr/>
          <a:lstStyle/>
          <a:p>
            <a:r>
              <a:rPr lang="en-US" dirty="0" smtClean="0"/>
              <a:t>Cohesion – relevant example</a:t>
            </a:r>
            <a:endParaRPr lang="en-US" dirty="0"/>
          </a:p>
        </p:txBody>
      </p:sp>
    </p:spTree>
    <p:extLst>
      <p:ext uri="{BB962C8B-B14F-4D97-AF65-F5344CB8AC3E}">
        <p14:creationId xmlns:p14="http://schemas.microsoft.com/office/powerpoint/2010/main" val="3270698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41</a:t>
            </a:fld>
            <a:endParaRPr lang="en-US" dirty="0"/>
          </a:p>
        </p:txBody>
      </p:sp>
      <p:sp>
        <p:nvSpPr>
          <p:cNvPr id="3" name="Text Placeholder 2"/>
          <p:cNvSpPr>
            <a:spLocks noGrp="1"/>
          </p:cNvSpPr>
          <p:nvPr>
            <p:ph type="body" sz="quarter" idx="10"/>
          </p:nvPr>
        </p:nvSpPr>
        <p:spPr/>
        <p:txBody>
          <a:bodyPr/>
          <a:lstStyle/>
          <a:p>
            <a:r>
              <a:rPr lang="en-US" dirty="0" smtClean="0"/>
              <a:t>The extent to which classes depend on one another.</a:t>
            </a:r>
          </a:p>
          <a:p>
            <a:r>
              <a:rPr lang="en-US" dirty="0" smtClean="0"/>
              <a:t>A class should work independently without being coupled too much to other classes, which help making them modules and available on demand.</a:t>
            </a:r>
            <a:endParaRPr lang="en-US" dirty="0"/>
          </a:p>
        </p:txBody>
      </p:sp>
      <p:sp>
        <p:nvSpPr>
          <p:cNvPr id="4" name="Title 3"/>
          <p:cNvSpPr>
            <a:spLocks noGrp="1"/>
          </p:cNvSpPr>
          <p:nvPr>
            <p:ph type="title"/>
          </p:nvPr>
        </p:nvSpPr>
        <p:spPr>
          <a:xfrm>
            <a:off x="189636" y="1414506"/>
            <a:ext cx="1694343" cy="553998"/>
          </a:xfrm>
        </p:spPr>
        <p:txBody>
          <a:bodyPr/>
          <a:lstStyle/>
          <a:p>
            <a:r>
              <a:rPr lang="en-US" dirty="0" smtClean="0"/>
              <a:t>Coupling</a:t>
            </a:r>
            <a:endParaRPr lang="en-US" dirty="0"/>
          </a:p>
        </p:txBody>
      </p:sp>
    </p:spTree>
    <p:extLst>
      <p:ext uri="{BB962C8B-B14F-4D97-AF65-F5344CB8AC3E}">
        <p14:creationId xmlns:p14="http://schemas.microsoft.com/office/powerpoint/2010/main" val="475315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42</a:t>
            </a:fld>
            <a:endParaRPr lang="en-US" dirty="0"/>
          </a:p>
        </p:txBody>
      </p:sp>
      <p:sp>
        <p:nvSpPr>
          <p:cNvPr id="4" name="Title 3"/>
          <p:cNvSpPr>
            <a:spLocks noGrp="1"/>
          </p:cNvSpPr>
          <p:nvPr>
            <p:ph type="title"/>
          </p:nvPr>
        </p:nvSpPr>
        <p:spPr/>
        <p:txBody>
          <a:bodyPr/>
          <a:lstStyle/>
          <a:p>
            <a:r>
              <a:rPr lang="en-US" dirty="0" smtClean="0"/>
              <a:t>Coupling - overview</a:t>
            </a:r>
            <a:endParaRPr lang="en-US" dirty="0"/>
          </a:p>
        </p:txBody>
      </p:sp>
      <p:pic>
        <p:nvPicPr>
          <p:cNvPr id="11" name="Picture 2" descr="A relation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73" y="1423347"/>
            <a:ext cx="2513047" cy="1435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 loosely coupled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889" y="2991563"/>
            <a:ext cx="2446771" cy="1397354"/>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rot="1916724">
            <a:off x="2940120" y="2788655"/>
            <a:ext cx="402195" cy="40581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641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43</a:t>
            </a:fld>
            <a:endParaRPr lang="en-US" dirty="0"/>
          </a:p>
        </p:txBody>
      </p:sp>
      <p:sp>
        <p:nvSpPr>
          <p:cNvPr id="3" name="Text Placeholder 2"/>
          <p:cNvSpPr>
            <a:spLocks noGrp="1"/>
          </p:cNvSpPr>
          <p:nvPr>
            <p:ph type="body" sz="quarter" idx="10"/>
          </p:nvPr>
        </p:nvSpPr>
        <p:spPr/>
        <p:txBody>
          <a:bodyPr>
            <a:normAutofit/>
          </a:bodyPr>
          <a:lstStyle/>
          <a:p>
            <a:r>
              <a:rPr lang="en-US" sz="2400" dirty="0" smtClean="0"/>
              <a:t>Classes should be open to extension, but closed for modification.</a:t>
            </a:r>
            <a:endParaRPr lang="en-US" sz="2400" dirty="0"/>
          </a:p>
        </p:txBody>
      </p:sp>
      <p:sp>
        <p:nvSpPr>
          <p:cNvPr id="4" name="Title 3"/>
          <p:cNvSpPr>
            <a:spLocks noGrp="1"/>
          </p:cNvSpPr>
          <p:nvPr>
            <p:ph type="title"/>
          </p:nvPr>
        </p:nvSpPr>
        <p:spPr>
          <a:xfrm>
            <a:off x="189636" y="1414506"/>
            <a:ext cx="3988226" cy="553998"/>
          </a:xfrm>
        </p:spPr>
        <p:txBody>
          <a:bodyPr/>
          <a:lstStyle/>
          <a:p>
            <a:r>
              <a:rPr lang="en-US" dirty="0" smtClean="0"/>
              <a:t>Open-Closed Principle</a:t>
            </a:r>
            <a:endParaRPr lang="en-US" dirty="0"/>
          </a:p>
        </p:txBody>
      </p:sp>
    </p:spTree>
    <p:extLst>
      <p:ext uri="{BB962C8B-B14F-4D97-AF65-F5344CB8AC3E}">
        <p14:creationId xmlns:p14="http://schemas.microsoft.com/office/powerpoint/2010/main" val="2465730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44</a:t>
            </a:fld>
            <a:endParaRPr lang="en-US" dirty="0"/>
          </a:p>
        </p:txBody>
      </p:sp>
      <p:sp>
        <p:nvSpPr>
          <p:cNvPr id="4" name="Title 3"/>
          <p:cNvSpPr>
            <a:spLocks noGrp="1"/>
          </p:cNvSpPr>
          <p:nvPr>
            <p:ph type="title"/>
          </p:nvPr>
        </p:nvSpPr>
        <p:spPr/>
        <p:txBody>
          <a:bodyPr/>
          <a:lstStyle/>
          <a:p>
            <a:r>
              <a:rPr lang="en-US" dirty="0" smtClean="0"/>
              <a:t>Open-closed principle - example</a:t>
            </a:r>
            <a:endParaRPr lang="en-US" dirty="0"/>
          </a:p>
        </p:txBody>
      </p:sp>
      <p:pic>
        <p:nvPicPr>
          <p:cNvPr id="5" name="Picture 4"/>
          <p:cNvPicPr>
            <a:picLocks noChangeAspect="1"/>
          </p:cNvPicPr>
          <p:nvPr/>
        </p:nvPicPr>
        <p:blipFill>
          <a:blip r:embed="rId3"/>
          <a:stretch>
            <a:fillRect/>
          </a:stretch>
        </p:blipFill>
        <p:spPr>
          <a:xfrm>
            <a:off x="245318" y="1315286"/>
            <a:ext cx="3065442" cy="1139491"/>
          </a:xfrm>
          <a:prstGeom prst="rect">
            <a:avLst/>
          </a:prstGeom>
        </p:spPr>
      </p:pic>
      <p:pic>
        <p:nvPicPr>
          <p:cNvPr id="6" name="Picture 5"/>
          <p:cNvPicPr>
            <a:picLocks noChangeAspect="1"/>
          </p:cNvPicPr>
          <p:nvPr/>
        </p:nvPicPr>
        <p:blipFill>
          <a:blip r:embed="rId4"/>
          <a:stretch>
            <a:fillRect/>
          </a:stretch>
        </p:blipFill>
        <p:spPr>
          <a:xfrm>
            <a:off x="2515587" y="2875318"/>
            <a:ext cx="3793247" cy="1912144"/>
          </a:xfrm>
          <a:prstGeom prst="rect">
            <a:avLst/>
          </a:prstGeom>
        </p:spPr>
      </p:pic>
      <p:sp>
        <p:nvSpPr>
          <p:cNvPr id="7" name="Title 1"/>
          <p:cNvSpPr txBox="1">
            <a:spLocks/>
          </p:cNvSpPr>
          <p:nvPr/>
        </p:nvSpPr>
        <p:spPr>
          <a:xfrm>
            <a:off x="3545210" y="1560482"/>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102902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45</a:t>
            </a:fld>
            <a:endParaRPr lang="en-US" dirty="0"/>
          </a:p>
        </p:txBody>
      </p:sp>
      <p:sp>
        <p:nvSpPr>
          <p:cNvPr id="4" name="Title 3"/>
          <p:cNvSpPr>
            <a:spLocks noGrp="1"/>
          </p:cNvSpPr>
          <p:nvPr>
            <p:ph type="title"/>
          </p:nvPr>
        </p:nvSpPr>
        <p:spPr/>
        <p:txBody>
          <a:bodyPr/>
          <a:lstStyle/>
          <a:p>
            <a:r>
              <a:rPr lang="en-US" dirty="0" smtClean="0"/>
              <a:t>Open-closed principle - example</a:t>
            </a:r>
            <a:endParaRPr lang="en-US" dirty="0"/>
          </a:p>
        </p:txBody>
      </p:sp>
      <p:pic>
        <p:nvPicPr>
          <p:cNvPr id="5" name="Picture 4"/>
          <p:cNvPicPr>
            <a:picLocks noChangeAspect="1"/>
          </p:cNvPicPr>
          <p:nvPr/>
        </p:nvPicPr>
        <p:blipFill>
          <a:blip r:embed="rId2"/>
          <a:stretch>
            <a:fillRect/>
          </a:stretch>
        </p:blipFill>
        <p:spPr>
          <a:xfrm>
            <a:off x="135411" y="1248769"/>
            <a:ext cx="3531150" cy="1287517"/>
          </a:xfrm>
          <a:prstGeom prst="rect">
            <a:avLst/>
          </a:prstGeom>
        </p:spPr>
      </p:pic>
      <p:pic>
        <p:nvPicPr>
          <p:cNvPr id="9" name="Picture 8"/>
          <p:cNvPicPr>
            <a:picLocks noChangeAspect="1"/>
          </p:cNvPicPr>
          <p:nvPr/>
        </p:nvPicPr>
        <p:blipFill>
          <a:blip r:embed="rId3"/>
          <a:stretch>
            <a:fillRect/>
          </a:stretch>
        </p:blipFill>
        <p:spPr>
          <a:xfrm>
            <a:off x="135411" y="3046254"/>
            <a:ext cx="3001927" cy="1513246"/>
          </a:xfrm>
          <a:prstGeom prst="rect">
            <a:avLst/>
          </a:prstGeom>
        </p:spPr>
      </p:pic>
      <p:pic>
        <p:nvPicPr>
          <p:cNvPr id="10" name="Picture 9"/>
          <p:cNvPicPr>
            <a:picLocks noChangeAspect="1"/>
          </p:cNvPicPr>
          <p:nvPr/>
        </p:nvPicPr>
        <p:blipFill>
          <a:blip r:embed="rId4"/>
          <a:stretch>
            <a:fillRect/>
          </a:stretch>
        </p:blipFill>
        <p:spPr>
          <a:xfrm>
            <a:off x="3958226" y="3114992"/>
            <a:ext cx="2341688" cy="1132504"/>
          </a:xfrm>
          <a:prstGeom prst="rect">
            <a:avLst/>
          </a:prstGeom>
        </p:spPr>
      </p:pic>
      <p:sp>
        <p:nvSpPr>
          <p:cNvPr id="11" name="Right Arrow 10"/>
          <p:cNvSpPr/>
          <p:nvPr/>
        </p:nvSpPr>
        <p:spPr>
          <a:xfrm>
            <a:off x="3429002" y="3572894"/>
            <a:ext cx="237560" cy="266010"/>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 name="Title 1"/>
          <p:cNvSpPr txBox="1">
            <a:spLocks/>
          </p:cNvSpPr>
          <p:nvPr/>
        </p:nvSpPr>
        <p:spPr>
          <a:xfrm>
            <a:off x="3560976" y="1538246"/>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spTree>
    <p:extLst>
      <p:ext uri="{BB962C8B-B14F-4D97-AF65-F5344CB8AC3E}">
        <p14:creationId xmlns:p14="http://schemas.microsoft.com/office/powerpoint/2010/main" val="237378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46</a:t>
            </a:fld>
            <a:endParaRPr lang="en-US" dirty="0"/>
          </a:p>
        </p:txBody>
      </p:sp>
      <p:sp>
        <p:nvSpPr>
          <p:cNvPr id="3" name="Text Placeholder 2"/>
          <p:cNvSpPr>
            <a:spLocks noGrp="1"/>
          </p:cNvSpPr>
          <p:nvPr>
            <p:ph type="body" sz="quarter" idx="10"/>
          </p:nvPr>
        </p:nvSpPr>
        <p:spPr/>
        <p:txBody>
          <a:bodyPr>
            <a:normAutofit/>
          </a:bodyPr>
          <a:lstStyle/>
          <a:p>
            <a:r>
              <a:rPr lang="en-US" sz="2800" dirty="0" smtClean="0"/>
              <a:t>Every object in the system should have one responsibility. Therefore, one reason to change.</a:t>
            </a:r>
            <a:endParaRPr lang="en-US" sz="2800" dirty="0"/>
          </a:p>
        </p:txBody>
      </p:sp>
      <p:sp>
        <p:nvSpPr>
          <p:cNvPr id="4" name="Title 3"/>
          <p:cNvSpPr>
            <a:spLocks noGrp="1"/>
          </p:cNvSpPr>
          <p:nvPr>
            <p:ph type="title"/>
          </p:nvPr>
        </p:nvSpPr>
        <p:spPr>
          <a:xfrm>
            <a:off x="189636" y="1414506"/>
            <a:ext cx="5257350" cy="553998"/>
          </a:xfrm>
        </p:spPr>
        <p:txBody>
          <a:bodyPr/>
          <a:lstStyle/>
          <a:p>
            <a:r>
              <a:rPr lang="en-US" dirty="0" smtClean="0"/>
              <a:t>Single Responsibility Principle</a:t>
            </a:r>
            <a:endParaRPr lang="en-US" dirty="0"/>
          </a:p>
        </p:txBody>
      </p:sp>
    </p:spTree>
    <p:extLst>
      <p:ext uri="{BB962C8B-B14F-4D97-AF65-F5344CB8AC3E}">
        <p14:creationId xmlns:p14="http://schemas.microsoft.com/office/powerpoint/2010/main" val="1114901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47</a:t>
            </a:fld>
            <a:endParaRPr lang="en-US" dirty="0"/>
          </a:p>
        </p:txBody>
      </p:sp>
      <p:sp>
        <p:nvSpPr>
          <p:cNvPr id="4" name="Title 3"/>
          <p:cNvSpPr>
            <a:spLocks noGrp="1"/>
          </p:cNvSpPr>
          <p:nvPr>
            <p:ph type="title"/>
          </p:nvPr>
        </p:nvSpPr>
        <p:spPr/>
        <p:txBody>
          <a:bodyPr/>
          <a:lstStyle/>
          <a:p>
            <a:r>
              <a:rPr lang="en-US" dirty="0" smtClean="0"/>
              <a:t>Single responsibility principle - example</a:t>
            </a:r>
            <a:endParaRPr lang="en-US" dirty="0"/>
          </a:p>
        </p:txBody>
      </p:sp>
      <p:pic>
        <p:nvPicPr>
          <p:cNvPr id="5" name="Content Placeholder 4"/>
          <p:cNvPicPr>
            <a:picLocks noGrp="1" noChangeAspect="1"/>
          </p:cNvPicPr>
          <p:nvPr>
            <p:ph idx="1"/>
          </p:nvPr>
        </p:nvPicPr>
        <p:blipFill>
          <a:blip r:embed="rId3"/>
          <a:stretch>
            <a:fillRect/>
          </a:stretch>
        </p:blipFill>
        <p:spPr>
          <a:xfrm>
            <a:off x="2148681" y="1610519"/>
            <a:ext cx="2581275" cy="2543175"/>
          </a:xfrm>
          <a:prstGeom prst="rect">
            <a:avLst/>
          </a:prstGeom>
        </p:spPr>
      </p:pic>
      <p:sp>
        <p:nvSpPr>
          <p:cNvPr id="6" name="Title 1"/>
          <p:cNvSpPr txBox="1">
            <a:spLocks/>
          </p:cNvSpPr>
          <p:nvPr/>
        </p:nvSpPr>
        <p:spPr>
          <a:xfrm>
            <a:off x="4057589" y="1150579"/>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71069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48</a:t>
            </a:fld>
            <a:endParaRPr lang="en-US" dirty="0"/>
          </a:p>
        </p:txBody>
      </p:sp>
      <p:sp>
        <p:nvSpPr>
          <p:cNvPr id="4" name="Title 3"/>
          <p:cNvSpPr>
            <a:spLocks noGrp="1"/>
          </p:cNvSpPr>
          <p:nvPr>
            <p:ph type="title"/>
          </p:nvPr>
        </p:nvSpPr>
        <p:spPr/>
        <p:txBody>
          <a:bodyPr/>
          <a:lstStyle/>
          <a:p>
            <a:r>
              <a:rPr lang="en-US" dirty="0" smtClean="0"/>
              <a:t>Single responsibility principle - example</a:t>
            </a:r>
            <a:endParaRPr lang="en-US" dirty="0"/>
          </a:p>
        </p:txBody>
      </p:sp>
      <p:pic>
        <p:nvPicPr>
          <p:cNvPr id="5" name="Content Placeholder 6"/>
          <p:cNvPicPr>
            <a:picLocks noGrp="1" noChangeAspect="1"/>
          </p:cNvPicPr>
          <p:nvPr>
            <p:ph idx="1"/>
          </p:nvPr>
        </p:nvPicPr>
        <p:blipFill>
          <a:blip r:embed="rId2"/>
          <a:stretch>
            <a:fillRect/>
          </a:stretch>
        </p:blipFill>
        <p:spPr>
          <a:xfrm>
            <a:off x="1539772" y="1249363"/>
            <a:ext cx="3799093" cy="3265487"/>
          </a:xfrm>
          <a:prstGeom prst="rect">
            <a:avLst/>
          </a:prstGeom>
        </p:spPr>
      </p:pic>
      <p:sp>
        <p:nvSpPr>
          <p:cNvPr id="6" name="Title 1"/>
          <p:cNvSpPr txBox="1">
            <a:spLocks/>
          </p:cNvSpPr>
          <p:nvPr/>
        </p:nvSpPr>
        <p:spPr>
          <a:xfrm>
            <a:off x="-222748" y="1249363"/>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spTree>
    <p:extLst>
      <p:ext uri="{BB962C8B-B14F-4D97-AF65-F5344CB8AC3E}">
        <p14:creationId xmlns:p14="http://schemas.microsoft.com/office/powerpoint/2010/main" val="10776216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49</a:t>
            </a:fld>
            <a:endParaRPr lang="en-US" dirty="0"/>
          </a:p>
        </p:txBody>
      </p:sp>
      <p:sp>
        <p:nvSpPr>
          <p:cNvPr id="3" name="Text Placeholder 2"/>
          <p:cNvSpPr>
            <a:spLocks noGrp="1"/>
          </p:cNvSpPr>
          <p:nvPr>
            <p:ph type="body" sz="quarter" idx="10"/>
          </p:nvPr>
        </p:nvSpPr>
        <p:spPr/>
        <p:txBody>
          <a:bodyPr>
            <a:normAutofit/>
          </a:bodyPr>
          <a:lstStyle/>
          <a:p>
            <a:r>
              <a:rPr lang="en-US" sz="3200" dirty="0" smtClean="0"/>
              <a:t>A class should never be forced to have some unnecessary methods.</a:t>
            </a:r>
            <a:endParaRPr lang="en-US" sz="3200" dirty="0"/>
          </a:p>
        </p:txBody>
      </p:sp>
      <p:sp>
        <p:nvSpPr>
          <p:cNvPr id="4" name="Title 3"/>
          <p:cNvSpPr>
            <a:spLocks noGrp="1"/>
          </p:cNvSpPr>
          <p:nvPr>
            <p:ph type="title"/>
          </p:nvPr>
        </p:nvSpPr>
        <p:spPr>
          <a:xfrm>
            <a:off x="189636" y="1414506"/>
            <a:ext cx="5217936" cy="553998"/>
          </a:xfrm>
        </p:spPr>
        <p:txBody>
          <a:bodyPr/>
          <a:lstStyle/>
          <a:p>
            <a:r>
              <a:rPr lang="en-US" dirty="0" smtClean="0"/>
              <a:t>Interface Segregation Principle</a:t>
            </a:r>
            <a:endParaRPr lang="en-US" dirty="0"/>
          </a:p>
        </p:txBody>
      </p:sp>
    </p:spTree>
    <p:extLst>
      <p:ext uri="{BB962C8B-B14F-4D97-AF65-F5344CB8AC3E}">
        <p14:creationId xmlns:p14="http://schemas.microsoft.com/office/powerpoint/2010/main" val="2802720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a:t>
            </a:fld>
            <a:endParaRPr lang="en-US" dirty="0"/>
          </a:p>
        </p:txBody>
      </p:sp>
      <p:sp>
        <p:nvSpPr>
          <p:cNvPr id="3" name="Text Placeholder 2"/>
          <p:cNvSpPr>
            <a:spLocks noGrp="1"/>
          </p:cNvSpPr>
          <p:nvPr>
            <p:ph type="body" sz="quarter" idx="10"/>
          </p:nvPr>
        </p:nvSpPr>
        <p:spPr/>
        <p:txBody>
          <a:bodyPr/>
          <a:lstStyle/>
          <a:p>
            <a:r>
              <a:rPr lang="en-US" dirty="0" smtClean="0"/>
              <a:t>There are some solutions…</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137465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50</a:t>
            </a:fld>
            <a:endParaRPr lang="en-US" dirty="0"/>
          </a:p>
        </p:txBody>
      </p:sp>
      <p:sp>
        <p:nvSpPr>
          <p:cNvPr id="4" name="Title 3"/>
          <p:cNvSpPr>
            <a:spLocks noGrp="1"/>
          </p:cNvSpPr>
          <p:nvPr>
            <p:ph type="title"/>
          </p:nvPr>
        </p:nvSpPr>
        <p:spPr/>
        <p:txBody>
          <a:bodyPr/>
          <a:lstStyle/>
          <a:p>
            <a:r>
              <a:rPr lang="en-US" dirty="0" smtClean="0"/>
              <a:t>Interface segregation principle - example</a:t>
            </a:r>
            <a:endParaRPr lang="en-US" dirty="0"/>
          </a:p>
        </p:txBody>
      </p:sp>
      <p:pic>
        <p:nvPicPr>
          <p:cNvPr id="5" name="Content Placeholder 4"/>
          <p:cNvPicPr>
            <a:picLocks noGrp="1" noChangeAspect="1"/>
          </p:cNvPicPr>
          <p:nvPr>
            <p:ph idx="1"/>
          </p:nvPr>
        </p:nvPicPr>
        <p:blipFill>
          <a:blip r:embed="rId3"/>
          <a:stretch>
            <a:fillRect/>
          </a:stretch>
        </p:blipFill>
        <p:spPr>
          <a:xfrm>
            <a:off x="1731197" y="1757154"/>
            <a:ext cx="3416244" cy="2249906"/>
          </a:xfrm>
          <a:prstGeom prst="rect">
            <a:avLst/>
          </a:prstGeom>
        </p:spPr>
      </p:pic>
      <p:sp>
        <p:nvSpPr>
          <p:cNvPr id="6" name="Title 1"/>
          <p:cNvSpPr txBox="1">
            <a:spLocks/>
          </p:cNvSpPr>
          <p:nvPr/>
        </p:nvSpPr>
        <p:spPr>
          <a:xfrm>
            <a:off x="-656300" y="1167757"/>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17973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51</a:t>
            </a:fld>
            <a:endParaRPr lang="en-US" dirty="0"/>
          </a:p>
        </p:txBody>
      </p:sp>
      <p:sp>
        <p:nvSpPr>
          <p:cNvPr id="4" name="Title 3"/>
          <p:cNvSpPr>
            <a:spLocks noGrp="1"/>
          </p:cNvSpPr>
          <p:nvPr>
            <p:ph type="title"/>
          </p:nvPr>
        </p:nvSpPr>
        <p:spPr/>
        <p:txBody>
          <a:bodyPr/>
          <a:lstStyle/>
          <a:p>
            <a:r>
              <a:rPr lang="en-US" dirty="0" smtClean="0"/>
              <a:t>Interface segregation principle - example</a:t>
            </a:r>
            <a:endParaRPr lang="en-US" dirty="0"/>
          </a:p>
        </p:txBody>
      </p:sp>
      <p:sp>
        <p:nvSpPr>
          <p:cNvPr id="6" name="Title 1"/>
          <p:cNvSpPr txBox="1">
            <a:spLocks/>
          </p:cNvSpPr>
          <p:nvPr/>
        </p:nvSpPr>
        <p:spPr>
          <a:xfrm>
            <a:off x="-656300" y="1167757"/>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pic>
        <p:nvPicPr>
          <p:cNvPr id="7" name="Content Placeholder 6"/>
          <p:cNvPicPr>
            <a:picLocks noGrp="1" noChangeAspect="1"/>
          </p:cNvPicPr>
          <p:nvPr>
            <p:ph idx="1"/>
          </p:nvPr>
        </p:nvPicPr>
        <p:blipFill>
          <a:blip r:embed="rId3"/>
          <a:stretch>
            <a:fillRect/>
          </a:stretch>
        </p:blipFill>
        <p:spPr>
          <a:xfrm>
            <a:off x="1437899" y="1931277"/>
            <a:ext cx="4002840" cy="1901660"/>
          </a:xfrm>
          <a:prstGeom prst="rect">
            <a:avLst/>
          </a:prstGeom>
        </p:spPr>
      </p:pic>
    </p:spTree>
    <p:extLst>
      <p:ext uri="{BB962C8B-B14F-4D97-AF65-F5344CB8AC3E}">
        <p14:creationId xmlns:p14="http://schemas.microsoft.com/office/powerpoint/2010/main" val="1229582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l"/>
            <a:r>
              <a:rPr lang="en-US" dirty="0"/>
              <a:t>Read data from various sources but our program can stay the same</a:t>
            </a:r>
          </a:p>
          <a:p>
            <a:pPr algn="l"/>
            <a:r>
              <a:rPr lang="en-US" dirty="0"/>
              <a:t>Easily switch between different algorithms on the same data</a:t>
            </a:r>
          </a:p>
          <a:p>
            <a:pPr algn="l"/>
            <a:r>
              <a:rPr lang="en-US" dirty="0"/>
              <a:t>Make any module work independent from others</a:t>
            </a:r>
          </a:p>
          <a:p>
            <a:pPr algn="l"/>
            <a:r>
              <a:rPr lang="en-US" dirty="0"/>
              <a:t>Make the output of the project independent from the data or the algorithm itself</a:t>
            </a:r>
          </a:p>
          <a:p>
            <a:pPr algn="l"/>
            <a:r>
              <a:rPr lang="en-US" dirty="0"/>
              <a:t>Test the correctness of each class independently</a:t>
            </a:r>
          </a:p>
          <a:p>
            <a:pPr algn="l"/>
            <a:r>
              <a:rPr lang="en-US" dirty="0"/>
              <a:t>Model the problem in a human-readable way</a:t>
            </a:r>
          </a:p>
          <a:p>
            <a:pPr algn="l"/>
            <a:r>
              <a:rPr lang="en-US" dirty="0"/>
              <a:t>And most importantly, reuse and maintain your application better.</a:t>
            </a:r>
          </a:p>
          <a:p>
            <a:pPr algn="l"/>
            <a:r>
              <a:rPr lang="en-US" dirty="0"/>
              <a:t>Future-proof</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52</a:t>
            </a:fld>
            <a:endParaRPr lang="en-US" dirty="0"/>
          </a:p>
        </p:txBody>
      </p:sp>
      <p:sp>
        <p:nvSpPr>
          <p:cNvPr id="4" name="Title 3"/>
          <p:cNvSpPr>
            <a:spLocks noGrp="1"/>
          </p:cNvSpPr>
          <p:nvPr>
            <p:ph type="title"/>
          </p:nvPr>
        </p:nvSpPr>
        <p:spPr/>
        <p:txBody>
          <a:bodyPr/>
          <a:lstStyle/>
          <a:p>
            <a:r>
              <a:rPr lang="en-US" dirty="0" smtClean="0"/>
              <a:t>So, what can we achieve from this? –</a:t>
            </a:r>
            <a:br>
              <a:rPr lang="en-US" dirty="0" smtClean="0"/>
            </a:br>
            <a:r>
              <a:rPr lang="en-US" dirty="0" smtClean="0"/>
              <a:t>Sample scenarios</a:t>
            </a:r>
            <a:endParaRPr lang="en-US" dirty="0"/>
          </a:p>
        </p:txBody>
      </p:sp>
    </p:spTree>
    <p:extLst>
      <p:ext uri="{BB962C8B-B14F-4D97-AF65-F5344CB8AC3E}">
        <p14:creationId xmlns:p14="http://schemas.microsoft.com/office/powerpoint/2010/main" val="285593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a:r>
              <a:rPr lang="en-US" dirty="0"/>
              <a:t>Object-oriented programming provides very flexible structures for our programs.</a:t>
            </a:r>
          </a:p>
          <a:p>
            <a:pPr lvl="1" algn="l"/>
            <a:r>
              <a:rPr lang="en-US" dirty="0"/>
              <a:t>It can be applied in many languages, as long as the language supports object-orientation.</a:t>
            </a:r>
          </a:p>
          <a:p>
            <a:pPr algn="l"/>
            <a:r>
              <a:rPr lang="en-US" dirty="0"/>
              <a:t>If we obey the principles, it will be an actual system.</a:t>
            </a:r>
          </a:p>
          <a:p>
            <a:pPr lvl="1" algn="l"/>
            <a:r>
              <a:rPr lang="en-US" dirty="0"/>
              <a:t>Otherwise, it is just the same code with classes and additional complexity.</a:t>
            </a:r>
          </a:p>
          <a:p>
            <a:pPr algn="l"/>
            <a:r>
              <a:rPr lang="en-US" dirty="0"/>
              <a:t>Object-oriented system is not a perfect system and it has its own flaws. But it is still the best system</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53</a:t>
            </a:fld>
            <a:endParaRPr lang="en-US" dirty="0"/>
          </a:p>
        </p:txBody>
      </p:sp>
      <p:sp>
        <p:nvSpPr>
          <p:cNvPr id="4" name="Title 3"/>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20404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54</a:t>
            </a:fld>
            <a:endParaRPr lang="en-US" dirty="0"/>
          </a:p>
        </p:txBody>
      </p:sp>
      <p:sp>
        <p:nvSpPr>
          <p:cNvPr id="3" name="Text Placeholder 2"/>
          <p:cNvSpPr>
            <a:spLocks noGrp="1"/>
          </p:cNvSpPr>
          <p:nvPr>
            <p:ph type="body" sz="quarter" idx="10"/>
          </p:nvPr>
        </p:nvSpPr>
        <p:spPr/>
        <p:txBody>
          <a:bodyPr>
            <a:normAutofit/>
          </a:bodyPr>
          <a:lstStyle/>
          <a:p>
            <a:r>
              <a:rPr lang="en-US" sz="4400" dirty="0"/>
              <a:t>Always strive for the best design</a:t>
            </a:r>
            <a:r>
              <a:rPr lang="en-US" sz="4400" dirty="0" smtClean="0"/>
              <a:t>.</a:t>
            </a:r>
            <a:endParaRPr lang="en-US" sz="44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965457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55</a:t>
            </a:fld>
            <a:endParaRPr lang="en-US" dirty="0"/>
          </a:p>
        </p:txBody>
      </p:sp>
      <p:sp>
        <p:nvSpPr>
          <p:cNvPr id="3" name="Text Placeholder 2"/>
          <p:cNvSpPr>
            <a:spLocks noGrp="1"/>
          </p:cNvSpPr>
          <p:nvPr>
            <p:ph type="body" sz="quarter" idx="10"/>
          </p:nvPr>
        </p:nvSpPr>
        <p:spPr/>
        <p:txBody>
          <a:bodyPr/>
          <a:lstStyle/>
          <a:p>
            <a:r>
              <a:rPr lang="en-US" dirty="0" smtClean="0"/>
              <a:t>Thanks &amp; Questions</a:t>
            </a:r>
            <a:endParaRPr lang="en-US" dirty="0"/>
          </a:p>
        </p:txBody>
      </p:sp>
      <p:sp>
        <p:nvSpPr>
          <p:cNvPr id="4" name="Title 3"/>
          <p:cNvSpPr>
            <a:spLocks noGrp="1"/>
          </p:cNvSpPr>
          <p:nvPr>
            <p:ph type="title"/>
          </p:nvPr>
        </p:nvSpPr>
        <p:spPr>
          <a:xfrm>
            <a:off x="397663" y="3359525"/>
            <a:ext cx="6137144" cy="553998"/>
          </a:xfrm>
        </p:spPr>
        <p:txBody>
          <a:bodyPr/>
          <a:lstStyle/>
          <a:p>
            <a:r>
              <a:rPr lang="en-US" dirty="0" smtClean="0">
                <a:hlinkClick r:id="rId2"/>
              </a:rPr>
              <a:t>hergin@bsu.edu</a:t>
            </a:r>
            <a:r>
              <a:rPr lang="en-US" dirty="0" smtClean="0"/>
              <a:t/>
            </a:r>
            <a:br>
              <a:rPr lang="en-US" dirty="0" smtClean="0"/>
            </a:br>
            <a:r>
              <a:rPr lang="en-US" dirty="0" smtClean="0">
                <a:hlinkClick r:id="rId3"/>
              </a:rPr>
              <a:t>http://www.cs.bsu.edu/~hergin</a:t>
            </a:r>
            <a:r>
              <a:rPr lang="en-US" dirty="0" smtClean="0"/>
              <a:t> </a:t>
            </a:r>
            <a:endParaRPr lang="en-US" dirty="0"/>
          </a:p>
        </p:txBody>
      </p:sp>
    </p:spTree>
    <p:extLst>
      <p:ext uri="{BB962C8B-B14F-4D97-AF65-F5344CB8AC3E}">
        <p14:creationId xmlns:p14="http://schemas.microsoft.com/office/powerpoint/2010/main" val="1078307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l"/>
            <a:r>
              <a:rPr lang="en-US" dirty="0"/>
              <a:t>Object-oriented programming with C# (The book itself is nice and free, chapter 20 is OOP): </a:t>
            </a:r>
            <a:r>
              <a:rPr lang="en-US" dirty="0">
                <a:hlinkClick r:id="rId2"/>
              </a:rPr>
              <a:t>http://www.introprogramming.info/english-intro-csharp-book/read-online/</a:t>
            </a:r>
            <a:endParaRPr lang="en-US" dirty="0"/>
          </a:p>
          <a:p>
            <a:pPr algn="l"/>
            <a:r>
              <a:rPr lang="en-US" dirty="0"/>
              <a:t>For new starters to OOP, this book is fun: </a:t>
            </a:r>
            <a:r>
              <a:rPr lang="en-US" dirty="0">
                <a:hlinkClick r:id="rId3"/>
              </a:rPr>
              <a:t>https://www.amazon.com/Head-First-Object-Oriented-Analysis-Design/dp/0596008678</a:t>
            </a:r>
            <a:endParaRPr lang="en-US" dirty="0"/>
          </a:p>
          <a:p>
            <a:pPr algn="l"/>
            <a:r>
              <a:rPr lang="en-US" dirty="0"/>
              <a:t>Detailed explanation, nicely done, 2 pages (Java):</a:t>
            </a:r>
          </a:p>
          <a:p>
            <a:pPr lvl="1" algn="l"/>
            <a:r>
              <a:rPr lang="en-US" dirty="0">
                <a:hlinkClick r:id="rId4"/>
              </a:rPr>
              <a:t>https://www.ntu.edu.sg/home/ehchua/programming/java/J3a_OOPBasics.html</a:t>
            </a:r>
            <a:endParaRPr lang="en-US" dirty="0"/>
          </a:p>
          <a:p>
            <a:pPr lvl="1" algn="l"/>
            <a:r>
              <a:rPr lang="en-US" dirty="0">
                <a:hlinkClick r:id="rId5"/>
              </a:rPr>
              <a:t>https://www.ntu.edu.sg/home/ehchua/programming/java/J3b_OOPInheritancePolymorphism.html</a:t>
            </a:r>
            <a:endParaRPr lang="en-US" dirty="0"/>
          </a:p>
          <a:p>
            <a:pPr algn="l"/>
            <a:r>
              <a:rPr lang="en-US" dirty="0"/>
              <a:t>Same as above but with C++:</a:t>
            </a:r>
          </a:p>
          <a:p>
            <a:pPr lvl="1" algn="l"/>
            <a:r>
              <a:rPr lang="en-US" dirty="0">
                <a:hlinkClick r:id="rId6"/>
              </a:rPr>
              <a:t>https://www.ntu.edu.sg/home/ehchua/programming/cpp/cp3_OOP.html</a:t>
            </a:r>
            <a:endParaRPr lang="en-US" dirty="0"/>
          </a:p>
          <a:p>
            <a:pPr algn="l"/>
            <a:r>
              <a:rPr lang="en-US" dirty="0"/>
              <a:t>Even though, there are a lot of resources. I suggest to work with someone who you can ask questions immediately. Because OOP requires a change of mindset</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56</a:t>
            </a:fld>
            <a:endParaRPr lang="en-US" dirty="0"/>
          </a:p>
        </p:txBody>
      </p:sp>
      <p:sp>
        <p:nvSpPr>
          <p:cNvPr id="4" name="Title 3"/>
          <p:cNvSpPr>
            <a:spLocks noGrp="1"/>
          </p:cNvSpPr>
          <p:nvPr>
            <p:ph type="title"/>
          </p:nvPr>
        </p:nvSpPr>
        <p:spPr/>
        <p:txBody>
          <a:bodyPr/>
          <a:lstStyle/>
          <a:p>
            <a:r>
              <a:rPr lang="en-US" dirty="0" smtClean="0"/>
              <a:t>Some resources</a:t>
            </a:r>
            <a:endParaRPr lang="en-US" dirty="0"/>
          </a:p>
        </p:txBody>
      </p:sp>
    </p:spTree>
    <p:extLst>
      <p:ext uri="{BB962C8B-B14F-4D97-AF65-F5344CB8AC3E}">
        <p14:creationId xmlns:p14="http://schemas.microsoft.com/office/powerpoint/2010/main" val="265571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6</a:t>
            </a:fld>
            <a:endParaRPr lang="en-US" dirty="0"/>
          </a:p>
        </p:txBody>
      </p:sp>
      <p:sp>
        <p:nvSpPr>
          <p:cNvPr id="4" name="Title 3"/>
          <p:cNvSpPr>
            <a:spLocks noGrp="1"/>
          </p:cNvSpPr>
          <p:nvPr>
            <p:ph type="title"/>
          </p:nvPr>
        </p:nvSpPr>
        <p:spPr/>
        <p:txBody>
          <a:bodyPr/>
          <a:lstStyle/>
          <a:p>
            <a:r>
              <a:rPr lang="en-US" dirty="0" smtClean="0"/>
              <a:t>When things get bigger </a:t>
            </a:r>
            <a:r>
              <a:rPr lang="en-US" dirty="0" smtClean="0">
                <a:sym typeface="Wingdings" panose="05000000000000000000" pitchFamily="2" charset="2"/>
              </a:rPr>
              <a:t> Modularize</a:t>
            </a:r>
            <a:endParaRPr lang="en-US" dirty="0"/>
          </a:p>
        </p:txBody>
      </p:sp>
      <p:grpSp>
        <p:nvGrpSpPr>
          <p:cNvPr id="177" name="Group 176"/>
          <p:cNvGrpSpPr/>
          <p:nvPr/>
        </p:nvGrpSpPr>
        <p:grpSpPr>
          <a:xfrm>
            <a:off x="2872306" y="2027662"/>
            <a:ext cx="1533386" cy="648236"/>
            <a:chOff x="2872306" y="2027662"/>
            <a:chExt cx="1533386" cy="648236"/>
          </a:xfrm>
        </p:grpSpPr>
        <p:sp>
          <p:nvSpPr>
            <p:cNvPr id="134" name="Rectangle 133"/>
            <p:cNvSpPr/>
            <p:nvPr/>
          </p:nvSpPr>
          <p:spPr>
            <a:xfrm flipV="1">
              <a:off x="3041328" y="212137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5" name="Rectangle 134"/>
            <p:cNvSpPr/>
            <p:nvPr/>
          </p:nvSpPr>
          <p:spPr>
            <a:xfrm flipV="1">
              <a:off x="3041329" y="2211982"/>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a:off x="3041329" y="2302590"/>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7" name="Rectangle 136"/>
            <p:cNvSpPr/>
            <p:nvPr/>
          </p:nvSpPr>
          <p:spPr>
            <a:xfrm flipV="1">
              <a:off x="3041328" y="2393199"/>
              <a:ext cx="95674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8" name="Rectangle 137"/>
            <p:cNvSpPr/>
            <p:nvPr/>
          </p:nvSpPr>
          <p:spPr>
            <a:xfrm flipV="1">
              <a:off x="3041329" y="2483808"/>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9" name="Rectangle 138"/>
            <p:cNvSpPr/>
            <p:nvPr/>
          </p:nvSpPr>
          <p:spPr>
            <a:xfrm>
              <a:off x="3041329" y="2574416"/>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flipV="1">
              <a:off x="3041328" y="266502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1" name="Rectangle 160"/>
            <p:cNvSpPr/>
            <p:nvPr/>
          </p:nvSpPr>
          <p:spPr>
            <a:xfrm flipV="1">
              <a:off x="2872306" y="2027662"/>
              <a:ext cx="1364364" cy="10873"/>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78" name="Group 177"/>
          <p:cNvGrpSpPr/>
          <p:nvPr/>
        </p:nvGrpSpPr>
        <p:grpSpPr>
          <a:xfrm>
            <a:off x="2872306" y="2959698"/>
            <a:ext cx="1526672" cy="646839"/>
            <a:chOff x="2872306" y="2959698"/>
            <a:chExt cx="1526672" cy="646839"/>
          </a:xfrm>
        </p:grpSpPr>
        <p:sp>
          <p:nvSpPr>
            <p:cNvPr id="144" name="Rectangle 143"/>
            <p:cNvSpPr/>
            <p:nvPr/>
          </p:nvSpPr>
          <p:spPr>
            <a:xfrm flipV="1">
              <a:off x="3034614" y="3052013"/>
              <a:ext cx="1193818"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3034614" y="3142621"/>
              <a:ext cx="70553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6" name="Rectangle 145"/>
            <p:cNvSpPr/>
            <p:nvPr/>
          </p:nvSpPr>
          <p:spPr>
            <a:xfrm flipV="1">
              <a:off x="3034614" y="323323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7" name="Rectangle 146"/>
            <p:cNvSpPr/>
            <p:nvPr/>
          </p:nvSpPr>
          <p:spPr>
            <a:xfrm flipV="1">
              <a:off x="3034615" y="3323839"/>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8" name="Rectangle 147"/>
            <p:cNvSpPr/>
            <p:nvPr/>
          </p:nvSpPr>
          <p:spPr>
            <a:xfrm>
              <a:off x="3034614" y="341444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9" name="Rectangle 148"/>
            <p:cNvSpPr/>
            <p:nvPr/>
          </p:nvSpPr>
          <p:spPr>
            <a:xfrm flipV="1">
              <a:off x="3034614" y="3505056"/>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0" name="Rectangle 149"/>
            <p:cNvSpPr/>
            <p:nvPr/>
          </p:nvSpPr>
          <p:spPr>
            <a:xfrm flipV="1">
              <a:off x="3034615" y="3595664"/>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2" name="Rectangle 161"/>
            <p:cNvSpPr/>
            <p:nvPr/>
          </p:nvSpPr>
          <p:spPr>
            <a:xfrm flipV="1">
              <a:off x="2872306" y="2959698"/>
              <a:ext cx="1364364" cy="10873"/>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66" name="Rectangle 165"/>
          <p:cNvSpPr/>
          <p:nvPr/>
        </p:nvSpPr>
        <p:spPr>
          <a:xfrm>
            <a:off x="273909" y="1248770"/>
            <a:ext cx="1817736" cy="492151"/>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7" name="Rectangle 166"/>
          <p:cNvSpPr/>
          <p:nvPr/>
        </p:nvSpPr>
        <p:spPr>
          <a:xfrm>
            <a:off x="276875" y="2102369"/>
            <a:ext cx="1817736" cy="629782"/>
          </a:xfrm>
          <a:prstGeom prst="rect">
            <a:avLst/>
          </a:prstGeom>
          <a:no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8" name="Rectangle 167"/>
          <p:cNvSpPr/>
          <p:nvPr/>
        </p:nvSpPr>
        <p:spPr>
          <a:xfrm>
            <a:off x="273909" y="3008948"/>
            <a:ext cx="1817736" cy="629782"/>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76" name="Group 175"/>
          <p:cNvGrpSpPr/>
          <p:nvPr/>
        </p:nvGrpSpPr>
        <p:grpSpPr>
          <a:xfrm>
            <a:off x="2865591" y="1248770"/>
            <a:ext cx="1746569" cy="460424"/>
            <a:chOff x="2865591" y="1248770"/>
            <a:chExt cx="1746569" cy="460424"/>
          </a:xfrm>
        </p:grpSpPr>
        <p:sp>
          <p:nvSpPr>
            <p:cNvPr id="125" name="Rectangle 124"/>
            <p:cNvSpPr/>
            <p:nvPr/>
          </p:nvSpPr>
          <p:spPr>
            <a:xfrm flipV="1">
              <a:off x="3034614" y="1335887"/>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6" name="Rectangle 125"/>
            <p:cNvSpPr/>
            <p:nvPr/>
          </p:nvSpPr>
          <p:spPr>
            <a:xfrm flipV="1">
              <a:off x="3034614" y="1426496"/>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7" name="Rectangle 126"/>
            <p:cNvSpPr/>
            <p:nvPr/>
          </p:nvSpPr>
          <p:spPr>
            <a:xfrm>
              <a:off x="3034614" y="1517104"/>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8" name="Rectangle 127"/>
            <p:cNvSpPr/>
            <p:nvPr/>
          </p:nvSpPr>
          <p:spPr>
            <a:xfrm flipV="1">
              <a:off x="3034614" y="160771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9" name="Rectangle 128"/>
            <p:cNvSpPr/>
            <p:nvPr/>
          </p:nvSpPr>
          <p:spPr>
            <a:xfrm flipV="1">
              <a:off x="3034614" y="169832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0" name="Rectangle 159"/>
            <p:cNvSpPr/>
            <p:nvPr/>
          </p:nvSpPr>
          <p:spPr>
            <a:xfrm flipV="1">
              <a:off x="2865591" y="1248770"/>
              <a:ext cx="1364364" cy="10873"/>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0" name="Rectangle 169"/>
            <p:cNvSpPr/>
            <p:nvPr/>
          </p:nvSpPr>
          <p:spPr>
            <a:xfrm flipV="1">
              <a:off x="4405693" y="1607493"/>
              <a:ext cx="148000" cy="1131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79" name="Group 178"/>
          <p:cNvGrpSpPr/>
          <p:nvPr/>
        </p:nvGrpSpPr>
        <p:grpSpPr>
          <a:xfrm>
            <a:off x="386591" y="1325015"/>
            <a:ext cx="1577546" cy="3093269"/>
            <a:chOff x="386591" y="1325015"/>
            <a:chExt cx="1577546" cy="3093269"/>
          </a:xfrm>
        </p:grpSpPr>
        <p:sp>
          <p:nvSpPr>
            <p:cNvPr id="90" name="Rectangle 89"/>
            <p:cNvSpPr/>
            <p:nvPr/>
          </p:nvSpPr>
          <p:spPr>
            <a:xfrm flipV="1">
              <a:off x="386591" y="132501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1" name="Rectangle 90"/>
            <p:cNvSpPr/>
            <p:nvPr/>
          </p:nvSpPr>
          <p:spPr>
            <a:xfrm flipV="1">
              <a:off x="386591" y="1415623"/>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2" name="Rectangle 91"/>
            <p:cNvSpPr/>
            <p:nvPr/>
          </p:nvSpPr>
          <p:spPr>
            <a:xfrm>
              <a:off x="386591" y="1506231"/>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3" name="Rectangle 92"/>
            <p:cNvSpPr/>
            <p:nvPr/>
          </p:nvSpPr>
          <p:spPr>
            <a:xfrm flipV="1">
              <a:off x="386591" y="159684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4" name="Rectangle 93"/>
            <p:cNvSpPr/>
            <p:nvPr/>
          </p:nvSpPr>
          <p:spPr>
            <a:xfrm flipV="1">
              <a:off x="386591" y="1687448"/>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5" name="Rectangle 94"/>
            <p:cNvSpPr/>
            <p:nvPr/>
          </p:nvSpPr>
          <p:spPr>
            <a:xfrm>
              <a:off x="386592" y="1778058"/>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6" name="Rectangle 95"/>
            <p:cNvSpPr/>
            <p:nvPr/>
          </p:nvSpPr>
          <p:spPr>
            <a:xfrm flipV="1">
              <a:off x="386592" y="1868666"/>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7" name="Rectangle 96"/>
            <p:cNvSpPr/>
            <p:nvPr/>
          </p:nvSpPr>
          <p:spPr>
            <a:xfrm flipV="1">
              <a:off x="386591" y="1959274"/>
              <a:ext cx="127909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8" name="Rectangle 97"/>
            <p:cNvSpPr/>
            <p:nvPr/>
          </p:nvSpPr>
          <p:spPr>
            <a:xfrm>
              <a:off x="386592" y="2049883"/>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9" name="Rectangle 98"/>
            <p:cNvSpPr/>
            <p:nvPr/>
          </p:nvSpPr>
          <p:spPr>
            <a:xfrm flipV="1">
              <a:off x="386591" y="2140491"/>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0" name="Rectangle 99"/>
            <p:cNvSpPr/>
            <p:nvPr/>
          </p:nvSpPr>
          <p:spPr>
            <a:xfrm flipV="1">
              <a:off x="386592" y="2231100"/>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1" name="Rectangle 100"/>
            <p:cNvSpPr/>
            <p:nvPr/>
          </p:nvSpPr>
          <p:spPr>
            <a:xfrm>
              <a:off x="386592" y="2321708"/>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2" name="Rectangle 101"/>
            <p:cNvSpPr/>
            <p:nvPr/>
          </p:nvSpPr>
          <p:spPr>
            <a:xfrm flipV="1">
              <a:off x="386591" y="2412317"/>
              <a:ext cx="95674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3" name="Rectangle 102"/>
            <p:cNvSpPr/>
            <p:nvPr/>
          </p:nvSpPr>
          <p:spPr>
            <a:xfrm flipV="1">
              <a:off x="386592" y="2502926"/>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4" name="Rectangle 103"/>
            <p:cNvSpPr/>
            <p:nvPr/>
          </p:nvSpPr>
          <p:spPr>
            <a:xfrm>
              <a:off x="386592" y="2593534"/>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5" name="Rectangle 104"/>
            <p:cNvSpPr/>
            <p:nvPr/>
          </p:nvSpPr>
          <p:spPr>
            <a:xfrm flipV="1">
              <a:off x="386591" y="268414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6" name="Rectangle 105"/>
            <p:cNvSpPr/>
            <p:nvPr/>
          </p:nvSpPr>
          <p:spPr>
            <a:xfrm flipV="1">
              <a:off x="386591" y="277475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7" name="Rectangle 106"/>
            <p:cNvSpPr/>
            <p:nvPr/>
          </p:nvSpPr>
          <p:spPr>
            <a:xfrm>
              <a:off x="386591" y="286536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8" name="Rectangle 107"/>
            <p:cNvSpPr/>
            <p:nvPr/>
          </p:nvSpPr>
          <p:spPr>
            <a:xfrm flipV="1">
              <a:off x="386591" y="2955968"/>
              <a:ext cx="1032492"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9" name="Rectangle 108"/>
            <p:cNvSpPr/>
            <p:nvPr/>
          </p:nvSpPr>
          <p:spPr>
            <a:xfrm flipV="1">
              <a:off x="386591" y="3046577"/>
              <a:ext cx="1193818"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a:off x="386591" y="3137185"/>
              <a:ext cx="70553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1" name="Rectangle 110"/>
            <p:cNvSpPr/>
            <p:nvPr/>
          </p:nvSpPr>
          <p:spPr>
            <a:xfrm flipV="1">
              <a:off x="386591" y="3227794"/>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flipV="1">
              <a:off x="386592" y="3318403"/>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3" name="Rectangle 112"/>
            <p:cNvSpPr/>
            <p:nvPr/>
          </p:nvSpPr>
          <p:spPr>
            <a:xfrm>
              <a:off x="386591" y="3409011"/>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4" name="Rectangle 113"/>
            <p:cNvSpPr/>
            <p:nvPr/>
          </p:nvSpPr>
          <p:spPr>
            <a:xfrm flipV="1">
              <a:off x="386591" y="349962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flipV="1">
              <a:off x="386592" y="3590228"/>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a:off x="386591" y="368083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7" name="Rectangle 116"/>
            <p:cNvSpPr/>
            <p:nvPr/>
          </p:nvSpPr>
          <p:spPr>
            <a:xfrm flipV="1">
              <a:off x="386591" y="377144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p:cNvSpPr/>
            <p:nvPr/>
          </p:nvSpPr>
          <p:spPr>
            <a:xfrm flipV="1">
              <a:off x="386591" y="3862054"/>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9" name="Rectangle 118"/>
            <p:cNvSpPr/>
            <p:nvPr/>
          </p:nvSpPr>
          <p:spPr>
            <a:xfrm>
              <a:off x="386591" y="3952662"/>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flipV="1">
              <a:off x="386591" y="4044977"/>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1" name="Rectangle 120"/>
            <p:cNvSpPr/>
            <p:nvPr/>
          </p:nvSpPr>
          <p:spPr>
            <a:xfrm flipV="1">
              <a:off x="386591" y="4135585"/>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2" name="Rectangle 121"/>
            <p:cNvSpPr/>
            <p:nvPr/>
          </p:nvSpPr>
          <p:spPr>
            <a:xfrm>
              <a:off x="386591" y="4226194"/>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3" name="Rectangle 122"/>
            <p:cNvSpPr/>
            <p:nvPr/>
          </p:nvSpPr>
          <p:spPr>
            <a:xfrm flipV="1">
              <a:off x="386591" y="4316802"/>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4" name="Rectangle 123"/>
            <p:cNvSpPr/>
            <p:nvPr/>
          </p:nvSpPr>
          <p:spPr>
            <a:xfrm flipV="1">
              <a:off x="386591" y="440741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9" name="Rectangle 168"/>
            <p:cNvSpPr/>
            <p:nvPr/>
          </p:nvSpPr>
          <p:spPr>
            <a:xfrm flipV="1">
              <a:off x="1750954" y="1598246"/>
              <a:ext cx="148000" cy="1131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1" name="Rectangle 170"/>
            <p:cNvSpPr/>
            <p:nvPr/>
          </p:nvSpPr>
          <p:spPr>
            <a:xfrm flipV="1">
              <a:off x="1750954" y="4317805"/>
              <a:ext cx="148000" cy="1131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85" name="Group 184"/>
          <p:cNvGrpSpPr/>
          <p:nvPr/>
        </p:nvGrpSpPr>
        <p:grpSpPr>
          <a:xfrm>
            <a:off x="5006546" y="2444871"/>
            <a:ext cx="1577546" cy="1628439"/>
            <a:chOff x="5006546" y="1802318"/>
            <a:chExt cx="1577546" cy="1628439"/>
          </a:xfrm>
        </p:grpSpPr>
        <p:sp>
          <p:nvSpPr>
            <p:cNvPr id="130" name="Rectangle 129"/>
            <p:cNvSpPr/>
            <p:nvPr/>
          </p:nvSpPr>
          <p:spPr>
            <a:xfrm>
              <a:off x="5009230" y="1890066"/>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1" name="Rectangle 130"/>
            <p:cNvSpPr/>
            <p:nvPr/>
          </p:nvSpPr>
          <p:spPr>
            <a:xfrm flipV="1">
              <a:off x="5009230" y="1980675"/>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flipV="1">
              <a:off x="5009229" y="2071283"/>
              <a:ext cx="127909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3" name="Rectangle 132"/>
            <p:cNvSpPr/>
            <p:nvPr/>
          </p:nvSpPr>
          <p:spPr>
            <a:xfrm>
              <a:off x="5009230" y="2161892"/>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1" name="Rectangle 140"/>
            <p:cNvSpPr/>
            <p:nvPr/>
          </p:nvSpPr>
          <p:spPr>
            <a:xfrm flipV="1">
              <a:off x="5006546" y="233911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2" name="Rectangle 141"/>
            <p:cNvSpPr/>
            <p:nvPr/>
          </p:nvSpPr>
          <p:spPr>
            <a:xfrm>
              <a:off x="5006546" y="242972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3" name="Rectangle 142"/>
            <p:cNvSpPr/>
            <p:nvPr/>
          </p:nvSpPr>
          <p:spPr>
            <a:xfrm flipV="1">
              <a:off x="5006546" y="2520328"/>
              <a:ext cx="1032492"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1" name="Rectangle 150"/>
            <p:cNvSpPr/>
            <p:nvPr/>
          </p:nvSpPr>
          <p:spPr>
            <a:xfrm>
              <a:off x="5006546" y="269331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2" name="Rectangle 151"/>
            <p:cNvSpPr/>
            <p:nvPr/>
          </p:nvSpPr>
          <p:spPr>
            <a:xfrm flipV="1">
              <a:off x="5006546" y="2783918"/>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3" name="Rectangle 152"/>
            <p:cNvSpPr/>
            <p:nvPr/>
          </p:nvSpPr>
          <p:spPr>
            <a:xfrm flipV="1">
              <a:off x="5006546" y="2874527"/>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4" name="Rectangle 153"/>
            <p:cNvSpPr/>
            <p:nvPr/>
          </p:nvSpPr>
          <p:spPr>
            <a:xfrm>
              <a:off x="5006546" y="2965135"/>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5" name="Rectangle 154"/>
            <p:cNvSpPr/>
            <p:nvPr/>
          </p:nvSpPr>
          <p:spPr>
            <a:xfrm flipV="1">
              <a:off x="5006546" y="305745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6" name="Rectangle 155"/>
            <p:cNvSpPr/>
            <p:nvPr/>
          </p:nvSpPr>
          <p:spPr>
            <a:xfrm flipV="1">
              <a:off x="5006546" y="3148058"/>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7" name="Rectangle 156"/>
            <p:cNvSpPr/>
            <p:nvPr/>
          </p:nvSpPr>
          <p:spPr>
            <a:xfrm>
              <a:off x="5006546" y="323866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8" name="Rectangle 157"/>
            <p:cNvSpPr/>
            <p:nvPr/>
          </p:nvSpPr>
          <p:spPr>
            <a:xfrm flipV="1">
              <a:off x="5006546" y="332927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9" name="Rectangle 158"/>
            <p:cNvSpPr/>
            <p:nvPr/>
          </p:nvSpPr>
          <p:spPr>
            <a:xfrm flipV="1">
              <a:off x="5006546" y="3419884"/>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3" name="Rectangle 162"/>
            <p:cNvSpPr/>
            <p:nvPr/>
          </p:nvSpPr>
          <p:spPr>
            <a:xfrm flipV="1">
              <a:off x="5006546" y="1802318"/>
              <a:ext cx="1364364" cy="10873"/>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4" name="Rectangle 163"/>
            <p:cNvSpPr/>
            <p:nvPr/>
          </p:nvSpPr>
          <p:spPr>
            <a:xfrm flipV="1">
              <a:off x="5006546" y="2252500"/>
              <a:ext cx="1364364" cy="10873"/>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5" name="Rectangle 164"/>
            <p:cNvSpPr/>
            <p:nvPr/>
          </p:nvSpPr>
          <p:spPr>
            <a:xfrm flipV="1">
              <a:off x="5006546" y="2607509"/>
              <a:ext cx="1364364" cy="10873"/>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2" name="Rectangle 171"/>
            <p:cNvSpPr/>
            <p:nvPr/>
          </p:nvSpPr>
          <p:spPr>
            <a:xfrm flipV="1">
              <a:off x="6381001" y="3330736"/>
              <a:ext cx="148000" cy="1131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73" name="Right Arrow 172"/>
          <p:cNvSpPr/>
          <p:nvPr/>
        </p:nvSpPr>
        <p:spPr>
          <a:xfrm>
            <a:off x="2400297" y="2509842"/>
            <a:ext cx="297376" cy="251028"/>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6" name="Right Arrow 185"/>
          <p:cNvSpPr/>
          <p:nvPr/>
        </p:nvSpPr>
        <p:spPr>
          <a:xfrm rot="21092851">
            <a:off x="2243957" y="3990344"/>
            <a:ext cx="2642478" cy="12856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410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P spid="168" grpId="0" animBg="1"/>
      <p:bldP spid="173" grpId="0" animBg="1"/>
      <p:bldP spid="1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7</a:t>
            </a:fld>
            <a:endParaRPr lang="en-US" dirty="0"/>
          </a:p>
        </p:txBody>
      </p:sp>
      <p:sp>
        <p:nvSpPr>
          <p:cNvPr id="4" name="Title 3"/>
          <p:cNvSpPr>
            <a:spLocks noGrp="1"/>
          </p:cNvSpPr>
          <p:nvPr>
            <p:ph type="title"/>
          </p:nvPr>
        </p:nvSpPr>
        <p:spPr/>
        <p:txBody>
          <a:bodyPr/>
          <a:lstStyle/>
          <a:p>
            <a:r>
              <a:rPr lang="en-US" dirty="0" smtClean="0"/>
              <a:t>Modularize even more…</a:t>
            </a:r>
            <a:endParaRPr lang="en-US" dirty="0"/>
          </a:p>
        </p:txBody>
      </p:sp>
      <p:sp>
        <p:nvSpPr>
          <p:cNvPr id="82" name="Rectangle 81"/>
          <p:cNvSpPr/>
          <p:nvPr/>
        </p:nvSpPr>
        <p:spPr>
          <a:xfrm flipV="1">
            <a:off x="277722" y="1423360"/>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3" name="Rectangle 82"/>
          <p:cNvSpPr/>
          <p:nvPr/>
        </p:nvSpPr>
        <p:spPr>
          <a:xfrm flipV="1">
            <a:off x="277722" y="1541764"/>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4" name="Rectangle 83"/>
          <p:cNvSpPr/>
          <p:nvPr/>
        </p:nvSpPr>
        <p:spPr>
          <a:xfrm>
            <a:off x="277722" y="1660168"/>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5" name="Rectangle 84"/>
          <p:cNvSpPr/>
          <p:nvPr/>
        </p:nvSpPr>
        <p:spPr>
          <a:xfrm flipV="1">
            <a:off x="277722" y="177857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6" name="Rectangle 85"/>
          <p:cNvSpPr/>
          <p:nvPr/>
        </p:nvSpPr>
        <p:spPr>
          <a:xfrm flipV="1">
            <a:off x="277722" y="1896977"/>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7" name="Rectangle 86"/>
          <p:cNvSpPr/>
          <p:nvPr/>
        </p:nvSpPr>
        <p:spPr>
          <a:xfrm>
            <a:off x="2517854" y="2534192"/>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8" name="Rectangle 87"/>
          <p:cNvSpPr/>
          <p:nvPr/>
        </p:nvSpPr>
        <p:spPr>
          <a:xfrm flipV="1">
            <a:off x="2517854" y="2652596"/>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9" name="Rectangle 88"/>
          <p:cNvSpPr/>
          <p:nvPr/>
        </p:nvSpPr>
        <p:spPr>
          <a:xfrm flipV="1">
            <a:off x="2517854" y="2771000"/>
            <a:ext cx="13024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0" name="Rectangle 89"/>
          <p:cNvSpPr/>
          <p:nvPr/>
        </p:nvSpPr>
        <p:spPr>
          <a:xfrm>
            <a:off x="2517854" y="2889404"/>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1" name="Rectangle 90"/>
          <p:cNvSpPr/>
          <p:nvPr/>
        </p:nvSpPr>
        <p:spPr>
          <a:xfrm flipV="1">
            <a:off x="284559" y="2449807"/>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2" name="Rectangle 91"/>
          <p:cNvSpPr/>
          <p:nvPr/>
        </p:nvSpPr>
        <p:spPr>
          <a:xfrm flipV="1">
            <a:off x="284559" y="2568211"/>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3" name="Rectangle 92"/>
          <p:cNvSpPr/>
          <p:nvPr/>
        </p:nvSpPr>
        <p:spPr>
          <a:xfrm>
            <a:off x="284559" y="2686616"/>
            <a:ext cx="6657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4" name="Rectangle 93"/>
          <p:cNvSpPr/>
          <p:nvPr/>
        </p:nvSpPr>
        <p:spPr>
          <a:xfrm flipV="1">
            <a:off x="284559" y="2805020"/>
            <a:ext cx="9742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5" name="Rectangle 94"/>
          <p:cNvSpPr/>
          <p:nvPr/>
        </p:nvSpPr>
        <p:spPr>
          <a:xfrm flipV="1">
            <a:off x="284559" y="2923425"/>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6" name="Rectangle 95"/>
          <p:cNvSpPr/>
          <p:nvPr/>
        </p:nvSpPr>
        <p:spPr>
          <a:xfrm>
            <a:off x="284559" y="3041829"/>
            <a:ext cx="6657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7" name="Rectangle 96"/>
          <p:cNvSpPr/>
          <p:nvPr/>
        </p:nvSpPr>
        <p:spPr>
          <a:xfrm flipV="1">
            <a:off x="284559" y="316023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8" name="Rectangle 97"/>
          <p:cNvSpPr/>
          <p:nvPr/>
        </p:nvSpPr>
        <p:spPr>
          <a:xfrm flipV="1">
            <a:off x="2515121" y="312098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9" name="Rectangle 98"/>
          <p:cNvSpPr/>
          <p:nvPr/>
        </p:nvSpPr>
        <p:spPr>
          <a:xfrm>
            <a:off x="2515121" y="3239393"/>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0" name="Rectangle 99"/>
          <p:cNvSpPr/>
          <p:nvPr/>
        </p:nvSpPr>
        <p:spPr>
          <a:xfrm flipV="1">
            <a:off x="2515121" y="3357798"/>
            <a:ext cx="10513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1" name="Rectangle 100"/>
          <p:cNvSpPr/>
          <p:nvPr/>
        </p:nvSpPr>
        <p:spPr>
          <a:xfrm flipV="1">
            <a:off x="277722" y="3665937"/>
            <a:ext cx="1215607"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2" name="Rectangle 101"/>
          <p:cNvSpPr/>
          <p:nvPr/>
        </p:nvSpPr>
        <p:spPr>
          <a:xfrm>
            <a:off x="277722" y="3784341"/>
            <a:ext cx="718413"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3" name="Rectangle 102"/>
          <p:cNvSpPr/>
          <p:nvPr/>
        </p:nvSpPr>
        <p:spPr>
          <a:xfrm flipV="1">
            <a:off x="277722" y="3902745"/>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4" name="Rectangle 103"/>
          <p:cNvSpPr/>
          <p:nvPr/>
        </p:nvSpPr>
        <p:spPr>
          <a:xfrm flipV="1">
            <a:off x="277722" y="4021150"/>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5" name="Rectangle 104"/>
          <p:cNvSpPr/>
          <p:nvPr/>
        </p:nvSpPr>
        <p:spPr>
          <a:xfrm>
            <a:off x="277722" y="413955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6" name="Rectangle 105"/>
          <p:cNvSpPr/>
          <p:nvPr/>
        </p:nvSpPr>
        <p:spPr>
          <a:xfrm flipV="1">
            <a:off x="277722" y="4257959"/>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7" name="Rectangle 106"/>
          <p:cNvSpPr/>
          <p:nvPr/>
        </p:nvSpPr>
        <p:spPr>
          <a:xfrm flipV="1">
            <a:off x="277722" y="4376363"/>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8" name="Rectangle 107"/>
          <p:cNvSpPr/>
          <p:nvPr/>
        </p:nvSpPr>
        <p:spPr>
          <a:xfrm>
            <a:off x="2515121" y="358384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9" name="Rectangle 108"/>
          <p:cNvSpPr/>
          <p:nvPr/>
        </p:nvSpPr>
        <p:spPr>
          <a:xfrm flipV="1">
            <a:off x="2515121" y="3702248"/>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flipV="1">
            <a:off x="2515121" y="3820652"/>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1" name="Rectangle 110"/>
          <p:cNvSpPr/>
          <p:nvPr/>
        </p:nvSpPr>
        <p:spPr>
          <a:xfrm>
            <a:off x="2515121" y="3939056"/>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flipV="1">
            <a:off x="2515121" y="4059690"/>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3" name="Rectangle 112"/>
          <p:cNvSpPr/>
          <p:nvPr/>
        </p:nvSpPr>
        <p:spPr>
          <a:xfrm flipV="1">
            <a:off x="2515121" y="4178094"/>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4" name="Rectangle 113"/>
          <p:cNvSpPr/>
          <p:nvPr/>
        </p:nvSpPr>
        <p:spPr>
          <a:xfrm>
            <a:off x="2515121" y="4296498"/>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flipV="1">
            <a:off x="2515121" y="441490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flipV="1">
            <a:off x="2515121" y="4533308"/>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7" name="Rectangle 116"/>
          <p:cNvSpPr/>
          <p:nvPr/>
        </p:nvSpPr>
        <p:spPr>
          <a:xfrm flipV="1">
            <a:off x="105614" y="1309518"/>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p:cNvSpPr/>
          <p:nvPr/>
        </p:nvSpPr>
        <p:spPr>
          <a:xfrm flipV="1">
            <a:off x="112451" y="2327349"/>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9" name="Rectangle 118"/>
          <p:cNvSpPr/>
          <p:nvPr/>
        </p:nvSpPr>
        <p:spPr>
          <a:xfrm flipV="1">
            <a:off x="112451" y="354530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flipV="1">
            <a:off x="2515121" y="2419525"/>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1" name="Rectangle 120"/>
          <p:cNvSpPr/>
          <p:nvPr/>
        </p:nvSpPr>
        <p:spPr>
          <a:xfrm flipV="1">
            <a:off x="2515121" y="3007808"/>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2" name="Rectangle 121"/>
          <p:cNvSpPr/>
          <p:nvPr/>
        </p:nvSpPr>
        <p:spPr>
          <a:xfrm flipV="1">
            <a:off x="2515121" y="347172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3" name="Rectangle 122"/>
          <p:cNvSpPr/>
          <p:nvPr/>
        </p:nvSpPr>
        <p:spPr>
          <a:xfrm flipV="1">
            <a:off x="1673824" y="1778286"/>
            <a:ext cx="150701" cy="1478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4" name="Rectangle 123"/>
          <p:cNvSpPr/>
          <p:nvPr/>
        </p:nvSpPr>
        <p:spPr>
          <a:xfrm flipV="1">
            <a:off x="3914662" y="4416812"/>
            <a:ext cx="150701" cy="1478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2436617" y="3994983"/>
            <a:ext cx="1787505" cy="643127"/>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Rectangle 124"/>
          <p:cNvSpPr/>
          <p:nvPr/>
        </p:nvSpPr>
        <p:spPr>
          <a:xfrm>
            <a:off x="211295" y="1360678"/>
            <a:ext cx="1787505" cy="643127"/>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7" name="Right Arrow 126"/>
          <p:cNvSpPr/>
          <p:nvPr/>
        </p:nvSpPr>
        <p:spPr>
          <a:xfrm>
            <a:off x="4429011" y="3211014"/>
            <a:ext cx="302803" cy="32803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61" name="Group 160"/>
          <p:cNvGrpSpPr/>
          <p:nvPr/>
        </p:nvGrpSpPr>
        <p:grpSpPr>
          <a:xfrm>
            <a:off x="5020348" y="2419525"/>
            <a:ext cx="1606338" cy="1648151"/>
            <a:chOff x="5020348" y="2419525"/>
            <a:chExt cx="1606338" cy="1648151"/>
          </a:xfrm>
        </p:grpSpPr>
        <p:sp>
          <p:nvSpPr>
            <p:cNvPr id="128" name="Rectangle 127"/>
            <p:cNvSpPr/>
            <p:nvPr/>
          </p:nvSpPr>
          <p:spPr>
            <a:xfrm>
              <a:off x="5023081" y="2534192"/>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9" name="Rectangle 128"/>
            <p:cNvSpPr/>
            <p:nvPr/>
          </p:nvSpPr>
          <p:spPr>
            <a:xfrm flipV="1">
              <a:off x="5023081" y="2652596"/>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0" name="Rectangle 129"/>
            <p:cNvSpPr/>
            <p:nvPr/>
          </p:nvSpPr>
          <p:spPr>
            <a:xfrm flipV="1">
              <a:off x="5023080" y="2771000"/>
              <a:ext cx="13024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1" name="Rectangle 130"/>
            <p:cNvSpPr/>
            <p:nvPr/>
          </p:nvSpPr>
          <p:spPr>
            <a:xfrm>
              <a:off x="5023081" y="2889404"/>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flipV="1">
              <a:off x="5020348" y="312098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3" name="Rectangle 132"/>
            <p:cNvSpPr/>
            <p:nvPr/>
          </p:nvSpPr>
          <p:spPr>
            <a:xfrm>
              <a:off x="5020348" y="3239393"/>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4" name="Rectangle 133"/>
            <p:cNvSpPr/>
            <p:nvPr/>
          </p:nvSpPr>
          <p:spPr>
            <a:xfrm flipV="1">
              <a:off x="5020348" y="3357798"/>
              <a:ext cx="10513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5" name="Rectangle 134"/>
            <p:cNvSpPr/>
            <p:nvPr/>
          </p:nvSpPr>
          <p:spPr>
            <a:xfrm>
              <a:off x="5020348" y="358384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flipV="1">
              <a:off x="5020348" y="3702248"/>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7" name="Rectangle 136"/>
            <p:cNvSpPr/>
            <p:nvPr/>
          </p:nvSpPr>
          <p:spPr>
            <a:xfrm flipV="1">
              <a:off x="5020348" y="3820652"/>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8" name="Rectangle 137"/>
            <p:cNvSpPr/>
            <p:nvPr/>
          </p:nvSpPr>
          <p:spPr>
            <a:xfrm>
              <a:off x="5020348" y="3939056"/>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9" name="Rectangle 138"/>
            <p:cNvSpPr/>
            <p:nvPr/>
          </p:nvSpPr>
          <p:spPr>
            <a:xfrm flipV="1">
              <a:off x="5020348" y="2419525"/>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flipV="1">
              <a:off x="5020348" y="3007808"/>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1" name="Rectangle 140"/>
            <p:cNvSpPr/>
            <p:nvPr/>
          </p:nvSpPr>
          <p:spPr>
            <a:xfrm flipV="1">
              <a:off x="5020348" y="347172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2" name="Rectangle 141"/>
            <p:cNvSpPr/>
            <p:nvPr/>
          </p:nvSpPr>
          <p:spPr>
            <a:xfrm flipV="1">
              <a:off x="6426119" y="2423943"/>
              <a:ext cx="150701" cy="1478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3" name="Rectangle 142"/>
            <p:cNvSpPr/>
            <p:nvPr/>
          </p:nvSpPr>
          <p:spPr>
            <a:xfrm flipV="1">
              <a:off x="5026635" y="4050421"/>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4" name="Rectangle 143"/>
            <p:cNvSpPr/>
            <p:nvPr/>
          </p:nvSpPr>
          <p:spPr>
            <a:xfrm flipV="1">
              <a:off x="6426119" y="4052893"/>
              <a:ext cx="150701" cy="1478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62" name="Group 161"/>
          <p:cNvGrpSpPr/>
          <p:nvPr/>
        </p:nvGrpSpPr>
        <p:grpSpPr>
          <a:xfrm>
            <a:off x="4688483" y="1183283"/>
            <a:ext cx="1778446" cy="663374"/>
            <a:chOff x="4688483" y="1183283"/>
            <a:chExt cx="1778446" cy="663374"/>
          </a:xfrm>
        </p:grpSpPr>
        <p:sp>
          <p:nvSpPr>
            <p:cNvPr id="147" name="Rectangle 146"/>
            <p:cNvSpPr/>
            <p:nvPr/>
          </p:nvSpPr>
          <p:spPr>
            <a:xfrm flipV="1">
              <a:off x="4860591" y="1358832"/>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8" name="Rectangle 147"/>
            <p:cNvSpPr/>
            <p:nvPr/>
          </p:nvSpPr>
          <p:spPr>
            <a:xfrm flipV="1">
              <a:off x="4860591" y="1477236"/>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9" name="Rectangle 148"/>
            <p:cNvSpPr/>
            <p:nvPr/>
          </p:nvSpPr>
          <p:spPr>
            <a:xfrm>
              <a:off x="4860591" y="1595640"/>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0" name="Rectangle 149"/>
            <p:cNvSpPr/>
            <p:nvPr/>
          </p:nvSpPr>
          <p:spPr>
            <a:xfrm flipV="1">
              <a:off x="4860591" y="1714045"/>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1" name="Rectangle 150"/>
            <p:cNvSpPr/>
            <p:nvPr/>
          </p:nvSpPr>
          <p:spPr>
            <a:xfrm flipV="1">
              <a:off x="4860591" y="183244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2" name="Rectangle 151"/>
            <p:cNvSpPr/>
            <p:nvPr/>
          </p:nvSpPr>
          <p:spPr>
            <a:xfrm flipV="1">
              <a:off x="4688483" y="1244990"/>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3" name="Rectangle 152"/>
            <p:cNvSpPr/>
            <p:nvPr/>
          </p:nvSpPr>
          <p:spPr>
            <a:xfrm flipV="1">
              <a:off x="6256693" y="1713758"/>
              <a:ext cx="150701" cy="14783"/>
            </a:xfrm>
            <a:prstGeom prst="rect">
              <a:avLst/>
            </a:prstGeom>
            <a:solidFill>
              <a:schemeClr val="accent5"/>
            </a:solidFill>
            <a:ln w="2540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4" name="Rectangle 153"/>
            <p:cNvSpPr/>
            <p:nvPr/>
          </p:nvSpPr>
          <p:spPr>
            <a:xfrm flipV="1">
              <a:off x="6013029" y="1183283"/>
              <a:ext cx="312489" cy="140442"/>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5" name="Rectangle 154"/>
            <p:cNvSpPr/>
            <p:nvPr/>
          </p:nvSpPr>
          <p:spPr>
            <a:xfrm flipV="1">
              <a:off x="6089366" y="1241528"/>
              <a:ext cx="150701" cy="14783"/>
            </a:xfrm>
            <a:prstGeom prst="rect">
              <a:avLst/>
            </a:prstGeom>
            <a:solidFill>
              <a:schemeClr val="accent5"/>
            </a:solidFill>
            <a:ln w="2540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56" name="Right Arrow 155"/>
          <p:cNvSpPr/>
          <p:nvPr/>
        </p:nvSpPr>
        <p:spPr>
          <a:xfrm>
            <a:off x="3341482" y="1511518"/>
            <a:ext cx="302803" cy="32803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0" name="Rectangle 79"/>
          <p:cNvSpPr/>
          <p:nvPr/>
        </p:nvSpPr>
        <p:spPr>
          <a:xfrm>
            <a:off x="2447729" y="2334454"/>
            <a:ext cx="1787505" cy="158020"/>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1" name="Rectangle 80"/>
          <p:cNvSpPr/>
          <p:nvPr/>
        </p:nvSpPr>
        <p:spPr>
          <a:xfrm>
            <a:off x="4929764" y="2328834"/>
            <a:ext cx="1787505" cy="158020"/>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6" name="Rectangle 125"/>
          <p:cNvSpPr/>
          <p:nvPr/>
        </p:nvSpPr>
        <p:spPr>
          <a:xfrm>
            <a:off x="4949073" y="3987168"/>
            <a:ext cx="1787505" cy="158020"/>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7893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25" grpId="0" animBg="1"/>
      <p:bldP spid="127" grpId="0" animBg="1"/>
      <p:bldP spid="156" grpId="0" animBg="1"/>
      <p:bldP spid="80" grpId="0" animBg="1"/>
      <p:bldP spid="81" grpId="0" animBg="1"/>
      <p:bldP spid="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8</a:t>
            </a:fld>
            <a:endParaRPr lang="en-US" dirty="0"/>
          </a:p>
        </p:txBody>
      </p:sp>
      <p:sp>
        <p:nvSpPr>
          <p:cNvPr id="4" name="Title 3"/>
          <p:cNvSpPr>
            <a:spLocks noGrp="1"/>
          </p:cNvSpPr>
          <p:nvPr>
            <p:ph type="title"/>
          </p:nvPr>
        </p:nvSpPr>
        <p:spPr/>
        <p:txBody>
          <a:bodyPr/>
          <a:lstStyle/>
          <a:p>
            <a:r>
              <a:rPr lang="en-US" dirty="0" smtClean="0"/>
              <a:t>Modularizing</a:t>
            </a:r>
            <a:endParaRPr lang="en-US" dirty="0"/>
          </a:p>
        </p:txBody>
      </p:sp>
      <p:pic>
        <p:nvPicPr>
          <p:cNvPr id="5" name="Picture 4"/>
          <p:cNvPicPr>
            <a:picLocks noChangeAspect="1"/>
          </p:cNvPicPr>
          <p:nvPr/>
        </p:nvPicPr>
        <p:blipFill>
          <a:blip r:embed="rId3"/>
          <a:stretch>
            <a:fillRect/>
          </a:stretch>
        </p:blipFill>
        <p:spPr>
          <a:xfrm>
            <a:off x="142844" y="2434525"/>
            <a:ext cx="2714625" cy="895350"/>
          </a:xfrm>
          <a:prstGeom prst="rect">
            <a:avLst/>
          </a:prstGeom>
        </p:spPr>
      </p:pic>
      <p:pic>
        <p:nvPicPr>
          <p:cNvPr id="6" name="Picture 5"/>
          <p:cNvPicPr>
            <a:picLocks noChangeAspect="1"/>
          </p:cNvPicPr>
          <p:nvPr/>
        </p:nvPicPr>
        <p:blipFill>
          <a:blip r:embed="rId4"/>
          <a:stretch>
            <a:fillRect/>
          </a:stretch>
        </p:blipFill>
        <p:spPr>
          <a:xfrm>
            <a:off x="3439556" y="1696337"/>
            <a:ext cx="2838450" cy="2371725"/>
          </a:xfrm>
          <a:prstGeom prst="rect">
            <a:avLst/>
          </a:prstGeom>
        </p:spPr>
      </p:pic>
      <p:sp>
        <p:nvSpPr>
          <p:cNvPr id="7" name="Multiply 6"/>
          <p:cNvSpPr/>
          <p:nvPr/>
        </p:nvSpPr>
        <p:spPr>
          <a:xfrm>
            <a:off x="3849130" y="1872549"/>
            <a:ext cx="2019302" cy="2019302"/>
          </a:xfrm>
          <a:prstGeom prst="mathMultiply">
            <a:avLst>
              <a:gd name="adj1" fmla="val 1279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810781" y="2630571"/>
            <a:ext cx="3048000" cy="1800225"/>
          </a:xfrm>
          <a:prstGeom prst="rect">
            <a:avLst/>
          </a:prstGeom>
          <a:ln>
            <a:noFill/>
          </a:ln>
          <a:effectLst>
            <a:glow rad="228600">
              <a:schemeClr val="accent5">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5058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9</a:t>
            </a:fld>
            <a:endParaRPr lang="en-US" dirty="0"/>
          </a:p>
        </p:txBody>
      </p:sp>
      <p:sp>
        <p:nvSpPr>
          <p:cNvPr id="4" name="Title 3"/>
          <p:cNvSpPr>
            <a:spLocks noGrp="1"/>
          </p:cNvSpPr>
          <p:nvPr>
            <p:ph type="title"/>
          </p:nvPr>
        </p:nvSpPr>
        <p:spPr/>
        <p:txBody>
          <a:bodyPr/>
          <a:lstStyle/>
          <a:p>
            <a:r>
              <a:rPr lang="en-US" dirty="0" smtClean="0"/>
              <a:t>Modularizing - parametrized</a:t>
            </a:r>
            <a:endParaRPr lang="en-US" dirty="0"/>
          </a:p>
        </p:txBody>
      </p:sp>
      <p:pic>
        <p:nvPicPr>
          <p:cNvPr id="5" name="Picture 4"/>
          <p:cNvPicPr>
            <a:picLocks noChangeAspect="1"/>
          </p:cNvPicPr>
          <p:nvPr/>
        </p:nvPicPr>
        <p:blipFill>
          <a:blip r:embed="rId3"/>
          <a:stretch>
            <a:fillRect/>
          </a:stretch>
        </p:blipFill>
        <p:spPr>
          <a:xfrm>
            <a:off x="144160" y="1982087"/>
            <a:ext cx="3048000" cy="1800225"/>
          </a:xfrm>
          <a:prstGeom prst="rect">
            <a:avLst/>
          </a:prstGeom>
        </p:spPr>
      </p:pic>
      <p:pic>
        <p:nvPicPr>
          <p:cNvPr id="7" name="Picture 6"/>
          <p:cNvPicPr>
            <a:picLocks noChangeAspect="1"/>
          </p:cNvPicPr>
          <p:nvPr/>
        </p:nvPicPr>
        <p:blipFill>
          <a:blip r:embed="rId4"/>
          <a:stretch>
            <a:fillRect/>
          </a:stretch>
        </p:blipFill>
        <p:spPr>
          <a:xfrm>
            <a:off x="3652021" y="1985962"/>
            <a:ext cx="3067050" cy="1981200"/>
          </a:xfrm>
          <a:prstGeom prst="rect">
            <a:avLst/>
          </a:prstGeom>
        </p:spPr>
      </p:pic>
      <p:sp>
        <p:nvSpPr>
          <p:cNvPr id="6" name="Right Arrow 5"/>
          <p:cNvSpPr/>
          <p:nvPr/>
        </p:nvSpPr>
        <p:spPr>
          <a:xfrm>
            <a:off x="3233350" y="2718455"/>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921903" y="2701919"/>
            <a:ext cx="3000375" cy="1990725"/>
          </a:xfrm>
          <a:prstGeom prst="rect">
            <a:avLst/>
          </a:prstGeom>
          <a:ln>
            <a:noFill/>
          </a:ln>
          <a:effectLst>
            <a:glow rad="228600">
              <a:schemeClr val="accent5">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225005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1742</TotalTime>
  <Words>2296</Words>
  <Application>Microsoft Office PowerPoint</Application>
  <PresentationFormat>Custom</PresentationFormat>
  <Paragraphs>405</Paragraphs>
  <Slides>56</Slides>
  <Notes>36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Aleo</vt:lpstr>
      <vt:lpstr>Calibri</vt:lpstr>
      <vt:lpstr>Constantia</vt:lpstr>
      <vt:lpstr>Copperplate Gothic Bold</vt:lpstr>
      <vt:lpstr>Gandhi Sans</vt:lpstr>
      <vt:lpstr>Georgia</vt:lpstr>
      <vt:lpstr>News Gothic MT</vt:lpstr>
      <vt:lpstr>Segoe UI</vt:lpstr>
      <vt:lpstr>Stencil</vt:lpstr>
      <vt:lpstr>Wingdings</vt:lpstr>
      <vt:lpstr>Wingdings 2</vt:lpstr>
      <vt:lpstr>1_Breeze</vt:lpstr>
      <vt:lpstr>Breeze</vt:lpstr>
      <vt:lpstr>Introduction to Object-Oriented Design for Scientists</vt:lpstr>
      <vt:lpstr>Programming languages</vt:lpstr>
      <vt:lpstr>A non-complex program</vt:lpstr>
      <vt:lpstr>How about longer ones?</vt:lpstr>
      <vt:lpstr>PowerPoint Presentation</vt:lpstr>
      <vt:lpstr>When things get bigger  Modularize</vt:lpstr>
      <vt:lpstr>Modularize even more…</vt:lpstr>
      <vt:lpstr>Modularizing</vt:lpstr>
      <vt:lpstr>Modularizing - parametrized</vt:lpstr>
      <vt:lpstr>Modularizing – more parametrized</vt:lpstr>
      <vt:lpstr>Epiphany</vt:lpstr>
      <vt:lpstr>Epiphany</vt:lpstr>
      <vt:lpstr>PowerPoint Presentation</vt:lpstr>
      <vt:lpstr>Harold Abelson In his book SICP: Structure and Interpretation of Computer Programs (with Jay Sussman)</vt:lpstr>
      <vt:lpstr>Epiphany</vt:lpstr>
      <vt:lpstr>Object-oriented design</vt:lpstr>
      <vt:lpstr>Object identification</vt:lpstr>
      <vt:lpstr>Everything can be an object…</vt:lpstr>
      <vt:lpstr>Object-oriented languages</vt:lpstr>
      <vt:lpstr>PowerPoint Presentation</vt:lpstr>
      <vt:lpstr>UML</vt:lpstr>
      <vt:lpstr>UML basics</vt:lpstr>
      <vt:lpstr>Class in C#</vt:lpstr>
      <vt:lpstr>WAIT!</vt:lpstr>
      <vt:lpstr>Objects from classes</vt:lpstr>
      <vt:lpstr>How it affects our code?</vt:lpstr>
      <vt:lpstr>Concepts and design principles in OOD</vt:lpstr>
      <vt:lpstr>Encapsulation</vt:lpstr>
      <vt:lpstr>Encapsulation - example</vt:lpstr>
      <vt:lpstr>Encapsulation - example</vt:lpstr>
      <vt:lpstr>Encapsulation – relevant example</vt:lpstr>
      <vt:lpstr>Inheritance</vt:lpstr>
      <vt:lpstr>Inheritance - example</vt:lpstr>
      <vt:lpstr>Inheritance – relevant example</vt:lpstr>
      <vt:lpstr>Polymorphism</vt:lpstr>
      <vt:lpstr>Polymorphism - example</vt:lpstr>
      <vt:lpstr>Polymorphism – relevant example</vt:lpstr>
      <vt:lpstr>Cohesion</vt:lpstr>
      <vt:lpstr>Cohesion - example</vt:lpstr>
      <vt:lpstr>Cohesion – relevant example</vt:lpstr>
      <vt:lpstr>Coupling</vt:lpstr>
      <vt:lpstr>Coupling - overview</vt:lpstr>
      <vt:lpstr>Open-Closed Principle</vt:lpstr>
      <vt:lpstr>Open-closed principle - example</vt:lpstr>
      <vt:lpstr>Open-closed principle - example</vt:lpstr>
      <vt:lpstr>Single Responsibility Principle</vt:lpstr>
      <vt:lpstr>Single responsibility principle - example</vt:lpstr>
      <vt:lpstr>Single responsibility principle - example</vt:lpstr>
      <vt:lpstr>Interface Segregation Principle</vt:lpstr>
      <vt:lpstr>Interface segregation principle - example</vt:lpstr>
      <vt:lpstr>Interface segregation principle - example</vt:lpstr>
      <vt:lpstr>So, what can we achieve from this? – Sample scenarios</vt:lpstr>
      <vt:lpstr>Conclusion</vt:lpstr>
      <vt:lpstr>PowerPoint Presentation</vt:lpstr>
      <vt:lpstr>hergin@bsu.edu http://www.cs.bsu.edu/~hergin </vt:lpstr>
      <vt:lpstr>Some resources</vt:lpstr>
    </vt:vector>
  </TitlesOfParts>
  <Company>Ball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Fragomeni</dc:creator>
  <cp:lastModifiedBy>Ergin, Huseyin</cp:lastModifiedBy>
  <cp:revision>484</cp:revision>
  <cp:lastPrinted>2015-08-11T15:13:50Z</cp:lastPrinted>
  <dcterms:created xsi:type="dcterms:W3CDTF">2015-08-06T18:23:04Z</dcterms:created>
  <dcterms:modified xsi:type="dcterms:W3CDTF">2018-08-29T11:46:28Z</dcterms:modified>
</cp:coreProperties>
</file>