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2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8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2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04" r:id="rId47"/>
    <p:sldId id="312" r:id="rId48"/>
    <p:sldId id="314" r:id="rId49"/>
    <p:sldId id="315" r:id="rId50"/>
    <p:sldId id="316" r:id="rId51"/>
    <p:sldId id="317" r:id="rId52"/>
    <p:sldId id="318" r:id="rId53"/>
    <p:sldId id="299" r:id="rId54"/>
    <p:sldId id="300" r:id="rId55"/>
    <p:sldId id="301" r:id="rId56"/>
    <p:sldId id="326" r:id="rId57"/>
    <p:sldId id="319" r:id="rId58"/>
    <p:sldId id="320" r:id="rId59"/>
    <p:sldId id="321" r:id="rId60"/>
    <p:sldId id="322" r:id="rId61"/>
    <p:sldId id="323" r:id="rId62"/>
    <p:sldId id="325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13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92" autoAdjust="0"/>
  </p:normalViewPr>
  <p:slideViewPr>
    <p:cSldViewPr snapToGrid="0" snapToObjects="1">
      <p:cViewPr varScale="1">
        <p:scale>
          <a:sx n="109" d="100"/>
          <a:sy n="109" d="100"/>
        </p:scale>
        <p:origin x="7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211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82445-AB6A-463D-8ED1-DAC42013524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E5858-7E1F-4348-83DA-E7079A8D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E5858-7E1F-4348-83DA-E7079A8DE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E5858-7E1F-4348-83DA-E7079A8DE8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2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65370" y="6249378"/>
            <a:ext cx="6879077" cy="636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1" dirty="0" smtClean="0">
                <a:ln>
                  <a:noFill/>
                </a:ln>
                <a:solidFill>
                  <a:srgbClr val="FF0000"/>
                </a:solidFill>
                <a:latin typeface="Fira Sans" panose="020B0803050000020004" pitchFamily="34" charset="0"/>
                <a:ea typeface="Fira Sans" panose="020B0803050000020004" pitchFamily="34" charset="0"/>
              </a:rPr>
              <a:t>by</a:t>
            </a:r>
            <a:r>
              <a:rPr lang="en-US" sz="2000" i="1" baseline="0" dirty="0" smtClean="0">
                <a:ln>
                  <a:noFill/>
                </a:ln>
                <a:solidFill>
                  <a:srgbClr val="FF0000"/>
                </a:solidFill>
                <a:latin typeface="Fira Sans" panose="020B0803050000020004" pitchFamily="34" charset="0"/>
                <a:ea typeface="Fira Sans" panose="020B0803050000020004" pitchFamily="34" charset="0"/>
              </a:rPr>
              <a:t> </a:t>
            </a:r>
            <a:r>
              <a:rPr lang="en-US" sz="2000" i="1" dirty="0" smtClean="0">
                <a:ln>
                  <a:noFill/>
                </a:ln>
                <a:solidFill>
                  <a:srgbClr val="FF0000"/>
                </a:solidFill>
                <a:latin typeface="Fira Sans" panose="020B0803050000020004" pitchFamily="34" charset="0"/>
                <a:ea typeface="Fira Sans" panose="020B0803050000020004" pitchFamily="34" charset="0"/>
              </a:rPr>
              <a:t>H</a:t>
            </a:r>
            <a:r>
              <a:rPr lang="tr-TR" sz="2000" i="1" dirty="0" smtClean="0">
                <a:ln>
                  <a:noFill/>
                </a:ln>
                <a:solidFill>
                  <a:srgbClr val="FF0000"/>
                </a:solidFill>
                <a:latin typeface="Fira Sans" panose="020B0803050000020004" pitchFamily="34" charset="0"/>
                <a:ea typeface="Fira Sans" panose="020B0803050000020004" pitchFamily="34" charset="0"/>
              </a:rPr>
              <a:t>üseyin</a:t>
            </a:r>
            <a:r>
              <a:rPr lang="tr-TR" sz="2000" i="1" baseline="0" dirty="0" smtClean="0">
                <a:ln>
                  <a:noFill/>
                </a:ln>
                <a:solidFill>
                  <a:srgbClr val="FF0000"/>
                </a:solidFill>
                <a:latin typeface="Fira Sans" panose="020B0803050000020004" pitchFamily="34" charset="0"/>
                <a:ea typeface="Fira Sans" panose="020B0803050000020004" pitchFamily="34" charset="0"/>
              </a:rPr>
              <a:t> Ergin</a:t>
            </a:r>
            <a:endParaRPr lang="en-US" sz="2000" i="1" dirty="0">
              <a:ln>
                <a:noFill/>
              </a:ln>
              <a:solidFill>
                <a:srgbClr val="FF0000"/>
              </a:solidFill>
              <a:latin typeface="Fira Sans" panose="020B0803050000020004" pitchFamily="34" charset="0"/>
              <a:ea typeface="Fira Sans" panose="020B08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47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98B5-242E-4F22-B93F-64BE7E48E668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3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1FE6-D118-49E7-AA61-E1019D31ADA9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5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1526"/>
            <a:ext cx="2133600" cy="365125"/>
          </a:xfrm>
        </p:spPr>
        <p:txBody>
          <a:bodyPr/>
          <a:lstStyle/>
          <a:p>
            <a:fld id="{838503E4-C7D9-4354-93F0-A49D3D06C21A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6179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6012" y="92075"/>
            <a:ext cx="547991" cy="365125"/>
          </a:xfrm>
        </p:spPr>
        <p:txBody>
          <a:bodyPr/>
          <a:lstStyle>
            <a:lvl1pPr algn="ctr">
              <a:defRPr/>
            </a:lvl1pPr>
          </a:lstStyle>
          <a:p>
            <a:fld id="{AB176923-B572-B847-8A5E-FEA2DA66C0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00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DE9E-B1EE-4024-9975-8BD2E74E1CC1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AB6D-496E-47A5-AAD3-D6CCE863AEF8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8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61EE-8F57-4851-8896-702C0FCA0048}" type="datetime1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15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F0D9-8144-4957-B694-CC9068A18F3D}" type="datetime1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66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934E-DC1A-475D-ACD0-10FAFC934232}" type="datetime1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7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0255-E048-46C5-BA98-9D75A6657119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35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738680" y="146556"/>
            <a:ext cx="256162" cy="256162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F88B-01B6-4D7C-8F08-11CE667BCB82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4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6EC6-D5EE-4835-84AE-AED1FC3FA655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8732" y="92075"/>
            <a:ext cx="5479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76923-B572-B847-8A5E-FEA2DA66C0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7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help.desk@ua.edu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bar-talk/s-o-l-i-d-the-first-five-principles-of-object-oriented-design" TargetMode="External"/><Relationship Id="rId2" Type="http://schemas.openxmlformats.org/officeDocument/2006/relationships/hyperlink" Target="http://www.introprogramming.info/english-intro-csharp-book/read-online/chapter-20-object-oriented-programming-princi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meprogrammingpatterns.com/flyweight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Focused on Object-oriented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language to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According to Google*:</a:t>
            </a:r>
          </a:p>
          <a:p>
            <a:pPr lvl="1"/>
            <a:r>
              <a:rPr lang="en-US" dirty="0" smtClean="0"/>
              <a:t>The fastest language is C++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BUT</a:t>
            </a:r>
          </a:p>
          <a:p>
            <a:pPr lvl="2"/>
            <a:r>
              <a:rPr lang="en-US" dirty="0" smtClean="0"/>
              <a:t>If you don’t optimize your code, you may end up slower than other languages</a:t>
            </a:r>
          </a:p>
          <a:p>
            <a:pPr lvl="3"/>
            <a:r>
              <a:rPr lang="en-US" dirty="0" smtClean="0"/>
              <a:t>See C++ </a:t>
            </a:r>
            <a:r>
              <a:rPr lang="en-US" dirty="0" err="1" smtClean="0"/>
              <a:t>Dbg</a:t>
            </a:r>
            <a:r>
              <a:rPr lang="en-US" dirty="0" smtClean="0"/>
              <a:t> vs other languages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513732"/>
            <a:ext cx="2895600" cy="2266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19" y="6468346"/>
            <a:ext cx="54809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*Loop Recognition in C++/Java/Go/Scala by Robert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Hundt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Google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I choose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to develop a program</a:t>
            </a:r>
          </a:p>
          <a:p>
            <a:pPr lvl="1"/>
            <a:r>
              <a:rPr lang="en-US" dirty="0" smtClean="0"/>
              <a:t>Really fast, no chit-chat</a:t>
            </a:r>
          </a:p>
          <a:p>
            <a:r>
              <a:rPr lang="en-US" dirty="0" smtClean="0"/>
              <a:t>Lightweight IDE</a:t>
            </a:r>
          </a:p>
          <a:p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I didn’t need to write the type of my variables</a:t>
            </a:r>
          </a:p>
          <a:p>
            <a:pPr lvl="2"/>
            <a:r>
              <a:rPr lang="en-US" dirty="0" smtClean="0"/>
              <a:t>Either it is integer, string or any other things</a:t>
            </a:r>
          </a:p>
          <a:p>
            <a:r>
              <a:rPr lang="en-US" dirty="0" smtClean="0"/>
              <a:t>Flexible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Parameters, parameters…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DogV3.py</a:t>
            </a:r>
          </a:p>
          <a:p>
            <a:pPr lvl="1"/>
            <a:r>
              <a:rPr lang="en-US" dirty="0" smtClean="0"/>
              <a:t>More parameters mean more generalization of that function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AreaV5.py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about storing some information?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AreaV6.py</a:t>
            </a:r>
          </a:p>
          <a:p>
            <a:pPr lvl="1"/>
            <a:r>
              <a:rPr lang="en-US" dirty="0" smtClean="0"/>
              <a:t>Hiding some information inside of the function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AreaV7.py</a:t>
            </a:r>
          </a:p>
          <a:p>
            <a:pPr lvl="1"/>
            <a:r>
              <a:rPr lang="en-US" dirty="0" smtClean="0"/>
              <a:t>More information hidden inside.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can store some information inside a function,</a:t>
            </a:r>
          </a:p>
          <a:p>
            <a:pPr lvl="1"/>
            <a:r>
              <a:rPr lang="en-US" dirty="0" smtClean="0"/>
              <a:t>Why not there is a special construct for these kind of scenarios?</a:t>
            </a:r>
          </a:p>
          <a:p>
            <a:r>
              <a:rPr lang="en-US" dirty="0" smtClean="0"/>
              <a:t>There is one already!</a:t>
            </a:r>
          </a:p>
          <a:p>
            <a:pPr lvl="1"/>
            <a:r>
              <a:rPr lang="en-US" dirty="0" smtClean="0"/>
              <a:t>Classes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A.k.a.</a:t>
            </a:r>
          </a:p>
          <a:p>
            <a:pPr lvl="1"/>
            <a:r>
              <a:rPr lang="en-US" dirty="0" smtClean="0"/>
              <a:t>Object-oriented paradigm</a:t>
            </a:r>
          </a:p>
          <a:p>
            <a:pPr lvl="1"/>
            <a:r>
              <a:rPr lang="en-US" dirty="0" smtClean="0"/>
              <a:t>Object-oriented design</a:t>
            </a:r>
          </a:p>
          <a:p>
            <a:pPr lvl="1"/>
            <a:r>
              <a:rPr lang="en-US" dirty="0" smtClean="0"/>
              <a:t>Object-oriented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198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there are specialized Rectangle element that</a:t>
            </a:r>
          </a:p>
          <a:p>
            <a:pPr lvl="1"/>
            <a:r>
              <a:rPr lang="en-US" dirty="0" smtClean="0"/>
              <a:t>Knows how many sides are there.</a:t>
            </a:r>
          </a:p>
          <a:p>
            <a:pPr lvl="1"/>
            <a:r>
              <a:rPr lang="en-US" dirty="0" smtClean="0"/>
              <a:t>Knows how to calculate its own area.</a:t>
            </a:r>
          </a:p>
          <a:p>
            <a:r>
              <a:rPr lang="en-US" dirty="0" smtClean="0"/>
              <a:t>Whenever I need a Rectangle, I just use this element only.</a:t>
            </a:r>
          </a:p>
          <a:p>
            <a:r>
              <a:rPr lang="en-US" dirty="0" smtClean="0"/>
              <a:t>Whenever I ask for its information, it answers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9090" y="4520044"/>
            <a:ext cx="2067791" cy="20677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Side = 4</a:t>
            </a:r>
          </a:p>
          <a:p>
            <a:pPr algn="ctr"/>
            <a:r>
              <a:rPr lang="en-US" sz="1200" dirty="0" smtClean="0"/>
              <a:t>Area = side*side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633845" y="60267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3803072" y="4520043"/>
            <a:ext cx="2410691" cy="206779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Height</a:t>
            </a:r>
          </a:p>
          <a:p>
            <a:pPr algn="ctr"/>
            <a:r>
              <a:rPr lang="en-US" sz="1200" dirty="0" smtClean="0"/>
              <a:t>Base</a:t>
            </a:r>
          </a:p>
          <a:p>
            <a:pPr algn="ctr"/>
            <a:r>
              <a:rPr lang="en-US" sz="1200" dirty="0" smtClean="0"/>
              <a:t>Area = (height*base)/2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637163" y="498417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849" y="65038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0551"/>
            <a:ext cx="8229600" cy="2015228"/>
          </a:xfrm>
        </p:spPr>
        <p:txBody>
          <a:bodyPr/>
          <a:lstStyle/>
          <a:p>
            <a:r>
              <a:rPr lang="en-US" dirty="0" smtClean="0"/>
              <a:t>So everything we infer to have its own properties, methods etc. should be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917" y="1600200"/>
            <a:ext cx="2067791" cy="20677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Side = 4</a:t>
            </a:r>
          </a:p>
          <a:p>
            <a:pPr algn="ctr"/>
            <a:r>
              <a:rPr lang="en-US" sz="1200" dirty="0" smtClean="0"/>
              <a:t>Area = side*side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745672" y="310688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4914899" y="1600199"/>
            <a:ext cx="2410691" cy="206779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Height</a:t>
            </a:r>
          </a:p>
          <a:p>
            <a:pPr algn="ctr"/>
            <a:r>
              <a:rPr lang="en-US" sz="1200" dirty="0" smtClean="0"/>
              <a:t>Base</a:t>
            </a:r>
          </a:p>
          <a:p>
            <a:pPr algn="ctr"/>
            <a:r>
              <a:rPr lang="en-US" sz="1200" dirty="0" smtClean="0"/>
              <a:t>Area = (height*base)/2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748990" y="206432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6676" y="35840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Car, glass, bike, bus</a:t>
            </a:r>
          </a:p>
          <a:p>
            <a:pPr lvl="1"/>
            <a:r>
              <a:rPr lang="en-US" dirty="0" smtClean="0"/>
              <a:t>All objects</a:t>
            </a:r>
          </a:p>
          <a:p>
            <a:r>
              <a:rPr lang="en-US" dirty="0" smtClean="0"/>
              <a:t>Dog, cat, person, laptop</a:t>
            </a:r>
          </a:p>
          <a:p>
            <a:pPr lvl="1"/>
            <a:r>
              <a:rPr lang="en-US" dirty="0" smtClean="0"/>
              <a:t>Again objects</a:t>
            </a:r>
          </a:p>
          <a:p>
            <a:r>
              <a:rPr lang="en-US" dirty="0" smtClean="0"/>
              <a:t>Running, walking </a:t>
            </a:r>
            <a:r>
              <a:rPr lang="en-US" dirty="0" err="1" smtClean="0"/>
              <a:t>etc</a:t>
            </a:r>
            <a:r>
              <a:rPr lang="en-US" dirty="0" smtClean="0"/>
              <a:t>… ?</a:t>
            </a:r>
          </a:p>
          <a:p>
            <a:pPr lvl="1"/>
            <a:r>
              <a:rPr lang="en-US" dirty="0" err="1" smtClean="0"/>
              <a:t>Nop</a:t>
            </a:r>
            <a:r>
              <a:rPr lang="en-US" dirty="0" smtClean="0"/>
              <a:t>, these are not objects!</a:t>
            </a:r>
          </a:p>
          <a:p>
            <a:pPr lvl="1"/>
            <a:r>
              <a:rPr lang="en-US" dirty="0" smtClean="0"/>
              <a:t>These are actions (methods) that can be done by an object</a:t>
            </a:r>
          </a:p>
          <a:p>
            <a:pPr lvl="2"/>
            <a:r>
              <a:rPr lang="en-US" dirty="0" smtClean="0"/>
              <a:t>Like a Rectangle can compute its own area</a:t>
            </a:r>
          </a:p>
          <a:p>
            <a:pPr lvl="2"/>
            <a:r>
              <a:rPr lang="en-US" dirty="0" smtClean="0"/>
              <a:t>A people can run.</a:t>
            </a:r>
          </a:p>
          <a:p>
            <a:r>
              <a:rPr lang="en-US" dirty="0" smtClean="0"/>
              <a:t>Side, height, </a:t>
            </a:r>
            <a:r>
              <a:rPr lang="en-US" dirty="0" err="1" smtClean="0"/>
              <a:t>numberOfLegs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 ?</a:t>
            </a:r>
          </a:p>
          <a:p>
            <a:pPr lvl="1"/>
            <a:r>
              <a:rPr lang="en-US" dirty="0" err="1" smtClean="0"/>
              <a:t>Nop</a:t>
            </a:r>
            <a:endParaRPr lang="en-US" dirty="0" smtClean="0"/>
          </a:p>
          <a:p>
            <a:pPr lvl="1"/>
            <a:r>
              <a:rPr lang="en-US" dirty="0" smtClean="0"/>
              <a:t>These are properties (attributes) that can be owned by an object</a:t>
            </a:r>
          </a:p>
          <a:p>
            <a:pPr lvl="2"/>
            <a:r>
              <a:rPr lang="en-US" dirty="0" smtClean="0"/>
              <a:t>Like side of a Rectangle.</a:t>
            </a:r>
          </a:p>
          <a:p>
            <a:pPr lvl="2"/>
            <a:r>
              <a:rPr lang="en-US" dirty="0" err="1" smtClean="0"/>
              <a:t>Numberoflegs</a:t>
            </a:r>
            <a:r>
              <a:rPr lang="en-US" dirty="0" smtClean="0"/>
              <a:t> of a Person.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can be an object!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just depends on the context!</a:t>
            </a:r>
          </a:p>
          <a:p>
            <a:r>
              <a:rPr lang="en-US" dirty="0" smtClean="0"/>
              <a:t>Distance between two cities can be an object</a:t>
            </a:r>
          </a:p>
          <a:p>
            <a:pPr lvl="1"/>
            <a:r>
              <a:rPr lang="en-US" dirty="0" smtClean="0"/>
              <a:t>If it is the main focus of the problem.</a:t>
            </a:r>
          </a:p>
          <a:p>
            <a:r>
              <a:rPr lang="en-US" dirty="0" smtClean="0"/>
              <a:t>Relationship between two people can be an object</a:t>
            </a:r>
          </a:p>
          <a:p>
            <a:pPr lvl="1"/>
            <a:r>
              <a:rPr lang="en-US" dirty="0" smtClean="0"/>
              <a:t>If we are solving a problem about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Just writing some text in a specific format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are thousands of programming languages!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52" y="2133653"/>
            <a:ext cx="3562350" cy="1381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64" y="3427785"/>
            <a:ext cx="3476625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84" y="4668854"/>
            <a:ext cx="15430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identify objects!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Company XYZ is a manufacturing company that produces cartoon action figures for big entertainment companies.</a:t>
            </a:r>
          </a:p>
          <a:p>
            <a:r>
              <a:rPr lang="en-US" dirty="0" smtClean="0"/>
              <a:t>This company is using an inventory and tracking system.</a:t>
            </a:r>
          </a:p>
          <a:p>
            <a:r>
              <a:rPr lang="en-US" dirty="0" smtClean="0"/>
              <a:t>The inventory system keeps track of how many of each figurine is stored in each warehouse.</a:t>
            </a:r>
          </a:p>
          <a:p>
            <a:r>
              <a:rPr lang="en-US" dirty="0" smtClean="0"/>
              <a:t>Figures are stored in cases.</a:t>
            </a:r>
          </a:p>
          <a:p>
            <a:r>
              <a:rPr lang="en-US" dirty="0" smtClean="0"/>
              <a:t>Clients order the figurines and the cases are eventually shipped to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XYZ is a manufacturing company that produces </a:t>
            </a:r>
            <a:r>
              <a:rPr lang="en-US" dirty="0">
                <a:solidFill>
                  <a:srgbClr val="FF0000"/>
                </a:solidFill>
              </a:rPr>
              <a:t>cartoon action </a:t>
            </a:r>
            <a:r>
              <a:rPr lang="en-US" dirty="0" smtClean="0">
                <a:solidFill>
                  <a:srgbClr val="FF0000"/>
                </a:solidFill>
              </a:rPr>
              <a:t>figurines </a:t>
            </a:r>
            <a:r>
              <a:rPr lang="en-US" dirty="0"/>
              <a:t>for big entertainment companies.</a:t>
            </a:r>
          </a:p>
          <a:p>
            <a:r>
              <a:rPr lang="en-US" dirty="0"/>
              <a:t>This company is using an </a:t>
            </a:r>
            <a:r>
              <a:rPr lang="en-US" dirty="0">
                <a:solidFill>
                  <a:srgbClr val="FF0000"/>
                </a:solidFill>
              </a:rPr>
              <a:t>inventory and tracking system</a:t>
            </a:r>
            <a:r>
              <a:rPr lang="en-US" dirty="0"/>
              <a:t>.</a:t>
            </a:r>
          </a:p>
          <a:p>
            <a:r>
              <a:rPr lang="en-US" dirty="0"/>
              <a:t>The inventory system keeps track of how many of each figurine is stored in each </a:t>
            </a:r>
            <a:r>
              <a:rPr lang="en-US" dirty="0">
                <a:solidFill>
                  <a:srgbClr val="FF0000"/>
                </a:solidFill>
              </a:rPr>
              <a:t>warehouse</a:t>
            </a:r>
            <a:r>
              <a:rPr lang="en-US" dirty="0"/>
              <a:t>.</a:t>
            </a:r>
          </a:p>
          <a:p>
            <a:r>
              <a:rPr lang="en-US" dirty="0"/>
              <a:t>Figures are stored in </a:t>
            </a:r>
            <a:r>
              <a:rPr lang="en-US" dirty="0">
                <a:solidFill>
                  <a:srgbClr val="FF0000"/>
                </a:solidFill>
              </a:rPr>
              <a:t>cases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Clients</a:t>
            </a:r>
            <a:r>
              <a:rPr lang="en-US" dirty="0"/>
              <a:t> order the figurines and the cases are eventually shipped to clients.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4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XYZ is a manufacturing company that produces </a:t>
            </a:r>
            <a:r>
              <a:rPr lang="en-US" dirty="0">
                <a:solidFill>
                  <a:srgbClr val="FF0000"/>
                </a:solidFill>
              </a:rPr>
              <a:t>cartoon action figurines </a:t>
            </a:r>
            <a:r>
              <a:rPr lang="en-US" dirty="0"/>
              <a:t>for big entertainment companies.</a:t>
            </a:r>
          </a:p>
          <a:p>
            <a:r>
              <a:rPr lang="en-US" dirty="0"/>
              <a:t>This company is using an </a:t>
            </a:r>
            <a:r>
              <a:rPr lang="en-US" dirty="0">
                <a:solidFill>
                  <a:srgbClr val="FF0000"/>
                </a:solidFill>
              </a:rPr>
              <a:t>inventory and tracking system</a:t>
            </a:r>
            <a:r>
              <a:rPr lang="en-US" dirty="0"/>
              <a:t>.</a:t>
            </a:r>
          </a:p>
          <a:p>
            <a:r>
              <a:rPr lang="en-US" dirty="0"/>
              <a:t>The inventory system keeps track of how many of each figurine is stored in each </a:t>
            </a:r>
            <a:r>
              <a:rPr lang="en-US" dirty="0">
                <a:solidFill>
                  <a:srgbClr val="FF0000"/>
                </a:solidFill>
              </a:rPr>
              <a:t>warehouse</a:t>
            </a:r>
            <a:r>
              <a:rPr lang="en-US" dirty="0"/>
              <a:t>.</a:t>
            </a:r>
          </a:p>
          <a:p>
            <a:r>
              <a:rPr lang="en-US" dirty="0"/>
              <a:t>Figures are stored in </a:t>
            </a:r>
            <a:r>
              <a:rPr lang="en-US" dirty="0">
                <a:solidFill>
                  <a:srgbClr val="FF0000"/>
                </a:solidFill>
              </a:rPr>
              <a:t>cases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Clients</a:t>
            </a:r>
            <a:r>
              <a:rPr lang="en-US" dirty="0"/>
              <a:t> order the figurines and the cases are eventually </a:t>
            </a:r>
            <a:r>
              <a:rPr lang="en-US" dirty="0">
                <a:solidFill>
                  <a:srgbClr val="00B0F0"/>
                </a:solidFill>
              </a:rPr>
              <a:t>shipped</a:t>
            </a:r>
            <a:r>
              <a:rPr lang="en-US" dirty="0"/>
              <a:t> to clients.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on another 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ATM needs to allow a customer to identify themselves</a:t>
            </a:r>
          </a:p>
          <a:p>
            <a:pPr lvl="1"/>
            <a:r>
              <a:rPr lang="en-US" dirty="0" smtClean="0"/>
              <a:t>Each customer has a debit card and PIN</a:t>
            </a:r>
          </a:p>
          <a:p>
            <a:r>
              <a:rPr lang="en-US" dirty="0" smtClean="0"/>
              <a:t>Customers should be presented with some kind of menu to help direct them.</a:t>
            </a:r>
          </a:p>
          <a:p>
            <a:r>
              <a:rPr lang="en-US" dirty="0" smtClean="0"/>
              <a:t>Customers can perform two actions:</a:t>
            </a:r>
          </a:p>
          <a:p>
            <a:pPr lvl="1"/>
            <a:r>
              <a:rPr lang="en-US" dirty="0" smtClean="0"/>
              <a:t>They should be able to deposit funds</a:t>
            </a:r>
          </a:p>
          <a:p>
            <a:pPr lvl="1"/>
            <a:r>
              <a:rPr lang="en-US" dirty="0" smtClean="0"/>
              <a:t>They should be able to withdraw funds </a:t>
            </a:r>
            <a:r>
              <a:rPr lang="en-US" dirty="0" err="1" smtClean="0"/>
              <a:t>upto</a:t>
            </a:r>
            <a:r>
              <a:rPr lang="en-US" dirty="0" smtClean="0"/>
              <a:t> $200</a:t>
            </a:r>
          </a:p>
          <a:p>
            <a:pPr lvl="2"/>
            <a:r>
              <a:rPr lang="en-US" dirty="0" smtClean="0"/>
              <a:t>These funds must be withdrawn in units of $20</a:t>
            </a:r>
          </a:p>
          <a:p>
            <a:r>
              <a:rPr lang="en-US" dirty="0" smtClean="0"/>
              <a:t>The ATM should tell some </a:t>
            </a:r>
            <a:r>
              <a:rPr lang="en-US" dirty="0"/>
              <a:t>banking</a:t>
            </a:r>
            <a:r>
              <a:rPr lang="en-US" dirty="0" smtClean="0"/>
              <a:t> software to update the customers’ account at the end of transaction</a:t>
            </a:r>
          </a:p>
          <a:p>
            <a:r>
              <a:rPr lang="en-US" dirty="0" smtClean="0"/>
              <a:t>The ATM should also give the customer some record of the transaction.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ATM</a:t>
            </a:r>
            <a:r>
              <a:rPr lang="en-US" dirty="0"/>
              <a:t> needs to allow a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to identify themselves</a:t>
            </a:r>
          </a:p>
          <a:p>
            <a:pPr lvl="1"/>
            <a:r>
              <a:rPr lang="en-US" dirty="0"/>
              <a:t>Each customer has a </a:t>
            </a:r>
            <a:r>
              <a:rPr lang="en-US" dirty="0">
                <a:solidFill>
                  <a:srgbClr val="FF0000"/>
                </a:solidFill>
              </a:rPr>
              <a:t>debit card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PIN</a:t>
            </a:r>
          </a:p>
          <a:p>
            <a:r>
              <a:rPr lang="en-US" dirty="0"/>
              <a:t>Customers should be presented with some kind of </a:t>
            </a:r>
            <a:r>
              <a:rPr lang="en-US" dirty="0">
                <a:solidFill>
                  <a:srgbClr val="FF0000"/>
                </a:solidFill>
              </a:rPr>
              <a:t>menu</a:t>
            </a:r>
            <a:r>
              <a:rPr lang="en-US" dirty="0"/>
              <a:t> to help direct them.</a:t>
            </a:r>
          </a:p>
          <a:p>
            <a:r>
              <a:rPr lang="en-US" dirty="0"/>
              <a:t>Customers can perform two </a:t>
            </a:r>
            <a:r>
              <a:rPr lang="en-US" dirty="0" smtClean="0">
                <a:solidFill>
                  <a:srgbClr val="FF0000"/>
                </a:solidFill>
              </a:rPr>
              <a:t>transactions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They should be able to </a:t>
            </a:r>
            <a:r>
              <a:rPr lang="en-US" dirty="0">
                <a:solidFill>
                  <a:srgbClr val="FF0000"/>
                </a:solidFill>
              </a:rPr>
              <a:t>deposit funds</a:t>
            </a:r>
          </a:p>
          <a:p>
            <a:pPr lvl="1"/>
            <a:r>
              <a:rPr lang="en-US" dirty="0"/>
              <a:t>They should be able to </a:t>
            </a:r>
            <a:r>
              <a:rPr lang="en-US" dirty="0">
                <a:solidFill>
                  <a:srgbClr val="FF0000"/>
                </a:solidFill>
              </a:rPr>
              <a:t>withdraw funds </a:t>
            </a:r>
            <a:r>
              <a:rPr lang="en-US" dirty="0" err="1"/>
              <a:t>upto</a:t>
            </a:r>
            <a:r>
              <a:rPr lang="en-US" dirty="0"/>
              <a:t> $200</a:t>
            </a:r>
          </a:p>
          <a:p>
            <a:pPr lvl="2"/>
            <a:r>
              <a:rPr lang="en-US" dirty="0"/>
              <a:t>These funds must be withdrawn in units of $20</a:t>
            </a:r>
          </a:p>
          <a:p>
            <a:r>
              <a:rPr lang="en-US" dirty="0"/>
              <a:t>The ATM should tell some </a:t>
            </a:r>
            <a:r>
              <a:rPr lang="en-US" dirty="0">
                <a:solidFill>
                  <a:srgbClr val="FF0000"/>
                </a:solidFill>
              </a:rPr>
              <a:t>banking software </a:t>
            </a:r>
            <a:r>
              <a:rPr lang="en-US" dirty="0"/>
              <a:t>to update the customers’ </a:t>
            </a:r>
            <a:r>
              <a:rPr lang="en-US" dirty="0">
                <a:solidFill>
                  <a:srgbClr val="FF0000"/>
                </a:solidFill>
              </a:rPr>
              <a:t>account</a:t>
            </a:r>
            <a:r>
              <a:rPr lang="en-US" dirty="0"/>
              <a:t> at the end of transaction</a:t>
            </a:r>
          </a:p>
          <a:p>
            <a:r>
              <a:rPr lang="en-US" dirty="0"/>
              <a:t>The ATM should also give the customer some </a:t>
            </a:r>
            <a:r>
              <a:rPr lang="en-US" dirty="0">
                <a:solidFill>
                  <a:srgbClr val="FF0000"/>
                </a:solidFill>
              </a:rPr>
              <a:t>record</a:t>
            </a:r>
            <a:r>
              <a:rPr lang="en-US" dirty="0"/>
              <a:t> of the transaction.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unnecessary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 can be a property of either the customer of the debit card!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modern language now supports object-orientation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C++ (C with Classes)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And many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know objects, we need a way to design an object-oriented system</a:t>
            </a:r>
          </a:p>
          <a:p>
            <a:r>
              <a:rPr lang="en-US" dirty="0" smtClean="0"/>
              <a:t>This system should be independent from any programming language.</a:t>
            </a:r>
          </a:p>
          <a:p>
            <a:r>
              <a:rPr lang="en-US" dirty="0" smtClean="0"/>
              <a:t>UML is here.</a:t>
            </a:r>
          </a:p>
          <a:p>
            <a:pPr lvl="1"/>
            <a:r>
              <a:rPr lang="en-US" dirty="0" smtClean="0"/>
              <a:t>Unified Modeling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UML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Objects</a:t>
            </a:r>
          </a:p>
          <a:p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Relations between objects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Properties of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4367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Abstract class</a:t>
            </a:r>
          </a:p>
          <a:p>
            <a:pPr lvl="1"/>
            <a:r>
              <a:rPr lang="en-US" dirty="0" smtClean="0"/>
              <a:t>Abstract method</a:t>
            </a:r>
          </a:p>
          <a:p>
            <a:r>
              <a:rPr lang="en-US" dirty="0" smtClean="0"/>
              <a:t>Generalization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Specific to some classes or general for all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417638"/>
            <a:ext cx="41243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is the trick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compiler/interpreter does the actual job!</a:t>
            </a:r>
          </a:p>
          <a:p>
            <a:r>
              <a:rPr lang="en-US" dirty="0" smtClean="0"/>
              <a:t>Read text file, interpret the contents, output another file more understandable by machines, less understandable by us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s://commons.apache.org/proper/commons-bcel/images/jv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3886687"/>
            <a:ext cx="41814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System (Code)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ShapeV1.py</a:t>
            </a:r>
          </a:p>
          <a:p>
            <a:pPr lvl="1"/>
            <a:r>
              <a:rPr lang="en-US" dirty="0" smtClean="0"/>
              <a:t>Implementation of Shape and Square</a:t>
            </a:r>
          </a:p>
          <a:p>
            <a:pPr lvl="1"/>
            <a:r>
              <a:rPr lang="en-US" dirty="0" smtClean="0"/>
              <a:t>Constructors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ShapeV2.py</a:t>
            </a:r>
          </a:p>
          <a:p>
            <a:pPr lvl="1"/>
            <a:r>
              <a:rPr lang="en-US" dirty="0" smtClean="0"/>
              <a:t>Addition of Triangle to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draw our animal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38525"/>
            <a:ext cx="8229600" cy="2427254"/>
          </a:xfrm>
        </p:spPr>
        <p:txBody>
          <a:bodyPr/>
          <a:lstStyle/>
          <a:p>
            <a:r>
              <a:rPr lang="en-US" dirty="0" smtClean="0"/>
              <a:t>Specific methods to some classes</a:t>
            </a:r>
          </a:p>
          <a:p>
            <a:pPr lvl="1"/>
            <a:r>
              <a:rPr lang="en-US" dirty="0" smtClean="0"/>
              <a:t>According to their 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417638"/>
            <a:ext cx="36671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System (Code)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AnimalV1.py</a:t>
            </a:r>
          </a:p>
          <a:p>
            <a:pPr lvl="1"/>
            <a:r>
              <a:rPr lang="en-US" dirty="0" smtClean="0"/>
              <a:t>Implementation with Animal, Dog and 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some spice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 animal has an owner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And multiplicities</a:t>
            </a:r>
          </a:p>
          <a:p>
            <a:pPr lvl="1"/>
            <a:r>
              <a:rPr lang="en-US" dirty="0" smtClean="0"/>
              <a:t>Exact read is in arrow direction</a:t>
            </a:r>
          </a:p>
          <a:p>
            <a:pPr lvl="2"/>
            <a:r>
              <a:rPr lang="en-US" dirty="0" smtClean="0"/>
              <a:t>0 or more animals can have 1 owner</a:t>
            </a:r>
          </a:p>
          <a:p>
            <a:pPr lvl="1"/>
            <a:r>
              <a:rPr lang="en-US" dirty="0" smtClean="0"/>
              <a:t>But vice-versa is also ok</a:t>
            </a:r>
          </a:p>
          <a:p>
            <a:pPr lvl="2"/>
            <a:r>
              <a:rPr lang="en-US" dirty="0" smtClean="0"/>
              <a:t>1 person can have 0 or more dogs</a:t>
            </a:r>
          </a:p>
          <a:p>
            <a:r>
              <a:rPr lang="en-US" dirty="0" smtClean="0"/>
              <a:t>See the new method in Animal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995055"/>
            <a:ext cx="4743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System with Owner (Code)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AnimalV2.py</a:t>
            </a:r>
          </a:p>
          <a:p>
            <a:pPr lvl="1"/>
            <a:r>
              <a:rPr lang="en-US" dirty="0" smtClean="0"/>
              <a:t>Implementation with Animal, Dog, Cat and Person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relation between this Person and Huseyin?</a:t>
            </a:r>
          </a:p>
          <a:p>
            <a:pPr lvl="1"/>
            <a:r>
              <a:rPr lang="en-US" dirty="0" smtClean="0"/>
              <a:t>Person is a class</a:t>
            </a:r>
          </a:p>
          <a:p>
            <a:pPr lvl="1"/>
            <a:r>
              <a:rPr lang="en-US" dirty="0" smtClean="0"/>
              <a:t>Huseyin is an object (conforming to Person class)</a:t>
            </a:r>
          </a:p>
          <a:p>
            <a:pPr lvl="2"/>
            <a:r>
              <a:rPr lang="en-US" dirty="0" smtClean="0"/>
              <a:t>Meaning Huseyin is a runtime element</a:t>
            </a:r>
          </a:p>
          <a:p>
            <a:r>
              <a:rPr lang="en-US" dirty="0" smtClean="0"/>
              <a:t>In UML there is a separate diagram for this</a:t>
            </a:r>
          </a:p>
          <a:p>
            <a:pPr lvl="1"/>
            <a:r>
              <a:rPr lang="en-US" dirty="0" smtClean="0"/>
              <a:t>Object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90109" cy="4265579"/>
          </a:xfrm>
        </p:spPr>
        <p:txBody>
          <a:bodyPr/>
          <a:lstStyle/>
          <a:p>
            <a:r>
              <a:rPr lang="en-US" dirty="0" smtClean="0"/>
              <a:t>Class Diagram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Code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Object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24192"/>
            <a:ext cx="4204422" cy="1620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47" y="3047675"/>
            <a:ext cx="2143125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424" y="4312226"/>
            <a:ext cx="3585573" cy="146078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447309" y="2949721"/>
            <a:ext cx="4468091" cy="0"/>
          </a:xfrm>
          <a:prstGeom prst="line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47309" y="4291444"/>
            <a:ext cx="4468091" cy="0"/>
          </a:xfrm>
          <a:prstGeom prst="line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spice for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Compositions</a:t>
            </a:r>
            <a:endParaRPr lang="en-US" dirty="0"/>
          </a:p>
          <a:p>
            <a:r>
              <a:rPr lang="en-US" dirty="0" smtClean="0"/>
              <a:t>A room is composed of many chairs and many tables etc. etc.</a:t>
            </a:r>
          </a:p>
          <a:p>
            <a:r>
              <a:rPr lang="en-US" dirty="0" smtClean="0"/>
              <a:t>Code is same as “association”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417638"/>
            <a:ext cx="59817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more spice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81375"/>
            <a:ext cx="8229600" cy="248440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A blueprint of the implementing classes.</a:t>
            </a:r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Dogg</a:t>
            </a:r>
            <a:r>
              <a:rPr lang="en-US" dirty="0" smtClean="0"/>
              <a:t> should implement these methods</a:t>
            </a:r>
          </a:p>
          <a:p>
            <a:pPr lvl="2"/>
            <a:r>
              <a:rPr lang="en-US" dirty="0" smtClean="0"/>
              <a:t>Eat and Travel</a:t>
            </a:r>
          </a:p>
          <a:p>
            <a:r>
              <a:rPr lang="en-US" dirty="0" smtClean="0"/>
              <a:t>Code is same as “abstract” classes.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Animal.java</a:t>
            </a:r>
          </a:p>
          <a:p>
            <a:pPr lvl="1"/>
            <a:r>
              <a:rPr lang="en-US" dirty="0" smtClean="0"/>
              <a:t>Implementation of Animal, Dog and 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1600200"/>
            <a:ext cx="21050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Principles of</a:t>
            </a:r>
            <a:br>
              <a:rPr lang="en-US" dirty="0" smtClean="0"/>
            </a:br>
            <a:r>
              <a:rPr lang="en-US" dirty="0" smtClean="0"/>
              <a:t>Object-oriented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Cohesion</a:t>
            </a:r>
          </a:p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slide is not a modern day practice.</a:t>
            </a:r>
          </a:p>
          <a:p>
            <a:pPr lvl="1"/>
            <a:r>
              <a:rPr lang="en-US" dirty="0" smtClean="0"/>
              <a:t>At least only computer engineers should do it.</a:t>
            </a:r>
          </a:p>
          <a:p>
            <a:r>
              <a:rPr lang="en-US" dirty="0" smtClean="0"/>
              <a:t>Now we have IDEs (Integrated Development Environment)</a:t>
            </a:r>
          </a:p>
          <a:p>
            <a:pPr lvl="1"/>
            <a:r>
              <a:rPr lang="en-US" dirty="0" smtClean="0"/>
              <a:t>Providing</a:t>
            </a:r>
          </a:p>
          <a:p>
            <a:pPr lvl="2"/>
            <a:r>
              <a:rPr lang="en-US" dirty="0" smtClean="0"/>
              <a:t>Text editors</a:t>
            </a:r>
          </a:p>
          <a:p>
            <a:pPr lvl="2"/>
            <a:r>
              <a:rPr lang="en-US" dirty="0" smtClean="0"/>
              <a:t>Compilers</a:t>
            </a:r>
          </a:p>
          <a:p>
            <a:pPr lvl="2"/>
            <a:r>
              <a:rPr lang="en-US" dirty="0" smtClean="0"/>
              <a:t>And many other useful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hiding.</a:t>
            </a:r>
          </a:p>
          <a:p>
            <a:pPr lvl="1"/>
            <a:r>
              <a:rPr lang="en-US" dirty="0" smtClean="0"/>
              <a:t>Hide unnecessary information from the public.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EncapsulationV1.java</a:t>
            </a:r>
          </a:p>
          <a:p>
            <a:r>
              <a:rPr lang="en-US" dirty="0" smtClean="0"/>
              <a:t>Public and private methods!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already see in Animal or Shape system.</a:t>
            </a:r>
          </a:p>
          <a:p>
            <a:r>
              <a:rPr lang="en-US" dirty="0" smtClean="0"/>
              <a:t>Dog inherits methods/attributes of Animal.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4036979"/>
            <a:ext cx="4743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Working with something we know how to use but we don’t know how it works internally.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know animals make sounds and we know how to call it, but we don’t know internals.</a:t>
            </a:r>
          </a:p>
          <a:p>
            <a:pPr lvl="1"/>
            <a:r>
              <a:rPr lang="en-US" dirty="0" smtClean="0"/>
              <a:t>Internals defined later on Dog, Cat or Bird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486080"/>
            <a:ext cx="4743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Having more than one form.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don’t know how to compute the areas of each shape, but we know it will have different forms in each of the subclasses.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233324"/>
            <a:ext cx="41243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 what degree, a program’s various tasks and responsibilities are related to one another.</a:t>
            </a:r>
          </a:p>
          <a:p>
            <a:r>
              <a:rPr lang="en-US" dirty="0" smtClean="0"/>
              <a:t>Strong cohesion means responsibilities are related to one another.</a:t>
            </a:r>
          </a:p>
          <a:p>
            <a:pPr lvl="1"/>
            <a:r>
              <a:rPr lang="en-US" dirty="0" smtClean="0"/>
              <a:t>For example Math class in Java:</a:t>
            </a:r>
          </a:p>
          <a:p>
            <a:pPr lvl="2"/>
            <a:r>
              <a:rPr lang="en-US" dirty="0" smtClean="0"/>
              <a:t>It does sin(), cos(), </a:t>
            </a:r>
            <a:r>
              <a:rPr lang="en-US" dirty="0" err="1" smtClean="0"/>
              <a:t>asin</a:t>
            </a:r>
            <a:r>
              <a:rPr lang="en-US" dirty="0" smtClean="0"/>
              <a:t>(), </a:t>
            </a:r>
            <a:r>
              <a:rPr lang="en-US" dirty="0" err="1" smtClean="0"/>
              <a:t>sqrt</a:t>
            </a:r>
            <a:r>
              <a:rPr lang="en-US" dirty="0" smtClean="0"/>
              <a:t>(), power(), </a:t>
            </a:r>
            <a:r>
              <a:rPr lang="en-US" dirty="0" err="1" smtClean="0"/>
              <a:t>exp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It has constants like PI, E etc.</a:t>
            </a:r>
          </a:p>
          <a:p>
            <a:pPr lvl="1"/>
            <a:r>
              <a:rPr lang="en-US" dirty="0" smtClean="0"/>
              <a:t>So this class performs only one task: math-related computation</a:t>
            </a:r>
          </a:p>
          <a:p>
            <a:r>
              <a:rPr lang="en-US" dirty="0" smtClean="0"/>
              <a:t>If a class has:</a:t>
            </a:r>
          </a:p>
          <a:p>
            <a:pPr lvl="1"/>
            <a:r>
              <a:rPr lang="en-US" dirty="0" smtClean="0"/>
              <a:t>Methods to print something, </a:t>
            </a:r>
          </a:p>
          <a:p>
            <a:pPr lvl="1"/>
            <a:r>
              <a:rPr lang="en-US" dirty="0" smtClean="0"/>
              <a:t>Sending an email,</a:t>
            </a:r>
          </a:p>
          <a:p>
            <a:pPr lvl="1"/>
            <a:r>
              <a:rPr lang="en-US" dirty="0" smtClean="0"/>
              <a:t>Working with trigonometric functions</a:t>
            </a:r>
          </a:p>
          <a:p>
            <a:pPr lvl="1"/>
            <a:r>
              <a:rPr lang="en-US" dirty="0" smtClean="0"/>
              <a:t>How should we name it? Complicated, right?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Strong cohesion helps to build quality code.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107" y="3901786"/>
            <a:ext cx="300990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87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extent to which components/classes depend on one another.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CouplingV1.java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CouplingV2.java</a:t>
            </a:r>
          </a:p>
          <a:p>
            <a:pPr lvl="1"/>
            <a:r>
              <a:rPr lang="en-US" dirty="0" smtClean="0"/>
              <a:t>Tight coupling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Loose coupling helps to build quality code!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Object-oriented</a:t>
            </a:r>
            <a:br>
              <a:rPr lang="en-US" dirty="0" smtClean="0"/>
            </a:br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</a:p>
          <a:p>
            <a:pPr lvl="1"/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Open-closed principle</a:t>
            </a:r>
          </a:p>
          <a:p>
            <a:pPr lvl="1"/>
            <a:r>
              <a:rPr lang="en-US" dirty="0" err="1" smtClean="0"/>
              <a:t>Liskov</a:t>
            </a:r>
            <a:r>
              <a:rPr lang="en-US" dirty="0"/>
              <a:t> </a:t>
            </a:r>
            <a:r>
              <a:rPr lang="en-US" dirty="0" smtClean="0"/>
              <a:t>substitution principle</a:t>
            </a:r>
          </a:p>
          <a:p>
            <a:pPr lvl="1"/>
            <a:r>
              <a:rPr lang="en-US" dirty="0" smtClean="0"/>
              <a:t>Interface segregation principle</a:t>
            </a:r>
          </a:p>
          <a:p>
            <a:pPr lvl="1"/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Principles by Robert Martin</a:t>
            </a:r>
          </a:p>
          <a:p>
            <a:pPr lvl="1"/>
            <a:r>
              <a:rPr lang="en-US" dirty="0" smtClean="0"/>
              <a:t>A known software engineer and pioneer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responsibility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class should have one and only one reason to change.</a:t>
            </a:r>
          </a:p>
          <a:p>
            <a:pPr lvl="1"/>
            <a:r>
              <a:rPr lang="en-US" dirty="0" smtClean="0"/>
              <a:t>A class should have one job!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SRPv1.java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Area calculator is doing so many jobs</a:t>
            </a:r>
          </a:p>
          <a:p>
            <a:pPr lvl="3"/>
            <a:r>
              <a:rPr lang="en-US" dirty="0" smtClean="0"/>
              <a:t>Computing areas, printing in some format</a:t>
            </a:r>
          </a:p>
          <a:p>
            <a:pPr lvl="3"/>
            <a:r>
              <a:rPr lang="en-US" dirty="0" smtClean="0"/>
              <a:t>It should only sum the areas of the shapes, nothing more.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SRPv2.java</a:t>
            </a:r>
          </a:p>
          <a:p>
            <a:pPr lvl="1"/>
            <a:r>
              <a:rPr lang="en-US" dirty="0" smtClean="0"/>
              <a:t>Solution to the printing problem</a:t>
            </a:r>
          </a:p>
          <a:p>
            <a:pPr lvl="2"/>
            <a:r>
              <a:rPr lang="en-US" dirty="0" smtClean="0"/>
              <a:t>The logic to print in some different style in handled in a new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should be open to extension, but close to modification</a:t>
            </a:r>
          </a:p>
          <a:p>
            <a:pPr lvl="1"/>
            <a:r>
              <a:rPr lang="en-US" dirty="0" smtClean="0"/>
              <a:t>Basically, the classes should be easily extendable without modifying the inner structure.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OCPv1.java</a:t>
            </a:r>
          </a:p>
          <a:p>
            <a:pPr lvl="1"/>
            <a:r>
              <a:rPr lang="en-US" dirty="0" smtClean="0"/>
              <a:t>Violation of the principle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OCPv2.java</a:t>
            </a:r>
          </a:p>
          <a:p>
            <a:pPr lvl="1"/>
            <a:r>
              <a:rPr lang="en-US" dirty="0" smtClean="0"/>
              <a:t>Now we don’t need to modify </a:t>
            </a:r>
            <a:r>
              <a:rPr lang="en-US" b="1" dirty="0" smtClean="0"/>
              <a:t>sum</a:t>
            </a:r>
            <a:r>
              <a:rPr lang="en-US" dirty="0" smtClean="0"/>
              <a:t> method each time we add a new 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subclass should be substitutable for their parent class.</a:t>
            </a:r>
          </a:p>
          <a:p>
            <a:pPr lvl="1"/>
            <a:r>
              <a:rPr lang="en-US" dirty="0" smtClean="0"/>
              <a:t>We should use </a:t>
            </a:r>
            <a:r>
              <a:rPr lang="en-US" b="1" dirty="0" smtClean="0"/>
              <a:t>Dog</a:t>
            </a:r>
            <a:r>
              <a:rPr lang="en-US" dirty="0" smtClean="0"/>
              <a:t> class instead of </a:t>
            </a:r>
            <a:r>
              <a:rPr lang="en-US" b="1" dirty="0" smtClean="0"/>
              <a:t>Animal</a:t>
            </a:r>
            <a:r>
              <a:rPr lang="en-US" dirty="0" smtClean="0"/>
              <a:t> class whenever needed.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LSPv1.java</a:t>
            </a:r>
          </a:p>
          <a:p>
            <a:pPr lvl="1"/>
            <a:r>
              <a:rPr lang="en-US" dirty="0" smtClean="0"/>
              <a:t>Added a new calculator by extending old one.</a:t>
            </a:r>
          </a:p>
          <a:p>
            <a:pPr lvl="1"/>
            <a:r>
              <a:rPr lang="en-US" dirty="0" smtClean="0"/>
              <a:t>We can input this one wherever old one is asked.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4" y="1215737"/>
            <a:ext cx="4330374" cy="333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clipse.org/screenshots/images/FortranIde-RedFlag_Lin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048" y="2140556"/>
            <a:ext cx="4564389" cy="36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 should never be forced to implement an unnecessary method.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ISPv1.java</a:t>
            </a:r>
          </a:p>
          <a:p>
            <a:pPr lvl="1"/>
            <a:r>
              <a:rPr lang="en-US" dirty="0" smtClean="0"/>
              <a:t>Forcing </a:t>
            </a:r>
            <a:r>
              <a:rPr lang="en-US" b="1" dirty="0" smtClean="0"/>
              <a:t>Square</a:t>
            </a:r>
            <a:r>
              <a:rPr lang="en-US" dirty="0" smtClean="0"/>
              <a:t> to implement </a:t>
            </a:r>
            <a:r>
              <a:rPr lang="en-US" b="1" dirty="0" smtClean="0"/>
              <a:t>volume</a:t>
            </a:r>
            <a:r>
              <a:rPr lang="en-US" dirty="0" smtClean="0"/>
              <a:t> method, which it doesn’t have.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ISPv2.java</a:t>
            </a:r>
          </a:p>
          <a:p>
            <a:pPr lvl="1"/>
            <a:r>
              <a:rPr lang="en-US" dirty="0" smtClean="0"/>
              <a:t>Segregating Shape interface into two to satisfy principle.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Entities must depend on abstractions/interfaces rather than actual classes.</a:t>
            </a:r>
          </a:p>
          <a:p>
            <a:pPr lvl="1"/>
            <a:r>
              <a:rPr lang="en-US" dirty="0" smtClean="0"/>
              <a:t>So that they can be decoupled.</a:t>
            </a:r>
          </a:p>
          <a:p>
            <a:r>
              <a:rPr lang="en-US" dirty="0"/>
              <a:t>O</a:t>
            </a:r>
            <a:r>
              <a:rPr lang="en-US" dirty="0" smtClean="0"/>
              <a:t>ther definitions:</a:t>
            </a:r>
          </a:p>
          <a:p>
            <a:pPr lvl="1"/>
            <a:r>
              <a:rPr lang="en-US" dirty="0" smtClean="0"/>
              <a:t>High-level modules shouldn’t depend on low-level modules. Both should depend on abstractions.</a:t>
            </a:r>
          </a:p>
          <a:p>
            <a:pPr lvl="1"/>
            <a:r>
              <a:rPr lang="en-US" dirty="0" smtClean="0"/>
              <a:t>Abstractions should not depend on details, details should depend on abstractions.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DIPv1.java</a:t>
            </a:r>
          </a:p>
          <a:p>
            <a:pPr lvl="1"/>
            <a:r>
              <a:rPr lang="en-US" b="1" dirty="0" smtClean="0"/>
              <a:t>Manager</a:t>
            </a:r>
            <a:r>
              <a:rPr lang="en-US" dirty="0" smtClean="0"/>
              <a:t> depends on </a:t>
            </a:r>
            <a:r>
              <a:rPr lang="en-US" b="1" dirty="0" smtClean="0"/>
              <a:t>Worker</a:t>
            </a:r>
            <a:r>
              <a:rPr lang="en-US" dirty="0" smtClean="0"/>
              <a:t>, and </a:t>
            </a:r>
            <a:r>
              <a:rPr lang="en-US" b="1" dirty="0" err="1" smtClean="0"/>
              <a:t>SuperWorker</a:t>
            </a:r>
            <a:r>
              <a:rPr lang="en-US" dirty="0" smtClean="0"/>
              <a:t> is just sitting there.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DIPv2.java</a:t>
            </a:r>
          </a:p>
          <a:p>
            <a:pPr lvl="1"/>
            <a:r>
              <a:rPr lang="en-US" dirty="0" smtClean="0"/>
              <a:t>Now </a:t>
            </a:r>
            <a:r>
              <a:rPr lang="en-US" b="1" dirty="0" smtClean="0"/>
              <a:t>Manager</a:t>
            </a:r>
            <a:r>
              <a:rPr lang="en-US" dirty="0" smtClean="0"/>
              <a:t> can manage any guy that </a:t>
            </a:r>
            <a:r>
              <a:rPr lang="en-US" b="1" dirty="0" err="1" smtClean="0"/>
              <a:t>CanWork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are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see how we can proceed.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the real deal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learning object-orientation help me write better codes?</a:t>
            </a:r>
          </a:p>
          <a:p>
            <a:r>
              <a:rPr lang="en-US" dirty="0" smtClean="0"/>
              <a:t>First of all, your code will be more readable</a:t>
            </a:r>
          </a:p>
          <a:p>
            <a:pPr lvl="1"/>
            <a:r>
              <a:rPr lang="en-US" dirty="0" smtClean="0"/>
              <a:t>Therefore, more maintainable</a:t>
            </a:r>
          </a:p>
          <a:p>
            <a:pPr lvl="1"/>
            <a:r>
              <a:rPr lang="en-US" dirty="0" smtClean="0"/>
              <a:t>As a result, more understandable by “you” later on!</a:t>
            </a:r>
          </a:p>
          <a:p>
            <a:pPr lvl="1"/>
            <a:r>
              <a:rPr lang="en-US" dirty="0" smtClean="0"/>
              <a:t>Especially, if you design your UML diagrams with your code too.</a:t>
            </a:r>
          </a:p>
          <a:p>
            <a:r>
              <a:rPr lang="en-US" dirty="0" smtClean="0"/>
              <a:t>Second, is the design patterns.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People solved same problems for years</a:t>
            </a:r>
          </a:p>
          <a:p>
            <a:r>
              <a:rPr lang="en-US" dirty="0" smtClean="0"/>
              <a:t>And collected good solutions as a collection of something called Design Patterns</a:t>
            </a:r>
          </a:p>
          <a:p>
            <a:r>
              <a:rPr lang="en-US" dirty="0" smtClean="0"/>
              <a:t>First and most famous software related design patterns are in this book:</a:t>
            </a:r>
          </a:p>
          <a:p>
            <a:pPr lvl="1"/>
            <a:r>
              <a:rPr lang="en-US" dirty="0" smtClean="0"/>
              <a:t>Design Patterns: Elements of Reusable Object-oriented Software</a:t>
            </a:r>
          </a:p>
          <a:p>
            <a:pPr lvl="2"/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of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apply some of the design patterns in real problems and see how it improves our performance or solve our problems.</a:t>
            </a:r>
          </a:p>
          <a:p>
            <a:r>
              <a:rPr lang="en-US" dirty="0" smtClean="0"/>
              <a:t>We will see the structure in UML class diagram.</a:t>
            </a:r>
          </a:p>
          <a:p>
            <a:pPr lvl="1"/>
            <a:r>
              <a:rPr lang="en-US" dirty="0" smtClean="0"/>
              <a:t>And see how it works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 of Responsibility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45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Any people sends help emails to </a:t>
            </a:r>
            <a:r>
              <a:rPr lang="en-US" dirty="0" smtClean="0">
                <a:hlinkClick r:id="rId2"/>
              </a:rPr>
              <a:t>help.desk@ua.edu</a:t>
            </a:r>
            <a:endParaRPr lang="en-US" dirty="0" smtClean="0"/>
          </a:p>
          <a:p>
            <a:pPr lvl="1"/>
            <a:r>
              <a:rPr lang="en-US" dirty="0" smtClean="0"/>
              <a:t>Any questions are welcome and it will be redirected to correct department</a:t>
            </a:r>
          </a:p>
          <a:p>
            <a:pPr lvl="1"/>
            <a:r>
              <a:rPr lang="en-US" dirty="0" smtClean="0"/>
              <a:t>Intuitive solution:</a:t>
            </a:r>
          </a:p>
          <a:p>
            <a:pPr lvl="2"/>
            <a:r>
              <a:rPr lang="en-US" dirty="0" smtClean="0"/>
              <a:t>A central help manager that has associations to all departments.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83" y="4549786"/>
            <a:ext cx="4982270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Any pr</a:t>
            </a:r>
            <a:r>
              <a:rPr lang="en-US" dirty="0" err="1" smtClean="0"/>
              <a:t>inciples</a:t>
            </a:r>
            <a:r>
              <a:rPr lang="en-US" dirty="0" smtClean="0"/>
              <a:t> violated?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77045"/>
            <a:ext cx="8229600" cy="2488734"/>
          </a:xfrm>
        </p:spPr>
        <p:txBody>
          <a:bodyPr/>
          <a:lstStyle/>
          <a:p>
            <a:r>
              <a:rPr lang="en-US" dirty="0" smtClean="0"/>
              <a:t>What if I want to</a:t>
            </a:r>
            <a:r>
              <a:rPr lang="tr-TR" dirty="0" smtClean="0"/>
              <a:t> add more departments?</a:t>
            </a:r>
            <a:endParaRPr lang="en-US" dirty="0" smtClean="0"/>
          </a:p>
          <a:p>
            <a:pPr lvl="1"/>
            <a:r>
              <a:rPr lang="en-US" dirty="0" smtClean="0"/>
              <a:t>Open-closed principle</a:t>
            </a:r>
          </a:p>
          <a:p>
            <a:r>
              <a:rPr lang="en-US" dirty="0" smtClean="0"/>
              <a:t>Other problems?</a:t>
            </a:r>
          </a:p>
          <a:p>
            <a:pPr lvl="1"/>
            <a:r>
              <a:rPr lang="en-US" dirty="0" smtClean="0"/>
              <a:t>Workload of the help manager?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65" y="1338995"/>
            <a:ext cx="4982270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8075"/>
            <a:ext cx="8229600" cy="2217704"/>
          </a:xfrm>
        </p:spPr>
        <p:txBody>
          <a:bodyPr/>
          <a:lstStyle/>
          <a:p>
            <a:r>
              <a:rPr lang="en-US" dirty="0" smtClean="0"/>
              <a:t>Handlers connected with successor links.</a:t>
            </a:r>
          </a:p>
          <a:p>
            <a:r>
              <a:rPr lang="en-US" dirty="0" smtClean="0"/>
              <a:t>The request will be sent to first handler, then follows successors.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489869"/>
            <a:ext cx="38671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some sequential lines to instruct the computer what to do!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3024187"/>
            <a:ext cx="1162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solution after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4225"/>
            <a:ext cx="8229600" cy="2541554"/>
          </a:xfrm>
        </p:spPr>
        <p:txBody>
          <a:bodyPr/>
          <a:lstStyle/>
          <a:p>
            <a:r>
              <a:rPr lang="en-US" dirty="0" smtClean="0"/>
              <a:t>Order the departments with respect to the most workload to the least.</a:t>
            </a:r>
          </a:p>
          <a:p>
            <a:r>
              <a:rPr lang="en-US" dirty="0" smtClean="0"/>
              <a:t>A new department can be added easily to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600200"/>
            <a:ext cx="58769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example for</a:t>
            </a:r>
            <a:br>
              <a:rPr lang="en-US" dirty="0" smtClean="0"/>
            </a:br>
            <a:r>
              <a:rPr lang="en-US" dirty="0" smtClean="0"/>
              <a:t>Chain of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CheckAuthority.java</a:t>
            </a:r>
          </a:p>
          <a:p>
            <a:pPr lvl="1"/>
            <a:r>
              <a:rPr lang="en-US" dirty="0" smtClean="0"/>
              <a:t>Purchase requests to be approved by:</a:t>
            </a:r>
          </a:p>
          <a:p>
            <a:pPr lvl="2"/>
            <a:r>
              <a:rPr lang="en-US" dirty="0" smtClean="0"/>
              <a:t>Manager (</a:t>
            </a:r>
            <a:r>
              <a:rPr lang="en-US" dirty="0" err="1" smtClean="0"/>
              <a:t>upto</a:t>
            </a:r>
            <a:r>
              <a:rPr lang="en-US" dirty="0" smtClean="0"/>
              <a:t> 5000)</a:t>
            </a:r>
          </a:p>
          <a:p>
            <a:pPr lvl="2"/>
            <a:r>
              <a:rPr lang="en-US" dirty="0" smtClean="0"/>
              <a:t>Director (</a:t>
            </a:r>
            <a:r>
              <a:rPr lang="en-US" dirty="0" err="1" smtClean="0"/>
              <a:t>upto</a:t>
            </a:r>
            <a:r>
              <a:rPr lang="en-US" dirty="0" smtClean="0"/>
              <a:t> 10000)</a:t>
            </a:r>
          </a:p>
          <a:p>
            <a:pPr lvl="2"/>
            <a:r>
              <a:rPr lang="en-US" dirty="0" smtClean="0"/>
              <a:t>Vice-president (</a:t>
            </a:r>
            <a:r>
              <a:rPr lang="en-US" dirty="0" err="1" smtClean="0"/>
              <a:t>upto</a:t>
            </a:r>
            <a:r>
              <a:rPr lang="en-US" dirty="0" smtClean="0"/>
              <a:t> 20000)</a:t>
            </a:r>
          </a:p>
          <a:p>
            <a:pPr lvl="2"/>
            <a:r>
              <a:rPr lang="en-US" dirty="0" smtClean="0"/>
              <a:t>President (</a:t>
            </a:r>
            <a:r>
              <a:rPr lang="en-US" dirty="0" err="1" smtClean="0"/>
              <a:t>upto</a:t>
            </a:r>
            <a:r>
              <a:rPr lang="en-US" dirty="0" smtClean="0"/>
              <a:t> 30000)</a:t>
            </a:r>
          </a:p>
          <a:p>
            <a:pPr lvl="2"/>
            <a:r>
              <a:rPr lang="en-US" dirty="0" smtClean="0"/>
              <a:t>Rest needs a board meeting</a:t>
            </a:r>
          </a:p>
          <a:p>
            <a:pPr lvl="1"/>
            <a:r>
              <a:rPr lang="en-US" dirty="0" smtClean="0"/>
              <a:t>It starts from manager and to upper level officials.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Scenario:	</a:t>
            </a:r>
          </a:p>
          <a:p>
            <a:pPr lvl="1"/>
            <a:r>
              <a:rPr lang="en-US" dirty="0" smtClean="0"/>
              <a:t>Creating a forest of trees</a:t>
            </a:r>
          </a:p>
          <a:p>
            <a:pPr lvl="1"/>
            <a:r>
              <a:rPr lang="en-US" dirty="0" smtClean="0"/>
              <a:t>Lots and lots of them</a:t>
            </a:r>
          </a:p>
          <a:p>
            <a:pPr lvl="1"/>
            <a:r>
              <a:rPr lang="en-US" dirty="0" smtClean="0"/>
              <a:t>Intuitive solution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80" y="4024746"/>
            <a:ext cx="9048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happens if I create millions?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Lots of objects, probably some of the attributes are same.</a:t>
            </a:r>
          </a:p>
          <a:p>
            <a:pPr lvl="2"/>
            <a:r>
              <a:rPr lang="en-US" dirty="0" smtClean="0"/>
              <a:t>For example color: Green will probably be 95% of the object pool.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17" y="2147223"/>
            <a:ext cx="4968765" cy="20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Extrinsic states are properties that can be store in client and used as parameter</a:t>
            </a:r>
          </a:p>
          <a:p>
            <a:pPr lvl="1"/>
            <a:r>
              <a:rPr lang="en-US" dirty="0" smtClean="0"/>
              <a:t>Like position.</a:t>
            </a:r>
          </a:p>
          <a:p>
            <a:r>
              <a:rPr lang="en-US" dirty="0" smtClean="0"/>
              <a:t>Intrinsic states are stored in flyweight itself.</a:t>
            </a:r>
          </a:p>
          <a:p>
            <a:pPr lvl="1"/>
            <a:r>
              <a:rPr lang="en-US" dirty="0" smtClean="0"/>
              <a:t>Like type, color.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023629"/>
            <a:ext cx="38671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solution after Flyweight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91345"/>
            <a:ext cx="8229600" cy="2374434"/>
          </a:xfrm>
        </p:spPr>
        <p:txBody>
          <a:bodyPr/>
          <a:lstStyle/>
          <a:p>
            <a:r>
              <a:rPr lang="en-US" dirty="0" smtClean="0"/>
              <a:t>Now we have less </a:t>
            </a:r>
            <a:r>
              <a:rPr lang="en-US" dirty="0" err="1" smtClean="0"/>
              <a:t>TreeModel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And the position is passed as 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83" y="1600200"/>
            <a:ext cx="4659634" cy="19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66537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FlyweightV1.java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FlyweightV2.java</a:t>
            </a:r>
          </a:p>
          <a:p>
            <a:r>
              <a:rPr lang="en-US" dirty="0" smtClean="0"/>
              <a:t>These are other circle drawing examples, but see the time difference between two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600200"/>
            <a:ext cx="3438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was the important parts of object-oriented programming.</a:t>
            </a:r>
          </a:p>
          <a:p>
            <a:r>
              <a:rPr lang="en-US" dirty="0" smtClean="0"/>
              <a:t>Of course, there is a lot more when you dive into different problems.</a:t>
            </a:r>
          </a:p>
          <a:p>
            <a:r>
              <a:rPr lang="en-US" dirty="0" smtClean="0"/>
              <a:t>Just take advantage of these principles and structures.</a:t>
            </a:r>
          </a:p>
          <a:p>
            <a:r>
              <a:rPr lang="en-US" dirty="0" smtClean="0"/>
              <a:t>DON’T FORGET: If you don’t optimize, the fastest language may be slowest.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6" name="Picture 2" descr="C:\Users\Huseyin\Desktop\futurama_fr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542381"/>
            <a:ext cx="23812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2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p</a:t>
            </a:r>
            <a:r>
              <a:rPr lang="en-US" dirty="0" smtClean="0"/>
              <a:t>rogramming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Provides the developer useful constructs</a:t>
            </a:r>
          </a:p>
          <a:p>
            <a:pPr lvl="1"/>
            <a:r>
              <a:rPr lang="en-US" dirty="0" smtClean="0"/>
              <a:t>Defining variables</a:t>
            </a:r>
          </a:p>
          <a:p>
            <a:pPr lvl="1"/>
            <a:r>
              <a:rPr lang="en-US" dirty="0" smtClean="0"/>
              <a:t>Looping</a:t>
            </a:r>
          </a:p>
          <a:p>
            <a:pPr lvl="1"/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Many more…</a:t>
            </a:r>
          </a:p>
          <a:p>
            <a:r>
              <a:rPr lang="en-US" dirty="0" smtClean="0"/>
              <a:t>And advanced constructs</a:t>
            </a:r>
          </a:p>
          <a:p>
            <a:pPr lvl="1"/>
            <a:r>
              <a:rPr lang="en-US" dirty="0" smtClean="0"/>
              <a:t>Data management</a:t>
            </a:r>
          </a:p>
          <a:p>
            <a:pPr lvl="1"/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http://www.introprogramming.info/english-intro-csharp-book/read-online/chapter-20-object-oriented-programming-principles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scotch.io/bar-talk/s-o-l-i-d-the-first-five-principles-of-object-oriented-design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gameprogrammingpatterns.com/flyweight.html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course…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programs are not small any more!</a:t>
            </a:r>
          </a:p>
          <a:p>
            <a:pPr lvl="1"/>
            <a:r>
              <a:rPr lang="en-US" dirty="0" smtClean="0"/>
              <a:t>Chrome browser: 17 millions LOC (lines of code)</a:t>
            </a:r>
          </a:p>
          <a:p>
            <a:pPr lvl="1"/>
            <a:r>
              <a:rPr lang="en-US" dirty="0" smtClean="0"/>
              <a:t>Office 2013: 45 millions LOC</a:t>
            </a:r>
            <a:endParaRPr lang="en-US" dirty="0"/>
          </a:p>
          <a:p>
            <a:pPr lvl="1"/>
            <a:r>
              <a:rPr lang="en-US" dirty="0" smtClean="0"/>
              <a:t>Facebook: 60 millions LOC</a:t>
            </a:r>
          </a:p>
          <a:p>
            <a:r>
              <a:rPr lang="en-US" dirty="0" smtClean="0"/>
              <a:t>You can’t just put all the lines sequentially and expect someone to understand!</a:t>
            </a:r>
          </a:p>
          <a:p>
            <a:r>
              <a:rPr lang="en-US" dirty="0" smtClean="0"/>
              <a:t>Of course we needed extra structures to handle the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actual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Lets see some code in action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DogV1.py</a:t>
            </a:r>
          </a:p>
          <a:p>
            <a:pPr lvl="2"/>
            <a:r>
              <a:rPr lang="en-US" dirty="0" smtClean="0"/>
              <a:t>Sequential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DogV2.py</a:t>
            </a:r>
          </a:p>
          <a:p>
            <a:pPr lvl="2"/>
            <a:r>
              <a:rPr lang="en-US" dirty="0" smtClean="0"/>
              <a:t>Functional</a:t>
            </a:r>
          </a:p>
          <a:p>
            <a:r>
              <a:rPr lang="en-US" dirty="0" smtClean="0"/>
              <a:t>Exact level of functional details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AreaV1.py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AreaV2.py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AreaV3.py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AreaV4.py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923-B572-B847-8A5E-FEA2DA66C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2498</Words>
  <Application>Microsoft Office PowerPoint</Application>
  <PresentationFormat>On-screen Show (4:3)</PresentationFormat>
  <Paragraphs>532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Courier New</vt:lpstr>
      <vt:lpstr>Fira Sans</vt:lpstr>
      <vt:lpstr>Times New Roman</vt:lpstr>
      <vt:lpstr>Tw Cen MT</vt:lpstr>
      <vt:lpstr>Wingdings</vt:lpstr>
      <vt:lpstr>Office Theme</vt:lpstr>
      <vt:lpstr>Programming Concepts</vt:lpstr>
      <vt:lpstr>Programming</vt:lpstr>
      <vt:lpstr>So, what is the trick here?</vt:lpstr>
      <vt:lpstr>Modern IDEs</vt:lpstr>
      <vt:lpstr>IDE Samples</vt:lpstr>
      <vt:lpstr>What is a program?</vt:lpstr>
      <vt:lpstr>What is a programming language?</vt:lpstr>
      <vt:lpstr>Of course…</vt:lpstr>
      <vt:lpstr>Down to actual examples</vt:lpstr>
      <vt:lpstr>Which language to choose?</vt:lpstr>
      <vt:lpstr>Why did I choose Python?</vt:lpstr>
      <vt:lpstr>Parameters, parameters…</vt:lpstr>
      <vt:lpstr>How about storing some information?</vt:lpstr>
      <vt:lpstr>Next?</vt:lpstr>
      <vt:lpstr>Object-oriented Programming</vt:lpstr>
      <vt:lpstr>Wouldn’t it be nice…</vt:lpstr>
      <vt:lpstr>Objects</vt:lpstr>
      <vt:lpstr>Objects</vt:lpstr>
      <vt:lpstr>Everything can be an object!</vt:lpstr>
      <vt:lpstr>Let’s identify objects!</vt:lpstr>
      <vt:lpstr>Objects Identified</vt:lpstr>
      <vt:lpstr>Any more?</vt:lpstr>
      <vt:lpstr>Identify on another example!</vt:lpstr>
      <vt:lpstr>Objects identified</vt:lpstr>
      <vt:lpstr>Something unnecessary here</vt:lpstr>
      <vt:lpstr>Object-oriented Languages</vt:lpstr>
      <vt:lpstr>UML Class Diagrams</vt:lpstr>
      <vt:lpstr>Basic UML concepts</vt:lpstr>
      <vt:lpstr>Shape System</vt:lpstr>
      <vt:lpstr>Shape System (Code)</vt:lpstr>
      <vt:lpstr>Let’s draw our animal system</vt:lpstr>
      <vt:lpstr>Animal System (Code)</vt:lpstr>
      <vt:lpstr>Let’s add some spice</vt:lpstr>
      <vt:lpstr>Animal System with Owner (Code)</vt:lpstr>
      <vt:lpstr>Class vs Object</vt:lpstr>
      <vt:lpstr>Object Diagram</vt:lpstr>
      <vt:lpstr>More spice for class diagram</vt:lpstr>
      <vt:lpstr>A little more spice</vt:lpstr>
      <vt:lpstr>Fundamental Principles of Object-oriented Design</vt:lpstr>
      <vt:lpstr>Encapsulation</vt:lpstr>
      <vt:lpstr>Inheritance</vt:lpstr>
      <vt:lpstr>Abstraction</vt:lpstr>
      <vt:lpstr>Polymorphism</vt:lpstr>
      <vt:lpstr>Cohesion</vt:lpstr>
      <vt:lpstr>Coupling</vt:lpstr>
      <vt:lpstr>Advanced Object-oriented Design Principles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</vt:lpstr>
      <vt:lpstr>Principles are done</vt:lpstr>
      <vt:lpstr>Now the real deal</vt:lpstr>
      <vt:lpstr>Design Patterns</vt:lpstr>
      <vt:lpstr>A couple of them</vt:lpstr>
      <vt:lpstr>Chain of Responsibility</vt:lpstr>
      <vt:lpstr>Chain of Responsibility Design Pattern</vt:lpstr>
      <vt:lpstr>Any principles violated?</vt:lpstr>
      <vt:lpstr>Chain of Responsibility Structure</vt:lpstr>
      <vt:lpstr>New solution after design pattern</vt:lpstr>
      <vt:lpstr>Code example for Chain of Responsibility</vt:lpstr>
      <vt:lpstr>Flyweight</vt:lpstr>
      <vt:lpstr>Flyweight Design Pattern</vt:lpstr>
      <vt:lpstr>Any problems?</vt:lpstr>
      <vt:lpstr>Solution: Flyweight Pattern</vt:lpstr>
      <vt:lpstr>New solution after Flyweight</vt:lpstr>
      <vt:lpstr>New class diagram</vt:lpstr>
      <vt:lpstr>Conclusion</vt:lpstr>
      <vt:lpstr>Questions?</vt:lpstr>
      <vt:lpstr>References:</vt:lpstr>
    </vt:vector>
  </TitlesOfParts>
  <Company>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Shinholster</dc:creator>
  <cp:lastModifiedBy>Huseyin Ergin</cp:lastModifiedBy>
  <cp:revision>452</cp:revision>
  <dcterms:created xsi:type="dcterms:W3CDTF">2015-08-27T18:41:58Z</dcterms:created>
  <dcterms:modified xsi:type="dcterms:W3CDTF">2015-09-30T16:47:01Z</dcterms:modified>
</cp:coreProperties>
</file>