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94" r:id="rId11"/>
    <p:sldId id="287" r:id="rId12"/>
    <p:sldId id="288" r:id="rId13"/>
    <p:sldId id="289" r:id="rId14"/>
    <p:sldId id="295" r:id="rId15"/>
    <p:sldId id="290" r:id="rId16"/>
    <p:sldId id="291" r:id="rId17"/>
    <p:sldId id="292" r:id="rId18"/>
    <p:sldId id="293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4" r:id="rId36"/>
    <p:sldId id="312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6" r:id="rId49"/>
    <p:sldId id="327" r:id="rId50"/>
    <p:sldId id="328" r:id="rId51"/>
    <p:sldId id="329" r:id="rId52"/>
    <p:sldId id="330" r:id="rId53"/>
    <p:sldId id="331" r:id="rId54"/>
    <p:sldId id="332" r:id="rId55"/>
    <p:sldId id="333" r:id="rId56"/>
    <p:sldId id="334" r:id="rId57"/>
    <p:sldId id="336" r:id="rId58"/>
    <p:sldId id="335" r:id="rId59"/>
    <p:sldId id="337" r:id="rId60"/>
    <p:sldId id="338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E1"/>
    <a:srgbClr val="E4EDF8"/>
    <a:srgbClr val="1F497D"/>
    <a:srgbClr val="2B598B"/>
    <a:srgbClr val="F7994C"/>
    <a:srgbClr val="FCF2E3"/>
    <a:srgbClr val="FFFFCC"/>
    <a:srgbClr val="1D7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556" autoAdjust="0"/>
    <p:restoredTop sz="80529" autoAdjust="0"/>
  </p:normalViewPr>
  <p:slideViewPr>
    <p:cSldViewPr>
      <p:cViewPr varScale="1">
        <p:scale>
          <a:sx n="93" d="100"/>
          <a:sy n="93" d="100"/>
        </p:scale>
        <p:origin x="1128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9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2C6A9-E6DD-4FC7-8E96-F4F3489EB816}" type="datetimeFigureOut">
              <a:rPr lang="en-US" smtClean="0"/>
              <a:pPr/>
              <a:t>3/25/2017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C926C-DA01-4991-B115-F5DF6BBBAB86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5492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926C-DA01-4991-B115-F5DF6BBBAB86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0686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Parametrize the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926C-DA01-4991-B115-F5DF6BBBAB86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2201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I want to print another animal information</a:t>
            </a:r>
          </a:p>
          <a:p>
            <a:endParaRPr lang="en-US" dirty="0" smtClean="0"/>
          </a:p>
          <a:p>
            <a:r>
              <a:rPr lang="en-US" dirty="0" err="1" smtClean="0"/>
              <a:t>Tadaa</a:t>
            </a:r>
            <a:r>
              <a:rPr lang="en-US" baseline="0" dirty="0" smtClean="0"/>
              <a:t> chicken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I didn’t like something in this code.</a:t>
            </a:r>
          </a:p>
          <a:p>
            <a:r>
              <a:rPr lang="en-US" baseline="0" dirty="0" smtClean="0"/>
              <a:t>We have a lot of repetition here and 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should I write 2 </a:t>
            </a:r>
            <a:r>
              <a:rPr lang="en-US" baseline="0" dirty="0" err="1" smtClean="0"/>
              <a:t>everytime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926C-DA01-4991-B115-F5DF6BBBAB86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2523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are basically talking about a dog?</a:t>
            </a:r>
          </a:p>
          <a:p>
            <a:r>
              <a:rPr lang="en-US" dirty="0" smtClean="0"/>
              <a:t>Has</a:t>
            </a:r>
            <a:r>
              <a:rPr lang="en-US" baseline="0" dirty="0" smtClean="0"/>
              <a:t> name, knows how many legs it has, can make sound itself.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926C-DA01-4991-B115-F5DF6BBBAB86}" type="slidenum">
              <a:rPr lang="en-CA" smtClean="0"/>
              <a:pPr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912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Forget what</a:t>
            </a:r>
            <a:r>
              <a:rPr lang="en-US" baseline="0" dirty="0" smtClean="0"/>
              <a:t> I said about programming languages!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926C-DA01-4991-B115-F5DF6BBBAB86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8504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come back to our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926C-DA01-4991-B115-F5DF6BBBAB86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0932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this PIN number</a:t>
            </a:r>
            <a:r>
              <a:rPr lang="en-US" baseline="0" dirty="0" smtClean="0"/>
              <a:t> doesn’t need to be an object. It can just be an attribute of either the customer or a debit card.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926C-DA01-4991-B115-F5DF6BBBAB86}" type="slidenum">
              <a:rPr lang="en-CA" smtClean="0"/>
              <a:pPr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8363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926C-DA01-4991-B115-F5DF6BBBAB86}" type="slidenum">
              <a:rPr lang="en-CA" smtClean="0"/>
              <a:pPr/>
              <a:t>34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7712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this mysterious piece in the code</a:t>
            </a:r>
            <a:r>
              <a:rPr lang="en-US" baseline="0" dirty="0" smtClean="0"/>
              <a:t> does this creation.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creates an object from a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926C-DA01-4991-B115-F5DF6BBBAB86}" type="slidenum">
              <a:rPr lang="en-CA" smtClean="0"/>
              <a:pPr/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7820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anyone can change</a:t>
            </a:r>
            <a:r>
              <a:rPr lang="en-US" baseline="0" dirty="0" smtClean="0"/>
              <a:t> the speed of a plane,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what if speed is out-of-range? Or invalid? Or maybe you should do just some adjustment to the speed before setting?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926C-DA01-4991-B115-F5DF6BBBAB86}" type="slidenum">
              <a:rPr lang="en-CA" smtClean="0"/>
              <a:pPr/>
              <a:t>37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854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Whenever we add a new shape to the system, we should go and</a:t>
            </a:r>
            <a:r>
              <a:rPr lang="en-US" baseline="0" dirty="0" smtClean="0"/>
              <a:t> modify this method of area calculator.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926C-DA01-4991-B115-F5DF6BBBAB86}" type="slidenum">
              <a:rPr lang="en-CA" smtClean="0"/>
              <a:pPr/>
              <a:t>44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1931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926C-DA01-4991-B115-F5DF6BBBAB86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87150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926C-DA01-4991-B115-F5DF6BBBAB86}" type="slidenum">
              <a:rPr lang="en-CA" smtClean="0"/>
              <a:pPr/>
              <a:t>48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1227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926C-DA01-4991-B115-F5DF6BBBAB86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4730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come back.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926C-DA01-4991-B115-F5DF6BBBAB86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4100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provides us the developers useful</a:t>
            </a:r>
            <a:r>
              <a:rPr lang="en-US" baseline="0" dirty="0" smtClean="0"/>
              <a:t> constructs to instruct the computer!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926C-DA01-4991-B115-F5DF6BBBAB86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5398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926C-DA01-4991-B115-F5DF6BBBAB86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7075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modularize</a:t>
            </a:r>
            <a:r>
              <a:rPr lang="en-US" baseline="0" dirty="0" smtClean="0"/>
              <a:t> by using functions. Grouping some of the stuff.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our programs will be more understandable.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926C-DA01-4991-B115-F5DF6BBBAB86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0038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go even further and make more modular</a:t>
            </a:r>
            <a:r>
              <a:rPr lang="en-US" baseline="0" dirty="0" smtClean="0"/>
              <a:t> by creating parametrized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926C-DA01-4991-B115-F5DF6BBBAB86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9005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want to do it three times. </a:t>
            </a:r>
          </a:p>
          <a:p>
            <a:endParaRPr lang="en-US" dirty="0" smtClean="0"/>
          </a:p>
          <a:p>
            <a:r>
              <a:rPr lang="en-US" dirty="0" smtClean="0"/>
              <a:t>What</a:t>
            </a:r>
            <a:r>
              <a:rPr lang="en-US" baseline="0" dirty="0" smtClean="0"/>
              <a:t> to do?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926C-DA01-4991-B115-F5DF6BBBAB86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330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2714644"/>
          </a:xfrm>
        </p:spPr>
        <p:txBody>
          <a:bodyPr>
            <a:noAutofit/>
          </a:bodyPr>
          <a:lstStyle>
            <a:lvl1pPr>
              <a:defRPr sz="6600" b="1">
                <a:ln>
                  <a:solidFill>
                    <a:srgbClr val="1D7DEE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9792" y="3789040"/>
            <a:ext cx="5976664" cy="1332049"/>
          </a:xfrm>
        </p:spPr>
        <p:txBody>
          <a:bodyPr>
            <a:noAutofit/>
          </a:bodyPr>
          <a:lstStyle>
            <a:lvl1pPr marL="0" indent="0" algn="r">
              <a:buNone/>
              <a:defRPr sz="3200" b="1">
                <a:solidFill>
                  <a:schemeClr val="bg2"/>
                </a:solidFill>
                <a:latin typeface="Calisto MT" pitchFamily="18" charset="0"/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42844" y="1214422"/>
            <a:ext cx="8858312" cy="5286412"/>
          </a:xfrm>
        </p:spPr>
        <p:txBody>
          <a:bodyPr/>
          <a:lstStyle>
            <a:lvl1pPr marL="34290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 sz="2400" b="1">
                <a:solidFill>
                  <a:schemeClr val="bg2"/>
                </a:solidFill>
              </a:defRPr>
            </a:lvl1pPr>
            <a:lvl2pPr marL="7429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bg2"/>
                </a:solidFill>
              </a:defRPr>
            </a:lvl2pPr>
            <a:lvl3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sz="1800" b="1">
                <a:solidFill>
                  <a:schemeClr val="bg2"/>
                </a:solidFill>
              </a:defRPr>
            </a:lvl3pPr>
            <a:lvl4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600" b="1">
                <a:solidFill>
                  <a:schemeClr val="bg2"/>
                </a:solidFill>
              </a:defRPr>
            </a:lvl4pPr>
            <a:lvl5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6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46304" y="386043"/>
            <a:ext cx="886053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2"/>
                </a:solidFill>
                <a:latin typeface="+mj-lt"/>
              </a:rPr>
              <a:t>OUTLINE</a:t>
            </a:r>
            <a:endParaRPr lang="en-US" sz="36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81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42844" y="357166"/>
            <a:ext cx="8858312" cy="703282"/>
          </a:xfrm>
        </p:spPr>
        <p:txBody>
          <a:bodyPr>
            <a:normAutofit/>
          </a:bodyPr>
          <a:lstStyle>
            <a:lvl1pPr algn="ctr">
              <a:defRPr sz="3600" b="1" u="none" cap="all" baseline="0"/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42844" y="1214422"/>
            <a:ext cx="8858312" cy="5286412"/>
          </a:xfrm>
        </p:spPr>
        <p:txBody>
          <a:bodyPr/>
          <a:lstStyle>
            <a:lvl1pPr marL="265113" indent="-265113">
              <a:spcAft>
                <a:spcPts val="600"/>
              </a:spcAft>
              <a:defRPr sz="2400" b="1">
                <a:solidFill>
                  <a:schemeClr val="bg2"/>
                </a:solidFill>
              </a:defRPr>
            </a:lvl1pPr>
            <a:lvl2pPr marL="742950" indent="-285750">
              <a:spcAft>
                <a:spcPts val="600"/>
              </a:spcAft>
              <a:defRPr sz="2000" b="1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§"/>
              <a:defRPr sz="1800" b="1">
                <a:solidFill>
                  <a:schemeClr val="bg2"/>
                </a:solidFill>
              </a:defRPr>
            </a:lvl3pPr>
            <a:lvl4pPr>
              <a:defRPr sz="1600" b="1">
                <a:solidFill>
                  <a:schemeClr val="bg2"/>
                </a:solidFill>
              </a:defRPr>
            </a:lvl4pPr>
            <a:lvl5pPr>
              <a:defRPr sz="16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8778240" y="6492875"/>
            <a:ext cx="365760" cy="365125"/>
          </a:xfrm>
        </p:spPr>
        <p:txBody>
          <a:bodyPr/>
          <a:lstStyle/>
          <a:p>
            <a:fld id="{17BF50E5-978C-44B3-B187-A34563863F6E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" y="6524625"/>
            <a:ext cx="8869680" cy="33337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0">
                <a:solidFill>
                  <a:schemeClr val="bg2"/>
                </a:solidFill>
              </a:defRPr>
            </a:lvl1pPr>
            <a:lvl2pPr marL="457200" indent="0">
              <a:buNone/>
              <a:defRPr sz="1200">
                <a:solidFill>
                  <a:schemeClr val="bg2"/>
                </a:solidFill>
              </a:defRPr>
            </a:lvl2pPr>
            <a:lvl3pPr marL="914400" indent="0">
              <a:buNone/>
              <a:defRPr sz="1200">
                <a:solidFill>
                  <a:schemeClr val="bg2"/>
                </a:solidFill>
              </a:defRPr>
            </a:lvl3pPr>
            <a:lvl4pPr marL="1371600" indent="0">
              <a:buNone/>
              <a:defRPr sz="1200">
                <a:solidFill>
                  <a:schemeClr val="bg2"/>
                </a:solidFill>
              </a:defRPr>
            </a:lvl4pPr>
            <a:lvl5pPr marL="1828800" indent="0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2844" y="357166"/>
            <a:ext cx="8858312" cy="703282"/>
          </a:xfrm>
        </p:spPr>
        <p:txBody>
          <a:bodyPr>
            <a:normAutofit/>
          </a:bodyPr>
          <a:lstStyle>
            <a:lvl1pPr algn="ctr">
              <a:defRPr sz="3600" b="1" u="none" cap="all" baseline="0"/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2844" y="1928802"/>
            <a:ext cx="8858312" cy="4572032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2400" b="1">
                <a:solidFill>
                  <a:schemeClr val="bg2"/>
                </a:solidFill>
              </a:defRPr>
            </a:lvl1pPr>
            <a:lvl2pPr>
              <a:spcAft>
                <a:spcPts val="600"/>
              </a:spcAft>
              <a:defRPr sz="2000" b="1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§"/>
              <a:defRPr sz="1800" b="1">
                <a:solidFill>
                  <a:schemeClr val="bg2"/>
                </a:solidFill>
              </a:defRPr>
            </a:lvl3pPr>
            <a:lvl4pPr>
              <a:defRPr sz="1600" b="1">
                <a:solidFill>
                  <a:schemeClr val="bg2"/>
                </a:solidFill>
              </a:defRPr>
            </a:lvl4pPr>
            <a:lvl5pPr>
              <a:defRPr sz="16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1"/>
          </p:nvPr>
        </p:nvSpPr>
        <p:spPr>
          <a:xfrm>
            <a:off x="142844" y="1142984"/>
            <a:ext cx="8858312" cy="702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 dirty="0"/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8778240" y="6492875"/>
            <a:ext cx="365760" cy="365125"/>
          </a:xfrm>
        </p:spPr>
        <p:txBody>
          <a:bodyPr/>
          <a:lstStyle/>
          <a:p>
            <a:fld id="{17BF50E5-978C-44B3-B187-A34563863F6E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-1" y="6524625"/>
            <a:ext cx="8869680" cy="33337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0">
                <a:solidFill>
                  <a:schemeClr val="bg2"/>
                </a:solidFill>
              </a:defRPr>
            </a:lvl1pPr>
            <a:lvl2pPr marL="457200" indent="0">
              <a:buNone/>
              <a:defRPr sz="1200">
                <a:solidFill>
                  <a:schemeClr val="bg2"/>
                </a:solidFill>
              </a:defRPr>
            </a:lvl2pPr>
            <a:lvl3pPr marL="914400" indent="0">
              <a:buNone/>
              <a:defRPr sz="1200">
                <a:solidFill>
                  <a:schemeClr val="bg2"/>
                </a:solidFill>
              </a:defRPr>
            </a:lvl3pPr>
            <a:lvl4pPr marL="1371600" indent="0">
              <a:buNone/>
              <a:defRPr sz="1200">
                <a:solidFill>
                  <a:schemeClr val="bg2"/>
                </a:solidFill>
              </a:defRPr>
            </a:lvl4pPr>
            <a:lvl5pPr marL="1828800" indent="0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42844" y="1142984"/>
            <a:ext cx="8858312" cy="5382360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2400" b="1">
                <a:solidFill>
                  <a:schemeClr val="bg2"/>
                </a:solidFill>
              </a:defRPr>
            </a:lvl1pPr>
            <a:lvl2pPr>
              <a:spcAft>
                <a:spcPts val="600"/>
              </a:spcAft>
              <a:defRPr sz="2000" b="1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§"/>
              <a:defRPr sz="1800" b="1">
                <a:solidFill>
                  <a:schemeClr val="bg2"/>
                </a:solidFill>
              </a:defRPr>
            </a:lvl3pPr>
            <a:lvl4pPr>
              <a:defRPr sz="1600" b="1">
                <a:solidFill>
                  <a:schemeClr val="bg2"/>
                </a:solidFill>
              </a:defRPr>
            </a:lvl4pPr>
            <a:lvl5pPr>
              <a:defRPr sz="16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8778240" y="6492875"/>
            <a:ext cx="365760" cy="365125"/>
          </a:xfrm>
        </p:spPr>
        <p:txBody>
          <a:bodyPr/>
          <a:lstStyle/>
          <a:p>
            <a:fld id="{17BF50E5-978C-44B3-B187-A34563863F6E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" y="6524625"/>
            <a:ext cx="8869680" cy="33337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0">
                <a:solidFill>
                  <a:schemeClr val="bg2"/>
                </a:solidFill>
              </a:defRPr>
            </a:lvl1pPr>
            <a:lvl2pPr marL="457200" indent="0">
              <a:buNone/>
              <a:defRPr sz="1200">
                <a:solidFill>
                  <a:schemeClr val="bg2"/>
                </a:solidFill>
              </a:defRPr>
            </a:lvl2pPr>
            <a:lvl3pPr marL="914400" indent="0">
              <a:buNone/>
              <a:defRPr sz="1200">
                <a:solidFill>
                  <a:schemeClr val="bg2"/>
                </a:solidFill>
              </a:defRPr>
            </a:lvl3pPr>
            <a:lvl4pPr marL="1371600" indent="0">
              <a:buNone/>
              <a:defRPr sz="1200">
                <a:solidFill>
                  <a:schemeClr val="bg2"/>
                </a:solidFill>
              </a:defRPr>
            </a:lvl4pPr>
            <a:lvl5pPr marL="1828800" indent="0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844" y="1214422"/>
            <a:ext cx="4286280" cy="528641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2"/>
                </a:solidFill>
              </a:defRPr>
            </a:lvl1pPr>
            <a:lvl2pPr>
              <a:defRPr sz="2000" b="1">
                <a:solidFill>
                  <a:schemeClr val="bg2"/>
                </a:solidFill>
              </a:defRPr>
            </a:lvl2pPr>
            <a:lvl3pPr>
              <a:defRPr sz="1800" b="1">
                <a:solidFill>
                  <a:schemeClr val="bg2"/>
                </a:solidFill>
              </a:defRPr>
            </a:lvl3pPr>
            <a:lvl4pPr>
              <a:defRPr sz="1600" b="1">
                <a:solidFill>
                  <a:schemeClr val="bg2"/>
                </a:solidFill>
              </a:defRPr>
            </a:lvl4pPr>
            <a:lvl5pPr>
              <a:defRPr sz="1600" b="1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314" y="1214422"/>
            <a:ext cx="4214842" cy="528641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2"/>
                </a:solidFill>
              </a:defRPr>
            </a:lvl1pPr>
            <a:lvl2pPr>
              <a:defRPr sz="2000" b="1">
                <a:solidFill>
                  <a:schemeClr val="bg2"/>
                </a:solidFill>
              </a:defRPr>
            </a:lvl2pPr>
            <a:lvl3pPr>
              <a:defRPr sz="1800" b="1">
                <a:solidFill>
                  <a:schemeClr val="bg2"/>
                </a:solidFill>
              </a:defRPr>
            </a:lvl3pPr>
            <a:lvl4pPr>
              <a:defRPr sz="1600" b="1">
                <a:solidFill>
                  <a:schemeClr val="bg2"/>
                </a:solidFill>
              </a:defRPr>
            </a:lvl4pPr>
            <a:lvl5pPr>
              <a:defRPr sz="1600" b="1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13" name="Title 17"/>
          <p:cNvSpPr>
            <a:spLocks noGrp="1"/>
          </p:cNvSpPr>
          <p:nvPr>
            <p:ph type="title"/>
          </p:nvPr>
        </p:nvSpPr>
        <p:spPr>
          <a:xfrm>
            <a:off x="142844" y="357166"/>
            <a:ext cx="8858312" cy="714380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bg2"/>
                </a:solidFill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4000" b="1" i="0" u="none" strike="noStrike" kern="1200" cap="all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Click to edit Master title style</a:t>
            </a:r>
            <a:endParaRPr kumimoji="0" lang="en-CA" sz="4000" b="1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8778240" y="6492875"/>
            <a:ext cx="365760" cy="365125"/>
          </a:xfrm>
        </p:spPr>
        <p:txBody>
          <a:bodyPr/>
          <a:lstStyle/>
          <a:p>
            <a:fld id="{17BF50E5-978C-44B3-B187-A34563863F6E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" y="6524625"/>
            <a:ext cx="8869680" cy="33337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0">
                <a:solidFill>
                  <a:schemeClr val="bg2"/>
                </a:solidFill>
              </a:defRPr>
            </a:lvl1pPr>
            <a:lvl2pPr marL="457200" indent="0">
              <a:buNone/>
              <a:defRPr sz="1200">
                <a:solidFill>
                  <a:schemeClr val="bg2"/>
                </a:solidFill>
              </a:defRPr>
            </a:lvl2pPr>
            <a:lvl3pPr marL="914400" indent="0">
              <a:buNone/>
              <a:defRPr sz="1200">
                <a:solidFill>
                  <a:schemeClr val="bg2"/>
                </a:solidFill>
              </a:defRPr>
            </a:lvl3pPr>
            <a:lvl4pPr marL="1371600" indent="0">
              <a:buNone/>
              <a:defRPr sz="1200">
                <a:solidFill>
                  <a:schemeClr val="bg2"/>
                </a:solidFill>
              </a:defRPr>
            </a:lvl4pPr>
            <a:lvl5pPr marL="1828800" indent="0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1216152"/>
            <a:ext cx="4206240" cy="639762"/>
          </a:xfrm>
        </p:spPr>
        <p:txBody>
          <a:bodyPr anchor="ctr">
            <a:noAutofit/>
          </a:bodyPr>
          <a:lstStyle>
            <a:lvl1pPr marL="0" indent="0">
              <a:buNone/>
              <a:defRPr sz="2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6314" y="1216152"/>
            <a:ext cx="4206240" cy="639762"/>
          </a:xfrm>
        </p:spPr>
        <p:txBody>
          <a:bodyPr anchor="ctr">
            <a:noAutofit/>
          </a:bodyPr>
          <a:lstStyle>
            <a:lvl1pPr marL="0" indent="0">
              <a:buNone/>
              <a:defRPr sz="2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1"/>
          </p:nvPr>
        </p:nvSpPr>
        <p:spPr>
          <a:xfrm>
            <a:off x="142844" y="1988840"/>
            <a:ext cx="4206240" cy="451199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2"/>
                </a:solidFill>
              </a:defRPr>
            </a:lvl1pPr>
            <a:lvl2pPr>
              <a:defRPr sz="2000" b="1">
                <a:solidFill>
                  <a:schemeClr val="bg2"/>
                </a:solidFill>
              </a:defRPr>
            </a:lvl2pPr>
            <a:lvl3pPr>
              <a:defRPr sz="1800" b="1">
                <a:solidFill>
                  <a:schemeClr val="bg2"/>
                </a:solidFill>
              </a:defRPr>
            </a:lvl3pPr>
            <a:lvl4pPr>
              <a:defRPr sz="1600" b="1">
                <a:solidFill>
                  <a:schemeClr val="bg2"/>
                </a:solidFill>
              </a:defRPr>
            </a:lvl4pPr>
            <a:lvl5pPr>
              <a:defRPr sz="1600" b="1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2"/>
          </p:nvPr>
        </p:nvSpPr>
        <p:spPr>
          <a:xfrm>
            <a:off x="4786314" y="1988840"/>
            <a:ext cx="4206240" cy="451199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2"/>
                </a:solidFill>
              </a:defRPr>
            </a:lvl1pPr>
            <a:lvl2pPr>
              <a:defRPr sz="2000" b="1">
                <a:solidFill>
                  <a:schemeClr val="bg2"/>
                </a:solidFill>
              </a:defRPr>
            </a:lvl2pPr>
            <a:lvl3pPr>
              <a:defRPr sz="1800" b="1">
                <a:solidFill>
                  <a:schemeClr val="bg2"/>
                </a:solidFill>
              </a:defRPr>
            </a:lvl3pPr>
            <a:lvl4pPr>
              <a:defRPr sz="1600" b="1">
                <a:solidFill>
                  <a:schemeClr val="bg2"/>
                </a:solidFill>
              </a:defRPr>
            </a:lvl4pPr>
            <a:lvl5pPr>
              <a:defRPr sz="1600" b="1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8778240" y="6492875"/>
            <a:ext cx="365760" cy="365125"/>
          </a:xfrm>
        </p:spPr>
        <p:txBody>
          <a:bodyPr/>
          <a:lstStyle/>
          <a:p>
            <a:fld id="{17BF50E5-978C-44B3-B187-A34563863F6E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-1" y="6524625"/>
            <a:ext cx="8869680" cy="33337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0">
                <a:solidFill>
                  <a:schemeClr val="bg2"/>
                </a:solidFill>
              </a:defRPr>
            </a:lvl1pPr>
            <a:lvl2pPr marL="457200" indent="0">
              <a:buNone/>
              <a:defRPr sz="1200">
                <a:solidFill>
                  <a:schemeClr val="bg2"/>
                </a:solidFill>
              </a:defRPr>
            </a:lvl2pPr>
            <a:lvl3pPr marL="914400" indent="0">
              <a:buNone/>
              <a:defRPr sz="1200">
                <a:solidFill>
                  <a:schemeClr val="bg2"/>
                </a:solidFill>
              </a:defRPr>
            </a:lvl3pPr>
            <a:lvl4pPr marL="1371600" indent="0">
              <a:buNone/>
              <a:defRPr sz="1200">
                <a:solidFill>
                  <a:schemeClr val="bg2"/>
                </a:solidFill>
              </a:defRPr>
            </a:lvl4pPr>
            <a:lvl5pPr marL="1828800" indent="0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1732" y="356616"/>
            <a:ext cx="8860536" cy="713232"/>
          </a:xfrm>
        </p:spPr>
        <p:txBody>
          <a:bodyPr>
            <a:normAutofit/>
          </a:bodyPr>
          <a:lstStyle>
            <a:lvl1pPr>
              <a:defRPr sz="4000" b="1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0" y="1196752"/>
            <a:ext cx="0" cy="5328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ture 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42844" y="1214422"/>
            <a:ext cx="8858312" cy="5286412"/>
          </a:xfrm>
        </p:spPr>
        <p:txBody>
          <a:bodyPr/>
          <a:lstStyle>
            <a:lvl1pPr marL="265113" indent="-265113">
              <a:spcAft>
                <a:spcPts val="600"/>
              </a:spcAft>
              <a:defRPr sz="2400" b="1">
                <a:solidFill>
                  <a:schemeClr val="bg2"/>
                </a:solidFill>
              </a:defRPr>
            </a:lvl1pPr>
            <a:lvl2pPr marL="742950" indent="-285750">
              <a:spcAft>
                <a:spcPts val="600"/>
              </a:spcAft>
              <a:defRPr sz="2000" b="1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§"/>
              <a:defRPr sz="1800" b="1">
                <a:solidFill>
                  <a:schemeClr val="bg2"/>
                </a:solidFill>
              </a:defRPr>
            </a:lvl3pPr>
            <a:lvl4pPr>
              <a:defRPr sz="1600" b="1">
                <a:solidFill>
                  <a:schemeClr val="bg2"/>
                </a:solidFill>
              </a:defRPr>
            </a:lvl4pPr>
            <a:lvl5pPr>
              <a:defRPr sz="16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46304" y="386043"/>
            <a:ext cx="886053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2"/>
                </a:solidFill>
                <a:latin typeface="+mj-lt"/>
              </a:rPr>
              <a:t>CONCLUSION</a:t>
            </a:r>
            <a:r>
              <a:rPr lang="en-US" sz="3600" b="1" baseline="0" dirty="0" smtClean="0">
                <a:solidFill>
                  <a:schemeClr val="bg2"/>
                </a:solidFill>
                <a:latin typeface="+mj-lt"/>
              </a:rPr>
              <a:t> &amp; FUTURE WORK</a:t>
            </a:r>
            <a:endParaRPr lang="en-US" sz="36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05706" y="-433596"/>
            <a:ext cx="3132589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9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CA" sz="49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081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invGray">
      <p:bgPr>
        <a:gradFill flip="none" rotWithShape="1">
          <a:gsLst>
            <a:gs pos="0">
              <a:srgbClr val="E4EDF8">
                <a:alpha val="51765"/>
              </a:srgbClr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43966" y="6492875"/>
            <a:ext cx="50003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7BF50E5-978C-44B3-B187-A34563863F6E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2520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371600" y="23834"/>
            <a:ext cx="6400800" cy="357166"/>
          </a:xfrm>
          <a:prstGeom prst="rect">
            <a:avLst/>
          </a:prstGeom>
        </p:spPr>
        <p:txBody>
          <a:bodyPr vert="horz" lIns="91440" tIns="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50" normalizeH="0" baseline="0" noProof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Object-Oriented Programming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7005" y="-84"/>
            <a:ext cx="252084" cy="25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63" r:id="rId4"/>
    <p:sldLayoutId id="2147483664" r:id="rId5"/>
    <p:sldLayoutId id="2147483666" r:id="rId6"/>
    <p:sldLayoutId id="2147483667" r:id="rId7"/>
    <p:sldLayoutId id="2147483668" r:id="rId8"/>
    <p:sldLayoutId id="2147483675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hyperlink" Target="http://www.objectivelook.net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Head-First-Object-Oriented-Analysis-Design/dp/0596008678" TargetMode="External"/><Relationship Id="rId2" Type="http://schemas.openxmlformats.org/officeDocument/2006/relationships/hyperlink" Target="http://www.introprogramming.info/english-intro-csharp-book/read-online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ntu.edu.sg/home/ehchua/programming/cpp/cp3_OOP.html" TargetMode="External"/><Relationship Id="rId5" Type="http://schemas.openxmlformats.org/officeDocument/2006/relationships/hyperlink" Target="https://www.ntu.edu.sg/home/ehchua/programming/java/J3b_OOPInheritancePolymorphism.html" TargetMode="External"/><Relationship Id="rId4" Type="http://schemas.openxmlformats.org/officeDocument/2006/relationships/hyperlink" Target="https://www.ntu.edu.sg/home/ehchua/programming/java/J3a_OOPBasic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990600"/>
            <a:ext cx="7467600" cy="2057400"/>
          </a:xfrm>
        </p:spPr>
        <p:txBody>
          <a:bodyPr>
            <a:noAutofit/>
          </a:bodyPr>
          <a:lstStyle/>
          <a:p>
            <a:r>
              <a:rPr lang="en-US" sz="5500" dirty="0" smtClean="0">
                <a:ln>
                  <a:noFill/>
                </a:ln>
                <a:effectLst/>
              </a:rPr>
              <a:t>Object-Oriented</a:t>
            </a:r>
            <a:br>
              <a:rPr lang="en-US" sz="5500" dirty="0" smtClean="0">
                <a:ln>
                  <a:noFill/>
                </a:ln>
                <a:effectLst/>
              </a:rPr>
            </a:br>
            <a:r>
              <a:rPr lang="en-US" sz="5500" dirty="0" smtClean="0">
                <a:ln>
                  <a:noFill/>
                </a:ln>
                <a:effectLst/>
              </a:rPr>
              <a:t>Programming</a:t>
            </a:r>
            <a:endParaRPr lang="en-US" sz="5500" dirty="0">
              <a:ln>
                <a:noFill/>
              </a:ln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662" y="5410200"/>
            <a:ext cx="4566338" cy="69492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Google*:</a:t>
            </a:r>
          </a:p>
          <a:p>
            <a:pPr lvl="1"/>
            <a:r>
              <a:rPr lang="en-US" dirty="0"/>
              <a:t>The fastest language is C++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BUT</a:t>
            </a:r>
          </a:p>
          <a:p>
            <a:pPr lvl="2"/>
            <a:r>
              <a:rPr lang="en-US" dirty="0"/>
              <a:t>If you don’t optimize your code, you may end up slower than other languages</a:t>
            </a:r>
          </a:p>
          <a:p>
            <a:pPr lvl="3"/>
            <a:r>
              <a:rPr lang="en-US" dirty="0"/>
              <a:t>See C++ </a:t>
            </a:r>
            <a:r>
              <a:rPr lang="en-US" dirty="0" err="1"/>
              <a:t>Dbg</a:t>
            </a:r>
            <a:r>
              <a:rPr lang="en-US" dirty="0"/>
              <a:t> vs other languages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*Loop Recognition in C++/Java/Go/Scala by Robert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Hundt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Google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438400"/>
            <a:ext cx="28956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8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 Course…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programs are not small any more!</a:t>
            </a:r>
          </a:p>
          <a:p>
            <a:pPr lvl="1"/>
            <a:r>
              <a:rPr lang="en-US" dirty="0"/>
              <a:t>Chrome browser: 17 millions LOC (lines of code)</a:t>
            </a:r>
          </a:p>
          <a:p>
            <a:pPr lvl="1"/>
            <a:r>
              <a:rPr lang="en-US" dirty="0"/>
              <a:t>Office 2013: 45 millions LOC</a:t>
            </a:r>
          </a:p>
          <a:p>
            <a:pPr lvl="1"/>
            <a:r>
              <a:rPr lang="en-US" dirty="0"/>
              <a:t>Facebook: 60 millions LOC</a:t>
            </a:r>
          </a:p>
          <a:p>
            <a:r>
              <a:rPr lang="en-US" dirty="0"/>
              <a:t>You can’t just put all the lines sequentially and expect someone to understand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First, it is impossible.</a:t>
            </a:r>
          </a:p>
          <a:p>
            <a:pPr lvl="1"/>
            <a:r>
              <a:rPr lang="en-US" dirty="0" smtClean="0"/>
              <a:t>Second, it is torture.</a:t>
            </a:r>
            <a:endParaRPr lang="en-US" dirty="0"/>
          </a:p>
          <a:p>
            <a:r>
              <a:rPr lang="en-US" dirty="0"/>
              <a:t>Of course we </a:t>
            </a:r>
            <a:r>
              <a:rPr lang="en-US" dirty="0" smtClean="0"/>
              <a:t>need </a:t>
            </a:r>
            <a:r>
              <a:rPr lang="en-US" dirty="0"/>
              <a:t>extra structures to handle the complexity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9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things get bigger - Modularize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6492875"/>
            <a:ext cx="8869680" cy="3333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V="1">
            <a:off x="533400" y="1324881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Rectangle 6"/>
          <p:cNvSpPr/>
          <p:nvPr/>
        </p:nvSpPr>
        <p:spPr>
          <a:xfrm flipV="1">
            <a:off x="533400" y="1471360"/>
            <a:ext cx="2133600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Rectangle 7"/>
          <p:cNvSpPr/>
          <p:nvPr/>
        </p:nvSpPr>
        <p:spPr>
          <a:xfrm>
            <a:off x="533400" y="1617839"/>
            <a:ext cx="1260938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3" name="Rectangle 32"/>
          <p:cNvSpPr/>
          <p:nvPr/>
        </p:nvSpPr>
        <p:spPr>
          <a:xfrm flipV="1">
            <a:off x="533400" y="1764318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4" name="Rectangle 33"/>
          <p:cNvSpPr/>
          <p:nvPr/>
        </p:nvSpPr>
        <p:spPr>
          <a:xfrm flipV="1">
            <a:off x="533400" y="1910797"/>
            <a:ext cx="2133600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5" name="Rectangle 34"/>
          <p:cNvSpPr/>
          <p:nvPr/>
        </p:nvSpPr>
        <p:spPr>
          <a:xfrm>
            <a:off x="533401" y="2057277"/>
            <a:ext cx="1022382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6" name="Rectangle 35"/>
          <p:cNvSpPr/>
          <p:nvPr/>
        </p:nvSpPr>
        <p:spPr>
          <a:xfrm flipV="1">
            <a:off x="533401" y="2203756"/>
            <a:ext cx="1496169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7" name="Rectangle 36"/>
          <p:cNvSpPr/>
          <p:nvPr/>
        </p:nvSpPr>
        <p:spPr>
          <a:xfrm flipV="1">
            <a:off x="533400" y="2350235"/>
            <a:ext cx="172994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8" name="Rectangle 37"/>
          <p:cNvSpPr/>
          <p:nvPr/>
        </p:nvSpPr>
        <p:spPr>
          <a:xfrm>
            <a:off x="533401" y="2496714"/>
            <a:ext cx="1022382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9" name="Rectangle 38"/>
          <p:cNvSpPr/>
          <p:nvPr/>
        </p:nvSpPr>
        <p:spPr>
          <a:xfrm flipV="1">
            <a:off x="533400" y="2643193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0" name="Rectangle 39"/>
          <p:cNvSpPr/>
          <p:nvPr/>
        </p:nvSpPr>
        <p:spPr>
          <a:xfrm flipV="1">
            <a:off x="533401" y="2789672"/>
            <a:ext cx="1496169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1" name="Rectangle 40"/>
          <p:cNvSpPr/>
          <p:nvPr/>
        </p:nvSpPr>
        <p:spPr>
          <a:xfrm>
            <a:off x="533401" y="2936151"/>
            <a:ext cx="884223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2" name="Rectangle 41"/>
          <p:cNvSpPr/>
          <p:nvPr/>
        </p:nvSpPr>
        <p:spPr>
          <a:xfrm flipV="1">
            <a:off x="533400" y="3082630"/>
            <a:ext cx="1293984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3" name="Rectangle 42"/>
          <p:cNvSpPr/>
          <p:nvPr/>
        </p:nvSpPr>
        <p:spPr>
          <a:xfrm flipV="1">
            <a:off x="533401" y="3229110"/>
            <a:ext cx="1496169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4" name="Rectangle 43"/>
          <p:cNvSpPr/>
          <p:nvPr/>
        </p:nvSpPr>
        <p:spPr>
          <a:xfrm>
            <a:off x="533401" y="3375589"/>
            <a:ext cx="884223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5" name="Rectangle 44"/>
          <p:cNvSpPr/>
          <p:nvPr/>
        </p:nvSpPr>
        <p:spPr>
          <a:xfrm flipV="1">
            <a:off x="533400" y="3522068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6" name="Rectangle 45"/>
          <p:cNvSpPr/>
          <p:nvPr/>
        </p:nvSpPr>
        <p:spPr>
          <a:xfrm flipV="1">
            <a:off x="533400" y="3668547"/>
            <a:ext cx="2133600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7" name="Rectangle 46"/>
          <p:cNvSpPr/>
          <p:nvPr/>
        </p:nvSpPr>
        <p:spPr>
          <a:xfrm>
            <a:off x="533400" y="3815026"/>
            <a:ext cx="1260938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8" name="Rectangle 47"/>
          <p:cNvSpPr/>
          <p:nvPr/>
        </p:nvSpPr>
        <p:spPr>
          <a:xfrm flipV="1">
            <a:off x="533400" y="3961505"/>
            <a:ext cx="1396425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9" name="Rectangle 48"/>
          <p:cNvSpPr/>
          <p:nvPr/>
        </p:nvSpPr>
        <p:spPr>
          <a:xfrm flipV="1">
            <a:off x="533400" y="4107984"/>
            <a:ext cx="161461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0" name="Rectangle 49"/>
          <p:cNvSpPr/>
          <p:nvPr/>
        </p:nvSpPr>
        <p:spPr>
          <a:xfrm>
            <a:off x="533400" y="4254463"/>
            <a:ext cx="954224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1" name="Rectangle 50"/>
          <p:cNvSpPr/>
          <p:nvPr/>
        </p:nvSpPr>
        <p:spPr>
          <a:xfrm flipV="1">
            <a:off x="533400" y="4400942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2" name="Rectangle 51"/>
          <p:cNvSpPr/>
          <p:nvPr/>
        </p:nvSpPr>
        <p:spPr>
          <a:xfrm flipV="1">
            <a:off x="533401" y="4547422"/>
            <a:ext cx="1496169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3" name="Rectangle 52"/>
          <p:cNvSpPr/>
          <p:nvPr/>
        </p:nvSpPr>
        <p:spPr>
          <a:xfrm>
            <a:off x="533400" y="4693901"/>
            <a:ext cx="1260938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4" name="Rectangle 53"/>
          <p:cNvSpPr/>
          <p:nvPr/>
        </p:nvSpPr>
        <p:spPr>
          <a:xfrm flipV="1">
            <a:off x="533400" y="4840380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5" name="Rectangle 54"/>
          <p:cNvSpPr/>
          <p:nvPr/>
        </p:nvSpPr>
        <p:spPr>
          <a:xfrm flipV="1">
            <a:off x="533401" y="4986859"/>
            <a:ext cx="1496169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6" name="Rectangle 55"/>
          <p:cNvSpPr/>
          <p:nvPr/>
        </p:nvSpPr>
        <p:spPr>
          <a:xfrm>
            <a:off x="533400" y="5133338"/>
            <a:ext cx="1260938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7" name="Rectangle 56"/>
          <p:cNvSpPr/>
          <p:nvPr/>
        </p:nvSpPr>
        <p:spPr>
          <a:xfrm flipV="1">
            <a:off x="533400" y="5279817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8" name="Rectangle 57"/>
          <p:cNvSpPr/>
          <p:nvPr/>
        </p:nvSpPr>
        <p:spPr>
          <a:xfrm flipV="1">
            <a:off x="533400" y="5426296"/>
            <a:ext cx="2133600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9" name="Rectangle 58"/>
          <p:cNvSpPr/>
          <p:nvPr/>
        </p:nvSpPr>
        <p:spPr>
          <a:xfrm>
            <a:off x="533400" y="5572775"/>
            <a:ext cx="1260938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1" name="Rectangle 60"/>
          <p:cNvSpPr/>
          <p:nvPr/>
        </p:nvSpPr>
        <p:spPr>
          <a:xfrm flipV="1">
            <a:off x="533400" y="5722012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2" name="Rectangle 61"/>
          <p:cNvSpPr/>
          <p:nvPr/>
        </p:nvSpPr>
        <p:spPr>
          <a:xfrm flipV="1">
            <a:off x="533400" y="5868491"/>
            <a:ext cx="2133600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3" name="Rectangle 62"/>
          <p:cNvSpPr/>
          <p:nvPr/>
        </p:nvSpPr>
        <p:spPr>
          <a:xfrm>
            <a:off x="533400" y="6014970"/>
            <a:ext cx="1260938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4" name="Rectangle 63"/>
          <p:cNvSpPr/>
          <p:nvPr/>
        </p:nvSpPr>
        <p:spPr>
          <a:xfrm flipV="1">
            <a:off x="533400" y="6161449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5" name="Rectangle 64"/>
          <p:cNvSpPr/>
          <p:nvPr/>
        </p:nvSpPr>
        <p:spPr>
          <a:xfrm flipV="1">
            <a:off x="533400" y="6307929"/>
            <a:ext cx="2133600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7" name="Rectangle 66"/>
          <p:cNvSpPr/>
          <p:nvPr/>
        </p:nvSpPr>
        <p:spPr>
          <a:xfrm flipV="1">
            <a:off x="4114800" y="1342458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8" name="Rectangle 67"/>
          <p:cNvSpPr/>
          <p:nvPr/>
        </p:nvSpPr>
        <p:spPr>
          <a:xfrm flipV="1">
            <a:off x="4114800" y="1488937"/>
            <a:ext cx="2133600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9" name="Rectangle 68"/>
          <p:cNvSpPr/>
          <p:nvPr/>
        </p:nvSpPr>
        <p:spPr>
          <a:xfrm>
            <a:off x="4114800" y="1635416"/>
            <a:ext cx="1260938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0" name="Rectangle 69"/>
          <p:cNvSpPr/>
          <p:nvPr/>
        </p:nvSpPr>
        <p:spPr>
          <a:xfrm flipV="1">
            <a:off x="4114800" y="1781895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1" name="Rectangle 70"/>
          <p:cNvSpPr/>
          <p:nvPr/>
        </p:nvSpPr>
        <p:spPr>
          <a:xfrm flipV="1">
            <a:off x="4114800" y="1928374"/>
            <a:ext cx="2133600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2" name="Rectangle 71"/>
          <p:cNvSpPr/>
          <p:nvPr/>
        </p:nvSpPr>
        <p:spPr>
          <a:xfrm>
            <a:off x="6785430" y="2238352"/>
            <a:ext cx="1022382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3" name="Rectangle 72"/>
          <p:cNvSpPr/>
          <p:nvPr/>
        </p:nvSpPr>
        <p:spPr>
          <a:xfrm flipV="1">
            <a:off x="6785430" y="2384831"/>
            <a:ext cx="1496169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4" name="Rectangle 73"/>
          <p:cNvSpPr/>
          <p:nvPr/>
        </p:nvSpPr>
        <p:spPr>
          <a:xfrm flipV="1">
            <a:off x="6785429" y="2531310"/>
            <a:ext cx="172994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5" name="Rectangle 74"/>
          <p:cNvSpPr/>
          <p:nvPr/>
        </p:nvSpPr>
        <p:spPr>
          <a:xfrm>
            <a:off x="6785430" y="2677789"/>
            <a:ext cx="1022382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6" name="Rectangle 75"/>
          <p:cNvSpPr/>
          <p:nvPr/>
        </p:nvSpPr>
        <p:spPr>
          <a:xfrm flipV="1">
            <a:off x="4123881" y="2612286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7" name="Rectangle 76"/>
          <p:cNvSpPr/>
          <p:nvPr/>
        </p:nvSpPr>
        <p:spPr>
          <a:xfrm flipV="1">
            <a:off x="4123882" y="2758765"/>
            <a:ext cx="1496169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8" name="Rectangle 77"/>
          <p:cNvSpPr/>
          <p:nvPr/>
        </p:nvSpPr>
        <p:spPr>
          <a:xfrm>
            <a:off x="4123882" y="2905244"/>
            <a:ext cx="884223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9" name="Rectangle 78"/>
          <p:cNvSpPr/>
          <p:nvPr/>
        </p:nvSpPr>
        <p:spPr>
          <a:xfrm flipV="1">
            <a:off x="4123881" y="3051723"/>
            <a:ext cx="1293984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0" name="Rectangle 79"/>
          <p:cNvSpPr/>
          <p:nvPr/>
        </p:nvSpPr>
        <p:spPr>
          <a:xfrm flipV="1">
            <a:off x="4123882" y="3198203"/>
            <a:ext cx="1496169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1" name="Rectangle 80"/>
          <p:cNvSpPr/>
          <p:nvPr/>
        </p:nvSpPr>
        <p:spPr>
          <a:xfrm>
            <a:off x="4123882" y="3344682"/>
            <a:ext cx="884223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2" name="Rectangle 81"/>
          <p:cNvSpPr/>
          <p:nvPr/>
        </p:nvSpPr>
        <p:spPr>
          <a:xfrm flipV="1">
            <a:off x="4123881" y="3491161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3" name="Rectangle 82"/>
          <p:cNvSpPr/>
          <p:nvPr/>
        </p:nvSpPr>
        <p:spPr>
          <a:xfrm flipV="1">
            <a:off x="6781800" y="2964285"/>
            <a:ext cx="2133600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4" name="Rectangle 83"/>
          <p:cNvSpPr/>
          <p:nvPr/>
        </p:nvSpPr>
        <p:spPr>
          <a:xfrm>
            <a:off x="6781800" y="3110764"/>
            <a:ext cx="1260938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5" name="Rectangle 84"/>
          <p:cNvSpPr/>
          <p:nvPr/>
        </p:nvSpPr>
        <p:spPr>
          <a:xfrm flipV="1">
            <a:off x="6781800" y="3257243"/>
            <a:ext cx="1396425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6" name="Rectangle 85"/>
          <p:cNvSpPr/>
          <p:nvPr/>
        </p:nvSpPr>
        <p:spPr>
          <a:xfrm flipV="1">
            <a:off x="4114800" y="4116772"/>
            <a:ext cx="161461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7" name="Rectangle 86"/>
          <p:cNvSpPr/>
          <p:nvPr/>
        </p:nvSpPr>
        <p:spPr>
          <a:xfrm>
            <a:off x="4114800" y="4263251"/>
            <a:ext cx="954224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8" name="Rectangle 87"/>
          <p:cNvSpPr/>
          <p:nvPr/>
        </p:nvSpPr>
        <p:spPr>
          <a:xfrm flipV="1">
            <a:off x="4114800" y="4409730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9" name="Rectangle 88"/>
          <p:cNvSpPr/>
          <p:nvPr/>
        </p:nvSpPr>
        <p:spPr>
          <a:xfrm flipV="1">
            <a:off x="4114801" y="4556210"/>
            <a:ext cx="1496169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0" name="Rectangle 89"/>
          <p:cNvSpPr/>
          <p:nvPr/>
        </p:nvSpPr>
        <p:spPr>
          <a:xfrm>
            <a:off x="4114800" y="4702689"/>
            <a:ext cx="1260938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1" name="Rectangle 90"/>
          <p:cNvSpPr/>
          <p:nvPr/>
        </p:nvSpPr>
        <p:spPr>
          <a:xfrm flipV="1">
            <a:off x="4114800" y="4849168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2" name="Rectangle 91"/>
          <p:cNvSpPr/>
          <p:nvPr/>
        </p:nvSpPr>
        <p:spPr>
          <a:xfrm flipV="1">
            <a:off x="4114801" y="4995647"/>
            <a:ext cx="1496169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3" name="Rectangle 92"/>
          <p:cNvSpPr/>
          <p:nvPr/>
        </p:nvSpPr>
        <p:spPr>
          <a:xfrm>
            <a:off x="6781800" y="3536887"/>
            <a:ext cx="1260938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4" name="Rectangle 93"/>
          <p:cNvSpPr/>
          <p:nvPr/>
        </p:nvSpPr>
        <p:spPr>
          <a:xfrm flipV="1">
            <a:off x="6781800" y="3683366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5" name="Rectangle 94"/>
          <p:cNvSpPr/>
          <p:nvPr/>
        </p:nvSpPr>
        <p:spPr>
          <a:xfrm flipV="1">
            <a:off x="6781800" y="3829845"/>
            <a:ext cx="2133600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6" name="Rectangle 95"/>
          <p:cNvSpPr/>
          <p:nvPr/>
        </p:nvSpPr>
        <p:spPr>
          <a:xfrm>
            <a:off x="6781800" y="3976324"/>
            <a:ext cx="1260938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7" name="Rectangle 96"/>
          <p:cNvSpPr/>
          <p:nvPr/>
        </p:nvSpPr>
        <p:spPr>
          <a:xfrm flipV="1">
            <a:off x="6781800" y="4125561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8" name="Rectangle 97"/>
          <p:cNvSpPr/>
          <p:nvPr/>
        </p:nvSpPr>
        <p:spPr>
          <a:xfrm flipV="1">
            <a:off x="6781800" y="4272040"/>
            <a:ext cx="2133600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9" name="Rectangle 98"/>
          <p:cNvSpPr/>
          <p:nvPr/>
        </p:nvSpPr>
        <p:spPr>
          <a:xfrm>
            <a:off x="6781800" y="4418519"/>
            <a:ext cx="1260938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0" name="Rectangle 99"/>
          <p:cNvSpPr/>
          <p:nvPr/>
        </p:nvSpPr>
        <p:spPr>
          <a:xfrm flipV="1">
            <a:off x="6781800" y="4564998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1" name="Rectangle 100"/>
          <p:cNvSpPr/>
          <p:nvPr/>
        </p:nvSpPr>
        <p:spPr>
          <a:xfrm flipV="1">
            <a:off x="6781800" y="4711478"/>
            <a:ext cx="2133600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2" name="Rectangle 101"/>
          <p:cNvSpPr/>
          <p:nvPr/>
        </p:nvSpPr>
        <p:spPr>
          <a:xfrm flipV="1">
            <a:off x="3886200" y="1201623"/>
            <a:ext cx="1845276" cy="175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3" name="Rectangle 102"/>
          <p:cNvSpPr/>
          <p:nvPr/>
        </p:nvSpPr>
        <p:spPr>
          <a:xfrm flipV="1">
            <a:off x="3895281" y="2460792"/>
            <a:ext cx="1845276" cy="1757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4" name="Rectangle 103"/>
          <p:cNvSpPr/>
          <p:nvPr/>
        </p:nvSpPr>
        <p:spPr>
          <a:xfrm flipV="1">
            <a:off x="3895281" y="3967535"/>
            <a:ext cx="1845276" cy="1757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5" name="Rectangle 104"/>
          <p:cNvSpPr/>
          <p:nvPr/>
        </p:nvSpPr>
        <p:spPr>
          <a:xfrm flipV="1">
            <a:off x="6781800" y="2096497"/>
            <a:ext cx="1845276" cy="175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6" name="Rectangle 105"/>
          <p:cNvSpPr/>
          <p:nvPr/>
        </p:nvSpPr>
        <p:spPr>
          <a:xfrm flipV="1">
            <a:off x="6781800" y="2824268"/>
            <a:ext cx="1845276" cy="1757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8" name="Rectangle 107"/>
          <p:cNvSpPr/>
          <p:nvPr/>
        </p:nvSpPr>
        <p:spPr>
          <a:xfrm flipV="1">
            <a:off x="6781800" y="3398181"/>
            <a:ext cx="1845276" cy="1757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9" name="Rectangle 108"/>
          <p:cNvSpPr/>
          <p:nvPr/>
        </p:nvSpPr>
        <p:spPr>
          <a:xfrm>
            <a:off x="381000" y="1201623"/>
            <a:ext cx="2458453" cy="795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5011" y="2581564"/>
            <a:ext cx="2458453" cy="101811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81000" y="4047152"/>
            <a:ext cx="2458453" cy="101811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 flipV="1">
            <a:off x="2378675" y="1766591"/>
            <a:ext cx="200167" cy="182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13" name="Rectangle 112"/>
          <p:cNvSpPr/>
          <p:nvPr/>
        </p:nvSpPr>
        <p:spPr>
          <a:xfrm flipV="1">
            <a:off x="5969157" y="1781540"/>
            <a:ext cx="200167" cy="182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14" name="Rectangle 113"/>
          <p:cNvSpPr/>
          <p:nvPr/>
        </p:nvSpPr>
        <p:spPr>
          <a:xfrm flipV="1">
            <a:off x="2378675" y="6163070"/>
            <a:ext cx="200167" cy="18288"/>
          </a:xfrm>
          <a:prstGeom prst="rect">
            <a:avLst/>
          </a:prstGeom>
          <a:solidFill>
            <a:srgbClr val="FF01E1"/>
          </a:solidFill>
          <a:ln>
            <a:solidFill>
              <a:srgbClr val="FF0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15" name="Rectangle 114"/>
          <p:cNvSpPr/>
          <p:nvPr/>
        </p:nvSpPr>
        <p:spPr>
          <a:xfrm flipV="1">
            <a:off x="8640724" y="4567360"/>
            <a:ext cx="200167" cy="18288"/>
          </a:xfrm>
          <a:prstGeom prst="rect">
            <a:avLst/>
          </a:prstGeom>
          <a:solidFill>
            <a:srgbClr val="FF01E1"/>
          </a:solidFill>
          <a:ln>
            <a:solidFill>
              <a:srgbClr val="FF0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16" name="Right Arrow 115"/>
          <p:cNvSpPr/>
          <p:nvPr/>
        </p:nvSpPr>
        <p:spPr>
          <a:xfrm>
            <a:off x="3256898" y="3240290"/>
            <a:ext cx="402195" cy="40581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Content Placeholder 2"/>
          <p:cNvSpPr txBox="1">
            <a:spLocks/>
          </p:cNvSpPr>
          <p:nvPr/>
        </p:nvSpPr>
        <p:spPr>
          <a:xfrm>
            <a:off x="3703321" y="5424171"/>
            <a:ext cx="5074919" cy="1016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We can define methods in order to make our program mode readable.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99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8" grpId="0" animBg="1"/>
      <p:bldP spid="109" grpId="0" animBg="1"/>
      <p:bldP spid="110" grpId="0" animBg="1"/>
      <p:bldP spid="111" grpId="0" animBg="1"/>
      <p:bldP spid="113" grpId="0" animBg="1"/>
      <p:bldP spid="115" grpId="0" animBg="1"/>
      <p:bldP spid="1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MODULARIZE EVEN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457200" y="1739434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Rectangle 6"/>
          <p:cNvSpPr/>
          <p:nvPr/>
        </p:nvSpPr>
        <p:spPr>
          <a:xfrm flipV="1">
            <a:off x="457200" y="1885913"/>
            <a:ext cx="2133600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Rectangle 7"/>
          <p:cNvSpPr/>
          <p:nvPr/>
        </p:nvSpPr>
        <p:spPr>
          <a:xfrm>
            <a:off x="457200" y="2032392"/>
            <a:ext cx="1260938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Rectangle 8"/>
          <p:cNvSpPr/>
          <p:nvPr/>
        </p:nvSpPr>
        <p:spPr>
          <a:xfrm flipV="1">
            <a:off x="457200" y="2178871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Rectangle 9"/>
          <p:cNvSpPr/>
          <p:nvPr/>
        </p:nvSpPr>
        <p:spPr>
          <a:xfrm flipV="1">
            <a:off x="457200" y="2325350"/>
            <a:ext cx="2133600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1" name="Rectangle 10"/>
          <p:cNvSpPr/>
          <p:nvPr/>
        </p:nvSpPr>
        <p:spPr>
          <a:xfrm>
            <a:off x="3432630" y="3113655"/>
            <a:ext cx="1022382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2" name="Rectangle 11"/>
          <p:cNvSpPr/>
          <p:nvPr/>
        </p:nvSpPr>
        <p:spPr>
          <a:xfrm flipV="1">
            <a:off x="3432630" y="3260134"/>
            <a:ext cx="1496169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" name="Rectangle 12"/>
          <p:cNvSpPr/>
          <p:nvPr/>
        </p:nvSpPr>
        <p:spPr>
          <a:xfrm flipV="1">
            <a:off x="3432629" y="3406613"/>
            <a:ext cx="172994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4" name="Rectangle 13"/>
          <p:cNvSpPr/>
          <p:nvPr/>
        </p:nvSpPr>
        <p:spPr>
          <a:xfrm>
            <a:off x="3432630" y="3553092"/>
            <a:ext cx="1022382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5" name="Rectangle 14"/>
          <p:cNvSpPr/>
          <p:nvPr/>
        </p:nvSpPr>
        <p:spPr>
          <a:xfrm flipV="1">
            <a:off x="466281" y="3009262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6" name="Rectangle 15"/>
          <p:cNvSpPr/>
          <p:nvPr/>
        </p:nvSpPr>
        <p:spPr>
          <a:xfrm flipV="1">
            <a:off x="466282" y="3155741"/>
            <a:ext cx="1496169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7" name="Rectangle 16"/>
          <p:cNvSpPr/>
          <p:nvPr/>
        </p:nvSpPr>
        <p:spPr>
          <a:xfrm>
            <a:off x="466282" y="3302220"/>
            <a:ext cx="884223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8" name="Rectangle 17"/>
          <p:cNvSpPr/>
          <p:nvPr/>
        </p:nvSpPr>
        <p:spPr>
          <a:xfrm flipV="1">
            <a:off x="466281" y="3448699"/>
            <a:ext cx="1293984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9" name="Rectangle 18"/>
          <p:cNvSpPr/>
          <p:nvPr/>
        </p:nvSpPr>
        <p:spPr>
          <a:xfrm flipV="1">
            <a:off x="466282" y="3595179"/>
            <a:ext cx="1496169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0" name="Rectangle 19"/>
          <p:cNvSpPr/>
          <p:nvPr/>
        </p:nvSpPr>
        <p:spPr>
          <a:xfrm>
            <a:off x="466282" y="3741658"/>
            <a:ext cx="884223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1" name="Rectangle 20"/>
          <p:cNvSpPr/>
          <p:nvPr/>
        </p:nvSpPr>
        <p:spPr>
          <a:xfrm flipV="1">
            <a:off x="466281" y="3888137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2" name="Rectangle 21"/>
          <p:cNvSpPr/>
          <p:nvPr/>
        </p:nvSpPr>
        <p:spPr>
          <a:xfrm flipV="1">
            <a:off x="3429000" y="3839588"/>
            <a:ext cx="2133600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3" name="Rectangle 22"/>
          <p:cNvSpPr/>
          <p:nvPr/>
        </p:nvSpPr>
        <p:spPr>
          <a:xfrm>
            <a:off x="3429000" y="3986067"/>
            <a:ext cx="1260938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4" name="Rectangle 23"/>
          <p:cNvSpPr/>
          <p:nvPr/>
        </p:nvSpPr>
        <p:spPr>
          <a:xfrm flipV="1">
            <a:off x="3429000" y="4132546"/>
            <a:ext cx="1396425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5" name="Rectangle 24"/>
          <p:cNvSpPr/>
          <p:nvPr/>
        </p:nvSpPr>
        <p:spPr>
          <a:xfrm flipV="1">
            <a:off x="457200" y="4513748"/>
            <a:ext cx="161461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6" name="Rectangle 25"/>
          <p:cNvSpPr/>
          <p:nvPr/>
        </p:nvSpPr>
        <p:spPr>
          <a:xfrm>
            <a:off x="457200" y="4660227"/>
            <a:ext cx="954224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7" name="Rectangle 26"/>
          <p:cNvSpPr/>
          <p:nvPr/>
        </p:nvSpPr>
        <p:spPr>
          <a:xfrm flipV="1">
            <a:off x="457200" y="4806706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8" name="Rectangle 27"/>
          <p:cNvSpPr/>
          <p:nvPr/>
        </p:nvSpPr>
        <p:spPr>
          <a:xfrm flipV="1">
            <a:off x="457201" y="4953186"/>
            <a:ext cx="1496169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9" name="Rectangle 28"/>
          <p:cNvSpPr/>
          <p:nvPr/>
        </p:nvSpPr>
        <p:spPr>
          <a:xfrm>
            <a:off x="457200" y="5099665"/>
            <a:ext cx="1260938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0" name="Rectangle 29"/>
          <p:cNvSpPr/>
          <p:nvPr/>
        </p:nvSpPr>
        <p:spPr>
          <a:xfrm flipV="1">
            <a:off x="457200" y="5246144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1" name="Rectangle 30"/>
          <p:cNvSpPr/>
          <p:nvPr/>
        </p:nvSpPr>
        <p:spPr>
          <a:xfrm flipV="1">
            <a:off x="457201" y="5392623"/>
            <a:ext cx="1496169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2" name="Rectangle 31"/>
          <p:cNvSpPr/>
          <p:nvPr/>
        </p:nvSpPr>
        <p:spPr>
          <a:xfrm>
            <a:off x="3429000" y="4412190"/>
            <a:ext cx="1260938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3" name="Rectangle 32"/>
          <p:cNvSpPr/>
          <p:nvPr/>
        </p:nvSpPr>
        <p:spPr>
          <a:xfrm flipV="1">
            <a:off x="3429000" y="4558669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4" name="Rectangle 33"/>
          <p:cNvSpPr/>
          <p:nvPr/>
        </p:nvSpPr>
        <p:spPr>
          <a:xfrm flipV="1">
            <a:off x="3429000" y="4705148"/>
            <a:ext cx="2133600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5" name="Rectangle 34"/>
          <p:cNvSpPr/>
          <p:nvPr/>
        </p:nvSpPr>
        <p:spPr>
          <a:xfrm>
            <a:off x="3429000" y="4851627"/>
            <a:ext cx="1260938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6" name="Rectangle 35"/>
          <p:cNvSpPr/>
          <p:nvPr/>
        </p:nvSpPr>
        <p:spPr>
          <a:xfrm flipV="1">
            <a:off x="3429000" y="5000864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7" name="Rectangle 36"/>
          <p:cNvSpPr/>
          <p:nvPr/>
        </p:nvSpPr>
        <p:spPr>
          <a:xfrm flipV="1">
            <a:off x="3429000" y="5147343"/>
            <a:ext cx="2133600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8" name="Rectangle 37"/>
          <p:cNvSpPr/>
          <p:nvPr/>
        </p:nvSpPr>
        <p:spPr>
          <a:xfrm>
            <a:off x="3429000" y="5293822"/>
            <a:ext cx="1260938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9" name="Rectangle 38"/>
          <p:cNvSpPr/>
          <p:nvPr/>
        </p:nvSpPr>
        <p:spPr>
          <a:xfrm flipV="1">
            <a:off x="3429000" y="5440301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0" name="Rectangle 39"/>
          <p:cNvSpPr/>
          <p:nvPr/>
        </p:nvSpPr>
        <p:spPr>
          <a:xfrm flipV="1">
            <a:off x="3429000" y="5586781"/>
            <a:ext cx="2133600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1" name="Rectangle 40"/>
          <p:cNvSpPr/>
          <p:nvPr/>
        </p:nvSpPr>
        <p:spPr>
          <a:xfrm flipV="1">
            <a:off x="228600" y="1598599"/>
            <a:ext cx="1845276" cy="175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2" name="Rectangle 41"/>
          <p:cNvSpPr/>
          <p:nvPr/>
        </p:nvSpPr>
        <p:spPr>
          <a:xfrm flipV="1">
            <a:off x="237681" y="2857768"/>
            <a:ext cx="1845276" cy="1757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3" name="Rectangle 42"/>
          <p:cNvSpPr/>
          <p:nvPr/>
        </p:nvSpPr>
        <p:spPr>
          <a:xfrm flipV="1">
            <a:off x="237681" y="4364511"/>
            <a:ext cx="1845276" cy="1757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4" name="Rectangle 43"/>
          <p:cNvSpPr/>
          <p:nvPr/>
        </p:nvSpPr>
        <p:spPr>
          <a:xfrm flipV="1">
            <a:off x="3429000" y="2971800"/>
            <a:ext cx="1845276" cy="175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5" name="Rectangle 44"/>
          <p:cNvSpPr/>
          <p:nvPr/>
        </p:nvSpPr>
        <p:spPr>
          <a:xfrm flipV="1">
            <a:off x="3429000" y="3699571"/>
            <a:ext cx="1845276" cy="1757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6" name="Rectangle 45"/>
          <p:cNvSpPr/>
          <p:nvPr/>
        </p:nvSpPr>
        <p:spPr>
          <a:xfrm flipV="1">
            <a:off x="3429000" y="4273484"/>
            <a:ext cx="1845276" cy="1757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7" name="Rectangle 46"/>
          <p:cNvSpPr/>
          <p:nvPr/>
        </p:nvSpPr>
        <p:spPr>
          <a:xfrm flipV="1">
            <a:off x="2311557" y="2178516"/>
            <a:ext cx="200167" cy="182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8" name="Rectangle 47"/>
          <p:cNvSpPr/>
          <p:nvPr/>
        </p:nvSpPr>
        <p:spPr>
          <a:xfrm flipV="1">
            <a:off x="5287924" y="5442663"/>
            <a:ext cx="200167" cy="18288"/>
          </a:xfrm>
          <a:prstGeom prst="rect">
            <a:avLst/>
          </a:prstGeom>
          <a:solidFill>
            <a:srgbClr val="FF01E1"/>
          </a:solidFill>
          <a:ln>
            <a:solidFill>
              <a:srgbClr val="FF0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9" name="Rectangle 48"/>
          <p:cNvSpPr/>
          <p:nvPr/>
        </p:nvSpPr>
        <p:spPr>
          <a:xfrm>
            <a:off x="368969" y="1661889"/>
            <a:ext cx="2374232" cy="795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324727" y="4915500"/>
            <a:ext cx="2374232" cy="795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5971102" y="3950959"/>
            <a:ext cx="402195" cy="40581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760168" y="3113655"/>
            <a:ext cx="1022382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7" name="Rectangle 56"/>
          <p:cNvSpPr/>
          <p:nvPr/>
        </p:nvSpPr>
        <p:spPr>
          <a:xfrm flipV="1">
            <a:off x="6760168" y="3260134"/>
            <a:ext cx="1496169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8" name="Rectangle 57"/>
          <p:cNvSpPr/>
          <p:nvPr/>
        </p:nvSpPr>
        <p:spPr>
          <a:xfrm flipV="1">
            <a:off x="6760167" y="3406613"/>
            <a:ext cx="172994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9" name="Rectangle 58"/>
          <p:cNvSpPr/>
          <p:nvPr/>
        </p:nvSpPr>
        <p:spPr>
          <a:xfrm>
            <a:off x="6760168" y="3553092"/>
            <a:ext cx="1022382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0" name="Rectangle 59"/>
          <p:cNvSpPr/>
          <p:nvPr/>
        </p:nvSpPr>
        <p:spPr>
          <a:xfrm flipV="1">
            <a:off x="6756538" y="3839588"/>
            <a:ext cx="2133600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1" name="Rectangle 60"/>
          <p:cNvSpPr/>
          <p:nvPr/>
        </p:nvSpPr>
        <p:spPr>
          <a:xfrm>
            <a:off x="6756538" y="3986067"/>
            <a:ext cx="1260938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2" name="Rectangle 61"/>
          <p:cNvSpPr/>
          <p:nvPr/>
        </p:nvSpPr>
        <p:spPr>
          <a:xfrm flipV="1">
            <a:off x="6756538" y="4132546"/>
            <a:ext cx="1396425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3" name="Rectangle 62"/>
          <p:cNvSpPr/>
          <p:nvPr/>
        </p:nvSpPr>
        <p:spPr>
          <a:xfrm>
            <a:off x="6756538" y="4412190"/>
            <a:ext cx="1260938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4" name="Rectangle 63"/>
          <p:cNvSpPr/>
          <p:nvPr/>
        </p:nvSpPr>
        <p:spPr>
          <a:xfrm flipV="1">
            <a:off x="6756538" y="4558669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5" name="Rectangle 64"/>
          <p:cNvSpPr/>
          <p:nvPr/>
        </p:nvSpPr>
        <p:spPr>
          <a:xfrm flipV="1">
            <a:off x="6756538" y="4705148"/>
            <a:ext cx="2133600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6" name="Rectangle 65"/>
          <p:cNvSpPr/>
          <p:nvPr/>
        </p:nvSpPr>
        <p:spPr>
          <a:xfrm>
            <a:off x="6756538" y="4851627"/>
            <a:ext cx="1260938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7" name="Rectangle 66"/>
          <p:cNvSpPr/>
          <p:nvPr/>
        </p:nvSpPr>
        <p:spPr>
          <a:xfrm flipV="1">
            <a:off x="6756538" y="2971800"/>
            <a:ext cx="1845276" cy="175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8" name="Rectangle 67"/>
          <p:cNvSpPr/>
          <p:nvPr/>
        </p:nvSpPr>
        <p:spPr>
          <a:xfrm flipV="1">
            <a:off x="6756538" y="3699571"/>
            <a:ext cx="1845276" cy="1757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9" name="Rectangle 68"/>
          <p:cNvSpPr/>
          <p:nvPr/>
        </p:nvSpPr>
        <p:spPr>
          <a:xfrm flipV="1">
            <a:off x="6756538" y="4273484"/>
            <a:ext cx="1845276" cy="1757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0" name="Rectangle 69"/>
          <p:cNvSpPr/>
          <p:nvPr/>
        </p:nvSpPr>
        <p:spPr>
          <a:xfrm flipV="1">
            <a:off x="8623737" y="2977265"/>
            <a:ext cx="200167" cy="182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1" name="Rectangle 70"/>
          <p:cNvSpPr/>
          <p:nvPr/>
        </p:nvSpPr>
        <p:spPr>
          <a:xfrm flipV="1">
            <a:off x="6764889" y="4989397"/>
            <a:ext cx="1845276" cy="175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2" name="Rectangle 71"/>
          <p:cNvSpPr/>
          <p:nvPr/>
        </p:nvSpPr>
        <p:spPr>
          <a:xfrm flipV="1">
            <a:off x="8623737" y="4992455"/>
            <a:ext cx="200167" cy="18288"/>
          </a:xfrm>
          <a:prstGeom prst="rect">
            <a:avLst/>
          </a:prstGeom>
          <a:solidFill>
            <a:srgbClr val="FF01E1"/>
          </a:solidFill>
          <a:ln>
            <a:solidFill>
              <a:srgbClr val="FF0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3" name="Rectangle 72"/>
          <p:cNvSpPr/>
          <p:nvPr/>
        </p:nvSpPr>
        <p:spPr>
          <a:xfrm>
            <a:off x="3324727" y="4920814"/>
            <a:ext cx="2374232" cy="795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315742" y="1442433"/>
            <a:ext cx="2362200" cy="820666"/>
            <a:chOff x="6315742" y="1442433"/>
            <a:chExt cx="2362200" cy="820666"/>
          </a:xfrm>
        </p:grpSpPr>
        <p:sp>
          <p:nvSpPr>
            <p:cNvPr id="74" name="Rectangle 73"/>
            <p:cNvSpPr/>
            <p:nvPr/>
          </p:nvSpPr>
          <p:spPr>
            <a:xfrm flipV="1">
              <a:off x="6544342" y="1659606"/>
              <a:ext cx="1845276" cy="175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5" name="Rectangle 74"/>
            <p:cNvSpPr/>
            <p:nvPr/>
          </p:nvSpPr>
          <p:spPr>
            <a:xfrm flipV="1">
              <a:off x="6544342" y="1806085"/>
              <a:ext cx="2133600" cy="175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544342" y="1952564"/>
              <a:ext cx="1260938" cy="175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7" name="Rectangle 76"/>
            <p:cNvSpPr/>
            <p:nvPr/>
          </p:nvSpPr>
          <p:spPr>
            <a:xfrm flipV="1">
              <a:off x="6544342" y="2099043"/>
              <a:ext cx="1845276" cy="175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8" name="Rectangle 77"/>
            <p:cNvSpPr/>
            <p:nvPr/>
          </p:nvSpPr>
          <p:spPr>
            <a:xfrm flipV="1">
              <a:off x="6544342" y="2245522"/>
              <a:ext cx="2133600" cy="175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9" name="Rectangle 78"/>
            <p:cNvSpPr/>
            <p:nvPr/>
          </p:nvSpPr>
          <p:spPr>
            <a:xfrm flipV="1">
              <a:off x="6315742" y="1518771"/>
              <a:ext cx="1845276" cy="1757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0" name="Rectangle 79"/>
            <p:cNvSpPr/>
            <p:nvPr/>
          </p:nvSpPr>
          <p:spPr>
            <a:xfrm flipV="1">
              <a:off x="8398699" y="2098688"/>
              <a:ext cx="200167" cy="18288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1" name="Rectangle 80"/>
            <p:cNvSpPr/>
            <p:nvPr/>
          </p:nvSpPr>
          <p:spPr>
            <a:xfrm flipV="1">
              <a:off x="8075054" y="1442433"/>
              <a:ext cx="415060" cy="1737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flipV="1">
              <a:off x="8176449" y="1514488"/>
              <a:ext cx="200167" cy="18288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83" name="Right Arrow 82"/>
          <p:cNvSpPr/>
          <p:nvPr/>
        </p:nvSpPr>
        <p:spPr>
          <a:xfrm>
            <a:off x="4526604" y="1848495"/>
            <a:ext cx="402195" cy="40581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ontent Placeholder 2"/>
          <p:cNvSpPr txBox="1">
            <a:spLocks/>
          </p:cNvSpPr>
          <p:nvPr/>
        </p:nvSpPr>
        <p:spPr>
          <a:xfrm>
            <a:off x="3718767" y="1211704"/>
            <a:ext cx="2252335" cy="6099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We can make this method parametric.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6891665" y="5239225"/>
            <a:ext cx="2252335" cy="60993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And use parametrized version whenever needed.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80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0" grpId="0" animBg="1"/>
      <p:bldP spid="50" grpId="1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83" grpId="0" animBg="1"/>
      <p:bldP spid="84" grpId="0"/>
      <p:bldP spid="8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84678" y="2657299"/>
            <a:ext cx="737464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dirty="0">
                <a:solidFill>
                  <a:srgbClr val="00B0F0"/>
                </a:solidFill>
                <a:latin typeface="Stencil" panose="040409050D0802020404" pitchFamily="82" charset="0"/>
              </a:rPr>
              <a:t>Spoiler </a:t>
            </a:r>
            <a:r>
              <a:rPr lang="en-US" sz="5000" dirty="0" smtClean="0">
                <a:solidFill>
                  <a:srgbClr val="00B0F0"/>
                </a:solidFill>
                <a:latin typeface="Stencil" panose="040409050D0802020404" pitchFamily="82" charset="0"/>
              </a:rPr>
              <a:t>alert:</a:t>
            </a:r>
          </a:p>
          <a:p>
            <a:pPr algn="ctr"/>
            <a:r>
              <a:rPr lang="en-US" sz="5000" dirty="0" smtClean="0">
                <a:solidFill>
                  <a:srgbClr val="00B0F0"/>
                </a:solidFill>
                <a:latin typeface="Stencil" panose="040409050D0802020404" pitchFamily="82" charset="0"/>
              </a:rPr>
              <a:t>You </a:t>
            </a:r>
            <a:r>
              <a:rPr lang="en-US" sz="5000" dirty="0">
                <a:solidFill>
                  <a:srgbClr val="00B0F0"/>
                </a:solidFill>
                <a:latin typeface="Stencil" panose="040409050D0802020404" pitchFamily="82" charset="0"/>
              </a:rPr>
              <a:t>will see some code in action!</a:t>
            </a:r>
          </a:p>
        </p:txBody>
      </p:sp>
    </p:spTree>
    <p:extLst>
      <p:ext uri="{BB962C8B-B14F-4D97-AF65-F5344CB8AC3E}">
        <p14:creationId xmlns:p14="http://schemas.microsoft.com/office/powerpoint/2010/main" val="14257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ENOUGH OF THE LINES, GIVE ME SOMETHING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3405974"/>
            <a:ext cx="2714625" cy="895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420" y="2667786"/>
            <a:ext cx="2838450" cy="2371725"/>
          </a:xfrm>
          <a:prstGeom prst="rect">
            <a:avLst/>
          </a:prstGeom>
        </p:spPr>
      </p:pic>
      <p:sp>
        <p:nvSpPr>
          <p:cNvPr id="8" name="Multiply 7"/>
          <p:cNvSpPr/>
          <p:nvPr/>
        </p:nvSpPr>
        <p:spPr>
          <a:xfrm>
            <a:off x="3429994" y="2834473"/>
            <a:ext cx="2019302" cy="2019302"/>
          </a:xfrm>
          <a:prstGeom prst="mathMultiply">
            <a:avLst>
              <a:gd name="adj1" fmla="val 12795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005" y="2953536"/>
            <a:ext cx="3048000" cy="1800225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36190" y="4633831"/>
            <a:ext cx="2621279" cy="519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 want to do this 3 times?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86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MODULARIZING - Parametrized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967162"/>
            <a:ext cx="3067050" cy="198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3962400"/>
            <a:ext cx="3000375" cy="199072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189927" y="4767054"/>
            <a:ext cx="402195" cy="40581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1447800"/>
            <a:ext cx="3048000" cy="180022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5400000">
            <a:off x="2094427" y="3410520"/>
            <a:ext cx="402195" cy="40581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7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MODULARIZING – More Parametrized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76400"/>
            <a:ext cx="3295650" cy="3619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2209800"/>
            <a:ext cx="4457700" cy="25527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847027" y="3370846"/>
            <a:ext cx="402195" cy="40581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46938" y="3429669"/>
            <a:ext cx="4122741" cy="456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70550" y="3994193"/>
            <a:ext cx="3703749" cy="616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238588" y="5128896"/>
            <a:ext cx="3139440" cy="5194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We still have a lot of repetitions.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87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EPIPHANY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Wouldn’t it be nice if there is a special structure that:</a:t>
            </a:r>
          </a:p>
          <a:p>
            <a:pPr lvl="1"/>
            <a:r>
              <a:rPr lang="en-US" dirty="0" smtClean="0"/>
              <a:t>Knows what kind of an animal it is.</a:t>
            </a:r>
          </a:p>
          <a:p>
            <a:pPr lvl="1"/>
            <a:r>
              <a:rPr lang="en-US" dirty="0" smtClean="0"/>
              <a:t>Knows how many legs it has.</a:t>
            </a:r>
          </a:p>
          <a:p>
            <a:pPr lvl="1"/>
            <a:r>
              <a:rPr lang="en-US" dirty="0" smtClean="0"/>
              <a:t>Can make sound by itself.</a:t>
            </a:r>
          </a:p>
          <a:p>
            <a:pPr lvl="1"/>
            <a:r>
              <a:rPr lang="en-US" dirty="0" smtClean="0"/>
              <a:t>Has a name.</a:t>
            </a:r>
          </a:p>
          <a:p>
            <a:r>
              <a:rPr lang="en-US" dirty="0" smtClean="0"/>
              <a:t>So that, I don’t have to write them every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4000500"/>
            <a:ext cx="44577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8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EPIPHANY</a:t>
            </a:r>
            <a:endParaRPr lang="en-US" dirty="0"/>
          </a:p>
        </p:txBody>
      </p:sp>
      <p:pic>
        <p:nvPicPr>
          <p:cNvPr id="6" name="Picture 2" descr="http://www.drsfostersmith.com/images/categoryimages/highdef/9N-4075-FS43121P_024b-dog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214438"/>
            <a:ext cx="5286375" cy="52863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56961" y="2209800"/>
            <a:ext cx="2621279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So, </a:t>
            </a:r>
            <a:r>
              <a:rPr lang="en-US" dirty="0">
                <a:solidFill>
                  <a:srgbClr val="FF0000"/>
                </a:solidFill>
              </a:rPr>
              <a:t>we are basically talking about a dog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It has a name</a:t>
            </a:r>
            <a:r>
              <a:rPr lang="en-US" dirty="0">
                <a:solidFill>
                  <a:srgbClr val="FF0000"/>
                </a:solidFill>
              </a:rPr>
              <a:t>, knows how many legs it has, can make sound itself.</a:t>
            </a:r>
          </a:p>
        </p:txBody>
      </p:sp>
    </p:spTree>
    <p:extLst>
      <p:ext uri="{BB962C8B-B14F-4D97-AF65-F5344CB8AC3E}">
        <p14:creationId xmlns:p14="http://schemas.microsoft.com/office/powerpoint/2010/main" val="93603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writing some text in a specific format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99" y="2219325"/>
            <a:ext cx="3562350" cy="1381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4021942"/>
            <a:ext cx="3476625" cy="1028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632" y="5410200"/>
            <a:ext cx="15430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EPIPHANY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we need to mimic the real life in our applications.</a:t>
            </a:r>
          </a:p>
          <a:p>
            <a:r>
              <a:rPr lang="en-US" dirty="0" smtClean="0"/>
              <a:t>Because a program is for the developer to write/understand easily, not for the computer.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dirty="0"/>
              <a:t>Author of </a:t>
            </a:r>
            <a:r>
              <a:rPr lang="en-US" dirty="0" smtClean="0"/>
              <a:t>the renowned </a:t>
            </a:r>
            <a:r>
              <a:rPr lang="en-US" b="1" dirty="0" smtClean="0"/>
              <a:t>Structure </a:t>
            </a:r>
            <a:r>
              <a:rPr lang="en-US" b="1" dirty="0"/>
              <a:t>and Interpretation of Computer </a:t>
            </a:r>
            <a:r>
              <a:rPr lang="en-US" b="1" dirty="0" smtClean="0"/>
              <a:t>Programs </a:t>
            </a:r>
            <a:r>
              <a:rPr lang="en-US" dirty="0" smtClean="0"/>
              <a:t>book </a:t>
            </a:r>
            <a:r>
              <a:rPr lang="en-US" dirty="0"/>
              <a:t>(with Jay </a:t>
            </a:r>
            <a:r>
              <a:rPr lang="en-US" dirty="0" err="1"/>
              <a:t>Sussman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28678" y="2947964"/>
            <a:ext cx="7958122" cy="3148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4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–"/>
              <a:defRPr sz="20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“First, we want to establish the idea that a computer language is not just a way of getting a computer to perform operations but rather it is a novel formal medium for expressing ideas about methodology.</a:t>
            </a:r>
          </a:p>
          <a:p>
            <a:pPr marL="0" indent="0">
              <a:buNone/>
            </a:pPr>
            <a:r>
              <a:rPr lang="en-US" dirty="0" smtClean="0"/>
              <a:t>Thus, programs must be written for people to read, and only incidentally for machines to execute.”</a:t>
            </a:r>
          </a:p>
          <a:p>
            <a:pPr marL="0" indent="0" algn="r">
              <a:buNone/>
            </a:pPr>
            <a:r>
              <a:rPr lang="en-US" i="1" dirty="0" smtClean="0"/>
              <a:t>Harold Abelson*</a:t>
            </a:r>
          </a:p>
        </p:txBody>
      </p:sp>
    </p:spTree>
    <p:extLst>
      <p:ext uri="{BB962C8B-B14F-4D97-AF65-F5344CB8AC3E}">
        <p14:creationId xmlns:p14="http://schemas.microsoft.com/office/powerpoint/2010/main" val="121744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EPIPHANY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Wouldn’t it be nice if there is a special structure that:</a:t>
            </a:r>
          </a:p>
          <a:p>
            <a:pPr lvl="1"/>
            <a:r>
              <a:rPr lang="en-US" dirty="0" smtClean="0"/>
              <a:t>Knows what kind of an animal it is.</a:t>
            </a:r>
          </a:p>
          <a:p>
            <a:pPr lvl="1"/>
            <a:r>
              <a:rPr lang="en-US" dirty="0" smtClean="0"/>
              <a:t>Knows how many legs it has.</a:t>
            </a:r>
          </a:p>
          <a:p>
            <a:pPr lvl="1"/>
            <a:r>
              <a:rPr lang="en-US" dirty="0" smtClean="0"/>
              <a:t>Can make sound by itself.</a:t>
            </a:r>
          </a:p>
          <a:p>
            <a:pPr lvl="1"/>
            <a:r>
              <a:rPr lang="en-US" dirty="0" smtClean="0"/>
              <a:t>Has a name.</a:t>
            </a:r>
          </a:p>
          <a:p>
            <a:pPr lvl="1"/>
            <a:endParaRPr lang="en-US" dirty="0"/>
          </a:p>
          <a:p>
            <a:r>
              <a:rPr lang="en-US" dirty="0" smtClean="0"/>
              <a:t>We already have a system for this.</a:t>
            </a:r>
          </a:p>
          <a:p>
            <a:pPr lvl="1"/>
            <a:r>
              <a:rPr lang="en-US" dirty="0" smtClean="0"/>
              <a:t>Object-oriented programming.</a:t>
            </a:r>
          </a:p>
          <a:p>
            <a:pPr lvl="2"/>
            <a:r>
              <a:rPr lang="en-US" dirty="0" smtClean="0"/>
              <a:t>A.k.a.</a:t>
            </a:r>
          </a:p>
          <a:p>
            <a:pPr lvl="3"/>
            <a:r>
              <a:rPr lang="en-US" dirty="0" smtClean="0"/>
              <a:t>Object-oriented methodology</a:t>
            </a:r>
          </a:p>
          <a:p>
            <a:pPr lvl="3"/>
            <a:r>
              <a:rPr lang="en-US" dirty="0" smtClean="0"/>
              <a:t>Object-oriented paradigm</a:t>
            </a:r>
          </a:p>
          <a:p>
            <a:pPr lvl="3"/>
            <a:r>
              <a:rPr lang="en-US" dirty="0" smtClean="0"/>
              <a:t>Object-oriented design and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0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Basically, we have objects that know:</a:t>
            </a:r>
          </a:p>
          <a:p>
            <a:pPr lvl="1"/>
            <a:r>
              <a:rPr lang="en-US" dirty="0" smtClean="0"/>
              <a:t>Its attributes</a:t>
            </a:r>
          </a:p>
          <a:p>
            <a:pPr lvl="1"/>
            <a:r>
              <a:rPr lang="en-US" dirty="0" smtClean="0"/>
              <a:t>Its operations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Whenever, I need a square or triangle, I will use them.</a:t>
            </a:r>
          </a:p>
          <a:p>
            <a:pPr lvl="1"/>
            <a:r>
              <a:rPr lang="en-US" dirty="0" smtClean="0"/>
              <a:t>I ask for information and they answer.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08018" y="2828425"/>
            <a:ext cx="2067791" cy="20677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Side</a:t>
            </a:r>
          </a:p>
          <a:p>
            <a:pPr algn="ctr"/>
            <a:r>
              <a:rPr lang="en-US" sz="1200" dirty="0" smtClean="0"/>
              <a:t>Area = side*side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1402773" y="433510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>
            <a:off x="4572000" y="2828424"/>
            <a:ext cx="2410691" cy="206779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Height</a:t>
            </a:r>
          </a:p>
          <a:p>
            <a:pPr algn="ctr"/>
            <a:r>
              <a:rPr lang="en-US" sz="1200" dirty="0" smtClean="0"/>
              <a:t>Base</a:t>
            </a:r>
          </a:p>
          <a:p>
            <a:pPr algn="ctr"/>
            <a:r>
              <a:rPr lang="en-US" sz="1200" dirty="0" smtClean="0"/>
              <a:t>Area = (height*base)/2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5387112" y="3292554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height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93777" y="481226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83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Car, glass, bike, bus</a:t>
            </a:r>
          </a:p>
          <a:p>
            <a:pPr lvl="1"/>
            <a:r>
              <a:rPr lang="en-US" dirty="0"/>
              <a:t>All </a:t>
            </a:r>
            <a:r>
              <a:rPr lang="en-US" dirty="0" smtClean="0"/>
              <a:t>can be objects</a:t>
            </a:r>
            <a:endParaRPr lang="en-US" dirty="0"/>
          </a:p>
          <a:p>
            <a:r>
              <a:rPr lang="en-US" dirty="0"/>
              <a:t>Dog, cat, person, laptop</a:t>
            </a:r>
          </a:p>
          <a:p>
            <a:pPr lvl="1"/>
            <a:r>
              <a:rPr lang="en-US" dirty="0" smtClean="0"/>
              <a:t>Again, can be objects</a:t>
            </a:r>
            <a:endParaRPr lang="en-US" dirty="0"/>
          </a:p>
          <a:p>
            <a:r>
              <a:rPr lang="en-US" dirty="0"/>
              <a:t>Running, </a:t>
            </a:r>
            <a:r>
              <a:rPr lang="en-US" dirty="0" smtClean="0"/>
              <a:t>walking, making a sound </a:t>
            </a:r>
            <a:r>
              <a:rPr lang="en-US" dirty="0"/>
              <a:t>etc… ?</a:t>
            </a:r>
          </a:p>
          <a:p>
            <a:pPr lvl="1"/>
            <a:r>
              <a:rPr lang="en-US" dirty="0" smtClean="0"/>
              <a:t>No, </a:t>
            </a:r>
            <a:r>
              <a:rPr lang="en-US" dirty="0"/>
              <a:t>these are not objects!</a:t>
            </a:r>
          </a:p>
          <a:p>
            <a:pPr lvl="1"/>
            <a:r>
              <a:rPr lang="en-US" dirty="0"/>
              <a:t>These are actions (</a:t>
            </a:r>
            <a:r>
              <a:rPr lang="en-US" dirty="0" smtClean="0"/>
              <a:t>methods/operations) </a:t>
            </a:r>
            <a:r>
              <a:rPr lang="en-US" dirty="0"/>
              <a:t>that can be done by an object</a:t>
            </a:r>
          </a:p>
          <a:p>
            <a:pPr lvl="2"/>
            <a:r>
              <a:rPr lang="en-US" dirty="0"/>
              <a:t>Like a Rectangle can compute its own area</a:t>
            </a:r>
          </a:p>
          <a:p>
            <a:pPr lvl="2"/>
            <a:r>
              <a:rPr lang="en-US" dirty="0"/>
              <a:t>A people can run.</a:t>
            </a:r>
          </a:p>
          <a:p>
            <a:r>
              <a:rPr lang="en-US" dirty="0"/>
              <a:t>Side, height, </a:t>
            </a:r>
            <a:r>
              <a:rPr lang="en-US" dirty="0" err="1"/>
              <a:t>numberOfLegs</a:t>
            </a:r>
            <a:r>
              <a:rPr lang="en-US" dirty="0"/>
              <a:t> etc… ?</a:t>
            </a:r>
          </a:p>
          <a:p>
            <a:pPr lvl="1"/>
            <a:r>
              <a:rPr lang="en-US" dirty="0" smtClean="0"/>
              <a:t>No</a:t>
            </a:r>
            <a:r>
              <a:rPr lang="en-US" dirty="0"/>
              <a:t>, these are not objects</a:t>
            </a:r>
            <a:r>
              <a:rPr lang="en-US" dirty="0" smtClean="0"/>
              <a:t>!</a:t>
            </a:r>
            <a:endParaRPr lang="en-US" dirty="0"/>
          </a:p>
          <a:p>
            <a:pPr lvl="1"/>
            <a:r>
              <a:rPr lang="en-US" dirty="0"/>
              <a:t>These are properties (attributes) that can be owned by an object</a:t>
            </a:r>
          </a:p>
          <a:p>
            <a:pPr lvl="2"/>
            <a:r>
              <a:rPr lang="en-US" dirty="0"/>
              <a:t>Like side of a Rectangle.</a:t>
            </a:r>
          </a:p>
          <a:p>
            <a:pPr lvl="2"/>
            <a:r>
              <a:rPr lang="en-US" dirty="0" err="1"/>
              <a:t>Numberoflegs</a:t>
            </a:r>
            <a:r>
              <a:rPr lang="en-US" dirty="0"/>
              <a:t> of a Person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1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can be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just depends on the context!</a:t>
            </a:r>
          </a:p>
          <a:p>
            <a:r>
              <a:rPr lang="en-US" dirty="0"/>
              <a:t>Distance between two cities can be an object</a:t>
            </a:r>
          </a:p>
          <a:p>
            <a:pPr lvl="1"/>
            <a:r>
              <a:rPr lang="en-US" dirty="0"/>
              <a:t>If it is the main focus of the problem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Relationship between two people can be an object</a:t>
            </a:r>
          </a:p>
          <a:p>
            <a:pPr lvl="1"/>
            <a:r>
              <a:rPr lang="en-US" dirty="0"/>
              <a:t>If we are solving a problem about this.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https://upload.wikimedia.org/wikipedia/commons/thumb/d/d8/Path.svg/220px-Path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67000"/>
            <a:ext cx="20955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5002414"/>
            <a:ext cx="1547610" cy="18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identify some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Company XYZ is a manufacturing company that produces cartoon action </a:t>
            </a:r>
            <a:r>
              <a:rPr lang="en-US" dirty="0" smtClean="0"/>
              <a:t>figurines </a:t>
            </a:r>
            <a:r>
              <a:rPr lang="en-US" dirty="0"/>
              <a:t>for big entertainment companies.</a:t>
            </a:r>
          </a:p>
          <a:p>
            <a:r>
              <a:rPr lang="en-US" dirty="0"/>
              <a:t>This company is using an inventory and tracking system.</a:t>
            </a:r>
          </a:p>
          <a:p>
            <a:r>
              <a:rPr lang="en-US" dirty="0"/>
              <a:t>The inventory system keeps track of how many of each figurine is stored in each warehouse.</a:t>
            </a:r>
          </a:p>
          <a:p>
            <a:r>
              <a:rPr lang="en-US" dirty="0"/>
              <a:t>Figures are stored in cases.</a:t>
            </a:r>
          </a:p>
          <a:p>
            <a:r>
              <a:rPr lang="en-US" dirty="0"/>
              <a:t>Clients order the figurines and the cases are eventually shipped to clients.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7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Identified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Company</a:t>
            </a:r>
            <a:r>
              <a:rPr lang="en-US" dirty="0"/>
              <a:t> XYZ is a manufacturing company that produces </a:t>
            </a:r>
            <a:r>
              <a:rPr lang="en-US" dirty="0">
                <a:solidFill>
                  <a:srgbClr val="FF0000"/>
                </a:solidFill>
              </a:rPr>
              <a:t>cartoon action figurines </a:t>
            </a:r>
            <a:r>
              <a:rPr lang="en-US" dirty="0"/>
              <a:t>for big entertainment companies.</a:t>
            </a:r>
          </a:p>
          <a:p>
            <a:r>
              <a:rPr lang="en-US" dirty="0"/>
              <a:t>This company is using an </a:t>
            </a:r>
            <a:r>
              <a:rPr lang="en-US" dirty="0">
                <a:solidFill>
                  <a:srgbClr val="FF0000"/>
                </a:solidFill>
              </a:rPr>
              <a:t>inventory and tracking system</a:t>
            </a:r>
            <a:r>
              <a:rPr lang="en-US" dirty="0"/>
              <a:t>.</a:t>
            </a:r>
          </a:p>
          <a:p>
            <a:r>
              <a:rPr lang="en-US" dirty="0"/>
              <a:t>The inventory system keeps track of how many of each figurine is stored in each </a:t>
            </a:r>
            <a:r>
              <a:rPr lang="en-US" dirty="0">
                <a:solidFill>
                  <a:srgbClr val="FF0000"/>
                </a:solidFill>
              </a:rPr>
              <a:t>warehouse</a:t>
            </a:r>
            <a:r>
              <a:rPr lang="en-US" dirty="0"/>
              <a:t>.</a:t>
            </a:r>
          </a:p>
          <a:p>
            <a:r>
              <a:rPr lang="en-US" dirty="0"/>
              <a:t>Figures are stored in </a:t>
            </a:r>
            <a:r>
              <a:rPr lang="en-US" dirty="0">
                <a:solidFill>
                  <a:srgbClr val="FF0000"/>
                </a:solidFill>
              </a:rPr>
              <a:t>cases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Clients</a:t>
            </a:r>
            <a:r>
              <a:rPr lang="en-US" dirty="0"/>
              <a:t> order the figurines and the cases are eventually shipped to clients.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3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Company</a:t>
            </a:r>
            <a:r>
              <a:rPr lang="en-US" dirty="0"/>
              <a:t> XYZ is a manufacturing company that produces </a:t>
            </a:r>
            <a:r>
              <a:rPr lang="en-US" dirty="0">
                <a:solidFill>
                  <a:srgbClr val="FF0000"/>
                </a:solidFill>
              </a:rPr>
              <a:t>cartoon action figurines </a:t>
            </a:r>
            <a:r>
              <a:rPr lang="en-US" dirty="0"/>
              <a:t>for big entertainment companies.</a:t>
            </a:r>
          </a:p>
          <a:p>
            <a:r>
              <a:rPr lang="en-US" dirty="0"/>
              <a:t>This company is using an </a:t>
            </a:r>
            <a:r>
              <a:rPr lang="en-US" dirty="0">
                <a:solidFill>
                  <a:srgbClr val="FF0000"/>
                </a:solidFill>
              </a:rPr>
              <a:t>inventory and tracking system</a:t>
            </a:r>
            <a:r>
              <a:rPr lang="en-US" dirty="0"/>
              <a:t>.</a:t>
            </a:r>
          </a:p>
          <a:p>
            <a:r>
              <a:rPr lang="en-US" dirty="0"/>
              <a:t>The inventory system keeps track of how many of each figurine is stored in each </a:t>
            </a:r>
            <a:r>
              <a:rPr lang="en-US" dirty="0">
                <a:solidFill>
                  <a:srgbClr val="FF0000"/>
                </a:solidFill>
              </a:rPr>
              <a:t>warehouse</a:t>
            </a:r>
            <a:r>
              <a:rPr lang="en-US" dirty="0"/>
              <a:t>.</a:t>
            </a:r>
          </a:p>
          <a:p>
            <a:r>
              <a:rPr lang="en-US" dirty="0"/>
              <a:t>Figures are stored in </a:t>
            </a:r>
            <a:r>
              <a:rPr lang="en-US" dirty="0">
                <a:solidFill>
                  <a:srgbClr val="FF0000"/>
                </a:solidFill>
              </a:rPr>
              <a:t>cases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Clients</a:t>
            </a:r>
            <a:r>
              <a:rPr lang="en-US" dirty="0"/>
              <a:t> order the figurines and the cases are eventually </a:t>
            </a:r>
            <a:r>
              <a:rPr lang="en-US" dirty="0">
                <a:solidFill>
                  <a:srgbClr val="00B0F0"/>
                </a:solidFill>
              </a:rPr>
              <a:t>shipped</a:t>
            </a:r>
            <a:r>
              <a:rPr lang="en-US" dirty="0"/>
              <a:t> to clients.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8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ATM needs to allow a customer to identify themselves</a:t>
            </a:r>
          </a:p>
          <a:p>
            <a:pPr lvl="1"/>
            <a:r>
              <a:rPr lang="en-US" dirty="0"/>
              <a:t>Each customer has a debit card and PIN</a:t>
            </a:r>
          </a:p>
          <a:p>
            <a:r>
              <a:rPr lang="en-US" dirty="0"/>
              <a:t>Customers should be presented with some kind of menu to help direct them.</a:t>
            </a:r>
          </a:p>
          <a:p>
            <a:r>
              <a:rPr lang="en-US" dirty="0"/>
              <a:t>Customers can perform two </a:t>
            </a:r>
            <a:r>
              <a:rPr lang="en-US" dirty="0" smtClean="0"/>
              <a:t>transactions:</a:t>
            </a:r>
            <a:endParaRPr lang="en-US" dirty="0"/>
          </a:p>
          <a:p>
            <a:pPr lvl="1"/>
            <a:r>
              <a:rPr lang="en-US" dirty="0"/>
              <a:t>They should be able to deposit funds</a:t>
            </a:r>
          </a:p>
          <a:p>
            <a:pPr lvl="1"/>
            <a:r>
              <a:rPr lang="en-US" dirty="0"/>
              <a:t>They should be able to withdraw funds </a:t>
            </a:r>
            <a:r>
              <a:rPr lang="en-US" dirty="0" err="1"/>
              <a:t>upto</a:t>
            </a:r>
            <a:r>
              <a:rPr lang="en-US" dirty="0"/>
              <a:t> $200</a:t>
            </a:r>
          </a:p>
          <a:p>
            <a:pPr lvl="2"/>
            <a:r>
              <a:rPr lang="en-US" dirty="0"/>
              <a:t>These funds must be withdrawn in units of $20</a:t>
            </a:r>
          </a:p>
          <a:p>
            <a:r>
              <a:rPr lang="en-US" dirty="0"/>
              <a:t>The ATM should tell some banking software to update the customers’ account at the end of transaction</a:t>
            </a:r>
          </a:p>
          <a:p>
            <a:r>
              <a:rPr lang="en-US" dirty="0"/>
              <a:t>The ATM should also give the customer some record of the transaction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7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</a:t>
            </a:r>
            <a:r>
              <a:rPr lang="en-US" dirty="0" err="1" smtClean="0"/>
              <a:t>IDentified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ATM</a:t>
            </a:r>
            <a:r>
              <a:rPr lang="en-US" dirty="0"/>
              <a:t> needs to allow a </a:t>
            </a:r>
            <a:r>
              <a:rPr lang="en-US" dirty="0">
                <a:solidFill>
                  <a:srgbClr val="FF0000"/>
                </a:solidFill>
              </a:rPr>
              <a:t>customer</a:t>
            </a:r>
            <a:r>
              <a:rPr lang="en-US" dirty="0"/>
              <a:t> to identify themselves</a:t>
            </a:r>
          </a:p>
          <a:p>
            <a:pPr lvl="1"/>
            <a:r>
              <a:rPr lang="en-US" dirty="0"/>
              <a:t>Each customer has a </a:t>
            </a:r>
            <a:r>
              <a:rPr lang="en-US" dirty="0">
                <a:solidFill>
                  <a:srgbClr val="FF0000"/>
                </a:solidFill>
              </a:rPr>
              <a:t>debit card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PIN</a:t>
            </a:r>
          </a:p>
          <a:p>
            <a:r>
              <a:rPr lang="en-US" dirty="0"/>
              <a:t>Customers should be presented with some kind of </a:t>
            </a:r>
            <a:r>
              <a:rPr lang="en-US" dirty="0">
                <a:solidFill>
                  <a:srgbClr val="FF0000"/>
                </a:solidFill>
              </a:rPr>
              <a:t>menu</a:t>
            </a:r>
            <a:r>
              <a:rPr lang="en-US" dirty="0"/>
              <a:t> to help direct them.</a:t>
            </a:r>
          </a:p>
          <a:p>
            <a:r>
              <a:rPr lang="en-US" dirty="0"/>
              <a:t>Customers can perform two </a:t>
            </a:r>
            <a:r>
              <a:rPr lang="en-US" dirty="0">
                <a:solidFill>
                  <a:srgbClr val="FF0000"/>
                </a:solidFill>
              </a:rPr>
              <a:t>transactions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They should be able to </a:t>
            </a:r>
            <a:r>
              <a:rPr lang="en-US" dirty="0">
                <a:solidFill>
                  <a:srgbClr val="FF0000"/>
                </a:solidFill>
              </a:rPr>
              <a:t>deposit funds</a:t>
            </a:r>
          </a:p>
          <a:p>
            <a:pPr lvl="1"/>
            <a:r>
              <a:rPr lang="en-US" dirty="0"/>
              <a:t>They should be able to </a:t>
            </a:r>
            <a:r>
              <a:rPr lang="en-US" dirty="0">
                <a:solidFill>
                  <a:srgbClr val="FF0000"/>
                </a:solidFill>
              </a:rPr>
              <a:t>withdraw funds </a:t>
            </a:r>
            <a:r>
              <a:rPr lang="en-US" dirty="0" err="1"/>
              <a:t>upto</a:t>
            </a:r>
            <a:r>
              <a:rPr lang="en-US" dirty="0"/>
              <a:t> $200</a:t>
            </a:r>
          </a:p>
          <a:p>
            <a:pPr lvl="2"/>
            <a:r>
              <a:rPr lang="en-US" dirty="0"/>
              <a:t>These funds must be withdrawn in units of $20</a:t>
            </a:r>
          </a:p>
          <a:p>
            <a:r>
              <a:rPr lang="en-US" dirty="0"/>
              <a:t>The ATM should tell some </a:t>
            </a:r>
            <a:r>
              <a:rPr lang="en-US" dirty="0">
                <a:solidFill>
                  <a:srgbClr val="FF0000"/>
                </a:solidFill>
              </a:rPr>
              <a:t>banking software </a:t>
            </a:r>
            <a:r>
              <a:rPr lang="en-US" dirty="0"/>
              <a:t>to update the customers’ </a:t>
            </a:r>
            <a:r>
              <a:rPr lang="en-US" dirty="0">
                <a:solidFill>
                  <a:srgbClr val="FF0000"/>
                </a:solidFill>
              </a:rPr>
              <a:t>account</a:t>
            </a:r>
            <a:r>
              <a:rPr lang="en-US" dirty="0"/>
              <a:t> at the end of transaction</a:t>
            </a:r>
          </a:p>
          <a:p>
            <a:r>
              <a:rPr lang="en-US" dirty="0"/>
              <a:t>The ATM should also give the customer some </a:t>
            </a:r>
            <a:r>
              <a:rPr lang="en-US" dirty="0">
                <a:solidFill>
                  <a:srgbClr val="FF0000"/>
                </a:solidFill>
              </a:rPr>
              <a:t>record</a:t>
            </a:r>
            <a:r>
              <a:rPr lang="en-US" dirty="0"/>
              <a:t> of the transaction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0927" y="1676400"/>
            <a:ext cx="763073" cy="533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51299" y="2590800"/>
            <a:ext cx="2621279" cy="2285999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This PIN number object seems redundant.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We can make it a property of either customer or debit card.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This small design decision will make a lot of difference.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85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http://www.cbronline.com/wp-content/uploads/2017/03/programming-language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301134"/>
            <a:ext cx="8858250" cy="511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28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modern languages support object-orientation now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C++ (C with classes)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Even </a:t>
            </a:r>
            <a:r>
              <a:rPr lang="en-US" dirty="0"/>
              <a:t>F</a:t>
            </a:r>
            <a:r>
              <a:rPr lang="en-US" dirty="0" smtClean="0"/>
              <a:t>ortran</a:t>
            </a:r>
          </a:p>
          <a:p>
            <a:pPr lvl="1"/>
            <a:r>
              <a:rPr lang="en-US" dirty="0" smtClean="0"/>
              <a:t>Any many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5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REPRESENTATION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languages support object-orientation.</a:t>
            </a:r>
          </a:p>
          <a:p>
            <a:r>
              <a:rPr lang="en-US" dirty="0" smtClean="0"/>
              <a:t>So, there should be a way to represent this system regardless of the language we use.</a:t>
            </a:r>
          </a:p>
          <a:p>
            <a:endParaRPr lang="en-US" dirty="0"/>
          </a:p>
          <a:p>
            <a:r>
              <a:rPr lang="en-US" dirty="0" smtClean="0"/>
              <a:t>UML is here.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https://upload.wikimedia.org/wikipedia/commons/2/2d/UML_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3693330"/>
            <a:ext cx="28003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21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BASICS -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366" y="1371600"/>
            <a:ext cx="2360986" cy="2067791"/>
            <a:chOff x="5366" y="1371600"/>
            <a:chExt cx="2360986" cy="2067791"/>
          </a:xfrm>
        </p:grpSpPr>
        <p:sp>
          <p:nvSpPr>
            <p:cNvPr id="6" name="Rectangle 5"/>
            <p:cNvSpPr/>
            <p:nvPr/>
          </p:nvSpPr>
          <p:spPr>
            <a:xfrm>
              <a:off x="298561" y="1371600"/>
              <a:ext cx="2067791" cy="20677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Side</a:t>
              </a:r>
            </a:p>
            <a:p>
              <a:pPr algn="ctr"/>
              <a:r>
                <a:rPr lang="en-US" sz="1200" dirty="0" smtClean="0"/>
                <a:t>Area = side*side</a:t>
              </a:r>
              <a:endParaRPr 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-106684" y="287828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Side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05000" y="4038600"/>
            <a:ext cx="2410691" cy="2353176"/>
            <a:chOff x="2819400" y="4038600"/>
            <a:chExt cx="2410691" cy="2353176"/>
          </a:xfrm>
        </p:grpSpPr>
        <p:sp>
          <p:nvSpPr>
            <p:cNvPr id="8" name="Isosceles Triangle 7"/>
            <p:cNvSpPr/>
            <p:nvPr/>
          </p:nvSpPr>
          <p:spPr>
            <a:xfrm>
              <a:off x="2819400" y="4038600"/>
              <a:ext cx="2410691" cy="206779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Height</a:t>
              </a:r>
            </a:p>
            <a:p>
              <a:pPr algn="ctr"/>
              <a:r>
                <a:rPr lang="en-US" sz="1200" dirty="0" smtClean="0"/>
                <a:t>Base</a:t>
              </a:r>
            </a:p>
            <a:p>
              <a:pPr algn="ctr"/>
              <a:r>
                <a:rPr lang="en-US" sz="1200" dirty="0" smtClean="0"/>
                <a:t>Area = (height*base)/2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34512" y="4502730"/>
              <a:ext cx="780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height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41177" y="6022444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base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3540079" y="2308865"/>
            <a:ext cx="402195" cy="40581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934177" y="4869587"/>
            <a:ext cx="402195" cy="40581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340" y="4329544"/>
            <a:ext cx="2571750" cy="14859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177" y="1906934"/>
            <a:ext cx="25527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2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52790"/>
            <a:ext cx="2552700" cy="120967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069134" y="3654719"/>
            <a:ext cx="402195" cy="40581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281" y="2538413"/>
            <a:ext cx="26670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6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were talking about </a:t>
            </a:r>
            <a:r>
              <a:rPr lang="en-US" dirty="0" smtClean="0">
                <a:solidFill>
                  <a:srgbClr val="FF0000"/>
                </a:solidFill>
              </a:rPr>
              <a:t>objects</a:t>
            </a:r>
            <a:r>
              <a:rPr lang="en-US" dirty="0" smtClean="0"/>
              <a:t>, now what the heck is a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?</a:t>
            </a:r>
          </a:p>
          <a:p>
            <a:r>
              <a:rPr lang="en-US" dirty="0" smtClean="0"/>
              <a:t>Time to define the relation between these two.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Basically, we get the properties that all the dogs have and define a </a:t>
            </a:r>
            <a:r>
              <a:rPr lang="en-US" dirty="0" smtClean="0">
                <a:solidFill>
                  <a:srgbClr val="FF0000"/>
                </a:solidFill>
              </a:rPr>
              <a:t>Dog</a:t>
            </a:r>
            <a:r>
              <a:rPr lang="en-US" dirty="0" smtClean="0"/>
              <a:t> class with them.</a:t>
            </a:r>
          </a:p>
          <a:p>
            <a:pPr lvl="1"/>
            <a:r>
              <a:rPr lang="en-US" dirty="0" smtClean="0"/>
              <a:t>A class is a generalization of objects.</a:t>
            </a:r>
          </a:p>
          <a:p>
            <a:pPr lvl="1"/>
            <a:r>
              <a:rPr lang="en-US" dirty="0" smtClean="0"/>
              <a:t>And objects are just instances of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http://www.drsfostersmith.com/images/categoryimages/highdef/9N-4075-FS43121P_024b-do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22447"/>
            <a:ext cx="1521630" cy="152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www.drsfostersmith.com/images/articles/a-1332-name-ta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84447"/>
            <a:ext cx="1540679" cy="154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3470247"/>
            <a:ext cx="1706949" cy="14827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0" y="2603472"/>
            <a:ext cx="2181225" cy="173355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701944" y="3267339"/>
            <a:ext cx="402195" cy="40581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209800" y="1524000"/>
            <a:ext cx="914400" cy="107947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6400800" y="1524000"/>
            <a:ext cx="404813" cy="107947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57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FROM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Now we can create objects</a:t>
            </a:r>
          </a:p>
          <a:p>
            <a:pPr lvl="1"/>
            <a:r>
              <a:rPr lang="en-US" dirty="0" smtClean="0"/>
              <a:t>From classes</a:t>
            </a:r>
          </a:p>
          <a:p>
            <a:pPr lvl="1"/>
            <a:r>
              <a:rPr lang="en-US" dirty="0" smtClean="0"/>
              <a:t>Using a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085977"/>
            <a:ext cx="2552700" cy="120967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069134" y="2487906"/>
            <a:ext cx="402195" cy="40581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281" y="1371600"/>
            <a:ext cx="2667000" cy="26384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961844" y="2183841"/>
            <a:ext cx="1842753" cy="7834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9818" y="4735285"/>
            <a:ext cx="32099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7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CONCEPTS &amp; DESIGN PRINCIPLES</a:t>
            </a:r>
            <a:br>
              <a:rPr lang="en-US" dirty="0" smtClean="0"/>
            </a:br>
            <a:r>
              <a:rPr lang="en-US" dirty="0" smtClean="0"/>
              <a:t>IN 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Concepts:</a:t>
            </a:r>
          </a:p>
          <a:p>
            <a:pPr lvl="1"/>
            <a:r>
              <a:rPr lang="en-US" dirty="0" smtClean="0"/>
              <a:t>Encapsulation</a:t>
            </a:r>
          </a:p>
          <a:p>
            <a:pPr lvl="1"/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Polymorphism</a:t>
            </a:r>
          </a:p>
          <a:p>
            <a:pPr lvl="1"/>
            <a:r>
              <a:rPr lang="en-US" dirty="0" smtClean="0"/>
              <a:t>Cohesion</a:t>
            </a:r>
          </a:p>
          <a:p>
            <a:pPr lvl="1"/>
            <a:r>
              <a:rPr lang="en-US" dirty="0" smtClean="0"/>
              <a:t>Coupling</a:t>
            </a:r>
          </a:p>
          <a:p>
            <a:r>
              <a:rPr lang="en-US" dirty="0" smtClean="0"/>
              <a:t>Principles</a:t>
            </a:r>
          </a:p>
          <a:p>
            <a:pPr lvl="1"/>
            <a:r>
              <a:rPr lang="en-US" dirty="0" smtClean="0"/>
              <a:t>Open-Closed Principle</a:t>
            </a:r>
          </a:p>
          <a:p>
            <a:pPr lvl="1"/>
            <a:r>
              <a:rPr lang="en-US" dirty="0" smtClean="0"/>
              <a:t>Don’t Repeat Yourself Principle</a:t>
            </a:r>
          </a:p>
          <a:p>
            <a:pPr lvl="1"/>
            <a:r>
              <a:rPr lang="en-US" dirty="0" smtClean="0"/>
              <a:t>Single Responsibility Principle</a:t>
            </a:r>
          </a:p>
          <a:p>
            <a:pPr lvl="1"/>
            <a:r>
              <a:rPr lang="en-US" dirty="0" err="1" smtClean="0"/>
              <a:t>Liskov</a:t>
            </a:r>
            <a:r>
              <a:rPr lang="en-US" dirty="0" smtClean="0"/>
              <a:t> Substitution Principle</a:t>
            </a:r>
          </a:p>
          <a:p>
            <a:pPr lvl="1"/>
            <a:r>
              <a:rPr lang="en-US" dirty="0" smtClean="0"/>
              <a:t>Interface </a:t>
            </a:r>
            <a:r>
              <a:rPr lang="en-US" dirty="0" err="1" smtClean="0"/>
              <a:t>Seggregation</a:t>
            </a:r>
            <a:r>
              <a:rPr lang="en-US" dirty="0" smtClean="0"/>
              <a:t> Principle</a:t>
            </a:r>
          </a:p>
          <a:p>
            <a:pPr lvl="1"/>
            <a:r>
              <a:rPr lang="en-US" dirty="0" smtClean="0"/>
              <a:t>Dependency Inversion Principle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638801" y="2590800"/>
            <a:ext cx="313944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>
                <a:solidFill>
                  <a:srgbClr val="FF0000"/>
                </a:solidFill>
              </a:rPr>
              <a:t>If we don’t use these concepts and obey these principles, we aren’t coding in proper object-oriented way.</a:t>
            </a:r>
            <a:endParaRPr 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3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Protecting your information from being used incorrectly.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37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24400" y="2602947"/>
            <a:ext cx="3371912" cy="703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u="none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>
                <a:solidFill>
                  <a:srgbClr val="FF0000"/>
                </a:solidFill>
              </a:rPr>
              <a:t>Problem?</a:t>
            </a:r>
            <a:endParaRPr lang="en-US" sz="50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18" y="2602947"/>
            <a:ext cx="2181225" cy="1133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18" y="4052663"/>
            <a:ext cx="3638550" cy="1752600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4724400" y="3581400"/>
            <a:ext cx="4145279" cy="152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65113" indent="-26511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4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–"/>
              <a:defRPr sz="20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 if speed if out of limits?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 if we want some adjustments before setting the speed?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26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5486400" cy="1952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81400"/>
            <a:ext cx="3676650" cy="22479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953000" y="3421132"/>
            <a:ext cx="3371912" cy="703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u="none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>
                <a:solidFill>
                  <a:srgbClr val="FF0000"/>
                </a:solidFill>
              </a:rPr>
              <a:t>Solution?</a:t>
            </a:r>
            <a:endParaRPr lang="en-US" sz="5000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4297521"/>
            <a:ext cx="5534025" cy="191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724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class’ inheriting properties and operations from another class.</a:t>
            </a:r>
          </a:p>
          <a:p>
            <a:endParaRPr lang="en-US" dirty="0"/>
          </a:p>
          <a:p>
            <a:r>
              <a:rPr lang="en-US" dirty="0" smtClean="0"/>
              <a:t>Both </a:t>
            </a:r>
            <a:r>
              <a:rPr lang="en-US" dirty="0" smtClean="0">
                <a:solidFill>
                  <a:srgbClr val="FF0000"/>
                </a:solidFill>
              </a:rPr>
              <a:t>Dogs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Cats</a:t>
            </a:r>
            <a:r>
              <a:rPr lang="en-US" dirty="0" smtClean="0"/>
              <a:t> have names, right?</a:t>
            </a:r>
          </a:p>
          <a:p>
            <a:pPr lvl="1"/>
            <a:r>
              <a:rPr lang="en-US" dirty="0" smtClean="0"/>
              <a:t>Then, why shouldn’t we create a base class </a:t>
            </a:r>
            <a:r>
              <a:rPr lang="en-US" dirty="0" smtClean="0">
                <a:solidFill>
                  <a:srgbClr val="FF0000"/>
                </a:solidFill>
              </a:rPr>
              <a:t>Animal</a:t>
            </a:r>
            <a:r>
              <a:rPr lang="en-US" dirty="0" smtClean="0"/>
              <a:t> for them?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3657600"/>
            <a:ext cx="41243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0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What is TRICK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compiler/interpreter does the actual job!</a:t>
            </a:r>
          </a:p>
          <a:p>
            <a:r>
              <a:rPr lang="en-US" dirty="0"/>
              <a:t>Read text file, interpret the contents, output another file more understandable by machines, less understandable by us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 descr="https://commons.apache.org/proper/commons-bcel/images/jv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101" y="3200400"/>
            <a:ext cx="418147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62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different forms of same operations.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40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27" y="2286000"/>
            <a:ext cx="8828746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41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47800"/>
            <a:ext cx="3124200" cy="99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476" y="2671778"/>
            <a:ext cx="3514725" cy="1609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475" y="4570073"/>
            <a:ext cx="35147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5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class should do one thing really well, and shouldn’t try to do or be someone else.</a:t>
            </a:r>
          </a:p>
          <a:p>
            <a:endParaRPr lang="en-US" dirty="0"/>
          </a:p>
          <a:p>
            <a:r>
              <a:rPr lang="en-US" dirty="0" smtClean="0"/>
              <a:t>Strong cohesion means: all methods of a class are more or less related.</a:t>
            </a:r>
          </a:p>
          <a:p>
            <a:pPr lvl="1"/>
            <a:r>
              <a:rPr lang="en-US" dirty="0" smtClean="0"/>
              <a:t>A Math class which can compute </a:t>
            </a:r>
            <a:r>
              <a:rPr lang="en-US" dirty="0" err="1" smtClean="0"/>
              <a:t>sqrt</a:t>
            </a:r>
            <a:r>
              <a:rPr lang="en-US" dirty="0" smtClean="0"/>
              <a:t>, power, </a:t>
            </a:r>
            <a:r>
              <a:rPr lang="en-US" dirty="0" err="1" smtClean="0"/>
              <a:t>exp</a:t>
            </a:r>
            <a:r>
              <a:rPr lang="en-US" dirty="0" smtClean="0"/>
              <a:t>, cos etc.</a:t>
            </a:r>
          </a:p>
          <a:p>
            <a:pPr lvl="1"/>
            <a:endParaRPr lang="en-US" dirty="0"/>
          </a:p>
          <a:p>
            <a:r>
              <a:rPr lang="en-US" dirty="0" smtClean="0"/>
              <a:t>If a class has methods for:</a:t>
            </a:r>
          </a:p>
          <a:p>
            <a:pPr lvl="1"/>
            <a:r>
              <a:rPr lang="en-US" dirty="0" smtClean="0"/>
              <a:t>Printing a document</a:t>
            </a:r>
          </a:p>
          <a:p>
            <a:pPr lvl="1"/>
            <a:r>
              <a:rPr lang="en-US" dirty="0" smtClean="0"/>
              <a:t>Sending an email</a:t>
            </a:r>
          </a:p>
          <a:p>
            <a:pPr lvl="1"/>
            <a:r>
              <a:rPr lang="en-US" dirty="0" smtClean="0"/>
              <a:t>Working with trigonometric functions</a:t>
            </a:r>
          </a:p>
          <a:p>
            <a:pPr lvl="1"/>
            <a:r>
              <a:rPr lang="en-US" dirty="0" smtClean="0"/>
              <a:t>How should we name it? Complicated, right?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42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4114800"/>
            <a:ext cx="3009900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175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extent to which classes depend on one another.</a:t>
            </a:r>
          </a:p>
          <a:p>
            <a:pPr lvl="1"/>
            <a:r>
              <a:rPr lang="en-US" dirty="0" smtClean="0"/>
              <a:t>A class should work independently without being coupled too much to other classes.</a:t>
            </a:r>
          </a:p>
          <a:p>
            <a:pPr lvl="1"/>
            <a:r>
              <a:rPr lang="en-US" dirty="0" smtClean="0"/>
              <a:t>This helps us making them modules and available on demand.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43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A relations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581400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A loosely coupled sys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22" y="3572816"/>
            <a:ext cx="4043378" cy="230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4403183" y="4564355"/>
            <a:ext cx="402195" cy="40581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9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Open-Closed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should be open to extension, but closed for modification.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44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1" y="1752600"/>
            <a:ext cx="4869657" cy="18101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425" y="3848100"/>
            <a:ext cx="5819775" cy="29337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518159" y="2438400"/>
            <a:ext cx="3371912" cy="703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u="none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>
                <a:solidFill>
                  <a:srgbClr val="FF0000"/>
                </a:solidFill>
              </a:rPr>
              <a:t>Problem?</a:t>
            </a:r>
            <a:endParaRPr lang="en-US" sz="5000" dirty="0">
              <a:solidFill>
                <a:srgbClr val="FF00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0304" y="4022316"/>
            <a:ext cx="2756278" cy="1921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4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–"/>
              <a:defRPr sz="20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Whenever we add a new shape, we should modify the </a:t>
            </a:r>
            <a:r>
              <a:rPr lang="en-US" dirty="0" err="1" smtClean="0">
                <a:solidFill>
                  <a:srgbClr val="FF0000"/>
                </a:solidFill>
              </a:rPr>
              <a:t>calculateTotalArea</a:t>
            </a:r>
            <a:r>
              <a:rPr lang="en-US" dirty="0" smtClean="0">
                <a:solidFill>
                  <a:srgbClr val="FF0000"/>
                </a:solidFill>
              </a:rPr>
              <a:t> method.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64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Open-Closed 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45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232709"/>
            <a:ext cx="5557838" cy="20264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99" y="1542207"/>
            <a:ext cx="4869657" cy="181015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4962244">
            <a:off x="4233741" y="3631215"/>
            <a:ext cx="402195" cy="40581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633537" y="2447285"/>
            <a:ext cx="3371912" cy="703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u="none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>
                <a:solidFill>
                  <a:srgbClr val="FF0000"/>
                </a:solidFill>
              </a:rPr>
              <a:t>Solution?</a:t>
            </a:r>
            <a:endParaRPr lang="en-US" sz="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92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Open-Closed 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46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5557838" cy="20264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46" y="3809999"/>
            <a:ext cx="4266940" cy="21509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237" y="4145367"/>
            <a:ext cx="3210516" cy="1552693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783364" y="4718805"/>
            <a:ext cx="402195" cy="40581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4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Repeat Yourself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duplicate code by abstracting common things out and placing them in a single location.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47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96" y="2133600"/>
            <a:ext cx="4020252" cy="26663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931" y="2934773"/>
            <a:ext cx="4284213" cy="375761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613631">
            <a:off x="4233741" y="3631215"/>
            <a:ext cx="402195" cy="40581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8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Responsibility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Every object in the system should have one responsibility</a:t>
            </a:r>
          </a:p>
          <a:p>
            <a:pPr lvl="1"/>
            <a:r>
              <a:rPr lang="en-US" dirty="0" smtClean="0"/>
              <a:t>Each object has only one reason to change</a:t>
            </a:r>
          </a:p>
          <a:p>
            <a:pPr lvl="1"/>
            <a:r>
              <a:rPr lang="en-US" dirty="0" smtClean="0"/>
              <a:t>Doesn’t mean it should only have one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Usually the violation of this principle can be identified by asking:</a:t>
            </a:r>
          </a:p>
          <a:p>
            <a:pPr lvl="1"/>
            <a:r>
              <a:rPr lang="en-US" dirty="0" smtClean="0"/>
              <a:t>Can _______   _________ itself?</a:t>
            </a:r>
          </a:p>
          <a:p>
            <a:pPr lvl="2"/>
            <a:r>
              <a:rPr lang="en-US" dirty="0" smtClean="0"/>
              <a:t>Example:  Can </a:t>
            </a:r>
            <a:r>
              <a:rPr lang="en-US" dirty="0" smtClean="0">
                <a:solidFill>
                  <a:srgbClr val="FF0000"/>
                </a:solidFill>
              </a:rPr>
              <a:t>Automobile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changeTires</a:t>
            </a:r>
            <a:r>
              <a:rPr lang="en-US" dirty="0" smtClean="0"/>
              <a:t> itself?</a:t>
            </a:r>
          </a:p>
          <a:p>
            <a:pPr lvl="2"/>
            <a:r>
              <a:rPr lang="en-US" dirty="0" smtClean="0"/>
              <a:t>If it is no, it is violating SRP.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48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362" y="2286000"/>
            <a:ext cx="25812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4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RESPONSIBILITY PRINCIPLE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895" y="1214438"/>
            <a:ext cx="6150210" cy="52863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49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1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slide is not a modern day practice.</a:t>
            </a:r>
          </a:p>
          <a:p>
            <a:pPr lvl="1"/>
            <a:r>
              <a:rPr lang="en-US" dirty="0"/>
              <a:t>At least only computer engineers </a:t>
            </a:r>
            <a:r>
              <a:rPr lang="en-US" dirty="0" smtClean="0"/>
              <a:t>likes to do it.</a:t>
            </a:r>
            <a:endParaRPr lang="en-US" dirty="0"/>
          </a:p>
          <a:p>
            <a:r>
              <a:rPr lang="en-US" dirty="0"/>
              <a:t>Now we have IDEs (Integrated Development Environment)</a:t>
            </a:r>
          </a:p>
          <a:p>
            <a:pPr lvl="1"/>
            <a:r>
              <a:rPr lang="en-US" dirty="0"/>
              <a:t>Providing</a:t>
            </a:r>
          </a:p>
          <a:p>
            <a:pPr lvl="2"/>
            <a:r>
              <a:rPr lang="en-US" dirty="0"/>
              <a:t>Text editors</a:t>
            </a:r>
          </a:p>
          <a:p>
            <a:pPr lvl="2"/>
            <a:r>
              <a:rPr lang="en-US" dirty="0"/>
              <a:t>Compilers</a:t>
            </a:r>
          </a:p>
          <a:p>
            <a:pPr lvl="2"/>
            <a:r>
              <a:rPr lang="en-US" dirty="0"/>
              <a:t>And many other useful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9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LISKOV SUBSTITUTION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Sub-classes must be substitutable for their base classes.</a:t>
            </a:r>
          </a:p>
          <a:p>
            <a:pPr lvl="1"/>
            <a:r>
              <a:rPr lang="en-US" dirty="0" smtClean="0"/>
              <a:t>If you inherit from a wrong base class, then you can’t do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50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057" y="2316170"/>
            <a:ext cx="2002971" cy="433863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712852" y="3057505"/>
            <a:ext cx="3371912" cy="703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u="none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>
                <a:solidFill>
                  <a:srgbClr val="FF0000"/>
                </a:solidFill>
              </a:rPr>
              <a:t>Problem?</a:t>
            </a:r>
            <a:endParaRPr lang="en-US" sz="5000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743977" y="4068064"/>
            <a:ext cx="2942824" cy="2332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4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–"/>
              <a:defRPr sz="20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We inherit from the board, but we hardly use its methods or properties. Because they don’t match with 3D board.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LISKOV SUBSTITUTION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Sub-classes must be substitutable for their base classes.</a:t>
            </a:r>
          </a:p>
          <a:p>
            <a:pPr lvl="1"/>
            <a:r>
              <a:rPr lang="en-US" dirty="0" smtClean="0"/>
              <a:t>If you inherit from a wrong base class, then you can’t do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51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712852" y="3057505"/>
            <a:ext cx="3371912" cy="703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u="none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>
                <a:solidFill>
                  <a:srgbClr val="FF0000"/>
                </a:solidFill>
              </a:rPr>
              <a:t>Solution?</a:t>
            </a:r>
            <a:endParaRPr lang="en-US" sz="5000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372" y="2277324"/>
            <a:ext cx="2086401" cy="43291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72561"/>
            <a:ext cx="2002971" cy="4338638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3059174" y="4238973"/>
            <a:ext cx="402195" cy="40581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71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dirty="0" err="1" smtClean="0"/>
              <a:t>Seggregation</a:t>
            </a:r>
            <a:r>
              <a:rPr lang="en-US" dirty="0" smtClean="0"/>
              <a:t>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should never be forced to have some unnecessary methods.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52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819400"/>
            <a:ext cx="4324350" cy="284797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712852" y="3057505"/>
            <a:ext cx="3371912" cy="703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u="none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>
                <a:solidFill>
                  <a:srgbClr val="FF0000"/>
                </a:solidFill>
              </a:rPr>
              <a:t>Problem?</a:t>
            </a:r>
            <a:endParaRPr lang="en-US" sz="5000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712852" y="3914759"/>
            <a:ext cx="3288304" cy="2220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4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–"/>
              <a:defRPr sz="20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We force Square to have a </a:t>
            </a:r>
            <a:r>
              <a:rPr lang="en-US" dirty="0" err="1" smtClean="0">
                <a:solidFill>
                  <a:srgbClr val="FF0000"/>
                </a:solidFill>
              </a:rPr>
              <a:t>computeVolume</a:t>
            </a:r>
            <a:r>
              <a:rPr lang="en-US" dirty="0" smtClean="0">
                <a:solidFill>
                  <a:srgbClr val="FF0000"/>
                </a:solidFill>
              </a:rPr>
              <a:t> method, which it doesn’t have!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48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dirty="0" err="1" smtClean="0"/>
              <a:t>Seggregation</a:t>
            </a:r>
            <a:r>
              <a:rPr lang="en-US" dirty="0" smtClean="0"/>
              <a:t> 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53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124200"/>
            <a:ext cx="3124200" cy="205756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048000" y="1817670"/>
            <a:ext cx="3371912" cy="703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u="none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>
                <a:solidFill>
                  <a:srgbClr val="FF0000"/>
                </a:solidFill>
              </a:rPr>
              <a:t>Solution?</a:t>
            </a:r>
            <a:endParaRPr lang="en-US" sz="5000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609" y="3105934"/>
            <a:ext cx="4644788" cy="2206636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826252" y="3917195"/>
            <a:ext cx="402195" cy="40581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0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 must depend on abstractions/interfaces rather than actual classes.</a:t>
            </a:r>
          </a:p>
          <a:p>
            <a:pPr lvl="1"/>
            <a:r>
              <a:rPr lang="en-US" dirty="0"/>
              <a:t>So that they can be decoupled.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54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51" y="3117674"/>
            <a:ext cx="6962775" cy="337520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257800" y="1600200"/>
            <a:ext cx="3371912" cy="703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u="none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>
                <a:solidFill>
                  <a:srgbClr val="FF0000"/>
                </a:solidFill>
              </a:rPr>
              <a:t>Problem?</a:t>
            </a:r>
            <a:endParaRPr lang="en-US" sz="5000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27325" y="2201700"/>
            <a:ext cx="4442354" cy="9159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65113" indent="-26511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4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–"/>
              <a:defRPr sz="20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We have to treat each shape separately. Because we have links to actual classes.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31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55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163800"/>
            <a:ext cx="4918553" cy="23842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430" y="4419600"/>
            <a:ext cx="5635250" cy="2061379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74297" y="2355933"/>
            <a:ext cx="3371912" cy="703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u="none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>
                <a:solidFill>
                  <a:srgbClr val="FF0000"/>
                </a:solidFill>
              </a:rPr>
              <a:t>Solution?</a:t>
            </a:r>
            <a:endParaRPr lang="en-US" sz="5000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4481542">
            <a:off x="3984942" y="3859527"/>
            <a:ext cx="402195" cy="40581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6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CAN WE ACHIEVE FROM THIS?</a:t>
            </a:r>
            <a:br>
              <a:rPr lang="en-US" dirty="0" smtClean="0"/>
            </a:br>
            <a:r>
              <a:rPr lang="en-US" dirty="0" smtClean="0"/>
              <a:t>Some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 from various sources but our program can stay the same</a:t>
            </a:r>
          </a:p>
          <a:p>
            <a:r>
              <a:rPr lang="en-US" dirty="0"/>
              <a:t>E</a:t>
            </a:r>
            <a:r>
              <a:rPr lang="en-US" dirty="0" smtClean="0"/>
              <a:t>asily switch between different algorithms on the same data</a:t>
            </a:r>
          </a:p>
          <a:p>
            <a:r>
              <a:rPr lang="en-US" dirty="0"/>
              <a:t>M</a:t>
            </a:r>
            <a:r>
              <a:rPr lang="en-US" dirty="0" smtClean="0"/>
              <a:t>ake any module work independent from others</a:t>
            </a:r>
          </a:p>
          <a:p>
            <a:r>
              <a:rPr lang="en-US" dirty="0"/>
              <a:t>M</a:t>
            </a:r>
            <a:r>
              <a:rPr lang="en-US" dirty="0" smtClean="0"/>
              <a:t>ake the output of the project independent from the data or the algorithm itself</a:t>
            </a:r>
          </a:p>
          <a:p>
            <a:r>
              <a:rPr lang="en-US" dirty="0" smtClean="0"/>
              <a:t>Test the correctness of each class independently</a:t>
            </a:r>
          </a:p>
          <a:p>
            <a:r>
              <a:rPr lang="en-US" dirty="0" smtClean="0"/>
              <a:t>Model the problem in a human-readable way</a:t>
            </a:r>
          </a:p>
          <a:p>
            <a:r>
              <a:rPr lang="en-US" dirty="0" smtClean="0"/>
              <a:t>And most importantly, reuse and maintain your application better.</a:t>
            </a:r>
          </a:p>
          <a:p>
            <a:pPr lvl="1"/>
            <a:r>
              <a:rPr lang="en-US" dirty="0" smtClean="0"/>
              <a:t>Future-proof.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56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1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Tools &amp; Technologies in order to improve Your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Versioning (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bitbucket</a:t>
            </a:r>
            <a:r>
              <a:rPr lang="en-US" dirty="0" smtClean="0"/>
              <a:t> etc.)</a:t>
            </a:r>
          </a:p>
          <a:p>
            <a:pPr lvl="1"/>
            <a:r>
              <a:rPr lang="en-US" dirty="0" smtClean="0"/>
              <a:t>Version your code in order to access any change you made (and backup)</a:t>
            </a:r>
          </a:p>
          <a:p>
            <a:r>
              <a:rPr lang="en-US" dirty="0" smtClean="0"/>
              <a:t>Unit tests</a:t>
            </a:r>
          </a:p>
          <a:p>
            <a:pPr lvl="1"/>
            <a:r>
              <a:rPr lang="en-US" dirty="0" smtClean="0"/>
              <a:t>Test each unit independently, be sure it is doing whatever it is supposed to do.</a:t>
            </a:r>
          </a:p>
          <a:p>
            <a:pPr lvl="1"/>
            <a:r>
              <a:rPr lang="en-US" dirty="0" smtClean="0"/>
              <a:t>Most languages have support for this. Look for it.</a:t>
            </a:r>
          </a:p>
          <a:p>
            <a:r>
              <a:rPr lang="en-US" dirty="0" smtClean="0"/>
              <a:t>Documentation (</a:t>
            </a:r>
            <a:r>
              <a:rPr lang="en-US" dirty="0" err="1" smtClean="0"/>
              <a:t>Doxygen</a:t>
            </a:r>
            <a:r>
              <a:rPr lang="en-US" dirty="0" smtClean="0"/>
              <a:t>, Javadoc etc.)</a:t>
            </a:r>
          </a:p>
          <a:p>
            <a:pPr lvl="1"/>
            <a:r>
              <a:rPr lang="en-US" dirty="0" smtClean="0"/>
              <a:t>Always comment your code. You can even produce automatic documentation from these comments.</a:t>
            </a:r>
          </a:p>
          <a:p>
            <a:r>
              <a:rPr lang="en-US" dirty="0" smtClean="0"/>
              <a:t>Diagramming</a:t>
            </a:r>
          </a:p>
          <a:p>
            <a:pPr lvl="1"/>
            <a:r>
              <a:rPr lang="en-US" dirty="0" smtClean="0"/>
              <a:t>Your code may not be understandable, but your diagrams will be. Learn UML Class diagram and use it in your projects.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57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8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Object-oriented programming provides very flexible structures for our programs.</a:t>
            </a:r>
          </a:p>
          <a:p>
            <a:pPr lvl="1"/>
            <a:r>
              <a:rPr lang="en-US" dirty="0" smtClean="0"/>
              <a:t>It can be applied in many languages, as long as the language supports object-orientation.</a:t>
            </a:r>
          </a:p>
          <a:p>
            <a:r>
              <a:rPr lang="en-US" dirty="0" smtClean="0"/>
              <a:t>If we obey the principles, it will be an actual system.</a:t>
            </a:r>
          </a:p>
          <a:p>
            <a:pPr lvl="1"/>
            <a:r>
              <a:rPr lang="en-US" dirty="0" smtClean="0"/>
              <a:t>Otherwise, it is just the same code with classes and additional complexity.</a:t>
            </a:r>
          </a:p>
          <a:p>
            <a:r>
              <a:rPr lang="en-US" dirty="0" smtClean="0"/>
              <a:t>Object-oriented system is not a perfect system and it has its own flaws. But it is still the best system.</a:t>
            </a:r>
          </a:p>
          <a:p>
            <a:endParaRPr lang="en-US" dirty="0"/>
          </a:p>
          <a:p>
            <a:r>
              <a:rPr lang="en-US" dirty="0" smtClean="0"/>
              <a:t>Always strive for the best 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58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9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for listening…</a:t>
            </a:r>
          </a:p>
          <a:p>
            <a:r>
              <a:rPr lang="en-US" dirty="0" smtClean="0"/>
              <a:t>For offline questions, find my contact info here: </a:t>
            </a:r>
            <a:r>
              <a:rPr lang="en-US" dirty="0" smtClean="0">
                <a:hlinkClick r:id="rId2"/>
              </a:rPr>
              <a:t>www.objectivelook.net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59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C:\Users\Huseyin\Desktop\futurama_f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333750"/>
            <a:ext cx="2381250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33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SAMPLES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875" y="1265810"/>
            <a:ext cx="8858250" cy="518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6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Object-oriented </a:t>
            </a:r>
            <a:r>
              <a:rPr lang="en-US" dirty="0"/>
              <a:t>programming with C</a:t>
            </a:r>
            <a:r>
              <a:rPr lang="en-US" dirty="0" smtClean="0"/>
              <a:t># (The book itself is nice and free, chapter 20 is OOP): </a:t>
            </a:r>
            <a:r>
              <a:rPr lang="en-US" dirty="0">
                <a:hlinkClick r:id="rId2"/>
              </a:rPr>
              <a:t>http://www.introprogramming.info/english-intro-csharp-book/read-online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For new starters to OOP, this book </a:t>
            </a:r>
            <a:r>
              <a:rPr lang="en-US" dirty="0"/>
              <a:t>is fun: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www.amazon.com/Head-First-Object-Oriented-Analysis-Design/dp/0596008678</a:t>
            </a:r>
            <a:endParaRPr lang="en-US" dirty="0" smtClean="0"/>
          </a:p>
          <a:p>
            <a:r>
              <a:rPr lang="en-US" dirty="0" smtClean="0"/>
              <a:t>Detailed explanation, nicely done, 2 pages (Java):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www.ntu.edu.sg/home/ehchua/programming/java/J3a_OOPBasics.html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www.ntu.edu.sg/home/ehchua/programming/java/J3b_OOPInheritancePolymorphism.html</a:t>
            </a:r>
            <a:endParaRPr lang="en-US" dirty="0" smtClean="0"/>
          </a:p>
          <a:p>
            <a:r>
              <a:rPr lang="en-US" dirty="0" smtClean="0"/>
              <a:t>Same as above but with C++:</a:t>
            </a:r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www.ntu.edu.sg/home/ehchua/programming/cpp/cp3_OOP.html</a:t>
            </a:r>
            <a:endParaRPr lang="en-US" dirty="0" smtClean="0"/>
          </a:p>
          <a:p>
            <a:r>
              <a:rPr lang="en-US" dirty="0" smtClean="0"/>
              <a:t>Even though, there are a lot of resources. I suggest to work with someone who you can ask questions immediately. Because OOP requires a change of </a:t>
            </a:r>
            <a:r>
              <a:rPr lang="en-US" smtClean="0"/>
              <a:t>mindset.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60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0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SAMPLES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875" y="1265810"/>
            <a:ext cx="8858250" cy="518363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42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some sequential lines to instruct the computer what to do!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567" y="2514599"/>
            <a:ext cx="2624866" cy="182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PROGRAMMING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the developer useful constructs</a:t>
            </a:r>
          </a:p>
          <a:p>
            <a:pPr lvl="1"/>
            <a:r>
              <a:rPr lang="en-US" dirty="0"/>
              <a:t>Defining variables</a:t>
            </a:r>
          </a:p>
          <a:p>
            <a:pPr lvl="1"/>
            <a:r>
              <a:rPr lang="en-US" dirty="0"/>
              <a:t>Looping</a:t>
            </a:r>
          </a:p>
          <a:p>
            <a:pPr lvl="1"/>
            <a:r>
              <a:rPr lang="en-US" dirty="0"/>
              <a:t>Conditionals</a:t>
            </a:r>
          </a:p>
          <a:p>
            <a:pPr lvl="1"/>
            <a:r>
              <a:rPr lang="en-US" dirty="0"/>
              <a:t>Many more…</a:t>
            </a:r>
          </a:p>
          <a:p>
            <a:r>
              <a:rPr lang="en-US" dirty="0"/>
              <a:t>And advanced constructs</a:t>
            </a:r>
          </a:p>
          <a:p>
            <a:pPr lvl="1"/>
            <a:r>
              <a:rPr lang="en-US" dirty="0"/>
              <a:t>Data management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Networking</a:t>
            </a:r>
          </a:p>
          <a:p>
            <a:pPr lvl="1"/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9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bg2"/>
          </a:solidFill>
          <a:headEnd type="none" w="med" len="med"/>
          <a:tailEnd type="none" w="med" len="med"/>
        </a:ln>
      </a:spPr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16808</TotalTime>
  <Words>2581</Words>
  <Application>Microsoft Office PowerPoint</Application>
  <PresentationFormat>On-screen Show (4:3)</PresentationFormat>
  <Paragraphs>473</Paragraphs>
  <Slides>60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Calisto MT</vt:lpstr>
      <vt:lpstr>Stencil</vt:lpstr>
      <vt:lpstr>Times New Roman</vt:lpstr>
      <vt:lpstr>Wingdings</vt:lpstr>
      <vt:lpstr>Presentation</vt:lpstr>
      <vt:lpstr>Object-Oriented Programming</vt:lpstr>
      <vt:lpstr>Programming?</vt:lpstr>
      <vt:lpstr>PROGRAMMING LANGUAGES</vt:lpstr>
      <vt:lpstr>So, What is TRICK HERE?</vt:lpstr>
      <vt:lpstr>Modern IDES</vt:lpstr>
      <vt:lpstr>IDE SAMPLES</vt:lpstr>
      <vt:lpstr>IDE SAMPLES</vt:lpstr>
      <vt:lpstr>What is a PROGRAM?</vt:lpstr>
      <vt:lpstr>What is a PROGRAMMING LANGUAGE?</vt:lpstr>
      <vt:lpstr>WHICH LANGUAGE</vt:lpstr>
      <vt:lpstr>Of Course…</vt:lpstr>
      <vt:lpstr>When things get bigger - Modularize</vt:lpstr>
      <vt:lpstr>MODULARIZE EVEN MORE</vt:lpstr>
      <vt:lpstr>FUN PART</vt:lpstr>
      <vt:lpstr>ENOUGH OF THE LINES, GIVE ME SOMETHING</vt:lpstr>
      <vt:lpstr>MODULARIZING - Parametrized</vt:lpstr>
      <vt:lpstr>MODULARIZING – More Parametrized</vt:lpstr>
      <vt:lpstr>EPIPHANY</vt:lpstr>
      <vt:lpstr>EPIPHANY</vt:lpstr>
      <vt:lpstr>EPIPHANY</vt:lpstr>
      <vt:lpstr>EPIPHANY</vt:lpstr>
      <vt:lpstr>Object-oriented programming</vt:lpstr>
      <vt:lpstr>Object IDENTIFICATION</vt:lpstr>
      <vt:lpstr>Everything can be an object</vt:lpstr>
      <vt:lpstr>Let’s identify some objects</vt:lpstr>
      <vt:lpstr>Objects Identified</vt:lpstr>
      <vt:lpstr>Any More?</vt:lpstr>
      <vt:lpstr>ANOTHER EXAMPLE</vt:lpstr>
      <vt:lpstr>Objects IDentified</vt:lpstr>
      <vt:lpstr>Object-Oriented Languages</vt:lpstr>
      <vt:lpstr>A REPRESENTATION SYSTEM</vt:lpstr>
      <vt:lpstr>UML BASICS - CLASS</vt:lpstr>
      <vt:lpstr>CLASS IN C#</vt:lpstr>
      <vt:lpstr>WAIT</vt:lpstr>
      <vt:lpstr>OBJECTS FROM CLASSES</vt:lpstr>
      <vt:lpstr>CONCEPTS &amp; DESIGN PRINCIPLES IN OBJECT-ORIENTED PROGRAMMING</vt:lpstr>
      <vt:lpstr>ENCAPSULATION</vt:lpstr>
      <vt:lpstr>ENCAPSULATION</vt:lpstr>
      <vt:lpstr>Inheritance</vt:lpstr>
      <vt:lpstr>Polymorphism</vt:lpstr>
      <vt:lpstr>Polymorphism</vt:lpstr>
      <vt:lpstr>Cohesion</vt:lpstr>
      <vt:lpstr>Coupling</vt:lpstr>
      <vt:lpstr>Open-Closed Principle</vt:lpstr>
      <vt:lpstr>Open-Closed Principle</vt:lpstr>
      <vt:lpstr>Open-Closed Principle</vt:lpstr>
      <vt:lpstr>Don’t Repeat Yourself Principle</vt:lpstr>
      <vt:lpstr>Single Responsibility Principle</vt:lpstr>
      <vt:lpstr>SINGLE RESPONSIBILITY PRINCIPLE</vt:lpstr>
      <vt:lpstr>LISKOV SUBSTITUTION PRINCIPLE</vt:lpstr>
      <vt:lpstr>LISKOV SUBSTITUTION PRINCIPLE</vt:lpstr>
      <vt:lpstr>Interface Seggregation Principle</vt:lpstr>
      <vt:lpstr>Interface Seggregation Principle</vt:lpstr>
      <vt:lpstr>Dependency Inversion Principle</vt:lpstr>
      <vt:lpstr>Dependency Inversion Principle</vt:lpstr>
      <vt:lpstr>What CAN WE ACHIEVE FROM THIS? Some IDEAS</vt:lpstr>
      <vt:lpstr>Other Tools &amp; Technologies in order to improve Your Programming</vt:lpstr>
      <vt:lpstr>Conclusion</vt:lpstr>
      <vt:lpstr>Questions?</vt:lpstr>
      <vt:lpstr>Some Resources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Operational Semantics of UML Activity Diagram: An Application to Project Management</dc:title>
  <dc:creator>Eugene Syriani</dc:creator>
  <cp:lastModifiedBy>Huseyin Ergin</cp:lastModifiedBy>
  <cp:revision>2392</cp:revision>
  <dcterms:created xsi:type="dcterms:W3CDTF">2012-09-06T22:10:25Z</dcterms:created>
  <dcterms:modified xsi:type="dcterms:W3CDTF">2017-03-25T22:23:23Z</dcterms:modified>
</cp:coreProperties>
</file>