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  <p:sldMasterId id="2147483914" r:id="rId6"/>
    <p:sldMasterId id="2147483885" r:id="rId7"/>
  </p:sldMasterIdLst>
  <p:notesMasterIdLst>
    <p:notesMasterId r:id="rId36"/>
  </p:notesMasterIdLst>
  <p:sldIdLst>
    <p:sldId id="293" r:id="rId8"/>
    <p:sldId id="302" r:id="rId9"/>
    <p:sldId id="390" r:id="rId10"/>
    <p:sldId id="303" r:id="rId11"/>
    <p:sldId id="409" r:id="rId12"/>
    <p:sldId id="410" r:id="rId13"/>
    <p:sldId id="309" r:id="rId14"/>
    <p:sldId id="411" r:id="rId15"/>
    <p:sldId id="412" r:id="rId16"/>
    <p:sldId id="413" r:id="rId17"/>
    <p:sldId id="414" r:id="rId18"/>
    <p:sldId id="415" r:id="rId19"/>
    <p:sldId id="310" r:id="rId20"/>
    <p:sldId id="396" r:id="rId21"/>
    <p:sldId id="323" r:id="rId22"/>
    <p:sldId id="322" r:id="rId23"/>
    <p:sldId id="416" r:id="rId24"/>
    <p:sldId id="324" r:id="rId25"/>
    <p:sldId id="397" r:id="rId26"/>
    <p:sldId id="418" r:id="rId27"/>
    <p:sldId id="329" r:id="rId28"/>
    <p:sldId id="314" r:id="rId29"/>
    <p:sldId id="331" r:id="rId30"/>
    <p:sldId id="398" r:id="rId31"/>
    <p:sldId id="399" r:id="rId32"/>
    <p:sldId id="400" r:id="rId33"/>
    <p:sldId id="419" r:id="rId34"/>
    <p:sldId id="259" r:id="rId3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TERNATIF 2" id="{4DC19443-C2EA-4140-B6B1-637396C46C04}">
          <p14:sldIdLst>
            <p14:sldId id="293"/>
            <p14:sldId id="302"/>
            <p14:sldId id="390"/>
            <p14:sldId id="303"/>
            <p14:sldId id="409"/>
            <p14:sldId id="410"/>
            <p14:sldId id="309"/>
            <p14:sldId id="411"/>
            <p14:sldId id="412"/>
            <p14:sldId id="413"/>
            <p14:sldId id="414"/>
            <p14:sldId id="415"/>
            <p14:sldId id="310"/>
            <p14:sldId id="396"/>
            <p14:sldId id="323"/>
            <p14:sldId id="322"/>
            <p14:sldId id="416"/>
            <p14:sldId id="324"/>
            <p14:sldId id="397"/>
            <p14:sldId id="418"/>
            <p14:sldId id="329"/>
            <p14:sldId id="314"/>
            <p14:sldId id="331"/>
            <p14:sldId id="398"/>
            <p14:sldId id="399"/>
            <p14:sldId id="400"/>
            <p14:sldId id="419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03" userDrawn="1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BA15"/>
    <a:srgbClr val="FF00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47" autoAdjust="0"/>
    <p:restoredTop sz="92081" autoAdjust="0"/>
  </p:normalViewPr>
  <p:slideViewPr>
    <p:cSldViewPr snapToGrid="0" showGuides="1">
      <p:cViewPr varScale="1">
        <p:scale>
          <a:sx n="150" d="100"/>
          <a:sy n="150" d="100"/>
        </p:scale>
        <p:origin x="936" y="138"/>
      </p:cViewPr>
      <p:guideLst>
        <p:guide orient="horz" pos="2160"/>
        <p:guide pos="2903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22C28A-4D9A-4600-B98B-E0EB50ABC45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6382A5-EF13-44A3-8568-2CC53A488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7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xt_Trakindo_Cove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2571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0006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4pPr>
              <a:defRPr/>
            </a:lvl4pPr>
          </a:lstStyle>
          <a:p>
            <a:pPr lvl="3"/>
            <a:r>
              <a:rPr lang="en-US" dirty="0"/>
              <a:t>Arial Narrow Bold – 33pt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553200" y="4405314"/>
            <a:ext cx="2133600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40AE0CD-8151-0A40-9221-1BB208C6F3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610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58739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TextBox 3"/>
          <p:cNvSpPr txBox="1">
            <a:spLocks noChangeArrowheads="1"/>
          </p:cNvSpPr>
          <p:nvPr/>
        </p:nvSpPr>
        <p:spPr bwMode="auto">
          <a:xfrm>
            <a:off x="5688015" y="-496491"/>
            <a:ext cx="18466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endParaRPr lang="en-US" sz="135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245C2C-AD16-4D33-A38C-12EBFDE00ED4}"/>
              </a:ext>
            </a:extLst>
          </p:cNvPr>
          <p:cNvSpPr/>
          <p:nvPr userDrawn="1"/>
        </p:nvSpPr>
        <p:spPr>
          <a:xfrm>
            <a:off x="326571" y="4565471"/>
            <a:ext cx="1397726" cy="4898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" name="Picture 1" descr="JS_Cover_16.9_PresenterTemplate_CBM_Trakindo_16Aug19-01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630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</p:sldLayoutIdLst>
  <p:txStyles>
    <p:titleStyle>
      <a:lvl1pPr algn="l" defTabSz="342900" rtl="0" eaLnBrk="1" fontAlgn="base" hangingPunct="1">
        <a:spcBef>
          <a:spcPct val="0"/>
        </a:spcBef>
        <a:spcAft>
          <a:spcPct val="0"/>
        </a:spcAft>
        <a:defRPr sz="4050" b="1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Arial Narrow"/>
          <a:ea typeface="MS PGothic" charset="0"/>
          <a:cs typeface="MS PGothic" charset="0"/>
        </a:defRPr>
      </a:lvl1pPr>
      <a:lvl2pPr algn="l" defTabSz="342900" rtl="0" eaLnBrk="1" fontAlgn="base" hangingPunct="1">
        <a:spcBef>
          <a:spcPct val="0"/>
        </a:spcBef>
        <a:spcAft>
          <a:spcPct val="0"/>
        </a:spcAft>
        <a:defRPr sz="4050" b="1">
          <a:solidFill>
            <a:schemeClr val="bg1"/>
          </a:solidFill>
          <a:latin typeface="Arial Narrow" charset="0"/>
          <a:ea typeface="MS PGothic" charset="0"/>
          <a:cs typeface="MS PGothic" charset="0"/>
        </a:defRPr>
      </a:lvl2pPr>
      <a:lvl3pPr algn="l" defTabSz="342900" rtl="0" eaLnBrk="1" fontAlgn="base" hangingPunct="1">
        <a:spcBef>
          <a:spcPct val="0"/>
        </a:spcBef>
        <a:spcAft>
          <a:spcPct val="0"/>
        </a:spcAft>
        <a:defRPr sz="4050" b="1">
          <a:solidFill>
            <a:schemeClr val="bg1"/>
          </a:solidFill>
          <a:latin typeface="Arial Narrow" charset="0"/>
          <a:ea typeface="MS PGothic" charset="0"/>
          <a:cs typeface="MS PGothic" charset="0"/>
        </a:defRPr>
      </a:lvl3pPr>
      <a:lvl4pPr algn="l" defTabSz="342900" rtl="0" eaLnBrk="1" fontAlgn="base" hangingPunct="1">
        <a:spcBef>
          <a:spcPct val="0"/>
        </a:spcBef>
        <a:spcAft>
          <a:spcPct val="0"/>
        </a:spcAft>
        <a:defRPr sz="4050" b="1">
          <a:solidFill>
            <a:schemeClr val="bg1"/>
          </a:solidFill>
          <a:latin typeface="Arial Narrow" charset="0"/>
          <a:ea typeface="MS PGothic" charset="0"/>
          <a:cs typeface="MS PGothic" charset="0"/>
        </a:defRPr>
      </a:lvl4pPr>
      <a:lvl5pPr algn="l" defTabSz="342900" rtl="0" eaLnBrk="1" fontAlgn="base" hangingPunct="1">
        <a:spcBef>
          <a:spcPct val="0"/>
        </a:spcBef>
        <a:spcAft>
          <a:spcPct val="0"/>
        </a:spcAft>
        <a:defRPr sz="4050" b="1">
          <a:solidFill>
            <a:schemeClr val="bg1"/>
          </a:solidFill>
          <a:latin typeface="Arial Narrow" charset="0"/>
          <a:ea typeface="MS PGothic" charset="0"/>
          <a:cs typeface="MS PGothic" charset="0"/>
        </a:defRPr>
      </a:lvl5pPr>
      <a:lvl6pPr marL="342900" algn="l" defTabSz="342900" rtl="0" eaLnBrk="1" fontAlgn="base" hangingPunct="1">
        <a:spcBef>
          <a:spcPct val="0"/>
        </a:spcBef>
        <a:spcAft>
          <a:spcPct val="0"/>
        </a:spcAft>
        <a:defRPr sz="4050" b="1">
          <a:solidFill>
            <a:schemeClr val="bg1"/>
          </a:solidFill>
          <a:latin typeface="Arial Narrow" charset="0"/>
          <a:ea typeface="ＭＳ Ｐゴシック" charset="0"/>
        </a:defRPr>
      </a:lvl6pPr>
      <a:lvl7pPr marL="685800" algn="l" defTabSz="342900" rtl="0" eaLnBrk="1" fontAlgn="base" hangingPunct="1">
        <a:spcBef>
          <a:spcPct val="0"/>
        </a:spcBef>
        <a:spcAft>
          <a:spcPct val="0"/>
        </a:spcAft>
        <a:defRPr sz="4050" b="1">
          <a:solidFill>
            <a:schemeClr val="bg1"/>
          </a:solidFill>
          <a:latin typeface="Arial Narrow" charset="0"/>
          <a:ea typeface="ＭＳ Ｐゴシック" charset="0"/>
        </a:defRPr>
      </a:lvl7pPr>
      <a:lvl8pPr marL="1028700" algn="l" defTabSz="342900" rtl="0" eaLnBrk="1" fontAlgn="base" hangingPunct="1">
        <a:spcBef>
          <a:spcPct val="0"/>
        </a:spcBef>
        <a:spcAft>
          <a:spcPct val="0"/>
        </a:spcAft>
        <a:defRPr sz="4050" b="1">
          <a:solidFill>
            <a:schemeClr val="bg1"/>
          </a:solidFill>
          <a:latin typeface="Arial Narrow" charset="0"/>
          <a:ea typeface="ＭＳ Ｐゴシック" charset="0"/>
        </a:defRPr>
      </a:lvl8pPr>
      <a:lvl9pPr marL="1371600" algn="l" defTabSz="342900" rtl="0" eaLnBrk="1" fontAlgn="base" hangingPunct="1">
        <a:spcBef>
          <a:spcPct val="0"/>
        </a:spcBef>
        <a:spcAft>
          <a:spcPct val="0"/>
        </a:spcAft>
        <a:defRPr sz="4050" b="1">
          <a:solidFill>
            <a:schemeClr val="bg1"/>
          </a:solidFill>
          <a:latin typeface="Arial Narrow" charset="0"/>
          <a:ea typeface="ＭＳ Ｐゴシック" charset="0"/>
        </a:defRPr>
      </a:lvl9pPr>
    </p:titleStyle>
    <p:bodyStyle>
      <a:lvl1pPr marL="0" indent="0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None/>
        <a:defRPr sz="2200" kern="1200">
          <a:solidFill>
            <a:srgbClr val="000000"/>
          </a:solidFill>
          <a:latin typeface="Arial Narrow"/>
          <a:ea typeface="MS PGothic" charset="0"/>
          <a:cs typeface="Arial Narrow"/>
        </a:defRPr>
      </a:lvl1pPr>
      <a:lvl2pPr marL="557213" indent="-214313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MS PGothic" charset="0"/>
          <a:cs typeface="MS PGothic" charset="0"/>
        </a:defRPr>
      </a:lvl2pPr>
      <a:lvl3pPr marL="857250" indent="-171450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MS PGothic" charset="0"/>
          <a:cs typeface="MS PGothic" charset="0"/>
        </a:defRPr>
      </a:lvl3pPr>
      <a:lvl4pPr marL="1200150" indent="-171450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MS PGothic" charset="0"/>
          <a:cs typeface="MS PGothic" charset="0"/>
        </a:defRPr>
      </a:lvl4pPr>
      <a:lvl5pPr marL="1543050" indent="-171450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MS PGothic" charset="0"/>
          <a:cs typeface="MS PGothic" charset="0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45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S_Cover_16.9_PresenterTemplate_CBM_Trakindo_19Aug19-03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166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02 JS_Cover_16.9_PresenterTemplate_CBM_Trakindo_01Aug19-04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9593" y="725457"/>
            <a:ext cx="39259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 Narrow" panose="020B0606020202030204" pitchFamily="34" charset="0"/>
              </a:rPr>
              <a:t>2019 © PT Trakindo Utama. All rights reserved. </a:t>
            </a:r>
          </a:p>
          <a:p>
            <a:r>
              <a:rPr lang="en-US" sz="1400" dirty="0">
                <a:solidFill>
                  <a:schemeClr val="bg1"/>
                </a:solidFill>
                <a:latin typeface="Arial Narrow" panose="020B0606020202030204" pitchFamily="34" charset="0"/>
              </a:rPr>
              <a:t>The content of this presentation may not be used, duplicated or transmitted in any form without the written consent from PT Trakindo </a:t>
            </a:r>
            <a:r>
              <a:rPr lang="en-US" sz="1400" dirty="0" err="1">
                <a:solidFill>
                  <a:schemeClr val="bg1"/>
                </a:solidFill>
                <a:latin typeface="Arial Narrow" panose="020B0606020202030204" pitchFamily="34" charset="0"/>
              </a:rPr>
              <a:t>Utama</a:t>
            </a:r>
            <a:r>
              <a:rPr lang="en-US" sz="1400" dirty="0">
                <a:solidFill>
                  <a:schemeClr val="bg1"/>
                </a:solidFill>
                <a:latin typeface="Arial Narrow" panose="020B0606020202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8775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4">
            <a:extLst>
              <a:ext uri="{FF2B5EF4-FFF2-40B4-BE49-F238E27FC236}">
                <a16:creationId xmlns:a16="http://schemas.microsoft.com/office/drawing/2014/main" id="{017DB043-0882-4574-A606-E4BE816755BC}"/>
              </a:ext>
            </a:extLst>
          </p:cNvPr>
          <p:cNvSpPr txBox="1">
            <a:spLocks/>
          </p:cNvSpPr>
          <p:nvPr/>
        </p:nvSpPr>
        <p:spPr>
          <a:xfrm>
            <a:off x="380878" y="2544247"/>
            <a:ext cx="6220257" cy="73255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 Narrow"/>
                <a:ea typeface="+mj-ea"/>
                <a:cs typeface="+mj-cs"/>
              </a:rPr>
              <a:t>User Guidance for Requester</a:t>
            </a:r>
            <a:br>
              <a:rPr kumimoji="0" lang="en-US" sz="6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 Narrow"/>
                <a:ea typeface="+mj-ea"/>
                <a:cs typeface="+mj-cs"/>
              </a:rPr>
            </a:br>
            <a:r>
              <a:rPr lang="en-US" sz="4000" b="1" dirty="0"/>
              <a:t>Delivery Tracking System (DTS) Phase II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 Narrow"/>
              <a:ea typeface="+mj-ea"/>
              <a:cs typeface="+mj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B03B99-8AAF-4FCB-BE8D-D4703408429B}"/>
              </a:ext>
            </a:extLst>
          </p:cNvPr>
          <p:cNvSpPr txBox="1"/>
          <p:nvPr/>
        </p:nvSpPr>
        <p:spPr>
          <a:xfrm>
            <a:off x="380878" y="3449922"/>
            <a:ext cx="6483493" cy="374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 Narrow"/>
                <a:ea typeface="+mn-ea"/>
                <a:cs typeface="+mn-cs"/>
              </a:rPr>
              <a:t>Confidentiality Status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highlight>
                  <a:srgbClr val="FFFF00"/>
                </a:highlight>
                <a:uLnTx/>
                <a:uFillTx/>
                <a:latin typeface="Arial Narrow"/>
                <a:ea typeface="+mn-ea"/>
                <a:cs typeface="+mn-cs"/>
              </a:rPr>
              <a:t>Yellow</a:t>
            </a:r>
            <a:endParaRPr kumimoji="0" lang="en-US" sz="1400" b="0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3410CA-CD35-44D7-9830-97D33C3A8D46}"/>
              </a:ext>
            </a:extLst>
          </p:cNvPr>
          <p:cNvSpPr txBox="1"/>
          <p:nvPr/>
        </p:nvSpPr>
        <p:spPr>
          <a:xfrm>
            <a:off x="380878" y="3146910"/>
            <a:ext cx="6483492" cy="374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 Narrow"/>
                <a:ea typeface="+mn-ea"/>
                <a:cs typeface="+mn-cs"/>
              </a:rPr>
              <a:t>[Jakarta, </a:t>
            </a:r>
            <a:r>
              <a:rPr lang="en-US" sz="1400" dirty="0">
                <a:latin typeface="Arial Narrow"/>
              </a:rPr>
              <a:t>12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 Narrow"/>
                <a:ea typeface="+mn-ea"/>
                <a:cs typeface="+mn-cs"/>
              </a:rPr>
              <a:t> April 2021] • [Digital &amp; IT, Innovation]</a:t>
            </a:r>
          </a:p>
        </p:txBody>
      </p:sp>
    </p:spTree>
    <p:extLst>
      <p:ext uri="{BB962C8B-B14F-4D97-AF65-F5344CB8AC3E}">
        <p14:creationId xmlns:p14="http://schemas.microsoft.com/office/powerpoint/2010/main" val="1852842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0DA84FB-3282-468E-A8E6-66A70E6AA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538" y="1235805"/>
            <a:ext cx="6489700" cy="2236847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E686CB2-A8A1-42FD-9C88-850F5FEAF2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48940"/>
              </p:ext>
            </p:extLst>
          </p:nvPr>
        </p:nvGraphicFramePr>
        <p:xfrm>
          <a:off x="2582513" y="731547"/>
          <a:ext cx="3215037" cy="411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4100">
                  <a:extLst>
                    <a:ext uri="{9D8B030D-6E8A-4147-A177-3AD203B41FA5}">
                      <a16:colId xmlns:a16="http://schemas.microsoft.com/office/drawing/2014/main" val="4059230276"/>
                    </a:ext>
                  </a:extLst>
                </a:gridCol>
                <a:gridCol w="2610937">
                  <a:extLst>
                    <a:ext uri="{9D8B030D-6E8A-4147-A177-3AD203B41FA5}">
                      <a16:colId xmlns:a16="http://schemas.microsoft.com/office/drawing/2014/main" val="2508187478"/>
                    </a:ext>
                  </a:extLst>
                </a:gridCol>
              </a:tblGrid>
              <a:tr h="134723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Name Field  </a:t>
                      </a:r>
                      <a:endParaRPr lang="en-ID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err="1"/>
                        <a:t>Deskripsi</a:t>
                      </a:r>
                      <a:endParaRPr lang="en-ID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638588027"/>
                  </a:ext>
                </a:extLst>
              </a:tr>
              <a:tr h="134723">
                <a:tc>
                  <a:txBody>
                    <a:bodyPr/>
                    <a:lstStyle/>
                    <a:p>
                      <a:r>
                        <a:rPr lang="en-US" sz="600" dirty="0"/>
                        <a:t>ORIGIN </a:t>
                      </a:r>
                      <a:endParaRPr lang="en-ID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600" dirty="0" err="1"/>
                        <a:t>Asal</a:t>
                      </a:r>
                      <a:r>
                        <a:rPr lang="en-US" sz="600" dirty="0"/>
                        <a:t> ( transit yard/</a:t>
                      </a:r>
                      <a:r>
                        <a:rPr lang="en-US" sz="600" dirty="0" err="1"/>
                        <a:t>cabang</a:t>
                      </a:r>
                      <a:r>
                        <a:rPr lang="en-US" sz="600" dirty="0"/>
                        <a:t>/area yard )  </a:t>
                      </a:r>
                      <a:r>
                        <a:rPr lang="en-US" sz="600" dirty="0" err="1"/>
                        <a:t>pengiriman</a:t>
                      </a:r>
                      <a:r>
                        <a:rPr lang="en-US" sz="600" dirty="0"/>
                        <a:t> unit. </a:t>
                      </a:r>
                      <a:r>
                        <a:rPr lang="en-US" sz="600" dirty="0" err="1"/>
                        <a:t>Sudah</a:t>
                      </a:r>
                      <a:r>
                        <a:rPr lang="en-US" sz="600" dirty="0"/>
                        <a:t> </a:t>
                      </a:r>
                      <a:r>
                        <a:rPr lang="en-US" sz="600" dirty="0" err="1"/>
                        <a:t>terisi</a:t>
                      </a:r>
                      <a:r>
                        <a:rPr lang="en-US" sz="600" dirty="0"/>
                        <a:t> </a:t>
                      </a:r>
                      <a:r>
                        <a:rPr lang="en-US" sz="600" dirty="0" err="1"/>
                        <a:t>otomatis</a:t>
                      </a:r>
                      <a:r>
                        <a:rPr lang="en-US" sz="600" dirty="0"/>
                        <a:t> </a:t>
                      </a:r>
                      <a:r>
                        <a:rPr lang="en-US" sz="600" dirty="0" err="1"/>
                        <a:t>dengan</a:t>
                      </a:r>
                      <a:r>
                        <a:rPr lang="en-US" sz="600" dirty="0"/>
                        <a:t> code SAP </a:t>
                      </a:r>
                      <a:endParaRPr lang="en-ID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7094442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63C0EB2-9270-465D-8703-5F052958AC73}"/>
              </a:ext>
            </a:extLst>
          </p:cNvPr>
          <p:cNvSpPr txBox="1"/>
          <p:nvPr/>
        </p:nvSpPr>
        <p:spPr>
          <a:xfrm>
            <a:off x="35212" y="769180"/>
            <a:ext cx="2391438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300" dirty="0">
              <a:latin typeface="Arial Narrow" panose="020B0606020202030204" pitchFamily="34" charset="0"/>
            </a:endParaRPr>
          </a:p>
          <a:p>
            <a:pPr marL="342900" indent="-342900">
              <a:buFont typeface="+mj-lt"/>
              <a:buAutoNum type="alphaLcPeriod" startAt="6"/>
            </a:pPr>
            <a:r>
              <a:rPr lang="en-US" sz="1400" dirty="0">
                <a:latin typeface="Arial Narrow" panose="020B0606020202030204" pitchFamily="34" charset="0"/>
              </a:rPr>
              <a:t>Origin dan Type , </a:t>
            </a:r>
            <a:r>
              <a:rPr lang="en-US" sz="1400" dirty="0" err="1">
                <a:latin typeface="Arial Narrow" panose="020B0606020202030204" pitchFamily="34" charset="0"/>
              </a:rPr>
              <a:t>akan</a:t>
            </a:r>
            <a:r>
              <a:rPr lang="en-US" sz="1400" dirty="0">
                <a:latin typeface="Arial Narrow" panose="020B0606020202030204" pitchFamily="34" charset="0"/>
              </a:rPr>
              <a:t> </a:t>
            </a:r>
            <a:r>
              <a:rPr lang="en-US" sz="1400" dirty="0" err="1">
                <a:latin typeface="Arial Narrow" panose="020B0606020202030204" pitchFamily="34" charset="0"/>
              </a:rPr>
              <a:t>terisi</a:t>
            </a:r>
            <a:r>
              <a:rPr lang="en-US" sz="1400" dirty="0">
                <a:latin typeface="Arial Narrow" panose="020B0606020202030204" pitchFamily="34" charset="0"/>
              </a:rPr>
              <a:t> </a:t>
            </a:r>
            <a:r>
              <a:rPr lang="en-US" sz="1400" dirty="0" err="1">
                <a:latin typeface="Arial Narrow" panose="020B0606020202030204" pitchFamily="34" charset="0"/>
              </a:rPr>
              <a:t>secara</a:t>
            </a:r>
            <a:r>
              <a:rPr lang="en-US" sz="1400" dirty="0">
                <a:latin typeface="Arial Narrow" panose="020B0606020202030204" pitchFamily="34" charset="0"/>
              </a:rPr>
              <a:t> </a:t>
            </a:r>
            <a:r>
              <a:rPr lang="en-US" sz="1400" dirty="0" err="1">
                <a:latin typeface="Arial Narrow" panose="020B0606020202030204" pitchFamily="34" charset="0"/>
              </a:rPr>
              <a:t>otomatis</a:t>
            </a:r>
            <a:endParaRPr lang="en-US" sz="1400" dirty="0">
              <a:latin typeface="Arial Narrow" panose="020B0606020202030204" pitchFamily="34" charset="0"/>
            </a:endParaRPr>
          </a:p>
          <a:p>
            <a:pPr marL="342900" indent="-342900">
              <a:buFont typeface="+mj-lt"/>
              <a:buAutoNum type="alphaLcPeriod" startAt="6"/>
            </a:pPr>
            <a:endParaRPr lang="en-US" sz="1400" dirty="0">
              <a:latin typeface="Arial Narrow" panose="020B0606020202030204" pitchFamily="34" charset="0"/>
            </a:endParaRPr>
          </a:p>
          <a:p>
            <a:pPr marL="342900" indent="-342900">
              <a:buFont typeface="+mj-lt"/>
              <a:buAutoNum type="alphaLcPeriod" startAt="6"/>
            </a:pPr>
            <a:endParaRPr lang="en-US" sz="1400" dirty="0">
              <a:latin typeface="Arial Narrow" panose="020B0606020202030204" pitchFamily="34" charset="0"/>
            </a:endParaRPr>
          </a:p>
          <a:p>
            <a:pPr marL="342900" indent="-342900">
              <a:buFont typeface="+mj-lt"/>
              <a:buAutoNum type="alphaLcPeriod" startAt="6"/>
            </a:pPr>
            <a:endParaRPr lang="en-US" sz="1400" dirty="0">
              <a:latin typeface="Arial Narrow" panose="020B0606020202030204" pitchFamily="34" charset="0"/>
            </a:endParaRPr>
          </a:p>
          <a:p>
            <a:pPr marL="342900" indent="-342900">
              <a:buFont typeface="+mj-lt"/>
              <a:buAutoNum type="alphaLcPeriod" startAt="6"/>
            </a:pPr>
            <a:r>
              <a:rPr lang="en-US" sz="1400" dirty="0">
                <a:latin typeface="Arial Narrow" panose="020B0606020202030204" pitchFamily="34" charset="0"/>
              </a:rPr>
              <a:t>Tick unit yang </a:t>
            </a:r>
            <a:r>
              <a:rPr lang="en-US" sz="1400" dirty="0" err="1">
                <a:latin typeface="Arial Narrow" panose="020B0606020202030204" pitchFamily="34" charset="0"/>
              </a:rPr>
              <a:t>akan</a:t>
            </a:r>
            <a:r>
              <a:rPr lang="en-US" sz="1400" dirty="0">
                <a:latin typeface="Arial Narrow" panose="020B0606020202030204" pitchFamily="34" charset="0"/>
              </a:rPr>
              <a:t> </a:t>
            </a:r>
            <a:r>
              <a:rPr lang="en-US" sz="1400" dirty="0" err="1">
                <a:latin typeface="Arial Narrow" panose="020B0606020202030204" pitchFamily="34" charset="0"/>
              </a:rPr>
              <a:t>dikirim</a:t>
            </a:r>
            <a:r>
              <a:rPr lang="en-US" sz="1400" dirty="0">
                <a:latin typeface="Arial Narrow" panose="020B0606020202030204" pitchFamily="34" charset="0"/>
              </a:rPr>
              <a:t> </a:t>
            </a:r>
            <a:endParaRPr lang="en-ID" sz="1300" dirty="0">
              <a:latin typeface="Arial Narrow" panose="020B0606020202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0B9892-3CBD-416A-B308-542828723CDC}"/>
              </a:ext>
            </a:extLst>
          </p:cNvPr>
          <p:cNvSpPr/>
          <p:nvPr/>
        </p:nvSpPr>
        <p:spPr>
          <a:xfrm>
            <a:off x="4748352" y="1891134"/>
            <a:ext cx="202020" cy="2146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58680EA-9F3C-46C8-BE9F-F09A8A254DA6}"/>
              </a:ext>
            </a:extLst>
          </p:cNvPr>
          <p:cNvCxnSpPr>
            <a:cxnSpLocks/>
          </p:cNvCxnSpPr>
          <p:nvPr/>
        </p:nvCxnSpPr>
        <p:spPr>
          <a:xfrm>
            <a:off x="4950372" y="1891134"/>
            <a:ext cx="43298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EA3B868-512F-46BC-A838-F6CBB2CD6477}"/>
              </a:ext>
            </a:extLst>
          </p:cNvPr>
          <p:cNvSpPr txBox="1"/>
          <p:nvPr/>
        </p:nvSpPr>
        <p:spPr>
          <a:xfrm>
            <a:off x="0" y="0"/>
            <a:ext cx="4572000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Bagaimana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membuat</a:t>
            </a:r>
            <a:r>
              <a:rPr lang="en-US" dirty="0">
                <a:solidFill>
                  <a:schemeClr val="tx1"/>
                </a:solidFill>
              </a:rPr>
              <a:t> Delivery Requisition (DR)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3AB6133-95F2-4FD0-8F8D-304F8B268556}"/>
              </a:ext>
            </a:extLst>
          </p:cNvPr>
          <p:cNvSpPr/>
          <p:nvPr/>
        </p:nvSpPr>
        <p:spPr>
          <a:xfrm>
            <a:off x="5383353" y="1701060"/>
            <a:ext cx="203200" cy="23655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en-ID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899227-5018-48B4-A6DC-68E1F1F6EC14}"/>
              </a:ext>
            </a:extLst>
          </p:cNvPr>
          <p:cNvSpPr/>
          <p:nvPr/>
        </p:nvSpPr>
        <p:spPr>
          <a:xfrm>
            <a:off x="3294201" y="1687934"/>
            <a:ext cx="1101447" cy="2146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224FF25-F1A3-4419-8131-A547DDCDC834}"/>
              </a:ext>
            </a:extLst>
          </p:cNvPr>
          <p:cNvSpPr/>
          <p:nvPr/>
        </p:nvSpPr>
        <p:spPr>
          <a:xfrm>
            <a:off x="4208603" y="1535960"/>
            <a:ext cx="203200" cy="23655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33195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9C946B-2829-485C-908F-73430DCC7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450" y="376126"/>
            <a:ext cx="6235700" cy="18336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E41708-A3A4-41AA-9A83-8C5EBE78F695}"/>
              </a:ext>
            </a:extLst>
          </p:cNvPr>
          <p:cNvSpPr txBox="1"/>
          <p:nvPr/>
        </p:nvSpPr>
        <p:spPr>
          <a:xfrm>
            <a:off x="-10306" y="293191"/>
            <a:ext cx="239143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1200" dirty="0">
              <a:latin typeface="Arial Narrow" panose="020B0606020202030204" pitchFamily="34" charset="0"/>
            </a:endParaRPr>
          </a:p>
          <a:p>
            <a:pPr marL="342900" indent="-342900" algn="just">
              <a:buFont typeface="+mj-lt"/>
              <a:buAutoNum type="alphaLcPeriod" startAt="8"/>
            </a:pPr>
            <a:r>
              <a:rPr lang="en-US" sz="1200" dirty="0">
                <a:latin typeface="Arial Narrow" panose="020B0606020202030204" pitchFamily="34" charset="0"/>
              </a:rPr>
              <a:t>Tick Supporting of delivery </a:t>
            </a:r>
            <a:r>
              <a:rPr lang="en-US" sz="1200" dirty="0" err="1">
                <a:latin typeface="Arial Narrow" panose="020B0606020202030204" pitchFamily="34" charset="0"/>
              </a:rPr>
              <a:t>sesuai</a:t>
            </a:r>
            <a:r>
              <a:rPr lang="en-US" sz="1200" dirty="0">
                <a:latin typeface="Arial Narrow" panose="020B0606020202030204" pitchFamily="34" charset="0"/>
              </a:rPr>
              <a:t> </a:t>
            </a:r>
            <a:r>
              <a:rPr lang="en-US" sz="1200" dirty="0" err="1">
                <a:latin typeface="Arial Narrow" panose="020B0606020202030204" pitchFamily="34" charset="0"/>
              </a:rPr>
              <a:t>dengan</a:t>
            </a:r>
            <a:r>
              <a:rPr lang="en-US" sz="1200" dirty="0">
                <a:latin typeface="Arial Narrow" panose="020B0606020202030204" pitchFamily="34" charset="0"/>
              </a:rPr>
              <a:t> </a:t>
            </a:r>
            <a:r>
              <a:rPr lang="en-US" sz="1200" dirty="0" err="1">
                <a:latin typeface="Arial Narrow" panose="020B0606020202030204" pitchFamily="34" charset="0"/>
              </a:rPr>
              <a:t>kondisi</a:t>
            </a:r>
            <a:r>
              <a:rPr lang="en-US" sz="1200" dirty="0">
                <a:latin typeface="Arial Narrow" panose="020B0606020202030204" pitchFamily="34" charset="0"/>
              </a:rPr>
              <a:t>/</a:t>
            </a:r>
            <a:r>
              <a:rPr lang="en-US" sz="1200" dirty="0" err="1">
                <a:latin typeface="Arial Narrow" panose="020B0606020202030204" pitchFamily="34" charset="0"/>
              </a:rPr>
              <a:t>permintaan</a:t>
            </a:r>
            <a:r>
              <a:rPr lang="en-US" sz="1200" dirty="0">
                <a:latin typeface="Arial Narrow" panose="020B0606020202030204" pitchFamily="34" charset="0"/>
              </a:rPr>
              <a:t>/</a:t>
            </a:r>
            <a:r>
              <a:rPr lang="en-US" sz="1200" dirty="0" err="1">
                <a:latin typeface="Arial Narrow" panose="020B0606020202030204" pitchFamily="34" charset="0"/>
              </a:rPr>
              <a:t>kesepakatan</a:t>
            </a:r>
            <a:r>
              <a:rPr lang="en-US" sz="1200" dirty="0">
                <a:latin typeface="Arial Narrow" panose="020B0606020202030204" pitchFamily="34" charset="0"/>
              </a:rPr>
              <a:t>.  Transportation Service arrangement </a:t>
            </a:r>
            <a:r>
              <a:rPr lang="en-US" sz="1200" dirty="0" err="1">
                <a:latin typeface="Arial Narrow" panose="020B0606020202030204" pitchFamily="34" charset="0"/>
              </a:rPr>
              <a:t>akan</a:t>
            </a:r>
            <a:r>
              <a:rPr lang="en-US" sz="1200" dirty="0">
                <a:latin typeface="Arial Narrow" panose="020B0606020202030204" pitchFamily="34" charset="0"/>
              </a:rPr>
              <a:t> </a:t>
            </a:r>
            <a:r>
              <a:rPr lang="en-US" sz="1200" dirty="0" err="1">
                <a:latin typeface="Arial Narrow" panose="020B0606020202030204" pitchFamily="34" charset="0"/>
              </a:rPr>
              <a:t>otomatis</a:t>
            </a:r>
            <a:r>
              <a:rPr lang="en-US" sz="1200" dirty="0">
                <a:latin typeface="Arial Narrow" panose="020B0606020202030204" pitchFamily="34" charset="0"/>
              </a:rPr>
              <a:t> </a:t>
            </a:r>
            <a:r>
              <a:rPr lang="en-US" sz="1200" dirty="0" err="1">
                <a:latin typeface="Arial Narrow" panose="020B0606020202030204" pitchFamily="34" charset="0"/>
              </a:rPr>
              <a:t>terisi</a:t>
            </a:r>
            <a:r>
              <a:rPr lang="en-US" sz="1200" dirty="0">
                <a:latin typeface="Arial Narrow" panose="020B0606020202030204" pitchFamily="34" charset="0"/>
              </a:rPr>
              <a:t> </a:t>
            </a:r>
            <a:r>
              <a:rPr lang="en-US" sz="1200" dirty="0" err="1">
                <a:latin typeface="Arial Narrow" panose="020B0606020202030204" pitchFamily="34" charset="0"/>
              </a:rPr>
              <a:t>sesuai</a:t>
            </a:r>
            <a:r>
              <a:rPr lang="en-US" sz="1200" dirty="0">
                <a:latin typeface="Arial Narrow" panose="020B0606020202030204" pitchFamily="34" charset="0"/>
              </a:rPr>
              <a:t> </a:t>
            </a:r>
            <a:r>
              <a:rPr lang="en-US" sz="1200" dirty="0" err="1">
                <a:latin typeface="Arial Narrow" panose="020B0606020202030204" pitchFamily="34" charset="0"/>
              </a:rPr>
              <a:t>dengan</a:t>
            </a:r>
            <a:r>
              <a:rPr lang="en-US" sz="1200" dirty="0">
                <a:latin typeface="Arial Narrow" panose="020B0606020202030204" pitchFamily="34" charset="0"/>
              </a:rPr>
              <a:t> </a:t>
            </a:r>
            <a:r>
              <a:rPr lang="en-US" sz="1200" dirty="0" err="1">
                <a:latin typeface="Arial Narrow" panose="020B0606020202030204" pitchFamily="34" charset="0"/>
              </a:rPr>
              <a:t>pilihan</a:t>
            </a:r>
            <a:r>
              <a:rPr lang="en-US" sz="1200" dirty="0">
                <a:latin typeface="Arial Narrow" panose="020B0606020202030204" pitchFamily="34" charset="0"/>
              </a:rPr>
              <a:t> di supporting delivery </a:t>
            </a:r>
            <a:r>
              <a:rPr lang="en-US" sz="1200" dirty="0" err="1">
                <a:latin typeface="Arial Narrow" panose="020B0606020202030204" pitchFamily="34" charset="0"/>
              </a:rPr>
              <a:t>untuk</a:t>
            </a:r>
            <a:r>
              <a:rPr lang="en-US" sz="1200" dirty="0">
                <a:latin typeface="Arial Narrow" panose="020B0606020202030204" pitchFamily="34" charset="0"/>
              </a:rPr>
              <a:t> unloading by customer ( On Truck ) dan Unloading by PTTU ( On Ground). </a:t>
            </a:r>
            <a:r>
              <a:rPr lang="en-US" sz="1200" dirty="0" err="1">
                <a:latin typeface="Arial Narrow" panose="020B0606020202030204" pitchFamily="34" charset="0"/>
              </a:rPr>
              <a:t>Untuk</a:t>
            </a:r>
            <a:r>
              <a:rPr lang="en-US" sz="1200" dirty="0">
                <a:latin typeface="Arial Narrow" panose="020B0606020202030204" pitchFamily="34" charset="0"/>
              </a:rPr>
              <a:t> Unloading by vendor </a:t>
            </a:r>
            <a:r>
              <a:rPr lang="en-US" sz="1200" dirty="0" err="1">
                <a:latin typeface="Arial Narrow" panose="020B0606020202030204" pitchFamily="34" charset="0"/>
              </a:rPr>
              <a:t>diisi</a:t>
            </a:r>
            <a:r>
              <a:rPr lang="en-US" sz="1200" dirty="0">
                <a:latin typeface="Arial Narrow" panose="020B0606020202030204" pitchFamily="34" charset="0"/>
              </a:rPr>
              <a:t> </a:t>
            </a:r>
            <a:r>
              <a:rPr lang="en-US" sz="1200" dirty="0" err="1">
                <a:latin typeface="Arial Narrow" panose="020B0606020202030204" pitchFamily="34" charset="0"/>
              </a:rPr>
              <a:t>secara</a:t>
            </a:r>
            <a:r>
              <a:rPr lang="en-US" sz="1200" dirty="0">
                <a:latin typeface="Arial Narrow" panose="020B0606020202030204" pitchFamily="34" charset="0"/>
              </a:rPr>
              <a:t> manual </a:t>
            </a:r>
            <a:r>
              <a:rPr lang="en-US" sz="1200" dirty="0" err="1">
                <a:latin typeface="Arial Narrow" panose="020B0606020202030204" pitchFamily="34" charset="0"/>
              </a:rPr>
              <a:t>sesuai</a:t>
            </a:r>
            <a:r>
              <a:rPr lang="en-US" sz="1200" dirty="0">
                <a:latin typeface="Arial Narrow" panose="020B0606020202030204" pitchFamily="34" charset="0"/>
              </a:rPr>
              <a:t> </a:t>
            </a:r>
            <a:r>
              <a:rPr lang="en-US" sz="1200" dirty="0" err="1">
                <a:latin typeface="Arial Narrow" panose="020B0606020202030204" pitchFamily="34" charset="0"/>
              </a:rPr>
              <a:t>kesepakatan</a:t>
            </a:r>
            <a:r>
              <a:rPr lang="en-US" sz="1200" dirty="0">
                <a:latin typeface="Arial Narrow" panose="020B0606020202030204" pitchFamily="34" charset="0"/>
              </a:rPr>
              <a:t>   </a:t>
            </a:r>
          </a:p>
          <a:p>
            <a:pPr marL="342900" indent="-342900" algn="just">
              <a:buFont typeface="+mj-lt"/>
              <a:buAutoNum type="alphaLcPeriod" startAt="8"/>
            </a:pPr>
            <a:r>
              <a:rPr lang="en-US" sz="1200" dirty="0">
                <a:latin typeface="Arial Narrow" panose="020B0606020202030204" pitchFamily="34" charset="0"/>
              </a:rPr>
              <a:t>Transportation Obligation </a:t>
            </a:r>
            <a:r>
              <a:rPr lang="en-US" sz="1200" dirty="0" err="1">
                <a:latin typeface="Arial Narrow" panose="020B0606020202030204" pitchFamily="34" charset="0"/>
              </a:rPr>
              <a:t>adalah</a:t>
            </a:r>
            <a:r>
              <a:rPr lang="en-US" sz="1200" dirty="0">
                <a:latin typeface="Arial Narrow" panose="020B0606020202030204" pitchFamily="34" charset="0"/>
              </a:rPr>
              <a:t> </a:t>
            </a:r>
            <a:r>
              <a:rPr lang="en-US" sz="1200" dirty="0" err="1">
                <a:latin typeface="Arial Narrow" panose="020B0606020202030204" pitchFamily="34" charset="0"/>
              </a:rPr>
              <a:t>penanggung</a:t>
            </a:r>
            <a:r>
              <a:rPr lang="en-US" sz="1200" dirty="0">
                <a:latin typeface="Arial Narrow" panose="020B0606020202030204" pitchFamily="34" charset="0"/>
              </a:rPr>
              <a:t> </a:t>
            </a:r>
            <a:r>
              <a:rPr lang="en-US" sz="1200" dirty="0" err="1">
                <a:latin typeface="Arial Narrow" panose="020B0606020202030204" pitchFamily="34" charset="0"/>
              </a:rPr>
              <a:t>jawab</a:t>
            </a:r>
            <a:r>
              <a:rPr lang="en-US" sz="1200" dirty="0">
                <a:latin typeface="Arial Narrow" panose="020B0606020202030204" pitchFamily="34" charset="0"/>
              </a:rPr>
              <a:t> </a:t>
            </a:r>
            <a:r>
              <a:rPr lang="en-US" sz="1200" dirty="0" err="1">
                <a:latin typeface="Arial Narrow" panose="020B0606020202030204" pitchFamily="34" charset="0"/>
              </a:rPr>
              <a:t>pengiriman</a:t>
            </a:r>
            <a:r>
              <a:rPr lang="en-US" sz="1200" dirty="0">
                <a:latin typeface="Arial Narrow" panose="020B0606020202030204" pitchFamily="34" charset="0"/>
              </a:rPr>
              <a:t> </a:t>
            </a:r>
            <a:r>
              <a:rPr lang="en-US" sz="1200" dirty="0" err="1">
                <a:latin typeface="Arial Narrow" panose="020B0606020202030204" pitchFamily="34" charset="0"/>
              </a:rPr>
              <a:t>apakah</a:t>
            </a:r>
            <a:r>
              <a:rPr lang="en-US" sz="1200" dirty="0">
                <a:latin typeface="Arial Narrow" panose="020B0606020202030204" pitchFamily="34" charset="0"/>
              </a:rPr>
              <a:t> </a:t>
            </a:r>
            <a:r>
              <a:rPr lang="en-US" sz="1200" dirty="0" err="1">
                <a:latin typeface="Arial Narrow" panose="020B0606020202030204" pitchFamily="34" charset="0"/>
              </a:rPr>
              <a:t>dilakukan</a:t>
            </a:r>
            <a:r>
              <a:rPr lang="en-US" sz="1200" dirty="0">
                <a:latin typeface="Arial Narrow" panose="020B0606020202030204" pitchFamily="34" charset="0"/>
              </a:rPr>
              <a:t> oleh PTTU </a:t>
            </a:r>
            <a:r>
              <a:rPr lang="en-US" sz="1200" dirty="0" err="1">
                <a:latin typeface="Arial Narrow" panose="020B0606020202030204" pitchFamily="34" charset="0"/>
              </a:rPr>
              <a:t>atau</a:t>
            </a:r>
            <a:r>
              <a:rPr lang="en-US" sz="1200" dirty="0">
                <a:latin typeface="Arial Narrow" panose="020B0606020202030204" pitchFamily="34" charset="0"/>
              </a:rPr>
              <a:t> oleh customer </a:t>
            </a:r>
            <a:r>
              <a:rPr lang="en-US" sz="1200" dirty="0" err="1">
                <a:latin typeface="Arial Narrow" panose="020B0606020202030204" pitchFamily="34" charset="0"/>
              </a:rPr>
              <a:t>atau</a:t>
            </a:r>
            <a:r>
              <a:rPr lang="en-US" sz="1200" dirty="0">
                <a:latin typeface="Arial Narrow" panose="020B0606020202030204" pitchFamily="34" charset="0"/>
              </a:rPr>
              <a:t> oleh Vendor</a:t>
            </a:r>
          </a:p>
          <a:p>
            <a:pPr marL="342900" indent="-342900" algn="just">
              <a:buFont typeface="+mj-lt"/>
              <a:buAutoNum type="alphaLcPeriod" startAt="8"/>
            </a:pPr>
            <a:r>
              <a:rPr lang="en-US" sz="1200" dirty="0" err="1">
                <a:latin typeface="Arial Narrow" panose="020B0606020202030204" pitchFamily="34" charset="0"/>
              </a:rPr>
              <a:t>Moda</a:t>
            </a:r>
            <a:r>
              <a:rPr lang="en-US" sz="1200" dirty="0">
                <a:latin typeface="Arial Narrow" panose="020B0606020202030204" pitchFamily="34" charset="0"/>
              </a:rPr>
              <a:t> Transport </a:t>
            </a:r>
            <a:r>
              <a:rPr lang="en-US" sz="1200" dirty="0" err="1">
                <a:latin typeface="Arial Narrow" panose="020B0606020202030204" pitchFamily="34" charset="0"/>
              </a:rPr>
              <a:t>akan</a:t>
            </a:r>
            <a:r>
              <a:rPr lang="en-US" sz="1200" dirty="0">
                <a:latin typeface="Arial Narrow" panose="020B0606020202030204" pitchFamily="34" charset="0"/>
              </a:rPr>
              <a:t> </a:t>
            </a:r>
            <a:r>
              <a:rPr lang="en-US" sz="1200" dirty="0" err="1">
                <a:latin typeface="Arial Narrow" panose="020B0606020202030204" pitchFamily="34" charset="0"/>
              </a:rPr>
              <a:t>diisi</a:t>
            </a:r>
            <a:r>
              <a:rPr lang="en-US" sz="1200" dirty="0">
                <a:latin typeface="Arial Narrow" panose="020B0606020202030204" pitchFamily="34" charset="0"/>
              </a:rPr>
              <a:t> oleh Distribution team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A1865B-0D04-4EE0-8210-FD094FBED898}"/>
              </a:ext>
            </a:extLst>
          </p:cNvPr>
          <p:cNvSpPr/>
          <p:nvPr/>
        </p:nvSpPr>
        <p:spPr>
          <a:xfrm>
            <a:off x="2741752" y="1110084"/>
            <a:ext cx="858698" cy="1472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7B7F6F-C111-4CF9-A61B-2CBF0739BF84}"/>
              </a:ext>
            </a:extLst>
          </p:cNvPr>
          <p:cNvCxnSpPr>
            <a:cxnSpLocks/>
          </p:cNvCxnSpPr>
          <p:nvPr/>
        </p:nvCxnSpPr>
        <p:spPr>
          <a:xfrm>
            <a:off x="3587750" y="1118640"/>
            <a:ext cx="43298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79C7C1C-F5E7-43D1-A4F5-BAC32CD61590}"/>
              </a:ext>
            </a:extLst>
          </p:cNvPr>
          <p:cNvSpPr/>
          <p:nvPr/>
        </p:nvSpPr>
        <p:spPr>
          <a:xfrm>
            <a:off x="6815491" y="1086890"/>
            <a:ext cx="522148" cy="1408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9CC60F-0540-4099-8701-A00DE472B45B}"/>
              </a:ext>
            </a:extLst>
          </p:cNvPr>
          <p:cNvCxnSpPr>
            <a:cxnSpLocks/>
          </p:cNvCxnSpPr>
          <p:nvPr/>
        </p:nvCxnSpPr>
        <p:spPr>
          <a:xfrm>
            <a:off x="7327900" y="1093240"/>
            <a:ext cx="26328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B8B364B-A99E-4F42-825B-DBA44567AE19}"/>
              </a:ext>
            </a:extLst>
          </p:cNvPr>
          <p:cNvSpPr txBox="1"/>
          <p:nvPr/>
        </p:nvSpPr>
        <p:spPr>
          <a:xfrm>
            <a:off x="2711450" y="2220684"/>
            <a:ext cx="6324600" cy="161582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900" b="1" u="sng" dirty="0">
                <a:sym typeface="Wingdings" panose="05000000000000000000" pitchFamily="2" charset="2"/>
              </a:rPr>
              <a:t>Unloading By Customer  </a:t>
            </a:r>
            <a:r>
              <a:rPr lang="en-US" sz="900" dirty="0" err="1">
                <a:sym typeface="Wingdings" panose="05000000000000000000" pitchFamily="2" charset="2"/>
              </a:rPr>
              <a:t>Penyediaan</a:t>
            </a:r>
            <a:r>
              <a:rPr lang="en-US" sz="900" dirty="0">
                <a:sym typeface="Wingdings" panose="05000000000000000000" pitchFamily="2" charset="2"/>
              </a:rPr>
              <a:t> operator </a:t>
            </a:r>
            <a:r>
              <a:rPr lang="en-US" sz="900" dirty="0" err="1">
                <a:sym typeface="Wingdings" panose="05000000000000000000" pitchFamily="2" charset="2"/>
              </a:rPr>
              <a:t>atau</a:t>
            </a:r>
            <a:r>
              <a:rPr lang="en-US" sz="900" dirty="0">
                <a:sym typeface="Wingdings" panose="05000000000000000000" pitchFamily="2" charset="2"/>
              </a:rPr>
              <a:t> lifting tools </a:t>
            </a:r>
            <a:r>
              <a:rPr lang="en-US" sz="900" dirty="0" err="1">
                <a:sym typeface="Wingdings" panose="05000000000000000000" pitchFamily="2" charset="2"/>
              </a:rPr>
              <a:t>disiapkan</a:t>
            </a:r>
            <a:r>
              <a:rPr lang="en-US" sz="900" dirty="0">
                <a:sym typeface="Wingdings" panose="05000000000000000000" pitchFamily="2" charset="2"/>
              </a:rPr>
              <a:t> oleh customer</a:t>
            </a:r>
          </a:p>
          <a:p>
            <a:pPr marL="228600" indent="-228600">
              <a:buFont typeface="+mj-lt"/>
              <a:buAutoNum type="arabicPeriod" startAt="2"/>
            </a:pPr>
            <a:r>
              <a:rPr lang="en-US" sz="900" b="1" u="sng" dirty="0"/>
              <a:t>Unloading by Vendor  </a:t>
            </a:r>
            <a:r>
              <a:rPr lang="en-US" sz="900" b="1" u="sng" dirty="0">
                <a:sym typeface="Wingdings" panose="05000000000000000000" pitchFamily="2" charset="2"/>
              </a:rPr>
              <a:t> </a:t>
            </a:r>
            <a:r>
              <a:rPr lang="en-US" sz="900" dirty="0" err="1">
                <a:sym typeface="Wingdings" panose="05000000000000000000" pitchFamily="2" charset="2"/>
              </a:rPr>
              <a:t>Penyediaan</a:t>
            </a:r>
            <a:r>
              <a:rPr lang="en-US" sz="900" dirty="0">
                <a:sym typeface="Wingdings" panose="05000000000000000000" pitchFamily="2" charset="2"/>
              </a:rPr>
              <a:t> operator </a:t>
            </a:r>
            <a:r>
              <a:rPr lang="en-US" sz="900" dirty="0" err="1">
                <a:sym typeface="Wingdings" panose="05000000000000000000" pitchFamily="2" charset="2"/>
              </a:rPr>
              <a:t>atau</a:t>
            </a:r>
            <a:r>
              <a:rPr lang="en-US" sz="900" dirty="0">
                <a:sym typeface="Wingdings" panose="05000000000000000000" pitchFamily="2" charset="2"/>
              </a:rPr>
              <a:t> lifting tools </a:t>
            </a:r>
            <a:r>
              <a:rPr lang="en-US" sz="900" dirty="0" err="1">
                <a:sym typeface="Wingdings" panose="05000000000000000000" pitchFamily="2" charset="2"/>
              </a:rPr>
              <a:t>disiapkan</a:t>
            </a:r>
            <a:r>
              <a:rPr lang="en-US" sz="900" dirty="0">
                <a:sym typeface="Wingdings" panose="05000000000000000000" pitchFamily="2" charset="2"/>
              </a:rPr>
              <a:t> oleh vendor </a:t>
            </a:r>
            <a:endParaRPr lang="en-US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ym typeface="Wingdings" panose="05000000000000000000" pitchFamily="2" charset="2"/>
              </a:rPr>
              <a:t>Delivery arrangement transportation yang</a:t>
            </a:r>
            <a:r>
              <a:rPr lang="en-US" sz="900" dirty="0"/>
              <a:t> </a:t>
            </a:r>
            <a:r>
              <a:rPr lang="en-US" sz="900" dirty="0" err="1"/>
              <a:t>harus</a:t>
            </a:r>
            <a:r>
              <a:rPr lang="en-US" sz="900" dirty="0"/>
              <a:t> </a:t>
            </a:r>
            <a:r>
              <a:rPr lang="en-US" sz="900" dirty="0" err="1"/>
              <a:t>diisi</a:t>
            </a:r>
            <a:r>
              <a:rPr lang="en-US" sz="900" dirty="0"/>
              <a:t> </a:t>
            </a:r>
            <a:r>
              <a:rPr lang="en-US" sz="900" dirty="0" err="1"/>
              <a:t>sesuai</a:t>
            </a:r>
            <a:r>
              <a:rPr lang="en-US" sz="900" dirty="0"/>
              <a:t> </a:t>
            </a:r>
            <a:r>
              <a:rPr lang="en-US" sz="900" dirty="0" err="1"/>
              <a:t>dengan</a:t>
            </a:r>
            <a:r>
              <a:rPr lang="en-US" sz="900" dirty="0"/>
              <a:t> </a:t>
            </a:r>
            <a:r>
              <a:rPr lang="en-US" sz="900" dirty="0" err="1"/>
              <a:t>pilihan</a:t>
            </a:r>
            <a:r>
              <a:rPr lang="en-US" sz="900" dirty="0"/>
              <a:t> </a:t>
            </a:r>
            <a:r>
              <a:rPr lang="en-US" sz="900" dirty="0" err="1"/>
              <a:t>dibawah</a:t>
            </a:r>
            <a:r>
              <a:rPr lang="en-US" sz="900" dirty="0"/>
              <a:t> ( </a:t>
            </a:r>
            <a:r>
              <a:rPr lang="en-US" sz="900" dirty="0" err="1"/>
              <a:t>sesuai</a:t>
            </a:r>
            <a:r>
              <a:rPr lang="en-US" sz="900" dirty="0"/>
              <a:t> </a:t>
            </a:r>
            <a:r>
              <a:rPr lang="en-US" sz="900" dirty="0" err="1"/>
              <a:t>kesepakatan</a:t>
            </a:r>
            <a:r>
              <a:rPr lang="en-US" sz="900" dirty="0"/>
              <a:t> sales vs customer )  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900" dirty="0"/>
              <a:t>Jika unit </a:t>
            </a:r>
            <a:r>
              <a:rPr lang="en-US" sz="900" dirty="0" err="1"/>
              <a:t>diturunkan</a:t>
            </a:r>
            <a:r>
              <a:rPr lang="en-US" sz="900" dirty="0"/>
              <a:t> </a:t>
            </a:r>
            <a:r>
              <a:rPr lang="en-US" sz="900" dirty="0" err="1"/>
              <a:t>dari</a:t>
            </a:r>
            <a:r>
              <a:rPr lang="en-US" sz="900" dirty="0"/>
              <a:t> </a:t>
            </a:r>
            <a:r>
              <a:rPr lang="en-US" sz="900" dirty="0" err="1"/>
              <a:t>truk</a:t>
            </a:r>
            <a:r>
              <a:rPr lang="en-US" sz="900" dirty="0"/>
              <a:t> </a:t>
            </a:r>
            <a:r>
              <a:rPr lang="en-US" sz="900" dirty="0" err="1"/>
              <a:t>kemudian</a:t>
            </a:r>
            <a:r>
              <a:rPr lang="en-US" sz="900" dirty="0"/>
              <a:t> </a:t>
            </a:r>
            <a:r>
              <a:rPr lang="en-US" sz="900" dirty="0" err="1"/>
              <a:t>ditempatkan</a:t>
            </a:r>
            <a:r>
              <a:rPr lang="en-US" sz="900" dirty="0"/>
              <a:t> </a:t>
            </a:r>
            <a:r>
              <a:rPr lang="en-US" sz="900" dirty="0" err="1"/>
              <a:t>ke</a:t>
            </a:r>
            <a:r>
              <a:rPr lang="en-US" sz="900" dirty="0"/>
              <a:t> </a:t>
            </a:r>
            <a:r>
              <a:rPr lang="en-US" sz="900" dirty="0" err="1"/>
              <a:t>atas</a:t>
            </a:r>
            <a:r>
              <a:rPr lang="en-US" sz="900" dirty="0"/>
              <a:t> </a:t>
            </a:r>
            <a:r>
              <a:rPr lang="en-US" sz="900" dirty="0" err="1"/>
              <a:t>Kapal</a:t>
            </a:r>
            <a:r>
              <a:rPr lang="en-US" sz="900" dirty="0"/>
              <a:t> Customer </a:t>
            </a:r>
            <a:r>
              <a:rPr lang="en-US" sz="900" dirty="0" err="1"/>
              <a:t>maka</a:t>
            </a:r>
            <a:r>
              <a:rPr lang="en-US" sz="900" dirty="0"/>
              <a:t> </a:t>
            </a:r>
            <a:r>
              <a:rPr lang="en-US" sz="900" dirty="0" err="1"/>
              <a:t>pilihannya</a:t>
            </a:r>
            <a:r>
              <a:rPr lang="en-US" sz="900" dirty="0"/>
              <a:t> On Board ( Include loading/unloading)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900" dirty="0"/>
              <a:t>Jika unit </a:t>
            </a:r>
            <a:r>
              <a:rPr lang="en-US" sz="900" dirty="0" err="1"/>
              <a:t>hanya</a:t>
            </a:r>
            <a:r>
              <a:rPr lang="en-US" sz="900" dirty="0"/>
              <a:t> </a:t>
            </a:r>
            <a:r>
              <a:rPr lang="en-US" sz="900" dirty="0" err="1"/>
              <a:t>diturunkan</a:t>
            </a:r>
            <a:r>
              <a:rPr lang="en-US" sz="900" dirty="0"/>
              <a:t> </a:t>
            </a:r>
            <a:r>
              <a:rPr lang="en-US" sz="900" dirty="0" err="1"/>
              <a:t>dari</a:t>
            </a:r>
            <a:r>
              <a:rPr lang="en-US" sz="900" dirty="0"/>
              <a:t> </a:t>
            </a:r>
            <a:r>
              <a:rPr lang="en-US" sz="900" dirty="0" err="1"/>
              <a:t>Truk</a:t>
            </a:r>
            <a:r>
              <a:rPr lang="en-US" sz="900" dirty="0"/>
              <a:t> , </a:t>
            </a:r>
            <a:r>
              <a:rPr lang="en-US" sz="900" dirty="0" err="1"/>
              <a:t>maka</a:t>
            </a:r>
            <a:r>
              <a:rPr lang="en-US" sz="900" dirty="0"/>
              <a:t> </a:t>
            </a:r>
            <a:r>
              <a:rPr lang="en-US" sz="900" dirty="0" err="1"/>
              <a:t>pilihannya</a:t>
            </a:r>
            <a:r>
              <a:rPr lang="en-US" sz="900" dirty="0"/>
              <a:t> On Ground ( on ground include unloading  )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900" dirty="0"/>
              <a:t>Jika unit </a:t>
            </a:r>
            <a:r>
              <a:rPr lang="en-US" sz="900" dirty="0" err="1"/>
              <a:t>diturunkan</a:t>
            </a:r>
            <a:r>
              <a:rPr lang="en-US" sz="900" dirty="0"/>
              <a:t> </a:t>
            </a:r>
            <a:r>
              <a:rPr lang="en-US" sz="900" dirty="0" err="1"/>
              <a:t>dari</a:t>
            </a:r>
            <a:r>
              <a:rPr lang="en-US" sz="900" dirty="0"/>
              <a:t> </a:t>
            </a:r>
            <a:r>
              <a:rPr lang="en-US" sz="900" dirty="0" err="1"/>
              <a:t>truk</a:t>
            </a:r>
            <a:r>
              <a:rPr lang="en-US" sz="900" dirty="0"/>
              <a:t> </a:t>
            </a:r>
            <a:r>
              <a:rPr lang="en-US" sz="900" dirty="0" err="1"/>
              <a:t>kemudian</a:t>
            </a:r>
            <a:r>
              <a:rPr lang="en-US" sz="900" dirty="0"/>
              <a:t> </a:t>
            </a:r>
            <a:r>
              <a:rPr lang="en-US" sz="900" dirty="0" err="1"/>
              <a:t>ditempatkan</a:t>
            </a:r>
            <a:r>
              <a:rPr lang="en-US" sz="900" dirty="0"/>
              <a:t> </a:t>
            </a:r>
            <a:r>
              <a:rPr lang="en-US" sz="900" dirty="0" err="1"/>
              <a:t>kedalam</a:t>
            </a:r>
            <a:r>
              <a:rPr lang="en-US" sz="900" dirty="0"/>
              <a:t> container </a:t>
            </a:r>
            <a:r>
              <a:rPr lang="en-US" sz="900" dirty="0" err="1"/>
              <a:t>maka</a:t>
            </a:r>
            <a:r>
              <a:rPr lang="en-US" sz="900" dirty="0"/>
              <a:t> </a:t>
            </a:r>
            <a:r>
              <a:rPr lang="en-US" sz="900" dirty="0" err="1"/>
              <a:t>pilihannya</a:t>
            </a:r>
            <a:r>
              <a:rPr lang="en-US" sz="900" dirty="0"/>
              <a:t> Onto Container ( Include loading/unloading)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900" dirty="0"/>
              <a:t>Jika unit </a:t>
            </a:r>
            <a:r>
              <a:rPr lang="en-US" sz="900" dirty="0" err="1"/>
              <a:t>diturunkan</a:t>
            </a:r>
            <a:r>
              <a:rPr lang="en-US" sz="900" dirty="0"/>
              <a:t> </a:t>
            </a:r>
            <a:r>
              <a:rPr lang="en-US" sz="900" dirty="0" err="1"/>
              <a:t>dari</a:t>
            </a:r>
            <a:r>
              <a:rPr lang="en-US" sz="900" dirty="0"/>
              <a:t> </a:t>
            </a:r>
            <a:r>
              <a:rPr lang="en-US" sz="900" dirty="0" err="1"/>
              <a:t>truk</a:t>
            </a:r>
            <a:r>
              <a:rPr lang="en-US" sz="900" dirty="0"/>
              <a:t> </a:t>
            </a:r>
            <a:r>
              <a:rPr lang="en-US" sz="900" dirty="0" err="1"/>
              <a:t>kemudian</a:t>
            </a:r>
            <a:r>
              <a:rPr lang="en-US" sz="900" dirty="0"/>
              <a:t> </a:t>
            </a:r>
            <a:r>
              <a:rPr lang="en-US" sz="900" dirty="0" err="1"/>
              <a:t>ditempatkan</a:t>
            </a:r>
            <a:r>
              <a:rPr lang="en-US" sz="900" dirty="0"/>
              <a:t> </a:t>
            </a:r>
            <a:r>
              <a:rPr lang="en-US" sz="900" dirty="0" err="1"/>
              <a:t>ke</a:t>
            </a:r>
            <a:r>
              <a:rPr lang="en-US" sz="900" dirty="0"/>
              <a:t> </a:t>
            </a:r>
            <a:r>
              <a:rPr lang="en-US" sz="900" dirty="0" err="1"/>
              <a:t>atas</a:t>
            </a:r>
            <a:r>
              <a:rPr lang="en-US" sz="900" dirty="0"/>
              <a:t> </a:t>
            </a:r>
            <a:r>
              <a:rPr lang="en-US" sz="900" dirty="0" err="1"/>
              <a:t>pondasi</a:t>
            </a:r>
            <a:r>
              <a:rPr lang="en-US" sz="900" dirty="0"/>
              <a:t> </a:t>
            </a:r>
            <a:r>
              <a:rPr lang="en-US" sz="900" dirty="0" err="1"/>
              <a:t>maka</a:t>
            </a:r>
            <a:r>
              <a:rPr lang="en-US" sz="900" dirty="0"/>
              <a:t> </a:t>
            </a:r>
            <a:r>
              <a:rPr lang="en-US" sz="900" dirty="0" err="1"/>
              <a:t>pilihannya</a:t>
            </a:r>
            <a:r>
              <a:rPr lang="en-US" sz="900" dirty="0"/>
              <a:t> On </a:t>
            </a:r>
            <a:r>
              <a:rPr lang="en-US" sz="900" dirty="0" err="1"/>
              <a:t>Pondation</a:t>
            </a:r>
            <a:r>
              <a:rPr lang="en-US" sz="900" dirty="0"/>
              <a:t> ( Include loading/unloading) </a:t>
            </a:r>
            <a:endParaRPr lang="en-US" sz="900" dirty="0">
              <a:sym typeface="Wingdings" panose="05000000000000000000" pitchFamily="2" charset="2"/>
            </a:endParaRPr>
          </a:p>
          <a:p>
            <a:pPr marL="228600" indent="-228600">
              <a:buFont typeface="+mj-lt"/>
              <a:buAutoNum type="arabicPeriod" startAt="3"/>
            </a:pPr>
            <a:r>
              <a:rPr lang="en-US" sz="900" b="1" u="sng" dirty="0"/>
              <a:t>Unloading by PTTU</a:t>
            </a:r>
            <a:r>
              <a:rPr lang="en-US" sz="900" u="sng" dirty="0"/>
              <a:t> </a:t>
            </a:r>
            <a:r>
              <a:rPr lang="en-US" sz="900" u="sng" dirty="0">
                <a:sym typeface="Wingdings" panose="05000000000000000000" pitchFamily="2" charset="2"/>
              </a:rPr>
              <a:t> </a:t>
            </a:r>
            <a:r>
              <a:rPr lang="en-US" sz="900" dirty="0" err="1">
                <a:sym typeface="Wingdings" panose="05000000000000000000" pitchFamily="2" charset="2"/>
              </a:rPr>
              <a:t>Penyediaan</a:t>
            </a:r>
            <a:r>
              <a:rPr lang="en-US" sz="900" dirty="0">
                <a:sym typeface="Wingdings" panose="05000000000000000000" pitchFamily="2" charset="2"/>
              </a:rPr>
              <a:t> operator </a:t>
            </a:r>
            <a:r>
              <a:rPr lang="en-US" sz="900" dirty="0" err="1">
                <a:sym typeface="Wingdings" panose="05000000000000000000" pitchFamily="2" charset="2"/>
              </a:rPr>
              <a:t>atau</a:t>
            </a:r>
            <a:r>
              <a:rPr lang="en-US" sz="900" dirty="0">
                <a:sym typeface="Wingdings" panose="05000000000000000000" pitchFamily="2" charset="2"/>
              </a:rPr>
              <a:t> lifting tools </a:t>
            </a:r>
            <a:r>
              <a:rPr lang="en-US" sz="900" dirty="0" err="1">
                <a:sym typeface="Wingdings" panose="05000000000000000000" pitchFamily="2" charset="2"/>
              </a:rPr>
              <a:t>disiapkan</a:t>
            </a:r>
            <a:r>
              <a:rPr lang="en-US" sz="900" dirty="0">
                <a:sym typeface="Wingdings" panose="05000000000000000000" pitchFamily="2" charset="2"/>
              </a:rPr>
              <a:t> oleh PTTU</a:t>
            </a:r>
            <a:endParaRPr lang="en-US" sz="9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AA2362-9977-4A0A-8BA8-F2A2043CBC39}"/>
              </a:ext>
            </a:extLst>
          </p:cNvPr>
          <p:cNvSpPr txBox="1"/>
          <p:nvPr/>
        </p:nvSpPr>
        <p:spPr>
          <a:xfrm>
            <a:off x="0" y="0"/>
            <a:ext cx="4572000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Bagaimana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membuat</a:t>
            </a:r>
            <a:r>
              <a:rPr lang="en-US" dirty="0">
                <a:solidFill>
                  <a:schemeClr val="tx1"/>
                </a:solidFill>
              </a:rPr>
              <a:t> Delivery Requisition (DR)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97D2EC-453E-4D67-B25C-B2793D89BB25}"/>
              </a:ext>
            </a:extLst>
          </p:cNvPr>
          <p:cNvSpPr/>
          <p:nvPr/>
        </p:nvSpPr>
        <p:spPr>
          <a:xfrm>
            <a:off x="7875940" y="807490"/>
            <a:ext cx="702909" cy="6212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253184-57A7-4FEA-B594-9ED674621902}"/>
              </a:ext>
            </a:extLst>
          </p:cNvPr>
          <p:cNvCxnSpPr>
            <a:cxnSpLocks/>
          </p:cNvCxnSpPr>
          <p:nvPr/>
        </p:nvCxnSpPr>
        <p:spPr>
          <a:xfrm>
            <a:off x="8502650" y="813840"/>
            <a:ext cx="26328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FA6DB95E-73B2-4609-BA33-9694A8E03875}"/>
              </a:ext>
            </a:extLst>
          </p:cNvPr>
          <p:cNvSpPr/>
          <p:nvPr/>
        </p:nvSpPr>
        <p:spPr>
          <a:xfrm>
            <a:off x="4020731" y="991197"/>
            <a:ext cx="203200" cy="23655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endParaRPr lang="en-ID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519546F-AB81-4501-A4AA-88BB20958980}"/>
              </a:ext>
            </a:extLst>
          </p:cNvPr>
          <p:cNvSpPr/>
          <p:nvPr/>
        </p:nvSpPr>
        <p:spPr>
          <a:xfrm>
            <a:off x="7602871" y="947133"/>
            <a:ext cx="203200" cy="23655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endParaRPr lang="en-ID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0BED6BC-5211-48DA-994E-B48CFFB1B0AC}"/>
              </a:ext>
            </a:extLst>
          </p:cNvPr>
          <p:cNvSpPr/>
          <p:nvPr/>
        </p:nvSpPr>
        <p:spPr>
          <a:xfrm>
            <a:off x="8755638" y="712780"/>
            <a:ext cx="203200" cy="23655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50152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30B553-F650-4D9E-AF23-EED912573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864" y="501653"/>
            <a:ext cx="5622586" cy="31398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675EE9-4E1B-4F83-85B3-1F01444F15E4}"/>
              </a:ext>
            </a:extLst>
          </p:cNvPr>
          <p:cNvSpPr txBox="1"/>
          <p:nvPr/>
        </p:nvSpPr>
        <p:spPr>
          <a:xfrm>
            <a:off x="3540089" y="3002554"/>
            <a:ext cx="4518061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Upload dokumen pendukung dan tambahkan notes jika diperlukan</a:t>
            </a:r>
            <a:endParaRPr lang="en-ID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287D57-E564-45ED-9205-8A49C12BCE7A}"/>
              </a:ext>
            </a:extLst>
          </p:cNvPr>
          <p:cNvSpPr/>
          <p:nvPr/>
        </p:nvSpPr>
        <p:spPr>
          <a:xfrm>
            <a:off x="7343839" y="3267270"/>
            <a:ext cx="961053" cy="2146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E7B916F-5DB2-4B69-BDED-351D91DFE6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960246"/>
              </p:ext>
            </p:extLst>
          </p:nvPr>
        </p:nvGraphicFramePr>
        <p:xfrm>
          <a:off x="52242" y="2571750"/>
          <a:ext cx="3171945" cy="145077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3707">
                  <a:extLst>
                    <a:ext uri="{9D8B030D-6E8A-4147-A177-3AD203B41FA5}">
                      <a16:colId xmlns:a16="http://schemas.microsoft.com/office/drawing/2014/main" val="3132006612"/>
                    </a:ext>
                  </a:extLst>
                </a:gridCol>
                <a:gridCol w="2298238">
                  <a:extLst>
                    <a:ext uri="{9D8B030D-6E8A-4147-A177-3AD203B41FA5}">
                      <a16:colId xmlns:a16="http://schemas.microsoft.com/office/drawing/2014/main" val="1262981717"/>
                    </a:ext>
                  </a:extLst>
                </a:gridCol>
              </a:tblGrid>
              <a:tr h="187405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Name Field </a:t>
                      </a:r>
                      <a:endParaRPr lang="en-ID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err="1"/>
                        <a:t>Deskripsi</a:t>
                      </a:r>
                      <a:endParaRPr lang="en-ID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17692106"/>
                  </a:ext>
                </a:extLst>
              </a:tr>
              <a:tr h="224942">
                <a:tc>
                  <a:txBody>
                    <a:bodyPr/>
                    <a:lstStyle/>
                    <a:p>
                      <a:r>
                        <a:rPr lang="en-US" sz="600" dirty="0"/>
                        <a:t>PICK UP PLAN </a:t>
                      </a:r>
                      <a:endParaRPr lang="en-ID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600" dirty="0" err="1"/>
                        <a:t>Konfirmasi</a:t>
                      </a:r>
                      <a:r>
                        <a:rPr lang="en-US" sz="600" dirty="0"/>
                        <a:t> </a:t>
                      </a:r>
                      <a:r>
                        <a:rPr lang="en-US" sz="600" dirty="0" err="1"/>
                        <a:t>dari</a:t>
                      </a:r>
                      <a:r>
                        <a:rPr lang="en-US" sz="600" dirty="0"/>
                        <a:t> Sales </a:t>
                      </a:r>
                      <a:r>
                        <a:rPr lang="en-US" sz="600" dirty="0" err="1"/>
                        <a:t>terkait</a:t>
                      </a:r>
                      <a:r>
                        <a:rPr lang="en-US" sz="600" dirty="0"/>
                        <a:t> </a:t>
                      </a:r>
                      <a:r>
                        <a:rPr lang="en-US" sz="600" dirty="0" err="1"/>
                        <a:t>dengan</a:t>
                      </a:r>
                      <a:r>
                        <a:rPr lang="en-US" sz="600" dirty="0"/>
                        <a:t> </a:t>
                      </a:r>
                      <a:r>
                        <a:rPr lang="en-US" sz="600" dirty="0" err="1"/>
                        <a:t>tanggal</a:t>
                      </a:r>
                      <a:r>
                        <a:rPr lang="en-US" sz="600" dirty="0"/>
                        <a:t> </a:t>
                      </a:r>
                      <a:r>
                        <a:rPr lang="en-US" sz="600" dirty="0" err="1"/>
                        <a:t>diambilnya</a:t>
                      </a:r>
                      <a:r>
                        <a:rPr lang="en-US" sz="600" dirty="0"/>
                        <a:t> unit </a:t>
                      </a:r>
                      <a:endParaRPr lang="en-ID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43870407"/>
                  </a:ext>
                </a:extLst>
              </a:tr>
              <a:tr h="246848">
                <a:tc>
                  <a:txBody>
                    <a:bodyPr/>
                    <a:lstStyle/>
                    <a:p>
                      <a:r>
                        <a:rPr lang="en-US" sz="600" dirty="0"/>
                        <a:t>EXPECTED TIME ARRIVAL </a:t>
                      </a:r>
                      <a:endParaRPr lang="en-ID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600" dirty="0" err="1"/>
                        <a:t>Konfirmasi</a:t>
                      </a:r>
                      <a:r>
                        <a:rPr lang="en-US" sz="600" dirty="0"/>
                        <a:t> </a:t>
                      </a:r>
                      <a:r>
                        <a:rPr lang="en-US" sz="600" dirty="0" err="1"/>
                        <a:t>dari</a:t>
                      </a:r>
                      <a:r>
                        <a:rPr lang="en-US" sz="600" dirty="0"/>
                        <a:t> Sales/Marketing/ </a:t>
                      </a:r>
                      <a:r>
                        <a:rPr lang="en-US" sz="600" dirty="0" err="1"/>
                        <a:t>Cabang</a:t>
                      </a:r>
                      <a:r>
                        <a:rPr lang="en-US" sz="600" dirty="0"/>
                        <a:t> PTTU </a:t>
                      </a:r>
                      <a:r>
                        <a:rPr lang="en-US" sz="600" dirty="0" err="1"/>
                        <a:t>batas</a:t>
                      </a:r>
                      <a:r>
                        <a:rPr lang="en-US" sz="600" dirty="0"/>
                        <a:t> </a:t>
                      </a:r>
                      <a:r>
                        <a:rPr lang="en-US" sz="600" dirty="0" err="1"/>
                        <a:t>waktu</a:t>
                      </a:r>
                      <a:r>
                        <a:rPr lang="en-US" sz="600" dirty="0"/>
                        <a:t> unit </a:t>
                      </a:r>
                      <a:r>
                        <a:rPr lang="en-US" sz="600" dirty="0" err="1"/>
                        <a:t>harus</a:t>
                      </a:r>
                      <a:r>
                        <a:rPr lang="en-US" sz="600" dirty="0"/>
                        <a:t> </a:t>
                      </a:r>
                      <a:r>
                        <a:rPr lang="en-US" sz="600" dirty="0" err="1"/>
                        <a:t>tiba</a:t>
                      </a:r>
                      <a:r>
                        <a:rPr lang="en-US" sz="600" dirty="0"/>
                        <a:t> di </a:t>
                      </a:r>
                      <a:r>
                        <a:rPr lang="en-US" sz="600" dirty="0" err="1"/>
                        <a:t>tujuan</a:t>
                      </a:r>
                      <a:r>
                        <a:rPr lang="en-US" sz="600" dirty="0"/>
                        <a:t> </a:t>
                      </a:r>
                      <a:endParaRPr lang="en-ID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53855776"/>
                  </a:ext>
                </a:extLst>
              </a:tr>
              <a:tr h="284044">
                <a:tc>
                  <a:txBody>
                    <a:bodyPr/>
                    <a:lstStyle/>
                    <a:p>
                      <a:r>
                        <a:rPr lang="en-US" sz="600" dirty="0"/>
                        <a:t>PENALTY LATENESS</a:t>
                      </a:r>
                      <a:endParaRPr lang="en-ID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600" dirty="0" err="1"/>
                        <a:t>Konfirmasi</a:t>
                      </a:r>
                      <a:r>
                        <a:rPr lang="en-US" sz="600" dirty="0"/>
                        <a:t> </a:t>
                      </a:r>
                      <a:r>
                        <a:rPr lang="en-US" sz="600" dirty="0" err="1"/>
                        <a:t>dari</a:t>
                      </a:r>
                      <a:r>
                        <a:rPr lang="en-US" sz="600" dirty="0"/>
                        <a:t> Sales/Marketing/</a:t>
                      </a:r>
                      <a:r>
                        <a:rPr lang="en-US" sz="600" dirty="0" err="1"/>
                        <a:t>Cabang</a:t>
                      </a:r>
                      <a:r>
                        <a:rPr lang="en-US" sz="600" dirty="0"/>
                        <a:t> PTTU </a:t>
                      </a:r>
                      <a:r>
                        <a:rPr lang="en-US" sz="600" dirty="0" err="1"/>
                        <a:t>bahwa</a:t>
                      </a:r>
                      <a:r>
                        <a:rPr lang="en-US" sz="600" dirty="0"/>
                        <a:t> unit yang </a:t>
                      </a:r>
                      <a:r>
                        <a:rPr lang="en-US" sz="600" dirty="0" err="1"/>
                        <a:t>dikirim</a:t>
                      </a:r>
                      <a:r>
                        <a:rPr lang="en-US" sz="600" dirty="0"/>
                        <a:t> </a:t>
                      </a:r>
                      <a:r>
                        <a:rPr lang="en-US" sz="600" dirty="0" err="1"/>
                        <a:t>akan</a:t>
                      </a:r>
                      <a:r>
                        <a:rPr lang="en-US" sz="600" dirty="0"/>
                        <a:t> di charged penalty </a:t>
                      </a:r>
                      <a:r>
                        <a:rPr lang="en-US" sz="600" dirty="0" err="1"/>
                        <a:t>jika</a:t>
                      </a:r>
                      <a:r>
                        <a:rPr lang="en-US" sz="600" dirty="0"/>
                        <a:t> </a:t>
                      </a:r>
                      <a:r>
                        <a:rPr lang="en-US" sz="600" dirty="0" err="1"/>
                        <a:t>terlambat</a:t>
                      </a:r>
                      <a:r>
                        <a:rPr lang="en-US" sz="600" dirty="0"/>
                        <a:t> </a:t>
                      </a:r>
                      <a:r>
                        <a:rPr lang="en-US" sz="600" dirty="0" err="1"/>
                        <a:t>tiba</a:t>
                      </a:r>
                      <a:r>
                        <a:rPr lang="en-US" sz="600" dirty="0"/>
                        <a:t> </a:t>
                      </a:r>
                      <a:r>
                        <a:rPr lang="en-US" sz="600" dirty="0" err="1"/>
                        <a:t>ditujuan</a:t>
                      </a:r>
                      <a:r>
                        <a:rPr lang="en-US" sz="600" dirty="0"/>
                        <a:t>. </a:t>
                      </a:r>
                      <a:endParaRPr lang="en-ID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64628459"/>
                  </a:ext>
                </a:extLst>
              </a:tr>
              <a:tr h="246848">
                <a:tc>
                  <a:txBody>
                    <a:bodyPr/>
                    <a:lstStyle/>
                    <a:p>
                      <a:r>
                        <a:rPr lang="en-US" sz="600" dirty="0"/>
                        <a:t>SO NO/ STR NO</a:t>
                      </a:r>
                      <a:endParaRPr lang="en-ID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600" dirty="0" err="1"/>
                        <a:t>Referensi</a:t>
                      </a:r>
                      <a:r>
                        <a:rPr lang="en-US" sz="600" dirty="0"/>
                        <a:t> </a:t>
                      </a:r>
                      <a:r>
                        <a:rPr lang="en-US" sz="600" dirty="0" err="1"/>
                        <a:t>pengiriman</a:t>
                      </a:r>
                      <a:r>
                        <a:rPr lang="en-US" sz="600" dirty="0"/>
                        <a:t> </a:t>
                      </a:r>
                      <a:r>
                        <a:rPr lang="en-US" sz="600" dirty="0" err="1"/>
                        <a:t>sesuai</a:t>
                      </a:r>
                      <a:r>
                        <a:rPr lang="en-US" sz="600" dirty="0"/>
                        <a:t> </a:t>
                      </a:r>
                      <a:r>
                        <a:rPr lang="en-US" sz="600" dirty="0" err="1"/>
                        <a:t>dengan</a:t>
                      </a:r>
                      <a:r>
                        <a:rPr lang="en-US" sz="600" dirty="0"/>
                        <a:t> </a:t>
                      </a:r>
                      <a:r>
                        <a:rPr lang="en-US" sz="600" dirty="0" err="1"/>
                        <a:t>nomor</a:t>
                      </a:r>
                      <a:r>
                        <a:rPr lang="en-US" sz="600" dirty="0"/>
                        <a:t> SO yang </a:t>
                      </a:r>
                      <a:r>
                        <a:rPr lang="en-US" sz="600" dirty="0" err="1"/>
                        <a:t>sudah</a:t>
                      </a:r>
                      <a:r>
                        <a:rPr lang="en-US" sz="600" dirty="0"/>
                        <a:t> RA ( Data </a:t>
                      </a:r>
                      <a:r>
                        <a:rPr lang="en-US" sz="600" dirty="0" err="1"/>
                        <a:t>sudah</a:t>
                      </a:r>
                      <a:r>
                        <a:rPr lang="en-US" sz="600" dirty="0"/>
                        <a:t> </a:t>
                      </a:r>
                      <a:r>
                        <a:rPr lang="en-US" sz="600" dirty="0" err="1"/>
                        <a:t>terisi</a:t>
                      </a:r>
                      <a:r>
                        <a:rPr lang="en-US" sz="600" dirty="0"/>
                        <a:t>  </a:t>
                      </a:r>
                      <a:r>
                        <a:rPr lang="en-US" sz="600" dirty="0" err="1"/>
                        <a:t>dari</a:t>
                      </a:r>
                      <a:r>
                        <a:rPr lang="en-US" sz="600" dirty="0"/>
                        <a:t> SAP)</a:t>
                      </a:r>
                      <a:endParaRPr lang="en-ID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42436970"/>
                  </a:ext>
                </a:extLst>
              </a:tr>
              <a:tr h="246848">
                <a:tc>
                  <a:txBody>
                    <a:bodyPr/>
                    <a:lstStyle/>
                    <a:p>
                      <a:r>
                        <a:rPr lang="en-US" sz="600" dirty="0"/>
                        <a:t>OD NO &amp; DATE </a:t>
                      </a:r>
                      <a:endParaRPr lang="en-ID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Outbound Delivery Number (31#/32#) &amp; </a:t>
                      </a:r>
                      <a:r>
                        <a:rPr lang="en-US" sz="600" dirty="0" err="1"/>
                        <a:t>Tanggal</a:t>
                      </a:r>
                      <a:r>
                        <a:rPr lang="en-US" sz="600" dirty="0"/>
                        <a:t> </a:t>
                      </a:r>
                      <a:r>
                        <a:rPr lang="en-US" sz="600" dirty="0" err="1"/>
                        <a:t>nomor</a:t>
                      </a:r>
                      <a:r>
                        <a:rPr lang="en-US" sz="600" dirty="0"/>
                        <a:t> OD ( Data </a:t>
                      </a:r>
                      <a:r>
                        <a:rPr lang="en-US" sz="600" dirty="0" err="1"/>
                        <a:t>sudah</a:t>
                      </a:r>
                      <a:r>
                        <a:rPr lang="en-US" sz="600" dirty="0"/>
                        <a:t> </a:t>
                      </a:r>
                      <a:r>
                        <a:rPr lang="en-US" sz="600" dirty="0" err="1"/>
                        <a:t>terisi</a:t>
                      </a:r>
                      <a:r>
                        <a:rPr lang="en-US" sz="600" dirty="0"/>
                        <a:t> </a:t>
                      </a:r>
                      <a:r>
                        <a:rPr lang="en-US" sz="600" dirty="0" err="1"/>
                        <a:t>dari</a:t>
                      </a:r>
                      <a:r>
                        <a:rPr lang="en-US" sz="600" dirty="0"/>
                        <a:t> SAP ) </a:t>
                      </a:r>
                      <a:endParaRPr lang="en-ID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8185961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682EEC2-C2E7-4AA1-984A-B08CBC94807F}"/>
              </a:ext>
            </a:extLst>
          </p:cNvPr>
          <p:cNvSpPr txBox="1"/>
          <p:nvPr/>
        </p:nvSpPr>
        <p:spPr>
          <a:xfrm>
            <a:off x="0" y="428481"/>
            <a:ext cx="29703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1200" dirty="0">
              <a:latin typeface="Arial Narrow" panose="020B0606020202030204" pitchFamily="34" charset="0"/>
            </a:endParaRPr>
          </a:p>
          <a:p>
            <a:pPr marL="342900" indent="-342900" algn="just">
              <a:buFont typeface="+mj-lt"/>
              <a:buAutoNum type="alphaLcPeriod" startAt="11"/>
            </a:pPr>
            <a:r>
              <a:rPr lang="en-US" sz="1200" dirty="0">
                <a:latin typeface="Arial Narrow" panose="020B0606020202030204" pitchFamily="34" charset="0"/>
              </a:rPr>
              <a:t>Pick up plan </a:t>
            </a:r>
            <a:r>
              <a:rPr lang="en-US" sz="1200" dirty="0" err="1">
                <a:latin typeface="Arial Narrow" panose="020B0606020202030204" pitchFamily="34" charset="0"/>
              </a:rPr>
              <a:t>diisi</a:t>
            </a:r>
            <a:r>
              <a:rPr lang="en-US" sz="1200" dirty="0">
                <a:latin typeface="Arial Narrow" panose="020B0606020202030204" pitchFamily="34" charset="0"/>
              </a:rPr>
              <a:t> </a:t>
            </a:r>
            <a:r>
              <a:rPr lang="en-US" sz="1200" dirty="0" err="1">
                <a:latin typeface="Arial Narrow" panose="020B0606020202030204" pitchFamily="34" charset="0"/>
              </a:rPr>
              <a:t>dengan</a:t>
            </a:r>
            <a:r>
              <a:rPr lang="en-US" sz="1200" dirty="0">
                <a:latin typeface="Arial Narrow" panose="020B0606020202030204" pitchFamily="34" charset="0"/>
              </a:rPr>
              <a:t> </a:t>
            </a:r>
            <a:r>
              <a:rPr lang="en-US" sz="1200" dirty="0" err="1">
                <a:latin typeface="Arial Narrow" panose="020B0606020202030204" pitchFamily="34" charset="0"/>
              </a:rPr>
              <a:t>jadwal</a:t>
            </a:r>
            <a:r>
              <a:rPr lang="en-US" sz="1200" dirty="0">
                <a:latin typeface="Arial Narrow" panose="020B0606020202030204" pitchFamily="34" charset="0"/>
              </a:rPr>
              <a:t> </a:t>
            </a:r>
            <a:r>
              <a:rPr lang="en-US" sz="1200" dirty="0" err="1">
                <a:latin typeface="Arial Narrow" panose="020B0606020202030204" pitchFamily="34" charset="0"/>
              </a:rPr>
              <a:t>pengiriman</a:t>
            </a:r>
            <a:r>
              <a:rPr lang="en-US" sz="1200" dirty="0">
                <a:latin typeface="Arial Narrow" panose="020B0606020202030204" pitchFamily="34" charset="0"/>
              </a:rPr>
              <a:t> unit di yard Trakindo.</a:t>
            </a:r>
          </a:p>
          <a:p>
            <a:pPr marL="342900" indent="-342900" algn="just">
              <a:buFont typeface="+mj-lt"/>
              <a:buAutoNum type="alphaLcPeriod" startAt="11"/>
            </a:pPr>
            <a:r>
              <a:rPr lang="en-US" sz="1200" dirty="0">
                <a:latin typeface="Arial Narrow" panose="020B0606020202030204" pitchFamily="34" charset="0"/>
              </a:rPr>
              <a:t>Expected time arrival </a:t>
            </a:r>
            <a:r>
              <a:rPr lang="en-US" sz="1200" dirty="0" err="1">
                <a:latin typeface="Arial Narrow" panose="020B0606020202030204" pitchFamily="34" charset="0"/>
              </a:rPr>
              <a:t>diisi</a:t>
            </a:r>
            <a:r>
              <a:rPr lang="en-US" sz="1200" dirty="0">
                <a:latin typeface="Arial Narrow" panose="020B0606020202030204" pitchFamily="34" charset="0"/>
              </a:rPr>
              <a:t> </a:t>
            </a:r>
            <a:r>
              <a:rPr lang="en-US" sz="1200" dirty="0" err="1">
                <a:latin typeface="Arial Narrow" panose="020B0606020202030204" pitchFamily="34" charset="0"/>
              </a:rPr>
              <a:t>dengan</a:t>
            </a:r>
            <a:r>
              <a:rPr lang="en-US" sz="1200" dirty="0">
                <a:latin typeface="Arial Narrow" panose="020B0606020202030204" pitchFamily="34" charset="0"/>
              </a:rPr>
              <a:t> </a:t>
            </a:r>
            <a:r>
              <a:rPr lang="en-US" sz="1200" dirty="0" err="1">
                <a:latin typeface="Arial Narrow" panose="020B0606020202030204" pitchFamily="34" charset="0"/>
              </a:rPr>
              <a:t>tanggal</a:t>
            </a:r>
            <a:r>
              <a:rPr lang="en-US" sz="1200" dirty="0">
                <a:latin typeface="Arial Narrow" panose="020B0606020202030204" pitchFamily="34" charset="0"/>
              </a:rPr>
              <a:t> </a:t>
            </a:r>
            <a:r>
              <a:rPr lang="en-US" sz="1200" dirty="0" err="1">
                <a:latin typeface="Arial Narrow" panose="020B0606020202030204" pitchFamily="34" charset="0"/>
              </a:rPr>
              <a:t>estimasi</a:t>
            </a:r>
            <a:r>
              <a:rPr lang="en-US" sz="1200" dirty="0">
                <a:latin typeface="Arial Narrow" panose="020B0606020202030204" pitchFamily="34" charset="0"/>
              </a:rPr>
              <a:t> </a:t>
            </a:r>
            <a:r>
              <a:rPr lang="en-US" sz="1200" dirty="0" err="1">
                <a:latin typeface="Arial Narrow" panose="020B0606020202030204" pitchFamily="34" charset="0"/>
              </a:rPr>
              <a:t>harus</a:t>
            </a:r>
            <a:r>
              <a:rPr lang="en-US" sz="1200" dirty="0">
                <a:latin typeface="Arial Narrow" panose="020B0606020202030204" pitchFamily="34" charset="0"/>
              </a:rPr>
              <a:t> </a:t>
            </a:r>
            <a:r>
              <a:rPr lang="en-US" sz="1200" dirty="0" err="1">
                <a:latin typeface="Arial Narrow" panose="020B0606020202030204" pitchFamily="34" charset="0"/>
              </a:rPr>
              <a:t>tiba</a:t>
            </a:r>
            <a:r>
              <a:rPr lang="en-US" sz="1200" dirty="0">
                <a:latin typeface="Arial Narrow" panose="020B0606020202030204" pitchFamily="34" charset="0"/>
              </a:rPr>
              <a:t> di end destination ( </a:t>
            </a:r>
            <a:r>
              <a:rPr lang="en-US" sz="1200" dirty="0" err="1">
                <a:latin typeface="Arial Narrow" panose="020B0606020202030204" pitchFamily="34" charset="0"/>
              </a:rPr>
              <a:t>disesuaikan</a:t>
            </a:r>
            <a:r>
              <a:rPr lang="en-US" sz="1200" dirty="0">
                <a:latin typeface="Arial Narrow" panose="020B0606020202030204" pitchFamily="34" charset="0"/>
              </a:rPr>
              <a:t> </a:t>
            </a:r>
            <a:r>
              <a:rPr lang="en-US" sz="1200" dirty="0" err="1">
                <a:latin typeface="Arial Narrow" panose="020B0606020202030204" pitchFamily="34" charset="0"/>
              </a:rPr>
              <a:t>dengan</a:t>
            </a:r>
            <a:r>
              <a:rPr lang="en-US" sz="1200" dirty="0">
                <a:latin typeface="Arial Narrow" panose="020B0606020202030204" pitchFamily="34" charset="0"/>
              </a:rPr>
              <a:t> </a:t>
            </a:r>
            <a:r>
              <a:rPr lang="en-US" sz="1200" dirty="0" err="1">
                <a:latin typeface="Arial Narrow" panose="020B0606020202030204" pitchFamily="34" charset="0"/>
              </a:rPr>
              <a:t>kebutuhan</a:t>
            </a:r>
            <a:r>
              <a:rPr lang="en-US" sz="1200" dirty="0">
                <a:latin typeface="Arial Narrow" panose="020B0606020202030204" pitchFamily="34" charset="0"/>
              </a:rPr>
              <a:t> unit </a:t>
            </a:r>
            <a:r>
              <a:rPr lang="en-US" sz="1200" dirty="0" err="1">
                <a:latin typeface="Arial Narrow" panose="020B0606020202030204" pitchFamily="34" charset="0"/>
              </a:rPr>
              <a:t>contoh</a:t>
            </a:r>
            <a:r>
              <a:rPr lang="en-US" sz="1200" dirty="0">
                <a:latin typeface="Arial Narrow" panose="020B0606020202030204" pitchFamily="34" charset="0"/>
              </a:rPr>
              <a:t> </a:t>
            </a:r>
            <a:r>
              <a:rPr lang="en-US" sz="1200" dirty="0" err="1">
                <a:latin typeface="Arial Narrow" panose="020B0606020202030204" pitchFamily="34" charset="0"/>
              </a:rPr>
              <a:t>untuk</a:t>
            </a:r>
            <a:r>
              <a:rPr lang="en-US" sz="1200" dirty="0">
                <a:latin typeface="Arial Narrow" panose="020B0606020202030204" pitchFamily="34" charset="0"/>
              </a:rPr>
              <a:t> invoice </a:t>
            </a:r>
            <a:r>
              <a:rPr lang="en-US" sz="1200" dirty="0" err="1">
                <a:latin typeface="Arial Narrow" panose="020B0606020202030204" pitchFamily="34" charset="0"/>
              </a:rPr>
              <a:t>atau</a:t>
            </a:r>
            <a:r>
              <a:rPr lang="en-US" sz="1200" dirty="0">
                <a:latin typeface="Arial Narrow" panose="020B0606020202030204" pitchFamily="34" charset="0"/>
              </a:rPr>
              <a:t> promise </a:t>
            </a:r>
            <a:r>
              <a:rPr lang="en-US" sz="1200" dirty="0" err="1">
                <a:latin typeface="Arial Narrow" panose="020B0606020202030204" pitchFamily="34" charset="0"/>
              </a:rPr>
              <a:t>ke</a:t>
            </a:r>
            <a:r>
              <a:rPr lang="en-US" sz="1200" dirty="0">
                <a:latin typeface="Arial Narrow" panose="020B0606020202030204" pitchFamily="34" charset="0"/>
              </a:rPr>
              <a:t> customer ) </a:t>
            </a:r>
          </a:p>
          <a:p>
            <a:pPr marL="342900" indent="-342900" algn="just">
              <a:buFont typeface="+mj-lt"/>
              <a:buAutoNum type="alphaLcPeriod" startAt="11"/>
            </a:pPr>
            <a:r>
              <a:rPr lang="en-US" sz="1200" dirty="0" err="1">
                <a:latin typeface="Arial Narrow" panose="020B0606020202030204" pitchFamily="34" charset="0"/>
              </a:rPr>
              <a:t>Klik</a:t>
            </a:r>
            <a:r>
              <a:rPr lang="en-US" sz="1200" dirty="0">
                <a:latin typeface="Arial Narrow" panose="020B0606020202030204" pitchFamily="34" charset="0"/>
              </a:rPr>
              <a:t> Submit </a:t>
            </a:r>
            <a:r>
              <a:rPr lang="en-US" sz="1200" dirty="0" err="1">
                <a:latin typeface="Arial Narrow" panose="020B0606020202030204" pitchFamily="34" charset="0"/>
              </a:rPr>
              <a:t>apabila</a:t>
            </a:r>
            <a:r>
              <a:rPr lang="en-US" sz="1200" dirty="0">
                <a:latin typeface="Arial Narrow" panose="020B0606020202030204" pitchFamily="34" charset="0"/>
              </a:rPr>
              <a:t> </a:t>
            </a:r>
            <a:r>
              <a:rPr lang="en-US" sz="1200" dirty="0" err="1">
                <a:latin typeface="Arial Narrow" panose="020B0606020202030204" pitchFamily="34" charset="0"/>
              </a:rPr>
              <a:t>semua</a:t>
            </a:r>
            <a:r>
              <a:rPr lang="en-US" sz="1200" dirty="0">
                <a:latin typeface="Arial Narrow" panose="020B0606020202030204" pitchFamily="34" charset="0"/>
              </a:rPr>
              <a:t> proses </a:t>
            </a:r>
            <a:r>
              <a:rPr lang="en-US" sz="1200" dirty="0" err="1">
                <a:latin typeface="Arial Narrow" panose="020B0606020202030204" pitchFamily="34" charset="0"/>
              </a:rPr>
              <a:t>sudah</a:t>
            </a:r>
            <a:r>
              <a:rPr lang="en-US" sz="1200" dirty="0">
                <a:latin typeface="Arial Narrow" panose="020B0606020202030204" pitchFamily="34" charset="0"/>
              </a:rPr>
              <a:t> </a:t>
            </a:r>
            <a:r>
              <a:rPr lang="en-US" sz="1200" dirty="0" err="1">
                <a:latin typeface="Arial Narrow" panose="020B0606020202030204" pitchFamily="34" charset="0"/>
              </a:rPr>
              <a:t>diisi</a:t>
            </a:r>
            <a:r>
              <a:rPr lang="en-US" sz="1200" dirty="0">
                <a:latin typeface="Arial Narrow" panose="020B0606020202030204" pitchFamily="34" charset="0"/>
              </a:rPr>
              <a:t> </a:t>
            </a:r>
            <a:r>
              <a:rPr lang="en-US" sz="1200" dirty="0" err="1">
                <a:latin typeface="Arial Narrow" panose="020B0606020202030204" pitchFamily="34" charset="0"/>
              </a:rPr>
              <a:t>semua</a:t>
            </a:r>
            <a:r>
              <a:rPr lang="en-US" sz="1200" dirty="0">
                <a:latin typeface="Arial Narrow" panose="020B0606020202030204" pitchFamily="34" charset="0"/>
              </a:rPr>
              <a:t>,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3AF667-7637-4757-9720-B636585ACC13}"/>
              </a:ext>
            </a:extLst>
          </p:cNvPr>
          <p:cNvSpPr/>
          <p:nvPr/>
        </p:nvSpPr>
        <p:spPr>
          <a:xfrm>
            <a:off x="3491052" y="1065634"/>
            <a:ext cx="858698" cy="1472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AE45DF-2C48-4571-830A-3C1D067CD90C}"/>
              </a:ext>
            </a:extLst>
          </p:cNvPr>
          <p:cNvCxnSpPr>
            <a:cxnSpLocks/>
          </p:cNvCxnSpPr>
          <p:nvPr/>
        </p:nvCxnSpPr>
        <p:spPr>
          <a:xfrm>
            <a:off x="4337050" y="1074190"/>
            <a:ext cx="2349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014C379-A11C-4227-8EDC-84C50DD562A0}"/>
              </a:ext>
            </a:extLst>
          </p:cNvPr>
          <p:cNvSpPr/>
          <p:nvPr/>
        </p:nvSpPr>
        <p:spPr>
          <a:xfrm>
            <a:off x="3472002" y="1281534"/>
            <a:ext cx="858698" cy="1472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C0B094A-ABF9-4700-9A58-E8B242CF8E20}"/>
              </a:ext>
            </a:extLst>
          </p:cNvPr>
          <p:cNvCxnSpPr>
            <a:cxnSpLocks/>
          </p:cNvCxnSpPr>
          <p:nvPr/>
        </p:nvCxnSpPr>
        <p:spPr>
          <a:xfrm>
            <a:off x="4318000" y="1290090"/>
            <a:ext cx="17123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437C918-4EB9-4E50-91B7-98D0F2271F9A}"/>
              </a:ext>
            </a:extLst>
          </p:cNvPr>
          <p:cNvSpPr txBox="1"/>
          <p:nvPr/>
        </p:nvSpPr>
        <p:spPr>
          <a:xfrm>
            <a:off x="0" y="0"/>
            <a:ext cx="4572000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Bagaimana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membuat</a:t>
            </a:r>
            <a:r>
              <a:rPr lang="en-US" dirty="0">
                <a:solidFill>
                  <a:schemeClr val="tx1"/>
                </a:solidFill>
              </a:rPr>
              <a:t> Delivery Requisition (DR)</a:t>
            </a:r>
            <a:endParaRPr lang="en-ID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F100211-B217-446E-9C34-906DBC628721}"/>
              </a:ext>
            </a:extLst>
          </p:cNvPr>
          <p:cNvCxnSpPr>
            <a:cxnSpLocks/>
          </p:cNvCxnSpPr>
          <p:nvPr/>
        </p:nvCxnSpPr>
        <p:spPr>
          <a:xfrm>
            <a:off x="8286750" y="3277640"/>
            <a:ext cx="17123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A3A3DE1A-4D20-44DB-AA18-B78B7729BBB1}"/>
              </a:ext>
            </a:extLst>
          </p:cNvPr>
          <p:cNvSpPr/>
          <p:nvPr/>
        </p:nvSpPr>
        <p:spPr>
          <a:xfrm>
            <a:off x="4558077" y="863315"/>
            <a:ext cx="203200" cy="23655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endParaRPr lang="en-ID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745C935-78AD-41F6-B2D8-B8DB73BA807A}"/>
              </a:ext>
            </a:extLst>
          </p:cNvPr>
          <p:cNvSpPr/>
          <p:nvPr/>
        </p:nvSpPr>
        <p:spPr>
          <a:xfrm>
            <a:off x="4368800" y="1315773"/>
            <a:ext cx="203200" cy="23655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endParaRPr lang="en-ID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FE75F8C-77D1-4995-AAF2-B28BE788DBC0}"/>
              </a:ext>
            </a:extLst>
          </p:cNvPr>
          <p:cNvSpPr/>
          <p:nvPr/>
        </p:nvSpPr>
        <p:spPr>
          <a:xfrm>
            <a:off x="8394700" y="3022773"/>
            <a:ext cx="203200" cy="23655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32782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552944-C535-47AF-8DCC-60CA4ADC72C1}"/>
              </a:ext>
            </a:extLst>
          </p:cNvPr>
          <p:cNvCxnSpPr>
            <a:cxnSpLocks/>
          </p:cNvCxnSpPr>
          <p:nvPr/>
        </p:nvCxnSpPr>
        <p:spPr>
          <a:xfrm>
            <a:off x="231112" y="570297"/>
            <a:ext cx="854612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6228424-B32A-453C-BC3B-AC13D611F04F}"/>
              </a:ext>
            </a:extLst>
          </p:cNvPr>
          <p:cNvSpPr txBox="1"/>
          <p:nvPr/>
        </p:nvSpPr>
        <p:spPr>
          <a:xfrm>
            <a:off x="97762" y="881689"/>
            <a:ext cx="28293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eriod" startAt="14"/>
            </a:pPr>
            <a:r>
              <a:rPr lang="en-US" dirty="0">
                <a:latin typeface="Arial Narrow" panose="020B0606020202030204" pitchFamily="34" charset="0"/>
              </a:rPr>
              <a:t>DR yang </a:t>
            </a:r>
            <a:r>
              <a:rPr lang="en-US" dirty="0" err="1">
                <a:latin typeface="Arial Narrow" panose="020B0606020202030204" pitchFamily="34" charset="0"/>
              </a:rPr>
              <a:t>sudah</a:t>
            </a:r>
            <a:r>
              <a:rPr lang="en-US" dirty="0">
                <a:latin typeface="Arial Narrow" panose="020B0606020202030204" pitchFamily="34" charset="0"/>
              </a:rPr>
              <a:t> submit </a:t>
            </a:r>
            <a:r>
              <a:rPr lang="en-US" dirty="0" err="1">
                <a:latin typeface="Arial Narrow" panose="020B0606020202030204" pitchFamily="34" charset="0"/>
              </a:rPr>
              <a:t>akan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muncul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dengan</a:t>
            </a:r>
            <a:r>
              <a:rPr lang="en-US" dirty="0">
                <a:latin typeface="Arial Narrow" panose="020B0606020202030204" pitchFamily="34" charset="0"/>
              </a:rPr>
              <a:t> status        “ Submitted”</a:t>
            </a:r>
          </a:p>
          <a:p>
            <a:pPr marL="342900" indent="-342900">
              <a:buFont typeface="+mj-lt"/>
              <a:buAutoNum type="alphaLcPeriod" startAt="14"/>
            </a:pPr>
            <a:endParaRPr lang="en-US" dirty="0">
              <a:latin typeface="Arial Narrow" panose="020B0606020202030204" pitchFamily="34" charset="0"/>
            </a:endParaRPr>
          </a:p>
          <a:p>
            <a:pPr marL="342900" indent="-342900">
              <a:buFont typeface="+mj-lt"/>
              <a:buAutoNum type="alphaLcPeriod" startAt="14"/>
            </a:pPr>
            <a:endParaRPr lang="en-US" dirty="0">
              <a:latin typeface="Arial Narrow" panose="020B0606020202030204" pitchFamily="34" charset="0"/>
            </a:endParaRPr>
          </a:p>
          <a:p>
            <a:pPr marL="342900" indent="-342900">
              <a:buFont typeface="+mj-lt"/>
              <a:buAutoNum type="alphaLcPeriod" startAt="14"/>
            </a:pPr>
            <a:endParaRPr lang="en-US" dirty="0">
              <a:latin typeface="Arial Narrow" panose="020B0606020202030204" pitchFamily="34" charset="0"/>
            </a:endParaRPr>
          </a:p>
          <a:p>
            <a:pPr marL="342900" indent="-342900">
              <a:buFont typeface="+mj-lt"/>
              <a:buAutoNum type="alphaLcPeriod" startAt="14"/>
            </a:pPr>
            <a:r>
              <a:rPr lang="en-US" dirty="0">
                <a:latin typeface="Arial Narrow" panose="020B0606020202030204" pitchFamily="34" charset="0"/>
              </a:rPr>
              <a:t> Email </a:t>
            </a:r>
            <a:r>
              <a:rPr lang="en-US" dirty="0" err="1">
                <a:latin typeface="Arial Narrow" panose="020B0606020202030204" pitchFamily="34" charset="0"/>
              </a:rPr>
              <a:t>notifikasi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ke</a:t>
            </a:r>
            <a:r>
              <a:rPr lang="en-US" dirty="0">
                <a:latin typeface="Arial Narrow" panose="020B0606020202030204" pitchFamily="34" charset="0"/>
              </a:rPr>
              <a:t> requestor , sales 1 &amp; sales 2 </a:t>
            </a:r>
            <a:r>
              <a:rPr lang="en-US" dirty="0" err="1">
                <a:latin typeface="Arial Narrow" panose="020B0606020202030204" pitchFamily="34" charset="0"/>
              </a:rPr>
              <a:t>untuk</a:t>
            </a:r>
            <a:r>
              <a:rPr lang="en-US" dirty="0">
                <a:latin typeface="Arial Narrow" panose="020B0606020202030204" pitchFamily="34" charset="0"/>
              </a:rPr>
              <a:t> DR </a:t>
            </a:r>
            <a:r>
              <a:rPr lang="en-US" dirty="0" err="1">
                <a:latin typeface="Arial Narrow" panose="020B0606020202030204" pitchFamily="34" charset="0"/>
              </a:rPr>
              <a:t>sudah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disubmitt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ke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Distribusi</a:t>
            </a:r>
            <a:r>
              <a:rPr lang="en-US" dirty="0">
                <a:latin typeface="Arial Narrow" panose="020B0606020202030204" pitchFamily="34" charset="0"/>
              </a:rPr>
              <a:t> </a:t>
            </a:r>
          </a:p>
          <a:p>
            <a:pPr marL="342900" indent="-342900">
              <a:buFont typeface="+mj-lt"/>
              <a:buAutoNum type="alphaLcPeriod" startAt="14"/>
            </a:pPr>
            <a:endParaRPr lang="en-ID" dirty="0">
              <a:latin typeface="Arial Narrow" panose="020B0606020202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93D62B-1AFA-4D4F-853C-55A680A15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689" y="608639"/>
            <a:ext cx="5699206" cy="286004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CAB18E4-20AE-4EB1-BA44-686F29000FD8}"/>
              </a:ext>
            </a:extLst>
          </p:cNvPr>
          <p:cNvSpPr/>
          <p:nvPr/>
        </p:nvSpPr>
        <p:spPr>
          <a:xfrm>
            <a:off x="3597856" y="1832975"/>
            <a:ext cx="348503" cy="1823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C57D0F-770B-4953-961D-2FC6E0532482}"/>
              </a:ext>
            </a:extLst>
          </p:cNvPr>
          <p:cNvSpPr txBox="1"/>
          <p:nvPr/>
        </p:nvSpPr>
        <p:spPr>
          <a:xfrm>
            <a:off x="0" y="0"/>
            <a:ext cx="4572000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Bagaimana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membuat</a:t>
            </a:r>
            <a:r>
              <a:rPr lang="en-US" dirty="0">
                <a:solidFill>
                  <a:schemeClr val="tx1"/>
                </a:solidFill>
              </a:rPr>
              <a:t> Delivery Requisition (DR)</a:t>
            </a:r>
            <a:endParaRPr lang="en-ID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3E9D56C-110F-4DBF-99B2-6F584CAA89CD}"/>
              </a:ext>
            </a:extLst>
          </p:cNvPr>
          <p:cNvCxnSpPr>
            <a:cxnSpLocks/>
          </p:cNvCxnSpPr>
          <p:nvPr/>
        </p:nvCxnSpPr>
        <p:spPr>
          <a:xfrm>
            <a:off x="3771900" y="1842540"/>
            <a:ext cx="43298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C921C9D1-AC9D-4BAD-80C8-06C17C627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090" y="2484798"/>
            <a:ext cx="5699206" cy="1632324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9266C0B-7858-4184-9DEB-0B13817D85E7}"/>
              </a:ext>
            </a:extLst>
          </p:cNvPr>
          <p:cNvSpPr/>
          <p:nvPr/>
        </p:nvSpPr>
        <p:spPr>
          <a:xfrm>
            <a:off x="2931106" y="2937874"/>
            <a:ext cx="3285806" cy="6625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9463707-1C7D-46F5-9F30-D3523E9FA7D0}"/>
              </a:ext>
            </a:extLst>
          </p:cNvPr>
          <p:cNvCxnSpPr>
            <a:cxnSpLocks/>
          </p:cNvCxnSpPr>
          <p:nvPr/>
        </p:nvCxnSpPr>
        <p:spPr>
          <a:xfrm>
            <a:off x="6223000" y="3250064"/>
            <a:ext cx="43298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DC8785F4-4979-46A6-8D98-9D484372BEC9}"/>
              </a:ext>
            </a:extLst>
          </p:cNvPr>
          <p:cNvSpPr/>
          <p:nvPr/>
        </p:nvSpPr>
        <p:spPr>
          <a:xfrm>
            <a:off x="4204881" y="1687602"/>
            <a:ext cx="203200" cy="23655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endParaRPr lang="en-ID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C56A099-5EE6-403D-A20E-7FFF58C0C49E}"/>
              </a:ext>
            </a:extLst>
          </p:cNvPr>
          <p:cNvSpPr/>
          <p:nvPr/>
        </p:nvSpPr>
        <p:spPr>
          <a:xfrm>
            <a:off x="6337890" y="2961111"/>
            <a:ext cx="203200" cy="23655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7204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552944-C535-47AF-8DCC-60CA4ADC72C1}"/>
              </a:ext>
            </a:extLst>
          </p:cNvPr>
          <p:cNvCxnSpPr>
            <a:cxnSpLocks/>
          </p:cNvCxnSpPr>
          <p:nvPr/>
        </p:nvCxnSpPr>
        <p:spPr>
          <a:xfrm>
            <a:off x="231112" y="570297"/>
            <a:ext cx="854612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E5A6400-12F7-4C5F-83D3-A4E25307D349}"/>
              </a:ext>
            </a:extLst>
          </p:cNvPr>
          <p:cNvSpPr txBox="1"/>
          <p:nvPr/>
        </p:nvSpPr>
        <p:spPr>
          <a:xfrm>
            <a:off x="593115" y="647700"/>
            <a:ext cx="771268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Email </a:t>
            </a:r>
            <a:r>
              <a:rPr lang="en-US" dirty="0" err="1"/>
              <a:t>notifikasi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requestor , sales 1 &amp; sales 2 DR </a:t>
            </a:r>
            <a:r>
              <a:rPr lang="en-US" dirty="0" err="1"/>
              <a:t>sudah</a:t>
            </a:r>
            <a:r>
              <a:rPr lang="en-US" dirty="0"/>
              <a:t> approved/ completed 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C6E8D1-63E6-4DB4-9B93-1DA3A57457D4}"/>
              </a:ext>
            </a:extLst>
          </p:cNvPr>
          <p:cNvSpPr txBox="1"/>
          <p:nvPr/>
        </p:nvSpPr>
        <p:spPr>
          <a:xfrm>
            <a:off x="0" y="0"/>
            <a:ext cx="4572000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Bagaimana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membuat</a:t>
            </a:r>
            <a:r>
              <a:rPr lang="en-US" dirty="0">
                <a:solidFill>
                  <a:schemeClr val="tx1"/>
                </a:solidFill>
              </a:rPr>
              <a:t> Delivery Requisition (DR)</a:t>
            </a:r>
            <a:endParaRPr lang="en-ID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14BEB4-4C00-4C17-A91D-92B3086D9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1" y="1352550"/>
            <a:ext cx="8143874" cy="273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959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8AB1F4-289E-49D3-997C-958647FC6346}"/>
              </a:ext>
            </a:extLst>
          </p:cNvPr>
          <p:cNvSpPr txBox="1"/>
          <p:nvPr/>
        </p:nvSpPr>
        <p:spPr>
          <a:xfrm>
            <a:off x="231112" y="200965"/>
            <a:ext cx="735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ID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552944-C535-47AF-8DCC-60CA4ADC72C1}"/>
              </a:ext>
            </a:extLst>
          </p:cNvPr>
          <p:cNvCxnSpPr>
            <a:cxnSpLocks/>
          </p:cNvCxnSpPr>
          <p:nvPr/>
        </p:nvCxnSpPr>
        <p:spPr>
          <a:xfrm>
            <a:off x="231112" y="570297"/>
            <a:ext cx="854612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6228424-B32A-453C-BC3B-AC13D611F04F}"/>
              </a:ext>
            </a:extLst>
          </p:cNvPr>
          <p:cNvSpPr txBox="1"/>
          <p:nvPr/>
        </p:nvSpPr>
        <p:spPr>
          <a:xfrm>
            <a:off x="231112" y="673127"/>
            <a:ext cx="2829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a. </a:t>
            </a:r>
            <a:r>
              <a:rPr lang="en-US" dirty="0" err="1"/>
              <a:t>Klik</a:t>
            </a:r>
            <a:r>
              <a:rPr lang="en-US" dirty="0"/>
              <a:t> ‘Create DI Manual’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memunculkan</a:t>
            </a:r>
            <a:r>
              <a:rPr lang="en-US" dirty="0"/>
              <a:t> Menu Delivery </a:t>
            </a:r>
            <a:r>
              <a:rPr lang="en-US" dirty="0">
                <a:latin typeface="Arial Narrow" panose="020B0606020202030204" pitchFamily="34" charset="0"/>
              </a:rPr>
              <a:t>Instruction</a:t>
            </a:r>
            <a:r>
              <a:rPr lang="en-US" dirty="0"/>
              <a:t>.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864A62-62DC-42F7-97BD-58CEE689D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440" y="718177"/>
            <a:ext cx="6032760" cy="272352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89CD15B-E283-45C1-9BC1-9E0CD9E918E9}"/>
              </a:ext>
            </a:extLst>
          </p:cNvPr>
          <p:cNvSpPr/>
          <p:nvPr/>
        </p:nvSpPr>
        <p:spPr>
          <a:xfrm>
            <a:off x="4572000" y="1541664"/>
            <a:ext cx="1028700" cy="12840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052DAD4-C18D-4FFF-9A91-4D93587C890F}"/>
              </a:ext>
            </a:extLst>
          </p:cNvPr>
          <p:cNvCxnSpPr>
            <a:cxnSpLocks/>
          </p:cNvCxnSpPr>
          <p:nvPr/>
        </p:nvCxnSpPr>
        <p:spPr>
          <a:xfrm>
            <a:off x="5607050" y="2126114"/>
            <a:ext cx="43298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114F2CA-3CCA-470C-8CC1-19023ABADB04}"/>
              </a:ext>
            </a:extLst>
          </p:cNvPr>
          <p:cNvSpPr txBox="1"/>
          <p:nvPr/>
        </p:nvSpPr>
        <p:spPr>
          <a:xfrm>
            <a:off x="0" y="0"/>
            <a:ext cx="4940300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Bagaimana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membuat</a:t>
            </a:r>
            <a:r>
              <a:rPr lang="en-US" dirty="0">
                <a:solidFill>
                  <a:schemeClr val="tx1"/>
                </a:solidFill>
              </a:rPr>
              <a:t> Delivery Instruction Manual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B9DF9C9-B607-4E52-9E8E-E0BDA2B658C0}"/>
              </a:ext>
            </a:extLst>
          </p:cNvPr>
          <p:cNvSpPr/>
          <p:nvPr/>
        </p:nvSpPr>
        <p:spPr>
          <a:xfrm>
            <a:off x="6076820" y="2007834"/>
            <a:ext cx="203200" cy="23655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90132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6F0D37-3FF6-480A-B146-584CF043E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194" y="610240"/>
            <a:ext cx="5492256" cy="2530864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552944-C535-47AF-8DCC-60CA4ADC72C1}"/>
              </a:ext>
            </a:extLst>
          </p:cNvPr>
          <p:cNvCxnSpPr>
            <a:cxnSpLocks/>
          </p:cNvCxnSpPr>
          <p:nvPr/>
        </p:nvCxnSpPr>
        <p:spPr>
          <a:xfrm>
            <a:off x="231112" y="570297"/>
            <a:ext cx="854612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6228424-B32A-453C-BC3B-AC13D611F04F}"/>
              </a:ext>
            </a:extLst>
          </p:cNvPr>
          <p:cNvSpPr txBox="1"/>
          <p:nvPr/>
        </p:nvSpPr>
        <p:spPr>
          <a:xfrm>
            <a:off x="231112" y="1012766"/>
            <a:ext cx="2829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b. </a:t>
            </a:r>
            <a:r>
              <a:rPr lang="en-US" dirty="0" err="1">
                <a:latin typeface="Arial Narrow" panose="020B0606020202030204" pitchFamily="34" charset="0"/>
              </a:rPr>
              <a:t>Klik</a:t>
            </a:r>
            <a:r>
              <a:rPr lang="en-US" dirty="0">
                <a:latin typeface="Arial Narrow" panose="020B0606020202030204" pitchFamily="34" charset="0"/>
              </a:rPr>
              <a:t> ‘New’ </a:t>
            </a:r>
            <a:r>
              <a:rPr lang="en-US" dirty="0" err="1">
                <a:latin typeface="Arial Narrow" panose="020B0606020202030204" pitchFamily="34" charset="0"/>
              </a:rPr>
              <a:t>untuk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memunculkan</a:t>
            </a:r>
            <a:r>
              <a:rPr lang="en-US" dirty="0">
                <a:latin typeface="Arial Narrow" panose="020B0606020202030204" pitchFamily="34" charset="0"/>
              </a:rPr>
              <a:t> form Delivery Instruction Manual.</a:t>
            </a:r>
            <a:endParaRPr lang="en-ID" dirty="0">
              <a:latin typeface="Arial Narrow" panose="020B0606020202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2C4F0F-6876-4076-B496-8060BE96DE29}"/>
              </a:ext>
            </a:extLst>
          </p:cNvPr>
          <p:cNvSpPr/>
          <p:nvPr/>
        </p:nvSpPr>
        <p:spPr>
          <a:xfrm>
            <a:off x="3414355" y="1201737"/>
            <a:ext cx="335903" cy="1909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E68FF6-ECBA-4A34-993A-4F96407B77C6}"/>
              </a:ext>
            </a:extLst>
          </p:cNvPr>
          <p:cNvSpPr txBox="1"/>
          <p:nvPr/>
        </p:nvSpPr>
        <p:spPr>
          <a:xfrm>
            <a:off x="0" y="0"/>
            <a:ext cx="4940300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Bagaimana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membuat</a:t>
            </a:r>
            <a:r>
              <a:rPr lang="en-US" dirty="0">
                <a:solidFill>
                  <a:schemeClr val="tx1"/>
                </a:solidFill>
              </a:rPr>
              <a:t> Delivery Instruction Manual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561C21D-28AD-456D-8369-5BEFED71A7E9}"/>
              </a:ext>
            </a:extLst>
          </p:cNvPr>
          <p:cNvSpPr/>
          <p:nvPr/>
        </p:nvSpPr>
        <p:spPr>
          <a:xfrm>
            <a:off x="3801812" y="1083457"/>
            <a:ext cx="203200" cy="23655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57283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8CD9FE-2744-4EB7-A2F1-AE71E5DF0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912" y="496803"/>
            <a:ext cx="5997575" cy="25766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A1B532-CF40-4979-818F-B479156E2DCA}"/>
              </a:ext>
            </a:extLst>
          </p:cNvPr>
          <p:cNvSpPr txBox="1"/>
          <p:nvPr/>
        </p:nvSpPr>
        <p:spPr>
          <a:xfrm>
            <a:off x="0" y="0"/>
            <a:ext cx="4940300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Bagaimana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membuat</a:t>
            </a:r>
            <a:r>
              <a:rPr lang="en-US" dirty="0">
                <a:solidFill>
                  <a:schemeClr val="tx1"/>
                </a:solidFill>
              </a:rPr>
              <a:t> Delivery Instruction Manual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1AC549-D887-44C6-B5FB-86B4C62B1893}"/>
              </a:ext>
            </a:extLst>
          </p:cNvPr>
          <p:cNvSpPr txBox="1"/>
          <p:nvPr/>
        </p:nvSpPr>
        <p:spPr>
          <a:xfrm>
            <a:off x="1218788" y="558174"/>
            <a:ext cx="2829328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 startAt="3"/>
            </a:pPr>
            <a:r>
              <a:rPr lang="en-US" dirty="0">
                <a:latin typeface="Arial Narrow" panose="020B0606020202030204" pitchFamily="34" charset="0"/>
              </a:rPr>
              <a:t>Masukkan Nama requestor sales name 1&amp;2</a:t>
            </a:r>
          </a:p>
          <a:p>
            <a:endParaRPr lang="en-US" dirty="0">
              <a:latin typeface="Arial Narrow" panose="020B0606020202030204" pitchFamily="34" charset="0"/>
            </a:endParaRPr>
          </a:p>
          <a:p>
            <a:pPr marL="342900" indent="-342900">
              <a:buFont typeface="+mj-lt"/>
              <a:buAutoNum type="alphaLcParenR" startAt="4"/>
            </a:pPr>
            <a:r>
              <a:rPr lang="en-US" dirty="0">
                <a:latin typeface="Arial Narrow" panose="020B0606020202030204" pitchFamily="34" charset="0"/>
              </a:rPr>
              <a:t>Masukkan </a:t>
            </a:r>
            <a:r>
              <a:rPr lang="en-US" dirty="0" err="1">
                <a:latin typeface="Arial Narrow" panose="020B0606020202030204" pitchFamily="34" charset="0"/>
              </a:rPr>
              <a:t>nama</a:t>
            </a:r>
            <a:r>
              <a:rPr lang="en-US" dirty="0">
                <a:latin typeface="Arial Narrow" panose="020B0606020202030204" pitchFamily="34" charset="0"/>
              </a:rPr>
              <a:t> customer , PIC dan </a:t>
            </a:r>
            <a:r>
              <a:rPr lang="en-US" dirty="0" err="1">
                <a:latin typeface="Arial Narrow" panose="020B0606020202030204" pitchFamily="34" charset="0"/>
              </a:rPr>
              <a:t>alamat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lengkap</a:t>
            </a:r>
            <a:r>
              <a:rPr lang="en-US" dirty="0">
                <a:latin typeface="Arial Narrow" panose="020B0606020202030204" pitchFamily="34" charset="0"/>
              </a:rPr>
              <a:t>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DB8975-B5D9-444A-81D2-6D17BE1C8ADA}"/>
              </a:ext>
            </a:extLst>
          </p:cNvPr>
          <p:cNvSpPr/>
          <p:nvPr/>
        </p:nvSpPr>
        <p:spPr>
          <a:xfrm>
            <a:off x="6314674" y="457990"/>
            <a:ext cx="2230838" cy="12438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DCED43-3F6E-479A-8013-F370D4E3F086}"/>
              </a:ext>
            </a:extLst>
          </p:cNvPr>
          <p:cNvSpPr/>
          <p:nvPr/>
        </p:nvSpPr>
        <p:spPr>
          <a:xfrm>
            <a:off x="6530574" y="1785140"/>
            <a:ext cx="2230838" cy="12438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9447BB3-CD92-4AD0-971A-DB301F79E21C}"/>
              </a:ext>
            </a:extLst>
          </p:cNvPr>
          <p:cNvSpPr/>
          <p:nvPr/>
        </p:nvSpPr>
        <p:spPr>
          <a:xfrm>
            <a:off x="8450262" y="307961"/>
            <a:ext cx="203200" cy="23655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ID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C9F145A-F0EC-4BF8-AE23-A553397DB771}"/>
              </a:ext>
            </a:extLst>
          </p:cNvPr>
          <p:cNvSpPr/>
          <p:nvPr/>
        </p:nvSpPr>
        <p:spPr>
          <a:xfrm>
            <a:off x="8653462" y="1654082"/>
            <a:ext cx="203200" cy="23655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00914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552944-C535-47AF-8DCC-60CA4ADC72C1}"/>
              </a:ext>
            </a:extLst>
          </p:cNvPr>
          <p:cNvCxnSpPr>
            <a:cxnSpLocks/>
          </p:cNvCxnSpPr>
          <p:nvPr/>
        </p:nvCxnSpPr>
        <p:spPr>
          <a:xfrm>
            <a:off x="231112" y="570297"/>
            <a:ext cx="854612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6228424-B32A-453C-BC3B-AC13D611F04F}"/>
              </a:ext>
            </a:extLst>
          </p:cNvPr>
          <p:cNvSpPr txBox="1"/>
          <p:nvPr/>
        </p:nvSpPr>
        <p:spPr>
          <a:xfrm>
            <a:off x="0" y="509989"/>
            <a:ext cx="2829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lphaLcParenR" startAt="5"/>
            </a:pPr>
            <a:r>
              <a:rPr lang="en-US" sz="1200" dirty="0">
                <a:latin typeface="Arial Narrow" panose="020B0606020202030204" pitchFamily="34" charset="0"/>
              </a:rPr>
              <a:t>Material Info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arrow" panose="020B0606020202030204" pitchFamily="34" charset="0"/>
              </a:rPr>
              <a:t>Origin </a:t>
            </a:r>
            <a:r>
              <a:rPr lang="en-US" sz="1200" dirty="0" err="1">
                <a:latin typeface="Arial Narrow" panose="020B0606020202030204" pitchFamily="34" charset="0"/>
              </a:rPr>
              <a:t>diisi</a:t>
            </a:r>
            <a:r>
              <a:rPr lang="en-US" sz="1200" dirty="0">
                <a:latin typeface="Arial Narrow" panose="020B0606020202030204" pitchFamily="34" charset="0"/>
              </a:rPr>
              <a:t> </a:t>
            </a:r>
            <a:r>
              <a:rPr lang="en-US" sz="1200" dirty="0" err="1">
                <a:latin typeface="Arial Narrow" panose="020B0606020202030204" pitchFamily="34" charset="0"/>
              </a:rPr>
              <a:t>asal</a:t>
            </a:r>
            <a:r>
              <a:rPr lang="en-US" sz="1200" dirty="0">
                <a:latin typeface="Arial Narrow" panose="020B0606020202030204" pitchFamily="34" charset="0"/>
              </a:rPr>
              <a:t> </a:t>
            </a:r>
            <a:r>
              <a:rPr lang="en-US" sz="1200" dirty="0" err="1">
                <a:latin typeface="Arial Narrow" panose="020B0606020202030204" pitchFamily="34" charset="0"/>
              </a:rPr>
              <a:t>pengiriman</a:t>
            </a:r>
            <a:r>
              <a:rPr lang="en-US" sz="1200" dirty="0">
                <a:latin typeface="Arial Narrow" panose="020B0606020202030204" pitchFamily="34" charset="0"/>
              </a:rPr>
              <a:t>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arrow" panose="020B0606020202030204" pitchFamily="34" charset="0"/>
              </a:rPr>
              <a:t>New  </a:t>
            </a:r>
            <a:endParaRPr lang="en-ID" sz="1200" dirty="0">
              <a:latin typeface="Arial Narrow" panose="020B0606020202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C8FE69-8859-4914-87B7-9F1D79C0DAE3}"/>
              </a:ext>
            </a:extLst>
          </p:cNvPr>
          <p:cNvSpPr/>
          <p:nvPr/>
        </p:nvSpPr>
        <p:spPr>
          <a:xfrm>
            <a:off x="97862" y="1136051"/>
            <a:ext cx="2747505" cy="44246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latin typeface="Arial Narrow" panose="020B0606020202030204" pitchFamily="34" charset="0"/>
              </a:rPr>
              <a:t>Button “new” </a:t>
            </a:r>
            <a:r>
              <a:rPr lang="en-US" sz="1000" dirty="0" err="1">
                <a:latin typeface="Arial Narrow" panose="020B0606020202030204" pitchFamily="34" charset="0"/>
              </a:rPr>
              <a:t>untuk</a:t>
            </a:r>
            <a:r>
              <a:rPr lang="en-US" sz="1000" dirty="0">
                <a:latin typeface="Arial Narrow" panose="020B0606020202030204" pitchFamily="34" charset="0"/>
              </a:rPr>
              <a:t> </a:t>
            </a:r>
            <a:r>
              <a:rPr lang="en-US" sz="1000" dirty="0" err="1">
                <a:latin typeface="Arial Narrow" panose="020B0606020202030204" pitchFamily="34" charset="0"/>
              </a:rPr>
              <a:t>menambahkan</a:t>
            </a:r>
            <a:r>
              <a:rPr lang="en-US" sz="1000" dirty="0">
                <a:latin typeface="Arial Narrow" panose="020B0606020202030204" pitchFamily="34" charset="0"/>
              </a:rPr>
              <a:t> detail unit. </a:t>
            </a:r>
            <a:r>
              <a:rPr lang="en-US" sz="1000" dirty="0" err="1">
                <a:latin typeface="Arial Narrow" panose="020B0606020202030204" pitchFamily="34" charset="0"/>
              </a:rPr>
              <a:t>Diisi</a:t>
            </a:r>
            <a:r>
              <a:rPr lang="en-US" sz="1000" dirty="0">
                <a:latin typeface="Arial Narrow" panose="020B0606020202030204" pitchFamily="34" charset="0"/>
              </a:rPr>
              <a:t> </a:t>
            </a:r>
            <a:r>
              <a:rPr lang="en-US" sz="1000" dirty="0" err="1">
                <a:latin typeface="Arial Narrow" panose="020B0606020202030204" pitchFamily="34" charset="0"/>
              </a:rPr>
              <a:t>dengan</a:t>
            </a:r>
            <a:r>
              <a:rPr lang="en-US" sz="1000" dirty="0">
                <a:latin typeface="Arial Narrow" panose="020B0606020202030204" pitchFamily="34" charset="0"/>
              </a:rPr>
              <a:t> model , SN unit &amp; Batch Unit. </a:t>
            </a:r>
            <a:r>
              <a:rPr lang="en-US" sz="1000" dirty="0" err="1">
                <a:latin typeface="Arial Narrow" panose="020B0606020202030204" pitchFamily="34" charset="0"/>
              </a:rPr>
              <a:t>Untuk</a:t>
            </a:r>
            <a:r>
              <a:rPr lang="en-US" sz="1000" dirty="0">
                <a:latin typeface="Arial Narrow" panose="020B0606020202030204" pitchFamily="34" charset="0"/>
              </a:rPr>
              <a:t> freight cost </a:t>
            </a:r>
            <a:r>
              <a:rPr lang="en-US" sz="1000" dirty="0" err="1">
                <a:latin typeface="Arial Narrow" panose="020B0606020202030204" pitchFamily="34" charset="0"/>
              </a:rPr>
              <a:t>dikosongkan</a:t>
            </a:r>
            <a:r>
              <a:rPr lang="en-US" sz="1000" dirty="0">
                <a:latin typeface="Arial Narrow" panose="020B0606020202030204" pitchFamily="34" charset="0"/>
              </a:rPr>
              <a:t>. ( </a:t>
            </a:r>
            <a:r>
              <a:rPr lang="en-US" sz="1000" dirty="0" err="1">
                <a:latin typeface="Arial Narrow" panose="020B0606020202030204" pitchFamily="34" charset="0"/>
              </a:rPr>
              <a:t>akan</a:t>
            </a:r>
            <a:r>
              <a:rPr lang="en-US" sz="1000" dirty="0">
                <a:latin typeface="Arial Narrow" panose="020B0606020202030204" pitchFamily="34" charset="0"/>
              </a:rPr>
              <a:t> </a:t>
            </a:r>
            <a:r>
              <a:rPr lang="en-US" sz="1000" dirty="0" err="1">
                <a:latin typeface="Arial Narrow" panose="020B0606020202030204" pitchFamily="34" charset="0"/>
              </a:rPr>
              <a:t>diisi</a:t>
            </a:r>
            <a:r>
              <a:rPr lang="en-US" sz="1000" dirty="0">
                <a:latin typeface="Arial Narrow" panose="020B0606020202030204" pitchFamily="34" charset="0"/>
              </a:rPr>
              <a:t> oleh team </a:t>
            </a:r>
            <a:r>
              <a:rPr lang="en-US" sz="1000" dirty="0" err="1">
                <a:latin typeface="Arial Narrow" panose="020B0606020202030204" pitchFamily="34" charset="0"/>
              </a:rPr>
              <a:t>distribusi</a:t>
            </a:r>
            <a:r>
              <a:rPr lang="en-US" sz="1000" dirty="0">
                <a:latin typeface="Arial Narrow" panose="020B0606020202030204" pitchFamily="34" charset="0"/>
              </a:rPr>
              <a:t> ) </a:t>
            </a:r>
            <a:endParaRPr lang="en-ID" sz="1000" dirty="0">
              <a:latin typeface="Arial Narrow" panose="020B0606020202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4AD30F-A1C6-4CF7-95D1-E5C98117A2DB}"/>
              </a:ext>
            </a:extLst>
          </p:cNvPr>
          <p:cNvSpPr txBox="1"/>
          <p:nvPr/>
        </p:nvSpPr>
        <p:spPr>
          <a:xfrm>
            <a:off x="0" y="3789983"/>
            <a:ext cx="5314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lphaLcParenR" startAt="7"/>
            </a:pPr>
            <a:r>
              <a:rPr lang="en-US" sz="1200" dirty="0" err="1">
                <a:latin typeface="Arial Narrow" panose="020B0606020202030204" pitchFamily="34" charset="0"/>
              </a:rPr>
              <a:t>Klik</a:t>
            </a:r>
            <a:r>
              <a:rPr lang="en-US" sz="1200" dirty="0">
                <a:latin typeface="Arial Narrow" panose="020B0606020202030204" pitchFamily="34" charset="0"/>
              </a:rPr>
              <a:t> “Submit” </a:t>
            </a:r>
            <a:r>
              <a:rPr lang="en-US" sz="1200" dirty="0" err="1">
                <a:latin typeface="Arial Narrow" panose="020B0606020202030204" pitchFamily="34" charset="0"/>
              </a:rPr>
              <a:t>untuk</a:t>
            </a:r>
            <a:r>
              <a:rPr lang="en-US" sz="1200" dirty="0">
                <a:latin typeface="Arial Narrow" panose="020B0606020202030204" pitchFamily="34" charset="0"/>
              </a:rPr>
              <a:t> </a:t>
            </a:r>
            <a:r>
              <a:rPr lang="en-US" sz="1200" dirty="0" err="1">
                <a:latin typeface="Arial Narrow" panose="020B0606020202030204" pitchFamily="34" charset="0"/>
              </a:rPr>
              <a:t>menyimpan</a:t>
            </a:r>
            <a:r>
              <a:rPr lang="en-US" sz="1200" dirty="0">
                <a:latin typeface="Arial Narrow" panose="020B0606020202030204" pitchFamily="34" charset="0"/>
              </a:rPr>
              <a:t> DI, dan </a:t>
            </a:r>
            <a:r>
              <a:rPr lang="en-US" sz="1200" dirty="0" err="1">
                <a:latin typeface="Arial Narrow" panose="020B0606020202030204" pitchFamily="34" charset="0"/>
              </a:rPr>
              <a:t>menunggu</a:t>
            </a:r>
            <a:r>
              <a:rPr lang="en-US" sz="1200" dirty="0">
                <a:latin typeface="Arial Narrow" panose="020B0606020202030204" pitchFamily="34" charset="0"/>
              </a:rPr>
              <a:t> approval. Status </a:t>
            </a:r>
            <a:r>
              <a:rPr lang="en-US" sz="1200" dirty="0" err="1">
                <a:latin typeface="Arial Narrow" panose="020B0606020202030204" pitchFamily="34" charset="0"/>
              </a:rPr>
              <a:t>menjadi</a:t>
            </a:r>
            <a:r>
              <a:rPr lang="en-US" sz="1200" dirty="0">
                <a:latin typeface="Arial Narrow" panose="020B0606020202030204" pitchFamily="34" charset="0"/>
              </a:rPr>
              <a:t> “Submitted”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4119B5-3F5A-49D1-ADD5-60439EB75573}"/>
              </a:ext>
            </a:extLst>
          </p:cNvPr>
          <p:cNvSpPr txBox="1"/>
          <p:nvPr/>
        </p:nvSpPr>
        <p:spPr>
          <a:xfrm>
            <a:off x="0" y="0"/>
            <a:ext cx="4940300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Bagaimana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membuat</a:t>
            </a:r>
            <a:r>
              <a:rPr lang="en-US" dirty="0">
                <a:solidFill>
                  <a:schemeClr val="tx1"/>
                </a:solidFill>
              </a:rPr>
              <a:t> Delivery Instruction Manual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ED16D6-E61A-4AE6-AA7C-8AF7E9FFAACA}"/>
              </a:ext>
            </a:extLst>
          </p:cNvPr>
          <p:cNvSpPr txBox="1"/>
          <p:nvPr/>
        </p:nvSpPr>
        <p:spPr>
          <a:xfrm>
            <a:off x="0" y="1627958"/>
            <a:ext cx="345469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lphaLcParenR" startAt="6"/>
            </a:pPr>
            <a:r>
              <a:rPr lang="en-US" sz="1200" dirty="0">
                <a:latin typeface="Arial Narrow" panose="020B0606020202030204" pitchFamily="34" charset="0"/>
              </a:rPr>
              <a:t>Isi lead time info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Arial Narrow" panose="020B0606020202030204" pitchFamily="34" charset="0"/>
              </a:rPr>
              <a:t>Moda</a:t>
            </a:r>
            <a:r>
              <a:rPr lang="en-US" sz="1200" dirty="0">
                <a:latin typeface="Arial Narrow" panose="020B0606020202030204" pitchFamily="34" charset="0"/>
              </a:rPr>
              <a:t> transport ( Sea freight , Inland Freight </a:t>
            </a:r>
            <a:r>
              <a:rPr lang="en-US" sz="1200" dirty="0" err="1">
                <a:latin typeface="Arial Narrow" panose="020B0606020202030204" pitchFamily="34" charset="0"/>
              </a:rPr>
              <a:t>atau</a:t>
            </a:r>
            <a:r>
              <a:rPr lang="en-US" sz="1200" dirty="0">
                <a:latin typeface="Arial Narrow" panose="020B0606020202030204" pitchFamily="34" charset="0"/>
              </a:rPr>
              <a:t> Air Freight 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arrow" panose="020B0606020202030204" pitchFamily="34" charset="0"/>
              </a:rPr>
              <a:t>Expected time departure : </a:t>
            </a:r>
            <a:r>
              <a:rPr lang="en-US" sz="1200" dirty="0" err="1">
                <a:latin typeface="Arial Narrow" panose="020B0606020202030204" pitchFamily="34" charset="0"/>
              </a:rPr>
              <a:t>estimasi</a:t>
            </a:r>
            <a:r>
              <a:rPr lang="en-US" sz="1200" dirty="0">
                <a:latin typeface="Arial Narrow" panose="020B0606020202030204" pitchFamily="34" charset="0"/>
              </a:rPr>
              <a:t> </a:t>
            </a:r>
            <a:r>
              <a:rPr lang="en-US" sz="1200" dirty="0" err="1">
                <a:latin typeface="Arial Narrow" panose="020B0606020202030204" pitchFamily="34" charset="0"/>
              </a:rPr>
              <a:t>keberangkatan</a:t>
            </a:r>
            <a:r>
              <a:rPr lang="en-US" sz="1200" dirty="0">
                <a:latin typeface="Arial Narrow" panose="020B060602020203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arrow" panose="020B0606020202030204" pitchFamily="34" charset="0"/>
              </a:rPr>
              <a:t>Promise delivery date : </a:t>
            </a:r>
            <a:r>
              <a:rPr lang="en-US" sz="1200" dirty="0" err="1">
                <a:latin typeface="Arial Narrow" panose="020B0606020202030204" pitchFamily="34" charset="0"/>
              </a:rPr>
              <a:t>estimasi</a:t>
            </a:r>
            <a:r>
              <a:rPr lang="en-US" sz="1200" dirty="0">
                <a:latin typeface="Arial Narrow" panose="020B0606020202030204" pitchFamily="34" charset="0"/>
              </a:rPr>
              <a:t> unit </a:t>
            </a:r>
            <a:r>
              <a:rPr lang="en-US" sz="1200" dirty="0" err="1">
                <a:latin typeface="Arial Narrow" panose="020B0606020202030204" pitchFamily="34" charset="0"/>
              </a:rPr>
              <a:t>tiba</a:t>
            </a:r>
            <a:r>
              <a:rPr lang="en-US" sz="1200" dirty="0">
                <a:latin typeface="Arial Narrow" panose="020B0606020202030204" pitchFamily="34" charset="0"/>
              </a:rPr>
              <a:t> yang </a:t>
            </a:r>
            <a:r>
              <a:rPr lang="en-US" sz="1200" dirty="0" err="1">
                <a:latin typeface="Arial Narrow" panose="020B0606020202030204" pitchFamily="34" charset="0"/>
              </a:rPr>
              <a:t>sesuai</a:t>
            </a:r>
            <a:r>
              <a:rPr lang="en-US" sz="1200" dirty="0">
                <a:latin typeface="Arial Narrow" panose="020B0606020202030204" pitchFamily="34" charset="0"/>
              </a:rPr>
              <a:t> </a:t>
            </a:r>
            <a:r>
              <a:rPr lang="en-US" sz="1200" dirty="0" err="1">
                <a:latin typeface="Arial Narrow" panose="020B0606020202030204" pitchFamily="34" charset="0"/>
              </a:rPr>
              <a:t>kesepakatan</a:t>
            </a:r>
            <a:r>
              <a:rPr lang="en-US" sz="1200" dirty="0">
                <a:latin typeface="Arial Narrow" panose="020B0606020202030204" pitchFamily="34" charset="0"/>
              </a:rPr>
              <a:t> </a:t>
            </a:r>
            <a:r>
              <a:rPr lang="en-US" sz="1200" dirty="0" err="1">
                <a:latin typeface="Arial Narrow" panose="020B0606020202030204" pitchFamily="34" charset="0"/>
              </a:rPr>
              <a:t>dengan</a:t>
            </a:r>
            <a:r>
              <a:rPr lang="en-US" sz="1200" dirty="0">
                <a:latin typeface="Arial Narrow" panose="020B0606020202030204" pitchFamily="34" charset="0"/>
              </a:rPr>
              <a:t> 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arrow" panose="020B0606020202030204" pitchFamily="34" charset="0"/>
              </a:rPr>
              <a:t>Pick up plan date : </a:t>
            </a:r>
            <a:r>
              <a:rPr lang="en-US" sz="1200" dirty="0" err="1">
                <a:latin typeface="Arial Narrow" panose="020B0606020202030204" pitchFamily="34" charset="0"/>
              </a:rPr>
              <a:t>Jadwal</a:t>
            </a:r>
            <a:r>
              <a:rPr lang="en-US" sz="1200" dirty="0">
                <a:latin typeface="Arial Narrow" panose="020B0606020202030204" pitchFamily="34" charset="0"/>
              </a:rPr>
              <a:t> </a:t>
            </a:r>
            <a:r>
              <a:rPr lang="en-US" sz="1200" dirty="0" err="1">
                <a:latin typeface="Arial Narrow" panose="020B0606020202030204" pitchFamily="34" charset="0"/>
              </a:rPr>
              <a:t>jemput</a:t>
            </a:r>
            <a:r>
              <a:rPr lang="en-US" sz="1200" dirty="0">
                <a:latin typeface="Arial Narrow" panose="020B0606020202030204" pitchFamily="34" charset="0"/>
              </a:rPr>
              <a:t> unit di origin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arrow" panose="020B0606020202030204" pitchFamily="34" charset="0"/>
              </a:rPr>
              <a:t>Remark : </a:t>
            </a:r>
            <a:r>
              <a:rPr lang="en-US" sz="1200" dirty="0" err="1">
                <a:latin typeface="Arial Narrow" panose="020B0606020202030204" pitchFamily="34" charset="0"/>
              </a:rPr>
              <a:t>keterangan</a:t>
            </a:r>
            <a:r>
              <a:rPr lang="en-US" sz="1200" dirty="0">
                <a:latin typeface="Arial Narrow" panose="020B0606020202030204" pitchFamily="34" charset="0"/>
              </a:rPr>
              <a:t> </a:t>
            </a:r>
            <a:r>
              <a:rPr lang="en-US" sz="1200" dirty="0" err="1">
                <a:latin typeface="Arial Narrow" panose="020B0606020202030204" pitchFamily="34" charset="0"/>
              </a:rPr>
              <a:t>pendukung</a:t>
            </a:r>
            <a:r>
              <a:rPr lang="en-US" sz="1200" dirty="0">
                <a:latin typeface="Arial Narrow" panose="020B0606020202030204" pitchFamily="34" charset="0"/>
              </a:rPr>
              <a:t> </a:t>
            </a:r>
            <a:r>
              <a:rPr lang="en-US" sz="1200" dirty="0" err="1">
                <a:latin typeface="Arial Narrow" panose="020B0606020202030204" pitchFamily="34" charset="0"/>
              </a:rPr>
              <a:t>untuk</a:t>
            </a:r>
            <a:r>
              <a:rPr lang="en-US" sz="1200" dirty="0">
                <a:latin typeface="Arial Narrow" panose="020B0606020202030204" pitchFamily="34" charset="0"/>
              </a:rPr>
              <a:t> </a:t>
            </a:r>
            <a:r>
              <a:rPr lang="en-US" sz="1200" dirty="0" err="1">
                <a:latin typeface="Arial Narrow" panose="020B0606020202030204" pitchFamily="34" charset="0"/>
              </a:rPr>
              <a:t>permintaan</a:t>
            </a:r>
            <a:r>
              <a:rPr lang="en-US" sz="1200" dirty="0">
                <a:latin typeface="Arial Narrow" panose="020B0606020202030204" pitchFamily="34" charset="0"/>
              </a:rPr>
              <a:t> DI Manual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arrow" panose="020B0606020202030204" pitchFamily="34" charset="0"/>
              </a:rPr>
              <a:t>Charge account : </a:t>
            </a:r>
            <a:r>
              <a:rPr lang="en-US" sz="1200" dirty="0" err="1">
                <a:latin typeface="Arial Narrow" panose="020B0606020202030204" pitchFamily="34" charset="0"/>
              </a:rPr>
              <a:t>Pembebanan</a:t>
            </a:r>
            <a:r>
              <a:rPr lang="en-US" sz="1200" dirty="0">
                <a:latin typeface="Arial Narrow" panose="020B0606020202030204" pitchFamily="34" charset="0"/>
              </a:rPr>
              <a:t> </a:t>
            </a:r>
            <a:r>
              <a:rPr lang="en-US" sz="1200" dirty="0" err="1">
                <a:latin typeface="Arial Narrow" panose="020B0606020202030204" pitchFamily="34" charset="0"/>
              </a:rPr>
              <a:t>biaya</a:t>
            </a:r>
            <a:r>
              <a:rPr lang="en-US" sz="1200" dirty="0">
                <a:latin typeface="Arial Narrow" panose="020B0606020202030204" pitchFamily="34" charset="0"/>
              </a:rPr>
              <a:t> </a:t>
            </a:r>
            <a:r>
              <a:rPr lang="en-US" sz="1200" dirty="0" err="1">
                <a:latin typeface="Arial Narrow" panose="020B0606020202030204" pitchFamily="34" charset="0"/>
              </a:rPr>
              <a:t>pengiriman</a:t>
            </a:r>
            <a:r>
              <a:rPr lang="en-US" sz="1200" dirty="0">
                <a:latin typeface="Arial Narrow" panose="020B0606020202030204" pitchFamily="34" charset="0"/>
              </a:rPr>
              <a:t> unit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arrow" panose="020B0606020202030204" pitchFamily="34" charset="0"/>
              </a:rPr>
              <a:t>Note : </a:t>
            </a:r>
            <a:r>
              <a:rPr lang="en-US" sz="1200" dirty="0" err="1">
                <a:latin typeface="Arial Narrow" panose="020B0606020202030204" pitchFamily="34" charset="0"/>
              </a:rPr>
              <a:t>Informasi</a:t>
            </a:r>
            <a:r>
              <a:rPr lang="en-US" sz="1200" dirty="0">
                <a:latin typeface="Arial Narrow" panose="020B0606020202030204" pitchFamily="34" charset="0"/>
              </a:rPr>
              <a:t> </a:t>
            </a:r>
            <a:r>
              <a:rPr lang="en-US" sz="1200" dirty="0" err="1">
                <a:latin typeface="Arial Narrow" panose="020B0606020202030204" pitchFamily="34" charset="0"/>
              </a:rPr>
              <a:t>untuk</a:t>
            </a:r>
            <a:r>
              <a:rPr lang="en-US" sz="1200" dirty="0">
                <a:latin typeface="Arial Narrow" panose="020B0606020202030204" pitchFamily="34" charset="0"/>
              </a:rPr>
              <a:t> approval </a:t>
            </a:r>
            <a:r>
              <a:rPr lang="en-US" sz="1200" dirty="0" err="1">
                <a:latin typeface="Arial Narrow" panose="020B0606020202030204" pitchFamily="34" charset="0"/>
              </a:rPr>
              <a:t>pengajuan</a:t>
            </a:r>
            <a:r>
              <a:rPr lang="en-US" sz="1200" dirty="0">
                <a:latin typeface="Arial Narrow" panose="020B0606020202030204" pitchFamily="34" charset="0"/>
              </a:rPr>
              <a:t> DI Manual</a:t>
            </a:r>
            <a:endParaRPr lang="en-ID" sz="1200" dirty="0">
              <a:latin typeface="Arial Narrow" panose="020B060602020203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D4AB00A-F2EF-4DCF-965D-AC85869D2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938" y="1700289"/>
            <a:ext cx="5702200" cy="175432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89B8780-774A-4F36-B70C-E62A7248E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9686" y="570296"/>
            <a:ext cx="6116452" cy="102166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859AB1B-D33D-4168-B8BE-223AAAA3F5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4435" y="3454615"/>
            <a:ext cx="3352800" cy="638175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CDED0ED6-F028-4DB1-A648-7611811A1231}"/>
              </a:ext>
            </a:extLst>
          </p:cNvPr>
          <p:cNvSpPr/>
          <p:nvPr/>
        </p:nvSpPr>
        <p:spPr>
          <a:xfrm>
            <a:off x="3413706" y="864449"/>
            <a:ext cx="348503" cy="1823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B955DF7-5E24-40AC-8E27-14CCD90AEAEF}"/>
              </a:ext>
            </a:extLst>
          </p:cNvPr>
          <p:cNvSpPr/>
          <p:nvPr/>
        </p:nvSpPr>
        <p:spPr>
          <a:xfrm>
            <a:off x="2962856" y="1232748"/>
            <a:ext cx="3952294" cy="3568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D470A38-8A57-4F6C-8634-5E57D8560411}"/>
              </a:ext>
            </a:extLst>
          </p:cNvPr>
          <p:cNvSpPr/>
          <p:nvPr/>
        </p:nvSpPr>
        <p:spPr>
          <a:xfrm>
            <a:off x="6664906" y="3582249"/>
            <a:ext cx="1043994" cy="48473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961BE3C-C2B6-49F7-A2B3-0E265FFAAA27}"/>
              </a:ext>
            </a:extLst>
          </p:cNvPr>
          <p:cNvSpPr/>
          <p:nvPr/>
        </p:nvSpPr>
        <p:spPr>
          <a:xfrm>
            <a:off x="3660609" y="699188"/>
            <a:ext cx="203200" cy="23655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ID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CA67981-3A9E-44F3-86C4-5DF751F63A33}"/>
              </a:ext>
            </a:extLst>
          </p:cNvPr>
          <p:cNvSpPr/>
          <p:nvPr/>
        </p:nvSpPr>
        <p:spPr>
          <a:xfrm>
            <a:off x="6796269" y="1105114"/>
            <a:ext cx="203200" cy="23655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en-ID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4A9AE36-5BE6-4839-B450-F6D52EDC4776}"/>
              </a:ext>
            </a:extLst>
          </p:cNvPr>
          <p:cNvSpPr/>
          <p:nvPr/>
        </p:nvSpPr>
        <p:spPr>
          <a:xfrm>
            <a:off x="7607300" y="3470625"/>
            <a:ext cx="203200" cy="23655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96974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552944-C535-47AF-8DCC-60CA4ADC72C1}"/>
              </a:ext>
            </a:extLst>
          </p:cNvPr>
          <p:cNvCxnSpPr>
            <a:cxnSpLocks/>
          </p:cNvCxnSpPr>
          <p:nvPr/>
        </p:nvCxnSpPr>
        <p:spPr>
          <a:xfrm>
            <a:off x="224762" y="398847"/>
            <a:ext cx="854612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658F158-E8D7-4A1D-90CA-6D2F31ABF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5137" y="1966913"/>
            <a:ext cx="634951" cy="2428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8CC9BA-831F-4979-AEE1-D4D15B32A963}"/>
              </a:ext>
            </a:extLst>
          </p:cNvPr>
          <p:cNvSpPr txBox="1"/>
          <p:nvPr/>
        </p:nvSpPr>
        <p:spPr>
          <a:xfrm>
            <a:off x="142939" y="529452"/>
            <a:ext cx="30391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 Narrow" panose="020B0606020202030204" pitchFamily="34" charset="0"/>
              </a:rPr>
              <a:t>Setelah </a:t>
            </a:r>
            <a:r>
              <a:rPr lang="en-US" sz="1400" dirty="0" err="1">
                <a:latin typeface="Arial Narrow" panose="020B0606020202030204" pitchFamily="34" charset="0"/>
              </a:rPr>
              <a:t>selesai</a:t>
            </a:r>
            <a:r>
              <a:rPr lang="en-US" sz="1400" dirty="0">
                <a:latin typeface="Arial Narrow" panose="020B0606020202030204" pitchFamily="34" charset="0"/>
              </a:rPr>
              <a:t> </a:t>
            </a:r>
            <a:r>
              <a:rPr lang="en-US" sz="1400" dirty="0" err="1">
                <a:latin typeface="Arial Narrow" panose="020B0606020202030204" pitchFamily="34" charset="0"/>
              </a:rPr>
              <a:t>memasukkan</a:t>
            </a:r>
            <a:r>
              <a:rPr lang="en-US" sz="1400" dirty="0">
                <a:latin typeface="Arial Narrow" panose="020B0606020202030204" pitchFamily="34" charset="0"/>
              </a:rPr>
              <a:t> data di </a:t>
            </a:r>
            <a:r>
              <a:rPr lang="en-US" sz="1400" dirty="0" err="1">
                <a:latin typeface="Arial Narrow" panose="020B0606020202030204" pitchFamily="34" charset="0"/>
              </a:rPr>
              <a:t>DI</a:t>
            </a:r>
            <a:r>
              <a:rPr lang="en-US" sz="1400" dirty="0">
                <a:latin typeface="Arial Narrow" panose="020B0606020202030204" pitchFamily="34" charset="0"/>
              </a:rPr>
              <a:t> manual </a:t>
            </a:r>
            <a:r>
              <a:rPr lang="en-US" sz="1400" dirty="0" err="1">
                <a:latin typeface="Arial Narrow" panose="020B0606020202030204" pitchFamily="34" charset="0"/>
              </a:rPr>
              <a:t>kemudian</a:t>
            </a:r>
            <a:r>
              <a:rPr lang="en-US" sz="1400" dirty="0">
                <a:latin typeface="Arial Narrow" panose="020B0606020202030204" pitchFamily="34" charset="0"/>
              </a:rPr>
              <a:t> di submit dan status </a:t>
            </a:r>
            <a:r>
              <a:rPr lang="en-US" sz="1400" dirty="0" err="1">
                <a:latin typeface="Arial Narrow" panose="020B0606020202030204" pitchFamily="34" charset="0"/>
              </a:rPr>
              <a:t>menjadi</a:t>
            </a:r>
            <a:r>
              <a:rPr lang="en-US" sz="1400" dirty="0">
                <a:latin typeface="Arial Narrow" panose="020B0606020202030204" pitchFamily="34" charset="0"/>
              </a:rPr>
              <a:t> “Approved” </a:t>
            </a:r>
            <a:endParaRPr lang="en-ID" sz="1400" dirty="0">
              <a:latin typeface="Arial Narrow" panose="020B060602020203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FBC4DD-A774-461A-80F0-820E3F82E199}"/>
              </a:ext>
            </a:extLst>
          </p:cNvPr>
          <p:cNvSpPr/>
          <p:nvPr/>
        </p:nvSpPr>
        <p:spPr>
          <a:xfrm>
            <a:off x="69445" y="1374234"/>
            <a:ext cx="1780175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300" dirty="0">
                <a:latin typeface="Arial Narrow" panose="020B0606020202030204" pitchFamily="34" charset="0"/>
              </a:rPr>
              <a:t>Masukkan </a:t>
            </a:r>
            <a:r>
              <a:rPr lang="en-US" sz="1300" dirty="0" err="1">
                <a:latin typeface="Arial Narrow" panose="020B0606020202030204" pitchFamily="34" charset="0"/>
              </a:rPr>
              <a:t>nomor</a:t>
            </a:r>
            <a:r>
              <a:rPr lang="en-US" sz="1300" dirty="0">
                <a:latin typeface="Arial Narrow" panose="020B0606020202030204" pitchFamily="34" charset="0"/>
              </a:rPr>
              <a:t> DI manual pada menu Create DR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300" dirty="0" err="1">
                <a:latin typeface="Arial Narrow" panose="020B0606020202030204" pitchFamily="34" charset="0"/>
              </a:rPr>
              <a:t>Muncul</a:t>
            </a:r>
            <a:r>
              <a:rPr lang="en-US" sz="1300" dirty="0">
                <a:latin typeface="Arial Narrow" panose="020B0606020202030204" pitchFamily="34" charset="0"/>
              </a:rPr>
              <a:t> “ New DR “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300" dirty="0" err="1">
                <a:latin typeface="Arial Narrow" panose="020B0606020202030204" pitchFamily="34" charset="0"/>
              </a:rPr>
              <a:t>Klik</a:t>
            </a:r>
            <a:r>
              <a:rPr lang="en-US" sz="1300" dirty="0">
                <a:latin typeface="Arial Narrow" panose="020B0606020202030204" pitchFamily="34" charset="0"/>
              </a:rPr>
              <a:t> DI manual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300" dirty="0" err="1">
                <a:latin typeface="Arial Narrow" panose="020B0606020202030204" pitchFamily="34" charset="0"/>
              </a:rPr>
              <a:t>Klik</a:t>
            </a:r>
            <a:r>
              <a:rPr lang="en-US" sz="1300" dirty="0">
                <a:latin typeface="Arial Narrow" panose="020B0606020202030204" pitchFamily="34" charset="0"/>
              </a:rPr>
              <a:t> </a:t>
            </a:r>
            <a:r>
              <a:rPr lang="en-US" sz="1300" dirty="0" err="1">
                <a:latin typeface="Arial Narrow" panose="020B0606020202030204" pitchFamily="34" charset="0"/>
              </a:rPr>
              <a:t>tombol</a:t>
            </a:r>
            <a:r>
              <a:rPr lang="en-US" sz="1300" dirty="0">
                <a:latin typeface="Arial Narrow" panose="020B0606020202030204" pitchFamily="34" charset="0"/>
              </a:rPr>
              <a:t> search </a:t>
            </a:r>
            <a:endParaRPr lang="en-ID" sz="13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C3D4AB-8F7D-490D-8445-79A475A8C732}"/>
              </a:ext>
            </a:extLst>
          </p:cNvPr>
          <p:cNvSpPr txBox="1"/>
          <p:nvPr/>
        </p:nvSpPr>
        <p:spPr>
          <a:xfrm>
            <a:off x="0" y="0"/>
            <a:ext cx="4940300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Bagaimana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membuat</a:t>
            </a:r>
            <a:r>
              <a:rPr lang="en-US" dirty="0">
                <a:solidFill>
                  <a:schemeClr val="tx1"/>
                </a:solidFill>
              </a:rPr>
              <a:t> Delivery Instruction Manual</a:t>
            </a:r>
            <a:endParaRPr lang="en-ID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C3B8A8-1956-4479-A6AC-2B388A2A2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2077" y="410872"/>
            <a:ext cx="5504723" cy="6931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BF8F05F-D4EA-4E56-AD99-56290468C9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6301" y="1890050"/>
            <a:ext cx="5384499" cy="79198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60FB1CB-0A28-4E99-9FD9-28D4696AD4C9}"/>
              </a:ext>
            </a:extLst>
          </p:cNvPr>
          <p:cNvSpPr/>
          <p:nvPr/>
        </p:nvSpPr>
        <p:spPr>
          <a:xfrm>
            <a:off x="5777599" y="2473038"/>
            <a:ext cx="585305" cy="113517"/>
          </a:xfrm>
          <a:custGeom>
            <a:avLst/>
            <a:gdLst>
              <a:gd name="connsiteX0" fmla="*/ 0 w 585305"/>
              <a:gd name="connsiteY0" fmla="*/ 0 h 113517"/>
              <a:gd name="connsiteX1" fmla="*/ 585305 w 585305"/>
              <a:gd name="connsiteY1" fmla="*/ 0 h 113517"/>
              <a:gd name="connsiteX2" fmla="*/ 585305 w 585305"/>
              <a:gd name="connsiteY2" fmla="*/ 113517 h 113517"/>
              <a:gd name="connsiteX3" fmla="*/ 0 w 585305"/>
              <a:gd name="connsiteY3" fmla="*/ 113517 h 113517"/>
              <a:gd name="connsiteX4" fmla="*/ 0 w 585305"/>
              <a:gd name="connsiteY4" fmla="*/ 0 h 113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5305" h="113517" extrusionOk="0">
                <a:moveTo>
                  <a:pt x="0" y="0"/>
                </a:moveTo>
                <a:cubicBezTo>
                  <a:pt x="280994" y="-32663"/>
                  <a:pt x="378185" y="60042"/>
                  <a:pt x="585305" y="0"/>
                </a:cubicBezTo>
                <a:cubicBezTo>
                  <a:pt x="591781" y="55576"/>
                  <a:pt x="578540" y="68836"/>
                  <a:pt x="585305" y="113517"/>
                </a:cubicBezTo>
                <a:cubicBezTo>
                  <a:pt x="425118" y="136857"/>
                  <a:pt x="138390" y="104876"/>
                  <a:pt x="0" y="113517"/>
                </a:cubicBezTo>
                <a:cubicBezTo>
                  <a:pt x="-8241" y="85466"/>
                  <a:pt x="1708" y="48544"/>
                  <a:pt x="0" y="0"/>
                </a:cubicBezTo>
                <a:close/>
              </a:path>
            </a:pathLst>
          </a:custGeom>
          <a:noFill/>
          <a:ln w="158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3DD756-A9DD-43FB-8BE9-76E6F03D7CA9}"/>
              </a:ext>
            </a:extLst>
          </p:cNvPr>
          <p:cNvSpPr/>
          <p:nvPr/>
        </p:nvSpPr>
        <p:spPr>
          <a:xfrm>
            <a:off x="6350204" y="2274403"/>
            <a:ext cx="357640" cy="111804"/>
          </a:xfrm>
          <a:custGeom>
            <a:avLst/>
            <a:gdLst>
              <a:gd name="connsiteX0" fmla="*/ 0 w 357640"/>
              <a:gd name="connsiteY0" fmla="*/ 0 h 111804"/>
              <a:gd name="connsiteX1" fmla="*/ 357640 w 357640"/>
              <a:gd name="connsiteY1" fmla="*/ 0 h 111804"/>
              <a:gd name="connsiteX2" fmla="*/ 357640 w 357640"/>
              <a:gd name="connsiteY2" fmla="*/ 111804 h 111804"/>
              <a:gd name="connsiteX3" fmla="*/ 0 w 357640"/>
              <a:gd name="connsiteY3" fmla="*/ 111804 h 111804"/>
              <a:gd name="connsiteX4" fmla="*/ 0 w 357640"/>
              <a:gd name="connsiteY4" fmla="*/ 0 h 111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640" h="111804" extrusionOk="0">
                <a:moveTo>
                  <a:pt x="0" y="0"/>
                </a:moveTo>
                <a:cubicBezTo>
                  <a:pt x="109876" y="-824"/>
                  <a:pt x="224513" y="23555"/>
                  <a:pt x="357640" y="0"/>
                </a:cubicBezTo>
                <a:cubicBezTo>
                  <a:pt x="369241" y="54384"/>
                  <a:pt x="355276" y="75204"/>
                  <a:pt x="357640" y="111804"/>
                </a:cubicBezTo>
                <a:cubicBezTo>
                  <a:pt x="264357" y="124513"/>
                  <a:pt x="111014" y="82842"/>
                  <a:pt x="0" y="111804"/>
                </a:cubicBezTo>
                <a:cubicBezTo>
                  <a:pt x="-2359" y="75214"/>
                  <a:pt x="12173" y="32207"/>
                  <a:pt x="0" y="0"/>
                </a:cubicBezTo>
                <a:close/>
              </a:path>
            </a:pathLst>
          </a:custGeom>
          <a:noFill/>
          <a:ln w="158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17A9AA-31B0-4EED-B8B8-46B8BAC7464A}"/>
              </a:ext>
            </a:extLst>
          </p:cNvPr>
          <p:cNvSpPr/>
          <p:nvPr/>
        </p:nvSpPr>
        <p:spPr>
          <a:xfrm>
            <a:off x="4876800" y="971550"/>
            <a:ext cx="711200" cy="168704"/>
          </a:xfrm>
          <a:custGeom>
            <a:avLst/>
            <a:gdLst>
              <a:gd name="connsiteX0" fmla="*/ 0 w 711200"/>
              <a:gd name="connsiteY0" fmla="*/ 0 h 168704"/>
              <a:gd name="connsiteX1" fmla="*/ 348488 w 711200"/>
              <a:gd name="connsiteY1" fmla="*/ 0 h 168704"/>
              <a:gd name="connsiteX2" fmla="*/ 711200 w 711200"/>
              <a:gd name="connsiteY2" fmla="*/ 0 h 168704"/>
              <a:gd name="connsiteX3" fmla="*/ 711200 w 711200"/>
              <a:gd name="connsiteY3" fmla="*/ 168704 h 168704"/>
              <a:gd name="connsiteX4" fmla="*/ 355600 w 711200"/>
              <a:gd name="connsiteY4" fmla="*/ 168704 h 168704"/>
              <a:gd name="connsiteX5" fmla="*/ 0 w 711200"/>
              <a:gd name="connsiteY5" fmla="*/ 168704 h 168704"/>
              <a:gd name="connsiteX6" fmla="*/ 0 w 711200"/>
              <a:gd name="connsiteY6" fmla="*/ 0 h 168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1200" h="168704" extrusionOk="0">
                <a:moveTo>
                  <a:pt x="0" y="0"/>
                </a:moveTo>
                <a:cubicBezTo>
                  <a:pt x="149671" y="-2369"/>
                  <a:pt x="231051" y="20299"/>
                  <a:pt x="348488" y="0"/>
                </a:cubicBezTo>
                <a:cubicBezTo>
                  <a:pt x="465925" y="-20299"/>
                  <a:pt x="611928" y="1997"/>
                  <a:pt x="711200" y="0"/>
                </a:cubicBezTo>
                <a:cubicBezTo>
                  <a:pt x="729831" y="33764"/>
                  <a:pt x="705987" y="134060"/>
                  <a:pt x="711200" y="168704"/>
                </a:cubicBezTo>
                <a:cubicBezTo>
                  <a:pt x="617078" y="188176"/>
                  <a:pt x="485809" y="133293"/>
                  <a:pt x="355600" y="168704"/>
                </a:cubicBezTo>
                <a:cubicBezTo>
                  <a:pt x="225391" y="204115"/>
                  <a:pt x="162611" y="127225"/>
                  <a:pt x="0" y="168704"/>
                </a:cubicBezTo>
                <a:cubicBezTo>
                  <a:pt x="-8909" y="100061"/>
                  <a:pt x="8143" y="42595"/>
                  <a:pt x="0" y="0"/>
                </a:cubicBezTo>
                <a:close/>
              </a:path>
            </a:pathLst>
          </a:custGeom>
          <a:noFill/>
          <a:ln w="158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861132D-F095-45DF-81E6-FD383B9714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0105" y="2668065"/>
            <a:ext cx="5935365" cy="1330824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982CADEA-8740-4319-AFE2-8FF4239C8D98}"/>
              </a:ext>
            </a:extLst>
          </p:cNvPr>
          <p:cNvSpPr/>
          <p:nvPr/>
        </p:nvSpPr>
        <p:spPr>
          <a:xfrm>
            <a:off x="60967" y="3405174"/>
            <a:ext cx="303913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en-US" sz="1300" dirty="0">
                <a:latin typeface="Arial Narrow" panose="020B0606020202030204" pitchFamily="34" charset="0"/>
              </a:rPr>
              <a:t>Tick type &amp; model di material info </a:t>
            </a:r>
          </a:p>
          <a:p>
            <a:pPr marL="342900" indent="-342900">
              <a:buFont typeface="+mj-lt"/>
              <a:buAutoNum type="arabicPeriod" startAt="5"/>
            </a:pPr>
            <a:endParaRPr lang="en-ID" sz="13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919C78-2961-437A-A958-920701D29C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4070" y="1191677"/>
            <a:ext cx="1237787" cy="20486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62918A-0F45-4984-B1E1-36ACC8D9F6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82077" y="1288789"/>
            <a:ext cx="5484762" cy="601261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C1B8DDD9-FF90-4D3E-BF8C-86D4F8D52C8A}"/>
              </a:ext>
            </a:extLst>
          </p:cNvPr>
          <p:cNvSpPr/>
          <p:nvPr/>
        </p:nvSpPr>
        <p:spPr>
          <a:xfrm>
            <a:off x="2635250" y="1598077"/>
            <a:ext cx="203200" cy="23655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D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6572B2F-AC9C-4D23-AE5E-D9715C434E45}"/>
              </a:ext>
            </a:extLst>
          </p:cNvPr>
          <p:cNvSpPr/>
          <p:nvPr/>
        </p:nvSpPr>
        <p:spPr>
          <a:xfrm>
            <a:off x="4343400" y="1382177"/>
            <a:ext cx="203200" cy="23655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D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E60C4ED-AC14-47E9-95DF-73F09725D482}"/>
              </a:ext>
            </a:extLst>
          </p:cNvPr>
          <p:cNvSpPr/>
          <p:nvPr/>
        </p:nvSpPr>
        <p:spPr>
          <a:xfrm>
            <a:off x="5530850" y="2182277"/>
            <a:ext cx="203200" cy="23655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D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EE8FB1-306E-4E6E-8C43-4B10630119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00485" y="2373691"/>
            <a:ext cx="293586" cy="293206"/>
          </a:xfrm>
          <a:prstGeom prst="rect">
            <a:avLst/>
          </a:prstGeom>
        </p:spPr>
      </p:pic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67DE1A92-5EF8-46A9-8B16-5574F777EC36}"/>
              </a:ext>
            </a:extLst>
          </p:cNvPr>
          <p:cNvSpPr/>
          <p:nvPr/>
        </p:nvSpPr>
        <p:spPr>
          <a:xfrm>
            <a:off x="6777037" y="2076685"/>
            <a:ext cx="634951" cy="380251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A8E1189-3B3B-48CA-A9E7-3B6CD901545C}"/>
              </a:ext>
            </a:extLst>
          </p:cNvPr>
          <p:cNvSpPr/>
          <p:nvPr/>
        </p:nvSpPr>
        <p:spPr>
          <a:xfrm>
            <a:off x="7226300" y="2468027"/>
            <a:ext cx="203200" cy="23655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D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5EF9E36-A443-4D8A-A47C-44D1EE4AF90B}"/>
              </a:ext>
            </a:extLst>
          </p:cNvPr>
          <p:cNvSpPr/>
          <p:nvPr/>
        </p:nvSpPr>
        <p:spPr>
          <a:xfrm>
            <a:off x="3131857" y="3272081"/>
            <a:ext cx="487643" cy="8151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98578ED-4ADB-416E-A5E7-575318E49264}"/>
              </a:ext>
            </a:extLst>
          </p:cNvPr>
          <p:cNvSpPr/>
          <p:nvPr/>
        </p:nvSpPr>
        <p:spPr>
          <a:xfrm>
            <a:off x="3773207" y="2948231"/>
            <a:ext cx="487643" cy="8151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AB37064-653B-49A3-8F32-F39B5885E200}"/>
              </a:ext>
            </a:extLst>
          </p:cNvPr>
          <p:cNvSpPr/>
          <p:nvPr/>
        </p:nvSpPr>
        <p:spPr>
          <a:xfrm>
            <a:off x="3695700" y="3064927"/>
            <a:ext cx="203200" cy="23655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92726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8AB1F4-289E-49D3-997C-958647FC6346}"/>
              </a:ext>
            </a:extLst>
          </p:cNvPr>
          <p:cNvSpPr txBox="1"/>
          <p:nvPr/>
        </p:nvSpPr>
        <p:spPr>
          <a:xfrm>
            <a:off x="231112" y="180869"/>
            <a:ext cx="365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Opening</a:t>
            </a:r>
            <a:endParaRPr lang="en-ID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552944-C535-47AF-8DCC-60CA4ADC72C1}"/>
              </a:ext>
            </a:extLst>
          </p:cNvPr>
          <p:cNvCxnSpPr>
            <a:cxnSpLocks/>
          </p:cNvCxnSpPr>
          <p:nvPr/>
        </p:nvCxnSpPr>
        <p:spPr>
          <a:xfrm>
            <a:off x="231112" y="570297"/>
            <a:ext cx="854612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0E22813-4CA3-4AF2-BDB1-6FB5AF380DC0}"/>
              </a:ext>
            </a:extLst>
          </p:cNvPr>
          <p:cNvSpPr/>
          <p:nvPr/>
        </p:nvSpPr>
        <p:spPr>
          <a:xfrm>
            <a:off x="231112" y="238855"/>
            <a:ext cx="8680450" cy="2079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D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6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Sejalan</a:t>
            </a:r>
            <a:r>
              <a:rPr lang="en-US" sz="16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6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strategi</a:t>
            </a:r>
            <a:r>
              <a:rPr lang="en-US" sz="16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Advancing customer forward</a:t>
            </a:r>
            <a:r>
              <a:rPr lang="en-US" sz="16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dimana</a:t>
            </a:r>
            <a:r>
              <a:rPr lang="en-US" sz="16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salah </a:t>
            </a:r>
            <a:r>
              <a:rPr lang="en-US" sz="16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satunya</a:t>
            </a:r>
            <a:r>
              <a:rPr lang="en-US" sz="16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pelanggan</a:t>
            </a:r>
            <a:r>
              <a:rPr lang="en-US" sz="16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merasa</a:t>
            </a:r>
            <a:r>
              <a:rPr lang="en-US" sz="16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dimudahkan</a:t>
            </a:r>
            <a:r>
              <a:rPr lang="en-US" sz="16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6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sz="16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sulit</a:t>
            </a:r>
            <a:r>
              <a:rPr lang="en-US" sz="16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berbisnis</a:t>
            </a:r>
            <a:r>
              <a:rPr lang="en-US" sz="16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6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Trakindo</a:t>
            </a:r>
            <a:r>
              <a:rPr lang="en-US" sz="16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(Effortless)</a:t>
            </a:r>
            <a:r>
              <a:rPr lang="en-US" sz="16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, </a:t>
            </a:r>
            <a:r>
              <a:rPr lang="en-US" sz="16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lang="en-US" sz="16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6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mendukung</a:t>
            </a:r>
            <a:r>
              <a:rPr lang="en-US" sz="16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strategi</a:t>
            </a:r>
            <a:r>
              <a:rPr lang="en-US" sz="16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US" sz="16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inisiatif</a:t>
            </a:r>
            <a:r>
              <a:rPr lang="en-US" sz="16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US" sz="16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16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menyediakan</a:t>
            </a:r>
            <a:r>
              <a:rPr lang="en-US" sz="16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US" sz="16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pengiriman</a:t>
            </a:r>
            <a:r>
              <a:rPr lang="en-US" sz="16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unit yang </a:t>
            </a:r>
            <a:r>
              <a:rPr lang="en-US" sz="16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akurat</a:t>
            </a:r>
            <a:r>
              <a:rPr lang="en-US" sz="16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serta</a:t>
            </a:r>
            <a:r>
              <a:rPr lang="en-US" sz="16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tepat</a:t>
            </a:r>
            <a:r>
              <a:rPr lang="en-US" sz="16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waktu</a:t>
            </a:r>
            <a:r>
              <a:rPr lang="en-US" sz="16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  </a:t>
            </a:r>
          </a:p>
          <a:p>
            <a:pPr algn="just">
              <a:spcAft>
                <a:spcPts val="0"/>
              </a:spcAft>
            </a:pPr>
            <a:endParaRPr lang="en-US" sz="16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6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Pada </a:t>
            </a:r>
            <a:r>
              <a:rPr lang="en-US" sz="16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awal</a:t>
            </a:r>
            <a:r>
              <a:rPr lang="en-US" sz="16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November 2019, </a:t>
            </a:r>
            <a:r>
              <a:rPr lang="en-US" sz="1600" i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Prime Product Supply Chain Division</a:t>
            </a:r>
            <a:r>
              <a:rPr lang="en-US" sz="16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sz="16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meluncurkan</a:t>
            </a:r>
            <a:r>
              <a:rPr lang="en-US" sz="16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Delivery tracking system (DTS) </a:t>
            </a:r>
            <a:r>
              <a:rPr lang="en-US" sz="16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sebuah</a:t>
            </a:r>
            <a:r>
              <a:rPr lang="en-US" sz="16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web </a:t>
            </a:r>
            <a:r>
              <a:rPr lang="en-US" sz="16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US" sz="16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6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mengikuti</a:t>
            </a:r>
            <a:r>
              <a:rPr lang="en-US" sz="16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status </a:t>
            </a:r>
            <a:r>
              <a:rPr lang="en-US" sz="16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pengiriman</a:t>
            </a:r>
            <a:r>
              <a:rPr lang="en-US" sz="16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unit </a:t>
            </a:r>
            <a:endParaRPr lang="en-ID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ID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44CD5A62-BD2B-47B7-97BC-D37B99CE8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099519"/>
              </p:ext>
            </p:extLst>
          </p:nvPr>
        </p:nvGraphicFramePr>
        <p:xfrm>
          <a:off x="279400" y="2155152"/>
          <a:ext cx="8680450" cy="3096298"/>
        </p:xfrm>
        <a:graphic>
          <a:graphicData uri="http://schemas.openxmlformats.org/drawingml/2006/table">
            <a:tbl>
              <a:tblPr firstRow="1" firstCol="1" bandRow="1"/>
              <a:tblGrid>
                <a:gridCol w="8680450">
                  <a:extLst>
                    <a:ext uri="{9D8B030D-6E8A-4147-A177-3AD203B41FA5}">
                      <a16:colId xmlns:a16="http://schemas.microsoft.com/office/drawing/2014/main" val="3086852168"/>
                    </a:ext>
                  </a:extLst>
                </a:gridCol>
              </a:tblGrid>
              <a:tr h="46496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Aplikasi</a:t>
                      </a:r>
                      <a:r>
                        <a:rPr lang="en-US" sz="16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i="1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PPSC Delivery tracking status</a:t>
                      </a:r>
                      <a:r>
                        <a:rPr lang="en-US" sz="16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berfungsi</a:t>
                      </a:r>
                      <a:r>
                        <a:rPr lang="en-US" sz="16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untuk</a:t>
                      </a:r>
                      <a:r>
                        <a:rPr lang="en-US" sz="16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: </a:t>
                      </a:r>
                    </a:p>
                  </a:txBody>
                  <a:tcPr marL="28363" marR="2836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4858419"/>
                  </a:ext>
                </a:extLst>
              </a:tr>
              <a:tr h="1653859">
                <a:tc>
                  <a:txBody>
                    <a:bodyPr/>
                    <a:lstStyle/>
                    <a:p>
                      <a:pPr marL="685800" lvl="1" indent="-2286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Permintaan</a:t>
                      </a:r>
                      <a:r>
                        <a:rPr lang="en-US" sz="16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pengiriman</a:t>
                      </a:r>
                      <a:r>
                        <a:rPr lang="en-US" sz="16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unit </a:t>
                      </a:r>
                      <a:r>
                        <a:rPr lang="en-US" sz="16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baik</a:t>
                      </a:r>
                      <a:r>
                        <a:rPr lang="en-US" sz="16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PP </a:t>
                      </a:r>
                      <a:r>
                        <a:rPr lang="en-US" sz="16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maupun</a:t>
                      </a:r>
                      <a:r>
                        <a:rPr lang="en-US" sz="16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RUE </a:t>
                      </a:r>
                      <a:r>
                        <a:rPr lang="en-US" sz="16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melalui</a:t>
                      </a:r>
                      <a:r>
                        <a:rPr lang="en-US" sz="16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i="1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online system</a:t>
                      </a:r>
                    </a:p>
                    <a:p>
                      <a:pPr marL="685800" lvl="1" indent="-2286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Mengetahui</a:t>
                      </a:r>
                      <a:r>
                        <a:rPr lang="en-US" sz="16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posisi</a:t>
                      </a:r>
                      <a:r>
                        <a:rPr lang="en-US" sz="16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unit yang </a:t>
                      </a:r>
                      <a:r>
                        <a:rPr lang="en-US" sz="16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sedang</a:t>
                      </a:r>
                      <a:r>
                        <a:rPr lang="en-US" sz="16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dikirim</a:t>
                      </a:r>
                      <a:r>
                        <a:rPr lang="en-US" sz="16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mulai</a:t>
                      </a:r>
                      <a:r>
                        <a:rPr lang="en-US" sz="16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dari</a:t>
                      </a:r>
                      <a:r>
                        <a:rPr lang="en-US" sz="16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proses </a:t>
                      </a:r>
                      <a:r>
                        <a:rPr lang="en-US" sz="16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permintaan</a:t>
                      </a:r>
                      <a:r>
                        <a:rPr lang="en-US" sz="16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pengiriman</a:t>
                      </a:r>
                      <a:r>
                        <a:rPr lang="en-US" sz="16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, </a:t>
                      </a:r>
                      <a:r>
                        <a:rPr lang="en-US" sz="16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persiapan</a:t>
                      </a:r>
                      <a:r>
                        <a:rPr lang="en-US" sz="16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unit , unit </a:t>
                      </a:r>
                      <a:r>
                        <a:rPr lang="en-US" sz="16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dalam</a:t>
                      </a:r>
                      <a:r>
                        <a:rPr lang="en-US" sz="16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perjalanan</a:t>
                      </a:r>
                      <a:r>
                        <a:rPr lang="en-US" sz="16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dan unit </a:t>
                      </a:r>
                      <a:r>
                        <a:rPr lang="en-US" sz="16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kedatangan</a:t>
                      </a:r>
                      <a:r>
                        <a:rPr lang="en-US" sz="16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di </a:t>
                      </a:r>
                      <a:r>
                        <a:rPr lang="en-US" sz="16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lokasi</a:t>
                      </a:r>
                      <a:r>
                        <a:rPr lang="en-US" sz="16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tujuan</a:t>
                      </a:r>
                      <a:r>
                        <a:rPr lang="en-US" sz="16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 </a:t>
                      </a:r>
                      <a:r>
                        <a:rPr lang="en-US" sz="1600" i="1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customer site</a:t>
                      </a:r>
                      <a:r>
                        <a:rPr lang="en-US" sz="16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&amp; </a:t>
                      </a:r>
                      <a:r>
                        <a:rPr lang="en-US" sz="16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cabang</a:t>
                      </a:r>
                      <a:r>
                        <a:rPr lang="en-US" sz="16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PTTU/</a:t>
                      </a:r>
                      <a:r>
                        <a:rPr lang="en-US" sz="1600" i="1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Transit yard</a:t>
                      </a:r>
                      <a:r>
                        <a:rPr lang="en-US" sz="16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)</a:t>
                      </a:r>
                    </a:p>
                    <a:p>
                      <a:pPr marL="685800" lvl="1" indent="-2286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Memberikan</a:t>
                      </a:r>
                      <a:r>
                        <a:rPr lang="en-US" sz="16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informasi</a:t>
                      </a:r>
                      <a:r>
                        <a:rPr lang="en-US" sz="16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yang </a:t>
                      </a:r>
                      <a:r>
                        <a:rPr lang="en-US" sz="16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lengkap</a:t>
                      </a:r>
                      <a:r>
                        <a:rPr lang="en-US" sz="16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tentang</a:t>
                      </a:r>
                      <a:r>
                        <a:rPr lang="en-US" sz="16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estimasi</a:t>
                      </a:r>
                      <a:r>
                        <a:rPr lang="en-US" sz="16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waktu</a:t>
                      </a:r>
                      <a:r>
                        <a:rPr lang="en-US" sz="16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keberangkatan</a:t>
                      </a:r>
                      <a:r>
                        <a:rPr lang="en-US" sz="16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&amp; </a:t>
                      </a:r>
                      <a:r>
                        <a:rPr lang="en-US" sz="16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kedatangan</a:t>
                      </a:r>
                      <a:r>
                        <a:rPr lang="en-US" sz="16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6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revisi</a:t>
                      </a:r>
                      <a:r>
                        <a:rPr lang="en-US" sz="16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keberangkatan</a:t>
                      </a:r>
                      <a:r>
                        <a:rPr lang="en-US" sz="16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6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kedatangan</a:t>
                      </a:r>
                      <a:r>
                        <a:rPr lang="en-US" sz="16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 </a:t>
                      </a:r>
                    </a:p>
                    <a:p>
                      <a:pPr marL="685800" lvl="1" indent="-2286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Memberikan</a:t>
                      </a:r>
                      <a:r>
                        <a:rPr lang="en-US" sz="16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informasi</a:t>
                      </a:r>
                      <a:r>
                        <a:rPr lang="en-US" sz="16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detail </a:t>
                      </a:r>
                      <a:r>
                        <a:rPr lang="en-US" sz="16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nama</a:t>
                      </a:r>
                      <a:r>
                        <a:rPr lang="en-US" sz="16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kapal</a:t>
                      </a:r>
                      <a:r>
                        <a:rPr lang="en-US" sz="16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no pol </a:t>
                      </a:r>
                      <a:r>
                        <a:rPr lang="en-US" sz="16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truk</a:t>
                      </a:r>
                      <a:r>
                        <a:rPr lang="en-US" sz="16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serta</a:t>
                      </a:r>
                      <a:r>
                        <a:rPr lang="en-US" sz="16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no </a:t>
                      </a:r>
                      <a:r>
                        <a:rPr lang="en-US" sz="16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telp</a:t>
                      </a:r>
                      <a:r>
                        <a:rPr lang="en-US" sz="16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pengemudi</a:t>
                      </a:r>
                      <a:r>
                        <a:rPr lang="en-US" sz="16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truk</a:t>
                      </a:r>
                      <a:endParaRPr lang="en-US" sz="1600" i="1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228600" lvl="0" indent="-2286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I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363" marR="2836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8094917"/>
                  </a:ext>
                </a:extLst>
              </a:tr>
              <a:tr h="293651">
                <a:tc>
                  <a:txBody>
                    <a:bodyPr/>
                    <a:lstStyle/>
                    <a:p>
                      <a:pPr marL="228600" lvl="0" indent="-2286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I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363" marR="2836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7212554"/>
                  </a:ext>
                </a:extLst>
              </a:tr>
              <a:tr h="227189">
                <a:tc>
                  <a:txBody>
                    <a:bodyPr/>
                    <a:lstStyle/>
                    <a:p>
                      <a:pPr marL="228600" lvl="0" indent="-2286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I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363" marR="2836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2314155"/>
                  </a:ext>
                </a:extLst>
              </a:tr>
              <a:tr h="273548">
                <a:tc>
                  <a:txBody>
                    <a:bodyPr/>
                    <a:lstStyle/>
                    <a:p>
                      <a:pPr marL="228600" lvl="0" indent="-2286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I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363" marR="2836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5279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3894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552944-C535-47AF-8DCC-60CA4ADC72C1}"/>
              </a:ext>
            </a:extLst>
          </p:cNvPr>
          <p:cNvCxnSpPr>
            <a:cxnSpLocks/>
          </p:cNvCxnSpPr>
          <p:nvPr/>
        </p:nvCxnSpPr>
        <p:spPr>
          <a:xfrm>
            <a:off x="224762" y="398847"/>
            <a:ext cx="854612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08CC9BA-831F-4979-AEE1-D4D15B32A963}"/>
              </a:ext>
            </a:extLst>
          </p:cNvPr>
          <p:cNvSpPr txBox="1"/>
          <p:nvPr/>
        </p:nvSpPr>
        <p:spPr>
          <a:xfrm>
            <a:off x="42232" y="428363"/>
            <a:ext cx="3039138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en-US" sz="1400" dirty="0">
                <a:latin typeface="Arial Narrow" panose="020B0606020202030204" pitchFamily="34" charset="0"/>
              </a:rPr>
              <a:t>Supporting Delivery : tick </a:t>
            </a:r>
            <a:r>
              <a:rPr lang="en-US" sz="1400" dirty="0" err="1">
                <a:latin typeface="Arial Narrow" panose="020B0606020202030204" pitchFamily="34" charset="0"/>
              </a:rPr>
              <a:t>pilihan</a:t>
            </a:r>
            <a:r>
              <a:rPr lang="en-US" sz="1400" dirty="0">
                <a:latin typeface="Arial Narrow" panose="020B0606020202030204" pitchFamily="34" charset="0"/>
              </a:rPr>
              <a:t> </a:t>
            </a:r>
            <a:r>
              <a:rPr lang="en-US" sz="1400" dirty="0" err="1">
                <a:latin typeface="Arial Narrow" panose="020B0606020202030204" pitchFamily="34" charset="0"/>
              </a:rPr>
              <a:t>untuk</a:t>
            </a:r>
            <a:r>
              <a:rPr lang="en-US" sz="1400" dirty="0">
                <a:latin typeface="Arial Narrow" panose="020B0606020202030204" pitchFamily="34" charset="0"/>
              </a:rPr>
              <a:t> </a:t>
            </a:r>
            <a:r>
              <a:rPr lang="en-US" sz="1400" dirty="0" err="1">
                <a:latin typeface="Arial Narrow" panose="020B0606020202030204" pitchFamily="34" charset="0"/>
              </a:rPr>
              <a:t>penurunan</a:t>
            </a:r>
            <a:r>
              <a:rPr lang="en-US" sz="1400" dirty="0">
                <a:latin typeface="Arial Narrow" panose="020B0606020202030204" pitchFamily="34" charset="0"/>
              </a:rPr>
              <a:t> unit di </a:t>
            </a:r>
            <a:r>
              <a:rPr lang="en-US" sz="1400" dirty="0" err="1">
                <a:latin typeface="Arial Narrow" panose="020B0606020202030204" pitchFamily="34" charset="0"/>
              </a:rPr>
              <a:t>tujuan</a:t>
            </a:r>
            <a:r>
              <a:rPr lang="en-US" sz="1400" dirty="0">
                <a:latin typeface="Arial Narrow" panose="020B0606020202030204" pitchFamily="34" charset="0"/>
              </a:rPr>
              <a:t> ( </a:t>
            </a:r>
            <a:r>
              <a:rPr lang="en-US" sz="1400" dirty="0" err="1">
                <a:latin typeface="Arial Narrow" panose="020B0606020202030204" pitchFamily="34" charset="0"/>
              </a:rPr>
              <a:t>sesuai</a:t>
            </a:r>
            <a:r>
              <a:rPr lang="en-US" sz="1400" dirty="0">
                <a:latin typeface="Arial Narrow" panose="020B0606020202030204" pitchFamily="34" charset="0"/>
              </a:rPr>
              <a:t> </a:t>
            </a:r>
            <a:r>
              <a:rPr lang="en-US" sz="1400" dirty="0" err="1">
                <a:latin typeface="Arial Narrow" panose="020B0606020202030204" pitchFamily="34" charset="0"/>
              </a:rPr>
              <a:t>kesepakatan</a:t>
            </a:r>
            <a:r>
              <a:rPr lang="en-US" sz="1400" dirty="0">
                <a:latin typeface="Arial Narrow" panose="020B0606020202030204" pitchFamily="34" charset="0"/>
              </a:rPr>
              <a:t>) </a:t>
            </a:r>
          </a:p>
          <a:p>
            <a:endParaRPr lang="en-US" sz="1400" dirty="0">
              <a:latin typeface="Arial Narrow" panose="020B0606020202030204" pitchFamily="34" charset="0"/>
            </a:endParaRPr>
          </a:p>
          <a:p>
            <a:pPr marL="342900" indent="-342900">
              <a:buFont typeface="+mj-lt"/>
              <a:buAutoNum type="arabicPeriod" startAt="7"/>
            </a:pPr>
            <a:r>
              <a:rPr lang="en-US" sz="1400" dirty="0">
                <a:latin typeface="Arial Narrow" panose="020B0606020202030204" pitchFamily="34" charset="0"/>
              </a:rPr>
              <a:t>Transportation Service arrangement </a:t>
            </a:r>
            <a:r>
              <a:rPr lang="en-US" sz="1400" dirty="0" err="1">
                <a:latin typeface="Arial Narrow" panose="020B0606020202030204" pitchFamily="34" charset="0"/>
              </a:rPr>
              <a:t>akan</a:t>
            </a:r>
            <a:r>
              <a:rPr lang="en-US" sz="1400" dirty="0">
                <a:latin typeface="Arial Narrow" panose="020B0606020202030204" pitchFamily="34" charset="0"/>
              </a:rPr>
              <a:t> </a:t>
            </a:r>
            <a:r>
              <a:rPr lang="en-US" sz="1400" dirty="0" err="1">
                <a:latin typeface="Arial Narrow" panose="020B0606020202030204" pitchFamily="34" charset="0"/>
              </a:rPr>
              <a:t>otomatis</a:t>
            </a:r>
            <a:r>
              <a:rPr lang="en-US" sz="1400" dirty="0">
                <a:latin typeface="Arial Narrow" panose="020B0606020202030204" pitchFamily="34" charset="0"/>
              </a:rPr>
              <a:t> </a:t>
            </a:r>
            <a:r>
              <a:rPr lang="en-US" sz="1400" dirty="0" err="1">
                <a:latin typeface="Arial Narrow" panose="020B0606020202030204" pitchFamily="34" charset="0"/>
              </a:rPr>
              <a:t>terisi</a:t>
            </a:r>
            <a:r>
              <a:rPr lang="en-US" sz="1400" dirty="0">
                <a:latin typeface="Arial Narrow" panose="020B0606020202030204" pitchFamily="34" charset="0"/>
              </a:rPr>
              <a:t> </a:t>
            </a:r>
            <a:r>
              <a:rPr lang="en-US" sz="1400" dirty="0" err="1">
                <a:latin typeface="Arial Narrow" panose="020B0606020202030204" pitchFamily="34" charset="0"/>
              </a:rPr>
              <a:t>sesuai</a:t>
            </a:r>
            <a:r>
              <a:rPr lang="en-US" sz="1400" dirty="0">
                <a:latin typeface="Arial Narrow" panose="020B0606020202030204" pitchFamily="34" charset="0"/>
              </a:rPr>
              <a:t> </a:t>
            </a:r>
            <a:r>
              <a:rPr lang="en-US" sz="1400" dirty="0" err="1">
                <a:latin typeface="Arial Narrow" panose="020B0606020202030204" pitchFamily="34" charset="0"/>
              </a:rPr>
              <a:t>dengan</a:t>
            </a:r>
            <a:r>
              <a:rPr lang="en-US" sz="1400" dirty="0">
                <a:latin typeface="Arial Narrow" panose="020B0606020202030204" pitchFamily="34" charset="0"/>
              </a:rPr>
              <a:t> </a:t>
            </a:r>
            <a:r>
              <a:rPr lang="en-US" sz="1400" dirty="0" err="1">
                <a:latin typeface="Arial Narrow" panose="020B0606020202030204" pitchFamily="34" charset="0"/>
              </a:rPr>
              <a:t>pilihan</a:t>
            </a:r>
            <a:r>
              <a:rPr lang="en-US" sz="1400" dirty="0">
                <a:latin typeface="Arial Narrow" panose="020B0606020202030204" pitchFamily="34" charset="0"/>
              </a:rPr>
              <a:t> di supporting delivery </a:t>
            </a:r>
            <a:r>
              <a:rPr lang="en-US" sz="1400" dirty="0" err="1">
                <a:latin typeface="Arial Narrow" panose="020B0606020202030204" pitchFamily="34" charset="0"/>
              </a:rPr>
              <a:t>untuk</a:t>
            </a:r>
            <a:r>
              <a:rPr lang="en-US" sz="1400" dirty="0">
                <a:latin typeface="Arial Narrow" panose="020B0606020202030204" pitchFamily="34" charset="0"/>
              </a:rPr>
              <a:t> unloading by customer ( On Truck ) dan Unloading by PTTU ( On Ground) </a:t>
            </a:r>
            <a:r>
              <a:rPr lang="en-US" sz="1400" dirty="0" err="1">
                <a:latin typeface="Arial Narrow" panose="020B0606020202030204" pitchFamily="34" charset="0"/>
              </a:rPr>
              <a:t>Untuk</a:t>
            </a:r>
            <a:r>
              <a:rPr lang="en-US" sz="1400" dirty="0">
                <a:latin typeface="Arial Narrow" panose="020B0606020202030204" pitchFamily="34" charset="0"/>
              </a:rPr>
              <a:t> Unloading by vendor </a:t>
            </a:r>
            <a:r>
              <a:rPr lang="en-US" sz="1400" dirty="0" err="1">
                <a:latin typeface="Arial Narrow" panose="020B0606020202030204" pitchFamily="34" charset="0"/>
              </a:rPr>
              <a:t>diisi</a:t>
            </a:r>
            <a:r>
              <a:rPr lang="en-US" sz="1400" dirty="0">
                <a:latin typeface="Arial Narrow" panose="020B0606020202030204" pitchFamily="34" charset="0"/>
              </a:rPr>
              <a:t> </a:t>
            </a:r>
            <a:r>
              <a:rPr lang="en-US" sz="1400" dirty="0" err="1">
                <a:latin typeface="Arial Narrow" panose="020B0606020202030204" pitchFamily="34" charset="0"/>
              </a:rPr>
              <a:t>secara</a:t>
            </a:r>
            <a:r>
              <a:rPr lang="en-US" sz="1400" dirty="0">
                <a:latin typeface="Arial Narrow" panose="020B0606020202030204" pitchFamily="34" charset="0"/>
              </a:rPr>
              <a:t> manual </a:t>
            </a:r>
            <a:r>
              <a:rPr lang="en-US" sz="1400" dirty="0" err="1">
                <a:latin typeface="Arial Narrow" panose="020B0606020202030204" pitchFamily="34" charset="0"/>
              </a:rPr>
              <a:t>sesuai</a:t>
            </a:r>
            <a:r>
              <a:rPr lang="en-US" sz="1400" dirty="0">
                <a:latin typeface="Arial Narrow" panose="020B0606020202030204" pitchFamily="34" charset="0"/>
              </a:rPr>
              <a:t> </a:t>
            </a:r>
            <a:r>
              <a:rPr lang="en-US" sz="1400" dirty="0" err="1">
                <a:latin typeface="Arial Narrow" panose="020B0606020202030204" pitchFamily="34" charset="0"/>
              </a:rPr>
              <a:t>kesepakatan</a:t>
            </a:r>
            <a:r>
              <a:rPr lang="en-US" sz="1400" dirty="0">
                <a:latin typeface="Arial Narrow" panose="020B0606020202030204" pitchFamily="34" charset="0"/>
              </a:rPr>
              <a:t>  </a:t>
            </a:r>
          </a:p>
          <a:p>
            <a:endParaRPr lang="en-US" sz="1400" dirty="0">
              <a:latin typeface="Arial Narrow" panose="020B0606020202030204" pitchFamily="34" charset="0"/>
            </a:endParaRPr>
          </a:p>
          <a:p>
            <a:pPr marL="342900" indent="-342900">
              <a:buFont typeface="+mj-lt"/>
              <a:buAutoNum type="arabicPeriod" startAt="8"/>
            </a:pPr>
            <a:r>
              <a:rPr lang="en-US" sz="1400" dirty="0">
                <a:latin typeface="Arial Narrow" panose="020B0606020202030204" pitchFamily="34" charset="0"/>
              </a:rPr>
              <a:t>Transportation Obligation </a:t>
            </a:r>
            <a:r>
              <a:rPr lang="en-US" sz="1400" dirty="0" err="1">
                <a:latin typeface="Arial Narrow" panose="020B0606020202030204" pitchFamily="34" charset="0"/>
              </a:rPr>
              <a:t>adalah</a:t>
            </a:r>
            <a:r>
              <a:rPr lang="en-US" sz="1400" dirty="0">
                <a:latin typeface="Arial Narrow" panose="020B0606020202030204" pitchFamily="34" charset="0"/>
              </a:rPr>
              <a:t> </a:t>
            </a:r>
            <a:r>
              <a:rPr lang="en-US" sz="1400" dirty="0" err="1">
                <a:latin typeface="Arial Narrow" panose="020B0606020202030204" pitchFamily="34" charset="0"/>
              </a:rPr>
              <a:t>penanggung</a:t>
            </a:r>
            <a:r>
              <a:rPr lang="en-US" sz="1400" dirty="0">
                <a:latin typeface="Arial Narrow" panose="020B0606020202030204" pitchFamily="34" charset="0"/>
              </a:rPr>
              <a:t> </a:t>
            </a:r>
            <a:r>
              <a:rPr lang="en-US" sz="1400" dirty="0" err="1">
                <a:latin typeface="Arial Narrow" panose="020B0606020202030204" pitchFamily="34" charset="0"/>
              </a:rPr>
              <a:t>jawab</a:t>
            </a:r>
            <a:r>
              <a:rPr lang="en-US" sz="1400" dirty="0">
                <a:latin typeface="Arial Narrow" panose="020B0606020202030204" pitchFamily="34" charset="0"/>
              </a:rPr>
              <a:t> </a:t>
            </a:r>
            <a:r>
              <a:rPr lang="en-US" sz="1400" dirty="0" err="1">
                <a:latin typeface="Arial Narrow" panose="020B0606020202030204" pitchFamily="34" charset="0"/>
              </a:rPr>
              <a:t>pengiriman</a:t>
            </a:r>
            <a:r>
              <a:rPr lang="en-US" sz="1400" dirty="0">
                <a:latin typeface="Arial Narrow" panose="020B0606020202030204" pitchFamily="34" charset="0"/>
              </a:rPr>
              <a:t> </a:t>
            </a:r>
            <a:r>
              <a:rPr lang="en-US" sz="1400" dirty="0" err="1">
                <a:latin typeface="Arial Narrow" panose="020B0606020202030204" pitchFamily="34" charset="0"/>
              </a:rPr>
              <a:t>apakah</a:t>
            </a:r>
            <a:r>
              <a:rPr lang="en-US" sz="1400" dirty="0">
                <a:latin typeface="Arial Narrow" panose="020B0606020202030204" pitchFamily="34" charset="0"/>
              </a:rPr>
              <a:t> </a:t>
            </a:r>
            <a:r>
              <a:rPr lang="en-US" sz="1400" dirty="0" err="1">
                <a:latin typeface="Arial Narrow" panose="020B0606020202030204" pitchFamily="34" charset="0"/>
              </a:rPr>
              <a:t>dilakukan</a:t>
            </a:r>
            <a:r>
              <a:rPr lang="en-US" sz="1400" dirty="0">
                <a:latin typeface="Arial Narrow" panose="020B0606020202030204" pitchFamily="34" charset="0"/>
              </a:rPr>
              <a:t> oleh PTTU </a:t>
            </a:r>
            <a:r>
              <a:rPr lang="en-US" sz="1400" dirty="0" err="1">
                <a:latin typeface="Arial Narrow" panose="020B0606020202030204" pitchFamily="34" charset="0"/>
              </a:rPr>
              <a:t>atau</a:t>
            </a:r>
            <a:r>
              <a:rPr lang="en-US" sz="1400" dirty="0">
                <a:latin typeface="Arial Narrow" panose="020B0606020202030204" pitchFamily="34" charset="0"/>
              </a:rPr>
              <a:t> oleh customer </a:t>
            </a:r>
            <a:r>
              <a:rPr lang="en-US" sz="1400" dirty="0" err="1">
                <a:latin typeface="Arial Narrow" panose="020B0606020202030204" pitchFamily="34" charset="0"/>
              </a:rPr>
              <a:t>atau</a:t>
            </a:r>
            <a:r>
              <a:rPr lang="en-US" sz="1400" dirty="0">
                <a:latin typeface="Arial Narrow" panose="020B0606020202030204" pitchFamily="34" charset="0"/>
              </a:rPr>
              <a:t> oleh Vendor</a:t>
            </a:r>
          </a:p>
          <a:p>
            <a:endParaRPr lang="en-US" sz="1400" dirty="0">
              <a:latin typeface="Arial Narrow" panose="020B0606020202030204" pitchFamily="34" charset="0"/>
            </a:endParaRPr>
          </a:p>
          <a:p>
            <a:endParaRPr lang="en-US" sz="1400" dirty="0">
              <a:latin typeface="Arial Narrow" panose="020B0606020202030204" pitchFamily="34" charset="0"/>
            </a:endParaRPr>
          </a:p>
          <a:p>
            <a:r>
              <a:rPr lang="en-US" sz="1400" dirty="0">
                <a:latin typeface="Arial Narrow" panose="020B0606020202030204" pitchFamily="34" charset="0"/>
              </a:rPr>
              <a:t> </a:t>
            </a:r>
            <a:endParaRPr lang="en-ID" sz="1400" dirty="0">
              <a:latin typeface="Arial Narrow" panose="020B0606020202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C3D4AB-8F7D-490D-8445-79A475A8C732}"/>
              </a:ext>
            </a:extLst>
          </p:cNvPr>
          <p:cNvSpPr txBox="1"/>
          <p:nvPr/>
        </p:nvSpPr>
        <p:spPr>
          <a:xfrm>
            <a:off x="0" y="0"/>
            <a:ext cx="4940300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Bagaimana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membuat</a:t>
            </a:r>
            <a:r>
              <a:rPr lang="en-US" dirty="0">
                <a:solidFill>
                  <a:schemeClr val="tx1"/>
                </a:solidFill>
              </a:rPr>
              <a:t> Delivery Instruction Manual</a:t>
            </a:r>
            <a:endParaRPr lang="en-ID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2D6ADD-F4FA-4FA2-8F66-E48A9B0FD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061" y="499936"/>
            <a:ext cx="5874000" cy="199751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CDA70FE-C8ED-4BED-9399-6AFDA0A9D111}"/>
              </a:ext>
            </a:extLst>
          </p:cNvPr>
          <p:cNvSpPr txBox="1"/>
          <p:nvPr/>
        </p:nvSpPr>
        <p:spPr>
          <a:xfrm>
            <a:off x="3136899" y="2451787"/>
            <a:ext cx="6003861" cy="175432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900" b="1" u="sng" dirty="0">
                <a:sym typeface="Wingdings" panose="05000000000000000000" pitchFamily="2" charset="2"/>
              </a:rPr>
              <a:t>Unloading By Customer  </a:t>
            </a:r>
            <a:r>
              <a:rPr lang="en-US" sz="900" dirty="0" err="1">
                <a:sym typeface="Wingdings" panose="05000000000000000000" pitchFamily="2" charset="2"/>
              </a:rPr>
              <a:t>Penyediaan</a:t>
            </a:r>
            <a:r>
              <a:rPr lang="en-US" sz="900" dirty="0">
                <a:sym typeface="Wingdings" panose="05000000000000000000" pitchFamily="2" charset="2"/>
              </a:rPr>
              <a:t> operator </a:t>
            </a:r>
            <a:r>
              <a:rPr lang="en-US" sz="900" dirty="0" err="1">
                <a:sym typeface="Wingdings" panose="05000000000000000000" pitchFamily="2" charset="2"/>
              </a:rPr>
              <a:t>atau</a:t>
            </a:r>
            <a:r>
              <a:rPr lang="en-US" sz="900" dirty="0">
                <a:sym typeface="Wingdings" panose="05000000000000000000" pitchFamily="2" charset="2"/>
              </a:rPr>
              <a:t> lifting tools </a:t>
            </a:r>
            <a:r>
              <a:rPr lang="en-US" sz="900" dirty="0" err="1">
                <a:sym typeface="Wingdings" panose="05000000000000000000" pitchFamily="2" charset="2"/>
              </a:rPr>
              <a:t>disiapkan</a:t>
            </a:r>
            <a:r>
              <a:rPr lang="en-US" sz="900" dirty="0">
                <a:sym typeface="Wingdings" panose="05000000000000000000" pitchFamily="2" charset="2"/>
              </a:rPr>
              <a:t> oleh customer</a:t>
            </a:r>
          </a:p>
          <a:p>
            <a:pPr marL="228600" indent="-228600">
              <a:buFont typeface="+mj-lt"/>
              <a:buAutoNum type="arabicPeriod" startAt="2"/>
            </a:pPr>
            <a:r>
              <a:rPr lang="en-US" sz="900" b="1" u="sng" dirty="0"/>
              <a:t>Unloading by Vendor  </a:t>
            </a:r>
            <a:r>
              <a:rPr lang="en-US" sz="900" b="1" u="sng" dirty="0">
                <a:sym typeface="Wingdings" panose="05000000000000000000" pitchFamily="2" charset="2"/>
              </a:rPr>
              <a:t> </a:t>
            </a:r>
            <a:r>
              <a:rPr lang="en-US" sz="900" dirty="0" err="1">
                <a:sym typeface="Wingdings" panose="05000000000000000000" pitchFamily="2" charset="2"/>
              </a:rPr>
              <a:t>Penyediaan</a:t>
            </a:r>
            <a:r>
              <a:rPr lang="en-US" sz="900" dirty="0">
                <a:sym typeface="Wingdings" panose="05000000000000000000" pitchFamily="2" charset="2"/>
              </a:rPr>
              <a:t> operator </a:t>
            </a:r>
            <a:r>
              <a:rPr lang="en-US" sz="900" dirty="0" err="1">
                <a:sym typeface="Wingdings" panose="05000000000000000000" pitchFamily="2" charset="2"/>
              </a:rPr>
              <a:t>atau</a:t>
            </a:r>
            <a:r>
              <a:rPr lang="en-US" sz="900" dirty="0">
                <a:sym typeface="Wingdings" panose="05000000000000000000" pitchFamily="2" charset="2"/>
              </a:rPr>
              <a:t> lifting tools </a:t>
            </a:r>
            <a:r>
              <a:rPr lang="en-US" sz="900" dirty="0" err="1">
                <a:sym typeface="Wingdings" panose="05000000000000000000" pitchFamily="2" charset="2"/>
              </a:rPr>
              <a:t>disiapkan</a:t>
            </a:r>
            <a:r>
              <a:rPr lang="en-US" sz="900" dirty="0">
                <a:sym typeface="Wingdings" panose="05000000000000000000" pitchFamily="2" charset="2"/>
              </a:rPr>
              <a:t> oleh vendor </a:t>
            </a:r>
            <a:endParaRPr lang="en-US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ym typeface="Wingdings" panose="05000000000000000000" pitchFamily="2" charset="2"/>
              </a:rPr>
              <a:t>Delivery arrangement transportation yang</a:t>
            </a:r>
            <a:r>
              <a:rPr lang="en-US" sz="900" dirty="0"/>
              <a:t> </a:t>
            </a:r>
            <a:r>
              <a:rPr lang="en-US" sz="900" dirty="0" err="1"/>
              <a:t>harus</a:t>
            </a:r>
            <a:r>
              <a:rPr lang="en-US" sz="900" dirty="0"/>
              <a:t> </a:t>
            </a:r>
            <a:r>
              <a:rPr lang="en-US" sz="900" dirty="0" err="1"/>
              <a:t>diisi</a:t>
            </a:r>
            <a:r>
              <a:rPr lang="en-US" sz="900" dirty="0"/>
              <a:t> </a:t>
            </a:r>
            <a:r>
              <a:rPr lang="en-US" sz="900" dirty="0" err="1"/>
              <a:t>sesuai</a:t>
            </a:r>
            <a:r>
              <a:rPr lang="en-US" sz="900" dirty="0"/>
              <a:t> </a:t>
            </a:r>
            <a:r>
              <a:rPr lang="en-US" sz="900" dirty="0" err="1"/>
              <a:t>dengan</a:t>
            </a:r>
            <a:r>
              <a:rPr lang="en-US" sz="900" dirty="0"/>
              <a:t> </a:t>
            </a:r>
            <a:r>
              <a:rPr lang="en-US" sz="900" dirty="0" err="1"/>
              <a:t>pilihan</a:t>
            </a:r>
            <a:r>
              <a:rPr lang="en-US" sz="900" dirty="0"/>
              <a:t> </a:t>
            </a:r>
            <a:r>
              <a:rPr lang="en-US" sz="900" dirty="0" err="1"/>
              <a:t>dibawah</a:t>
            </a:r>
            <a:r>
              <a:rPr lang="en-US" sz="900" dirty="0"/>
              <a:t> ( </a:t>
            </a:r>
            <a:r>
              <a:rPr lang="en-US" sz="900" dirty="0" err="1"/>
              <a:t>sesuai</a:t>
            </a:r>
            <a:r>
              <a:rPr lang="en-US" sz="900" dirty="0"/>
              <a:t> </a:t>
            </a:r>
            <a:r>
              <a:rPr lang="en-US" sz="900" dirty="0" err="1"/>
              <a:t>kesepakatan</a:t>
            </a:r>
            <a:r>
              <a:rPr lang="en-US" sz="900" dirty="0"/>
              <a:t> sales vs customer )  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900" dirty="0"/>
              <a:t>Jika unit </a:t>
            </a:r>
            <a:r>
              <a:rPr lang="en-US" sz="900" dirty="0" err="1"/>
              <a:t>diturunkan</a:t>
            </a:r>
            <a:r>
              <a:rPr lang="en-US" sz="900" dirty="0"/>
              <a:t> </a:t>
            </a:r>
            <a:r>
              <a:rPr lang="en-US" sz="900" dirty="0" err="1"/>
              <a:t>dari</a:t>
            </a:r>
            <a:r>
              <a:rPr lang="en-US" sz="900" dirty="0"/>
              <a:t> </a:t>
            </a:r>
            <a:r>
              <a:rPr lang="en-US" sz="900" dirty="0" err="1"/>
              <a:t>truk</a:t>
            </a:r>
            <a:r>
              <a:rPr lang="en-US" sz="900" dirty="0"/>
              <a:t> </a:t>
            </a:r>
            <a:r>
              <a:rPr lang="en-US" sz="900" dirty="0" err="1"/>
              <a:t>kemudian</a:t>
            </a:r>
            <a:r>
              <a:rPr lang="en-US" sz="900" dirty="0"/>
              <a:t> </a:t>
            </a:r>
            <a:r>
              <a:rPr lang="en-US" sz="900" dirty="0" err="1"/>
              <a:t>ditempatkan</a:t>
            </a:r>
            <a:r>
              <a:rPr lang="en-US" sz="900" dirty="0"/>
              <a:t> </a:t>
            </a:r>
            <a:r>
              <a:rPr lang="en-US" sz="900" dirty="0" err="1"/>
              <a:t>ke</a:t>
            </a:r>
            <a:r>
              <a:rPr lang="en-US" sz="900" dirty="0"/>
              <a:t> </a:t>
            </a:r>
            <a:r>
              <a:rPr lang="en-US" sz="900" dirty="0" err="1"/>
              <a:t>atas</a:t>
            </a:r>
            <a:r>
              <a:rPr lang="en-US" sz="900" dirty="0"/>
              <a:t> </a:t>
            </a:r>
            <a:r>
              <a:rPr lang="en-US" sz="900" dirty="0" err="1"/>
              <a:t>Kapal</a:t>
            </a:r>
            <a:r>
              <a:rPr lang="en-US" sz="900" dirty="0"/>
              <a:t> Customer </a:t>
            </a:r>
            <a:r>
              <a:rPr lang="en-US" sz="900" dirty="0" err="1"/>
              <a:t>maka</a:t>
            </a:r>
            <a:r>
              <a:rPr lang="en-US" sz="900" dirty="0"/>
              <a:t> </a:t>
            </a:r>
            <a:r>
              <a:rPr lang="en-US" sz="900" dirty="0" err="1"/>
              <a:t>pilihannya</a:t>
            </a:r>
            <a:r>
              <a:rPr lang="en-US" sz="900" dirty="0"/>
              <a:t> On Board ( Include loading/unloading)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900" dirty="0"/>
              <a:t>Jika unit </a:t>
            </a:r>
            <a:r>
              <a:rPr lang="en-US" sz="900" dirty="0" err="1"/>
              <a:t>hanya</a:t>
            </a:r>
            <a:r>
              <a:rPr lang="en-US" sz="900" dirty="0"/>
              <a:t> </a:t>
            </a:r>
            <a:r>
              <a:rPr lang="en-US" sz="900" dirty="0" err="1"/>
              <a:t>diturunkan</a:t>
            </a:r>
            <a:r>
              <a:rPr lang="en-US" sz="900" dirty="0"/>
              <a:t> </a:t>
            </a:r>
            <a:r>
              <a:rPr lang="en-US" sz="900" dirty="0" err="1"/>
              <a:t>dari</a:t>
            </a:r>
            <a:r>
              <a:rPr lang="en-US" sz="900" dirty="0"/>
              <a:t> </a:t>
            </a:r>
            <a:r>
              <a:rPr lang="en-US" sz="900" dirty="0" err="1"/>
              <a:t>Truk</a:t>
            </a:r>
            <a:r>
              <a:rPr lang="en-US" sz="900" dirty="0"/>
              <a:t> , </a:t>
            </a:r>
            <a:r>
              <a:rPr lang="en-US" sz="900" dirty="0" err="1"/>
              <a:t>maka</a:t>
            </a:r>
            <a:r>
              <a:rPr lang="en-US" sz="900" dirty="0"/>
              <a:t> </a:t>
            </a:r>
            <a:r>
              <a:rPr lang="en-US" sz="900" dirty="0" err="1"/>
              <a:t>pilihannya</a:t>
            </a:r>
            <a:r>
              <a:rPr lang="en-US" sz="900" dirty="0"/>
              <a:t> On Ground ( on ground include unloading  )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900" dirty="0"/>
              <a:t>Jika unit </a:t>
            </a:r>
            <a:r>
              <a:rPr lang="en-US" sz="900" dirty="0" err="1"/>
              <a:t>diturunkan</a:t>
            </a:r>
            <a:r>
              <a:rPr lang="en-US" sz="900" dirty="0"/>
              <a:t> </a:t>
            </a:r>
            <a:r>
              <a:rPr lang="en-US" sz="900" dirty="0" err="1"/>
              <a:t>dari</a:t>
            </a:r>
            <a:r>
              <a:rPr lang="en-US" sz="900" dirty="0"/>
              <a:t> </a:t>
            </a:r>
            <a:r>
              <a:rPr lang="en-US" sz="900" dirty="0" err="1"/>
              <a:t>truk</a:t>
            </a:r>
            <a:r>
              <a:rPr lang="en-US" sz="900" dirty="0"/>
              <a:t> </a:t>
            </a:r>
            <a:r>
              <a:rPr lang="en-US" sz="900" dirty="0" err="1"/>
              <a:t>kemudian</a:t>
            </a:r>
            <a:r>
              <a:rPr lang="en-US" sz="900" dirty="0"/>
              <a:t> </a:t>
            </a:r>
            <a:r>
              <a:rPr lang="en-US" sz="900" dirty="0" err="1"/>
              <a:t>ditempatkan</a:t>
            </a:r>
            <a:r>
              <a:rPr lang="en-US" sz="900" dirty="0"/>
              <a:t> </a:t>
            </a:r>
            <a:r>
              <a:rPr lang="en-US" sz="900" dirty="0" err="1"/>
              <a:t>kedalam</a:t>
            </a:r>
            <a:r>
              <a:rPr lang="en-US" sz="900" dirty="0"/>
              <a:t> container </a:t>
            </a:r>
            <a:r>
              <a:rPr lang="en-US" sz="900" dirty="0" err="1"/>
              <a:t>maka</a:t>
            </a:r>
            <a:r>
              <a:rPr lang="en-US" sz="900" dirty="0"/>
              <a:t> </a:t>
            </a:r>
            <a:r>
              <a:rPr lang="en-US" sz="900" dirty="0" err="1"/>
              <a:t>pilihannya</a:t>
            </a:r>
            <a:r>
              <a:rPr lang="en-US" sz="900" dirty="0"/>
              <a:t> Onto Container ( Include loading/unloading)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900" dirty="0"/>
              <a:t>Jika unit </a:t>
            </a:r>
            <a:r>
              <a:rPr lang="en-US" sz="900" dirty="0" err="1"/>
              <a:t>diturunkan</a:t>
            </a:r>
            <a:r>
              <a:rPr lang="en-US" sz="900" dirty="0"/>
              <a:t> </a:t>
            </a:r>
            <a:r>
              <a:rPr lang="en-US" sz="900" dirty="0" err="1"/>
              <a:t>dari</a:t>
            </a:r>
            <a:r>
              <a:rPr lang="en-US" sz="900" dirty="0"/>
              <a:t> </a:t>
            </a:r>
            <a:r>
              <a:rPr lang="en-US" sz="900" dirty="0" err="1"/>
              <a:t>truk</a:t>
            </a:r>
            <a:r>
              <a:rPr lang="en-US" sz="900" dirty="0"/>
              <a:t> </a:t>
            </a:r>
            <a:r>
              <a:rPr lang="en-US" sz="900" dirty="0" err="1"/>
              <a:t>kemudian</a:t>
            </a:r>
            <a:r>
              <a:rPr lang="en-US" sz="900" dirty="0"/>
              <a:t> </a:t>
            </a:r>
            <a:r>
              <a:rPr lang="en-US" sz="900" dirty="0" err="1"/>
              <a:t>ditempatkan</a:t>
            </a:r>
            <a:r>
              <a:rPr lang="en-US" sz="900" dirty="0"/>
              <a:t> </a:t>
            </a:r>
            <a:r>
              <a:rPr lang="en-US" sz="900" dirty="0" err="1"/>
              <a:t>ke</a:t>
            </a:r>
            <a:r>
              <a:rPr lang="en-US" sz="900" dirty="0"/>
              <a:t> </a:t>
            </a:r>
            <a:r>
              <a:rPr lang="en-US" sz="900" dirty="0" err="1"/>
              <a:t>atas</a:t>
            </a:r>
            <a:r>
              <a:rPr lang="en-US" sz="900" dirty="0"/>
              <a:t> </a:t>
            </a:r>
            <a:r>
              <a:rPr lang="en-US" sz="900" dirty="0" err="1"/>
              <a:t>pondasi</a:t>
            </a:r>
            <a:r>
              <a:rPr lang="en-US" sz="900" dirty="0"/>
              <a:t> </a:t>
            </a:r>
            <a:r>
              <a:rPr lang="en-US" sz="900" dirty="0" err="1"/>
              <a:t>maka</a:t>
            </a:r>
            <a:r>
              <a:rPr lang="en-US" sz="900" dirty="0"/>
              <a:t> </a:t>
            </a:r>
            <a:r>
              <a:rPr lang="en-US" sz="900" dirty="0" err="1"/>
              <a:t>pilihannya</a:t>
            </a:r>
            <a:r>
              <a:rPr lang="en-US" sz="900" dirty="0"/>
              <a:t> On </a:t>
            </a:r>
            <a:r>
              <a:rPr lang="en-US" sz="900" dirty="0" err="1"/>
              <a:t>Pondation</a:t>
            </a:r>
            <a:r>
              <a:rPr lang="en-US" sz="900" dirty="0"/>
              <a:t> ( Include loading/unloading) </a:t>
            </a:r>
            <a:endParaRPr lang="en-US" sz="900" dirty="0">
              <a:sym typeface="Wingdings" panose="05000000000000000000" pitchFamily="2" charset="2"/>
            </a:endParaRPr>
          </a:p>
          <a:p>
            <a:pPr marL="228600" indent="-228600">
              <a:buFont typeface="+mj-lt"/>
              <a:buAutoNum type="arabicPeriod" startAt="3"/>
            </a:pPr>
            <a:r>
              <a:rPr lang="en-US" sz="900" b="1" u="sng" dirty="0"/>
              <a:t>Unloading by PTTU</a:t>
            </a:r>
            <a:r>
              <a:rPr lang="en-US" sz="900" u="sng" dirty="0"/>
              <a:t> </a:t>
            </a:r>
            <a:r>
              <a:rPr lang="en-US" sz="900" u="sng" dirty="0">
                <a:sym typeface="Wingdings" panose="05000000000000000000" pitchFamily="2" charset="2"/>
              </a:rPr>
              <a:t> </a:t>
            </a:r>
            <a:r>
              <a:rPr lang="en-US" sz="900" dirty="0" err="1">
                <a:sym typeface="Wingdings" panose="05000000000000000000" pitchFamily="2" charset="2"/>
              </a:rPr>
              <a:t>Penyediaan</a:t>
            </a:r>
            <a:r>
              <a:rPr lang="en-US" sz="900" dirty="0">
                <a:sym typeface="Wingdings" panose="05000000000000000000" pitchFamily="2" charset="2"/>
              </a:rPr>
              <a:t> operator </a:t>
            </a:r>
            <a:r>
              <a:rPr lang="en-US" sz="900" dirty="0" err="1">
                <a:sym typeface="Wingdings" panose="05000000000000000000" pitchFamily="2" charset="2"/>
              </a:rPr>
              <a:t>atau</a:t>
            </a:r>
            <a:r>
              <a:rPr lang="en-US" sz="900" dirty="0">
                <a:sym typeface="Wingdings" panose="05000000000000000000" pitchFamily="2" charset="2"/>
              </a:rPr>
              <a:t> lifting tools </a:t>
            </a:r>
            <a:r>
              <a:rPr lang="en-US" sz="900" dirty="0" err="1">
                <a:sym typeface="Wingdings" panose="05000000000000000000" pitchFamily="2" charset="2"/>
              </a:rPr>
              <a:t>disiapkan</a:t>
            </a:r>
            <a:r>
              <a:rPr lang="en-US" sz="900" dirty="0">
                <a:sym typeface="Wingdings" panose="05000000000000000000" pitchFamily="2" charset="2"/>
              </a:rPr>
              <a:t> oleh PTTU</a:t>
            </a:r>
            <a:endParaRPr lang="en-US" sz="9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FE6012-8DB0-4378-A7C5-AD62BB2E6693}"/>
              </a:ext>
            </a:extLst>
          </p:cNvPr>
          <p:cNvSpPr/>
          <p:nvPr/>
        </p:nvSpPr>
        <p:spPr>
          <a:xfrm>
            <a:off x="3182077" y="1445183"/>
            <a:ext cx="913673" cy="1550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7CFEBB-4734-4723-8C0E-7FFC86EBF3E3}"/>
              </a:ext>
            </a:extLst>
          </p:cNvPr>
          <p:cNvSpPr/>
          <p:nvPr/>
        </p:nvSpPr>
        <p:spPr>
          <a:xfrm>
            <a:off x="5106127" y="1559482"/>
            <a:ext cx="1802673" cy="2248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711CDC-BF9A-4F81-9E2C-5EA764D29F4C}"/>
              </a:ext>
            </a:extLst>
          </p:cNvPr>
          <p:cNvSpPr/>
          <p:nvPr/>
        </p:nvSpPr>
        <p:spPr>
          <a:xfrm>
            <a:off x="7017477" y="1235116"/>
            <a:ext cx="507273" cy="2248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D361601-62EF-4B6A-97EC-ADE6BF5F91CB}"/>
              </a:ext>
            </a:extLst>
          </p:cNvPr>
          <p:cNvSpPr/>
          <p:nvPr/>
        </p:nvSpPr>
        <p:spPr>
          <a:xfrm>
            <a:off x="4124012" y="1272372"/>
            <a:ext cx="203200" cy="23655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D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13B9B34-025C-4EFB-BBB7-9C84B9EDF791}"/>
              </a:ext>
            </a:extLst>
          </p:cNvPr>
          <p:cNvSpPr/>
          <p:nvPr/>
        </p:nvSpPr>
        <p:spPr>
          <a:xfrm>
            <a:off x="6841812" y="1659722"/>
            <a:ext cx="203200" cy="23655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D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F91071E-2B37-4CEA-BF1D-5CAFB714A398}"/>
              </a:ext>
            </a:extLst>
          </p:cNvPr>
          <p:cNvSpPr/>
          <p:nvPr/>
        </p:nvSpPr>
        <p:spPr>
          <a:xfrm>
            <a:off x="7451412" y="1140875"/>
            <a:ext cx="203200" cy="23655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81303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552944-C535-47AF-8DCC-60CA4ADC72C1}"/>
              </a:ext>
            </a:extLst>
          </p:cNvPr>
          <p:cNvCxnSpPr>
            <a:cxnSpLocks/>
          </p:cNvCxnSpPr>
          <p:nvPr/>
        </p:nvCxnSpPr>
        <p:spPr>
          <a:xfrm>
            <a:off x="231112" y="570297"/>
            <a:ext cx="854612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606EDFC-B8DA-4A93-A661-2F5EA6AA78ED}"/>
              </a:ext>
            </a:extLst>
          </p:cNvPr>
          <p:cNvSpPr txBox="1"/>
          <p:nvPr/>
        </p:nvSpPr>
        <p:spPr>
          <a:xfrm>
            <a:off x="0" y="0"/>
            <a:ext cx="4940300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Bagaimana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membuat</a:t>
            </a:r>
            <a:r>
              <a:rPr lang="en-US" dirty="0">
                <a:solidFill>
                  <a:schemeClr val="tx1"/>
                </a:solidFill>
              </a:rPr>
              <a:t> Delivery Instruction Manual</a:t>
            </a:r>
            <a:endParaRPr lang="en-ID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BBB342-B3AF-47DF-BE39-C724FD386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750" y="703262"/>
            <a:ext cx="5638800" cy="13620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6F9AAC2-CDE5-447C-B801-B70E1EB43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6750" y="2494871"/>
            <a:ext cx="3505200" cy="8858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74D6917-D08A-48E3-81E0-1E0536673195}"/>
              </a:ext>
            </a:extLst>
          </p:cNvPr>
          <p:cNvSpPr txBox="1"/>
          <p:nvPr/>
        </p:nvSpPr>
        <p:spPr>
          <a:xfrm>
            <a:off x="0" y="740545"/>
            <a:ext cx="31496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1200" dirty="0">
              <a:latin typeface="Arial Narrow" panose="020B0606020202030204" pitchFamily="34" charset="0"/>
            </a:endParaRPr>
          </a:p>
          <a:p>
            <a:pPr marL="228600" indent="-228600" algn="just">
              <a:buFont typeface="+mj-lt"/>
              <a:buAutoNum type="arabicPeriod" startAt="9"/>
            </a:pPr>
            <a:r>
              <a:rPr lang="en-US" sz="1200" dirty="0">
                <a:latin typeface="Arial Narrow" panose="020B0606020202030204" pitchFamily="34" charset="0"/>
              </a:rPr>
              <a:t>Pick up plan </a:t>
            </a:r>
            <a:r>
              <a:rPr lang="en-US" sz="1200" dirty="0" err="1">
                <a:latin typeface="Arial Narrow" panose="020B0606020202030204" pitchFamily="34" charset="0"/>
              </a:rPr>
              <a:t>diisi</a:t>
            </a:r>
            <a:r>
              <a:rPr lang="en-US" sz="1200" dirty="0">
                <a:latin typeface="Arial Narrow" panose="020B0606020202030204" pitchFamily="34" charset="0"/>
              </a:rPr>
              <a:t> </a:t>
            </a:r>
            <a:r>
              <a:rPr lang="en-US" sz="1200" dirty="0" err="1">
                <a:latin typeface="Arial Narrow" panose="020B0606020202030204" pitchFamily="34" charset="0"/>
              </a:rPr>
              <a:t>dengan</a:t>
            </a:r>
            <a:r>
              <a:rPr lang="en-US" sz="1200" dirty="0">
                <a:latin typeface="Arial Narrow" panose="020B0606020202030204" pitchFamily="34" charset="0"/>
              </a:rPr>
              <a:t> </a:t>
            </a:r>
            <a:r>
              <a:rPr lang="en-US" sz="1200" dirty="0" err="1">
                <a:latin typeface="Arial Narrow" panose="020B0606020202030204" pitchFamily="34" charset="0"/>
              </a:rPr>
              <a:t>jadwal</a:t>
            </a:r>
            <a:r>
              <a:rPr lang="en-US" sz="1200" dirty="0">
                <a:latin typeface="Arial Narrow" panose="020B0606020202030204" pitchFamily="34" charset="0"/>
              </a:rPr>
              <a:t> </a:t>
            </a:r>
            <a:r>
              <a:rPr lang="en-US" sz="1200" dirty="0" err="1">
                <a:latin typeface="Arial Narrow" panose="020B0606020202030204" pitchFamily="34" charset="0"/>
              </a:rPr>
              <a:t>pengiriman</a:t>
            </a:r>
            <a:r>
              <a:rPr lang="en-US" sz="1200" dirty="0">
                <a:latin typeface="Arial Narrow" panose="020B0606020202030204" pitchFamily="34" charset="0"/>
              </a:rPr>
              <a:t> unit di yard Trakindo.</a:t>
            </a:r>
          </a:p>
          <a:p>
            <a:pPr marL="342900" indent="-342900" algn="just">
              <a:buFont typeface="+mj-lt"/>
              <a:buAutoNum type="alphaLcPeriod" startAt="9"/>
            </a:pPr>
            <a:endParaRPr lang="en-US" sz="1200" dirty="0">
              <a:latin typeface="Arial Narrow" panose="020B0606020202030204" pitchFamily="34" charset="0"/>
            </a:endParaRPr>
          </a:p>
          <a:p>
            <a:pPr algn="just"/>
            <a:endParaRPr lang="en-US" sz="1200" dirty="0">
              <a:latin typeface="Arial Narrow" panose="020B0606020202030204" pitchFamily="34" charset="0"/>
            </a:endParaRPr>
          </a:p>
          <a:p>
            <a:pPr marL="228600" indent="-228600" algn="just">
              <a:buFont typeface="+mj-lt"/>
              <a:buAutoNum type="arabicPeriod" startAt="10"/>
            </a:pPr>
            <a:r>
              <a:rPr lang="en-US" sz="1200" dirty="0">
                <a:latin typeface="Arial Narrow" panose="020B0606020202030204" pitchFamily="34" charset="0"/>
              </a:rPr>
              <a:t>Expected time arrival </a:t>
            </a:r>
            <a:r>
              <a:rPr lang="en-US" sz="1200" dirty="0" err="1">
                <a:latin typeface="Arial Narrow" panose="020B0606020202030204" pitchFamily="34" charset="0"/>
              </a:rPr>
              <a:t>diisi</a:t>
            </a:r>
            <a:r>
              <a:rPr lang="en-US" sz="1200" dirty="0">
                <a:latin typeface="Arial Narrow" panose="020B0606020202030204" pitchFamily="34" charset="0"/>
              </a:rPr>
              <a:t> </a:t>
            </a:r>
            <a:r>
              <a:rPr lang="en-US" sz="1200" dirty="0" err="1">
                <a:latin typeface="Arial Narrow" panose="020B0606020202030204" pitchFamily="34" charset="0"/>
              </a:rPr>
              <a:t>dengan</a:t>
            </a:r>
            <a:r>
              <a:rPr lang="en-US" sz="1200" dirty="0">
                <a:latin typeface="Arial Narrow" panose="020B0606020202030204" pitchFamily="34" charset="0"/>
              </a:rPr>
              <a:t> </a:t>
            </a:r>
            <a:r>
              <a:rPr lang="en-US" sz="1200" dirty="0" err="1">
                <a:latin typeface="Arial Narrow" panose="020B0606020202030204" pitchFamily="34" charset="0"/>
              </a:rPr>
              <a:t>tanggal</a:t>
            </a:r>
            <a:r>
              <a:rPr lang="en-US" sz="1200" dirty="0">
                <a:latin typeface="Arial Narrow" panose="020B0606020202030204" pitchFamily="34" charset="0"/>
              </a:rPr>
              <a:t> </a:t>
            </a:r>
            <a:r>
              <a:rPr lang="en-US" sz="1200" dirty="0" err="1">
                <a:latin typeface="Arial Narrow" panose="020B0606020202030204" pitchFamily="34" charset="0"/>
              </a:rPr>
              <a:t>estimasi</a:t>
            </a:r>
            <a:r>
              <a:rPr lang="en-US" sz="1200" dirty="0">
                <a:latin typeface="Arial Narrow" panose="020B0606020202030204" pitchFamily="34" charset="0"/>
              </a:rPr>
              <a:t> </a:t>
            </a:r>
            <a:r>
              <a:rPr lang="en-US" sz="1200" dirty="0" err="1">
                <a:latin typeface="Arial Narrow" panose="020B0606020202030204" pitchFamily="34" charset="0"/>
              </a:rPr>
              <a:t>harus</a:t>
            </a:r>
            <a:r>
              <a:rPr lang="en-US" sz="1200" dirty="0">
                <a:latin typeface="Arial Narrow" panose="020B0606020202030204" pitchFamily="34" charset="0"/>
              </a:rPr>
              <a:t> </a:t>
            </a:r>
            <a:r>
              <a:rPr lang="en-US" sz="1200" dirty="0" err="1">
                <a:latin typeface="Arial Narrow" panose="020B0606020202030204" pitchFamily="34" charset="0"/>
              </a:rPr>
              <a:t>tiba</a:t>
            </a:r>
            <a:r>
              <a:rPr lang="en-US" sz="1200" dirty="0">
                <a:latin typeface="Arial Narrow" panose="020B0606020202030204" pitchFamily="34" charset="0"/>
              </a:rPr>
              <a:t> di end destination ( </a:t>
            </a:r>
            <a:r>
              <a:rPr lang="en-US" sz="1200" dirty="0" err="1">
                <a:latin typeface="Arial Narrow" panose="020B0606020202030204" pitchFamily="34" charset="0"/>
              </a:rPr>
              <a:t>disesuaikan</a:t>
            </a:r>
            <a:r>
              <a:rPr lang="en-US" sz="1200" dirty="0">
                <a:latin typeface="Arial Narrow" panose="020B0606020202030204" pitchFamily="34" charset="0"/>
              </a:rPr>
              <a:t> </a:t>
            </a:r>
            <a:r>
              <a:rPr lang="en-US" sz="1200" dirty="0" err="1">
                <a:latin typeface="Arial Narrow" panose="020B0606020202030204" pitchFamily="34" charset="0"/>
              </a:rPr>
              <a:t>dengan</a:t>
            </a:r>
            <a:r>
              <a:rPr lang="en-US" sz="1200" dirty="0">
                <a:latin typeface="Arial Narrow" panose="020B0606020202030204" pitchFamily="34" charset="0"/>
              </a:rPr>
              <a:t> </a:t>
            </a:r>
            <a:r>
              <a:rPr lang="en-US" sz="1200" dirty="0" err="1">
                <a:latin typeface="Arial Narrow" panose="020B0606020202030204" pitchFamily="34" charset="0"/>
              </a:rPr>
              <a:t>kebutuhan</a:t>
            </a:r>
            <a:r>
              <a:rPr lang="en-US" sz="1200" dirty="0">
                <a:latin typeface="Arial Narrow" panose="020B0606020202030204" pitchFamily="34" charset="0"/>
              </a:rPr>
              <a:t> unit </a:t>
            </a:r>
            <a:r>
              <a:rPr lang="en-US" sz="1200" dirty="0" err="1">
                <a:latin typeface="Arial Narrow" panose="020B0606020202030204" pitchFamily="34" charset="0"/>
              </a:rPr>
              <a:t>contoh</a:t>
            </a:r>
            <a:r>
              <a:rPr lang="en-US" sz="1200" dirty="0">
                <a:latin typeface="Arial Narrow" panose="020B0606020202030204" pitchFamily="34" charset="0"/>
              </a:rPr>
              <a:t> </a:t>
            </a:r>
            <a:r>
              <a:rPr lang="en-US" sz="1200" dirty="0" err="1">
                <a:latin typeface="Arial Narrow" panose="020B0606020202030204" pitchFamily="34" charset="0"/>
              </a:rPr>
              <a:t>untuk</a:t>
            </a:r>
            <a:r>
              <a:rPr lang="en-US" sz="1200" dirty="0">
                <a:latin typeface="Arial Narrow" panose="020B0606020202030204" pitchFamily="34" charset="0"/>
              </a:rPr>
              <a:t> invoice </a:t>
            </a:r>
            <a:r>
              <a:rPr lang="en-US" sz="1200" dirty="0" err="1">
                <a:latin typeface="Arial Narrow" panose="020B0606020202030204" pitchFamily="34" charset="0"/>
              </a:rPr>
              <a:t>atau</a:t>
            </a:r>
            <a:r>
              <a:rPr lang="en-US" sz="1200" dirty="0">
                <a:latin typeface="Arial Narrow" panose="020B0606020202030204" pitchFamily="34" charset="0"/>
              </a:rPr>
              <a:t> promise </a:t>
            </a:r>
            <a:r>
              <a:rPr lang="en-US" sz="1200" dirty="0" err="1">
                <a:latin typeface="Arial Narrow" panose="020B0606020202030204" pitchFamily="34" charset="0"/>
              </a:rPr>
              <a:t>ke</a:t>
            </a:r>
            <a:r>
              <a:rPr lang="en-US" sz="1200" dirty="0">
                <a:latin typeface="Arial Narrow" panose="020B0606020202030204" pitchFamily="34" charset="0"/>
              </a:rPr>
              <a:t> customer ) </a:t>
            </a:r>
          </a:p>
          <a:p>
            <a:pPr algn="just"/>
            <a:endParaRPr lang="en-US" sz="1200" dirty="0">
              <a:latin typeface="Arial Narrow" panose="020B0606020202030204" pitchFamily="34" charset="0"/>
            </a:endParaRPr>
          </a:p>
          <a:p>
            <a:pPr algn="just"/>
            <a:endParaRPr lang="en-US" sz="1200" dirty="0">
              <a:latin typeface="Arial Narrow" panose="020B0606020202030204" pitchFamily="34" charset="0"/>
            </a:endParaRPr>
          </a:p>
          <a:p>
            <a:pPr marL="228600" indent="-228600" algn="just">
              <a:buFont typeface="+mj-lt"/>
              <a:buAutoNum type="arabicPeriod" startAt="11"/>
            </a:pPr>
            <a:r>
              <a:rPr lang="en-US" sz="1200" dirty="0" err="1">
                <a:latin typeface="Arial Narrow" panose="020B0606020202030204" pitchFamily="34" charset="0"/>
              </a:rPr>
              <a:t>Klik</a:t>
            </a:r>
            <a:r>
              <a:rPr lang="en-US" sz="1200" dirty="0">
                <a:latin typeface="Arial Narrow" panose="020B0606020202030204" pitchFamily="34" charset="0"/>
              </a:rPr>
              <a:t> Submit </a:t>
            </a:r>
            <a:r>
              <a:rPr lang="en-US" sz="1200" dirty="0" err="1">
                <a:latin typeface="Arial Narrow" panose="020B0606020202030204" pitchFamily="34" charset="0"/>
              </a:rPr>
              <a:t>apabila</a:t>
            </a:r>
            <a:r>
              <a:rPr lang="en-US" sz="1200" dirty="0">
                <a:latin typeface="Arial Narrow" panose="020B0606020202030204" pitchFamily="34" charset="0"/>
              </a:rPr>
              <a:t> </a:t>
            </a:r>
            <a:r>
              <a:rPr lang="en-US" sz="1200" dirty="0" err="1">
                <a:latin typeface="Arial Narrow" panose="020B0606020202030204" pitchFamily="34" charset="0"/>
              </a:rPr>
              <a:t>semua</a:t>
            </a:r>
            <a:r>
              <a:rPr lang="en-US" sz="1200" dirty="0">
                <a:latin typeface="Arial Narrow" panose="020B0606020202030204" pitchFamily="34" charset="0"/>
              </a:rPr>
              <a:t> proses </a:t>
            </a:r>
            <a:r>
              <a:rPr lang="en-US" sz="1200" dirty="0" err="1">
                <a:latin typeface="Arial Narrow" panose="020B0606020202030204" pitchFamily="34" charset="0"/>
              </a:rPr>
              <a:t>sudah</a:t>
            </a:r>
            <a:r>
              <a:rPr lang="en-US" sz="1200" dirty="0">
                <a:latin typeface="Arial Narrow" panose="020B0606020202030204" pitchFamily="34" charset="0"/>
              </a:rPr>
              <a:t> </a:t>
            </a:r>
            <a:r>
              <a:rPr lang="en-US" sz="1200" dirty="0" err="1">
                <a:latin typeface="Arial Narrow" panose="020B0606020202030204" pitchFamily="34" charset="0"/>
              </a:rPr>
              <a:t>diisi</a:t>
            </a:r>
            <a:r>
              <a:rPr lang="en-US" sz="1200" dirty="0">
                <a:latin typeface="Arial Narrow" panose="020B0606020202030204" pitchFamily="34" charset="0"/>
              </a:rPr>
              <a:t> </a:t>
            </a:r>
            <a:r>
              <a:rPr lang="en-US" sz="1200" dirty="0" err="1">
                <a:latin typeface="Arial Narrow" panose="020B0606020202030204" pitchFamily="34" charset="0"/>
              </a:rPr>
              <a:t>semua</a:t>
            </a:r>
            <a:r>
              <a:rPr lang="en-US" sz="1200" dirty="0">
                <a:latin typeface="Arial Narrow" panose="020B0606020202030204" pitchFamily="34" charset="0"/>
              </a:rPr>
              <a:t>, 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3A87BF-36F4-469B-B179-D0B9990B9188}"/>
              </a:ext>
            </a:extLst>
          </p:cNvPr>
          <p:cNvSpPr/>
          <p:nvPr/>
        </p:nvSpPr>
        <p:spPr>
          <a:xfrm>
            <a:off x="3282950" y="1179513"/>
            <a:ext cx="3359150" cy="4270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F06358-0FF0-4433-BA08-6927872F2444}"/>
              </a:ext>
            </a:extLst>
          </p:cNvPr>
          <p:cNvSpPr/>
          <p:nvPr/>
        </p:nvSpPr>
        <p:spPr>
          <a:xfrm>
            <a:off x="4572000" y="2902859"/>
            <a:ext cx="1181100" cy="4460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C22BA05-3EE7-4FAF-BA63-D8395AB3404F}"/>
              </a:ext>
            </a:extLst>
          </p:cNvPr>
          <p:cNvSpPr/>
          <p:nvPr/>
        </p:nvSpPr>
        <p:spPr>
          <a:xfrm>
            <a:off x="6438900" y="1061232"/>
            <a:ext cx="203200" cy="23655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en-ID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D8051C-00F1-4504-972E-E6097C2E311C}"/>
              </a:ext>
            </a:extLst>
          </p:cNvPr>
          <p:cNvSpPr/>
          <p:nvPr/>
        </p:nvSpPr>
        <p:spPr>
          <a:xfrm>
            <a:off x="3263900" y="1693863"/>
            <a:ext cx="3359150" cy="4270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ECF299C-4D9C-4AA7-9D6C-4D4001711841}"/>
              </a:ext>
            </a:extLst>
          </p:cNvPr>
          <p:cNvSpPr/>
          <p:nvPr/>
        </p:nvSpPr>
        <p:spPr>
          <a:xfrm>
            <a:off x="6521450" y="2001032"/>
            <a:ext cx="552450" cy="37386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10</a:t>
            </a:r>
            <a:endParaRPr lang="en-ID" sz="16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0A11904-5DC3-4036-B83F-F8B9A00C7C8F}"/>
              </a:ext>
            </a:extLst>
          </p:cNvPr>
          <p:cNvSpPr/>
          <p:nvPr/>
        </p:nvSpPr>
        <p:spPr>
          <a:xfrm>
            <a:off x="4295775" y="2566184"/>
            <a:ext cx="552450" cy="37386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11</a:t>
            </a:r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10882111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552944-C535-47AF-8DCC-60CA4ADC72C1}"/>
              </a:ext>
            </a:extLst>
          </p:cNvPr>
          <p:cNvCxnSpPr>
            <a:cxnSpLocks/>
          </p:cNvCxnSpPr>
          <p:nvPr/>
        </p:nvCxnSpPr>
        <p:spPr>
          <a:xfrm>
            <a:off x="231112" y="570297"/>
            <a:ext cx="854612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9F08153-B436-4774-97A2-4FFD21B232B2}"/>
              </a:ext>
            </a:extLst>
          </p:cNvPr>
          <p:cNvSpPr txBox="1"/>
          <p:nvPr/>
        </p:nvSpPr>
        <p:spPr>
          <a:xfrm>
            <a:off x="517489" y="766326"/>
            <a:ext cx="825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a. Klik link track your DR number here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3C30AC-33DD-4359-9224-D1999A813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539" y="1149071"/>
            <a:ext cx="6332921" cy="12481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38DD3E-FADD-4191-A099-658559D65334}"/>
              </a:ext>
            </a:extLst>
          </p:cNvPr>
          <p:cNvSpPr txBox="1"/>
          <p:nvPr/>
        </p:nvSpPr>
        <p:spPr>
          <a:xfrm>
            <a:off x="517489" y="2423118"/>
            <a:ext cx="8259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b. Masukkan nomor DR yang akan di track, jika anda lupa bisa menggunakan bantuan filter.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C01377-3EF8-4464-860C-AD5A12B3E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539" y="2818775"/>
            <a:ext cx="5038725" cy="10953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EF4771-6FDD-4B76-848D-ACD9C8DBB616}"/>
              </a:ext>
            </a:extLst>
          </p:cNvPr>
          <p:cNvSpPr txBox="1"/>
          <p:nvPr/>
        </p:nvSpPr>
        <p:spPr>
          <a:xfrm>
            <a:off x="-1" y="0"/>
            <a:ext cx="5740401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Bagaimana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cara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melacak</a:t>
            </a:r>
            <a:r>
              <a:rPr lang="en-US" dirty="0">
                <a:solidFill>
                  <a:schemeClr val="tx1"/>
                </a:solidFill>
              </a:rPr>
              <a:t> status </a:t>
            </a:r>
            <a:r>
              <a:rPr lang="en-US" dirty="0" err="1">
                <a:solidFill>
                  <a:schemeClr val="tx1"/>
                </a:solidFill>
              </a:rPr>
              <a:t>pengiriman</a:t>
            </a:r>
            <a:r>
              <a:rPr lang="en-US" dirty="0">
                <a:solidFill>
                  <a:schemeClr val="tx1"/>
                </a:solidFill>
              </a:rPr>
              <a:t> dan </a:t>
            </a:r>
            <a:r>
              <a:rPr lang="en-US" dirty="0" err="1">
                <a:solidFill>
                  <a:schemeClr val="tx1"/>
                </a:solidFill>
              </a:rPr>
              <a:t>posisi</a:t>
            </a:r>
            <a:r>
              <a:rPr lang="en-US" dirty="0">
                <a:solidFill>
                  <a:schemeClr val="tx1"/>
                </a:solidFill>
              </a:rPr>
              <a:t> unit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164D88-0092-4433-AD82-F75E54CC23A8}"/>
              </a:ext>
            </a:extLst>
          </p:cNvPr>
          <p:cNvSpPr txBox="1"/>
          <p:nvPr/>
        </p:nvSpPr>
        <p:spPr>
          <a:xfrm>
            <a:off x="3517900" y="3353762"/>
            <a:ext cx="146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4444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668213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E5AA51-C530-4056-B5F1-43C79330B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372" y="1103556"/>
            <a:ext cx="5469786" cy="2464454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552944-C535-47AF-8DCC-60CA4ADC72C1}"/>
              </a:ext>
            </a:extLst>
          </p:cNvPr>
          <p:cNvCxnSpPr>
            <a:cxnSpLocks/>
          </p:cNvCxnSpPr>
          <p:nvPr/>
        </p:nvCxnSpPr>
        <p:spPr>
          <a:xfrm>
            <a:off x="231112" y="570297"/>
            <a:ext cx="854612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6228424-B32A-453C-BC3B-AC13D611F04F}"/>
              </a:ext>
            </a:extLst>
          </p:cNvPr>
          <p:cNvSpPr txBox="1"/>
          <p:nvPr/>
        </p:nvSpPr>
        <p:spPr>
          <a:xfrm>
            <a:off x="231112" y="1019940"/>
            <a:ext cx="2829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c. </a:t>
            </a:r>
            <a:r>
              <a:rPr lang="en-US" dirty="0" err="1">
                <a:latin typeface="Arial Narrow" panose="020B0606020202030204" pitchFamily="34" charset="0"/>
              </a:rPr>
              <a:t>Klik</a:t>
            </a:r>
            <a:r>
              <a:rPr lang="en-US" dirty="0">
                <a:latin typeface="Arial Narrow" panose="020B0606020202030204" pitchFamily="34" charset="0"/>
              </a:rPr>
              <a:t> icon status </a:t>
            </a:r>
            <a:r>
              <a:rPr lang="en-US" dirty="0" err="1">
                <a:latin typeface="Arial Narrow" panose="020B0606020202030204" pitchFamily="34" charset="0"/>
              </a:rPr>
              <a:t>untuk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melihat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informasi</a:t>
            </a:r>
            <a:r>
              <a:rPr lang="en-US" dirty="0">
                <a:latin typeface="Arial Narrow" panose="020B0606020202030204" pitchFamily="34" charset="0"/>
              </a:rPr>
              <a:t>.</a:t>
            </a:r>
            <a:endParaRPr lang="en-ID" dirty="0">
              <a:latin typeface="Arial Narrow" panose="020B0606020202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2C4F0F-6876-4076-B496-8060BE96DE29}"/>
              </a:ext>
            </a:extLst>
          </p:cNvPr>
          <p:cNvSpPr/>
          <p:nvPr/>
        </p:nvSpPr>
        <p:spPr>
          <a:xfrm>
            <a:off x="4329404" y="1718055"/>
            <a:ext cx="2827176" cy="4943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B50C14-02F2-42EE-A159-979D100499FD}"/>
              </a:ext>
            </a:extLst>
          </p:cNvPr>
          <p:cNvSpPr txBox="1"/>
          <p:nvPr/>
        </p:nvSpPr>
        <p:spPr>
          <a:xfrm>
            <a:off x="3929896" y="1780571"/>
            <a:ext cx="32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</a:t>
            </a:r>
            <a:endParaRPr lang="en-ID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D0D149-5569-4B66-858D-99CD031B5E81}"/>
              </a:ext>
            </a:extLst>
          </p:cNvPr>
          <p:cNvSpPr/>
          <p:nvPr/>
        </p:nvSpPr>
        <p:spPr>
          <a:xfrm>
            <a:off x="303402" y="1725228"/>
            <a:ext cx="2499423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err="1">
                <a:latin typeface="Arial Narrow" panose="020B0606020202030204" pitchFamily="34" charset="0"/>
              </a:rPr>
              <a:t>Warna</a:t>
            </a:r>
            <a:r>
              <a:rPr lang="en-US" sz="1000" dirty="0">
                <a:latin typeface="Arial Narrow" panose="020B0606020202030204" pitchFamily="34" charset="0"/>
              </a:rPr>
              <a:t> </a:t>
            </a:r>
            <a:r>
              <a:rPr lang="en-US" sz="1000" dirty="0" err="1">
                <a:latin typeface="Arial Narrow" panose="020B0606020202030204" pitchFamily="34" charset="0"/>
              </a:rPr>
              <a:t>hijau</a:t>
            </a:r>
            <a:r>
              <a:rPr lang="en-US" sz="1000" dirty="0">
                <a:latin typeface="Arial Narrow" panose="020B0606020202030204" pitchFamily="34" charset="0"/>
              </a:rPr>
              <a:t> </a:t>
            </a:r>
            <a:r>
              <a:rPr lang="en-US" sz="1000" dirty="0" err="1">
                <a:latin typeface="Arial Narrow" panose="020B0606020202030204" pitchFamily="34" charset="0"/>
              </a:rPr>
              <a:t>jika</a:t>
            </a:r>
            <a:r>
              <a:rPr lang="en-US" sz="1000" dirty="0">
                <a:latin typeface="Arial Narrow" panose="020B0606020202030204" pitchFamily="34" charset="0"/>
              </a:rPr>
              <a:t> “On schedule” &amp; “BAST”</a:t>
            </a:r>
            <a:br>
              <a:rPr lang="en-US" sz="1000" dirty="0">
                <a:latin typeface="Arial Narrow" panose="020B0606020202030204" pitchFamily="34" charset="0"/>
              </a:rPr>
            </a:br>
            <a:r>
              <a:rPr lang="en-US" sz="1000" dirty="0" err="1">
                <a:latin typeface="Arial Narrow" panose="020B0606020202030204" pitchFamily="34" charset="0"/>
              </a:rPr>
              <a:t>Kuning</a:t>
            </a:r>
            <a:r>
              <a:rPr lang="en-US" sz="1000" dirty="0">
                <a:latin typeface="Arial Narrow" panose="020B0606020202030204" pitchFamily="34" charset="0"/>
              </a:rPr>
              <a:t> </a:t>
            </a:r>
            <a:r>
              <a:rPr lang="en-US" sz="1000" dirty="0" err="1">
                <a:latin typeface="Arial Narrow" panose="020B0606020202030204" pitchFamily="34" charset="0"/>
              </a:rPr>
              <a:t>jika</a:t>
            </a:r>
            <a:r>
              <a:rPr lang="en-US" sz="1000" dirty="0">
                <a:latin typeface="Arial Narrow" panose="020B0606020202030204" pitchFamily="34" charset="0"/>
              </a:rPr>
              <a:t> “Risk of delay” Merah </a:t>
            </a:r>
            <a:r>
              <a:rPr lang="en-US" sz="1000" dirty="0" err="1">
                <a:latin typeface="Arial Narrow" panose="020B0606020202030204" pitchFamily="34" charset="0"/>
              </a:rPr>
              <a:t>jika</a:t>
            </a:r>
            <a:r>
              <a:rPr lang="en-US" sz="1000" dirty="0">
                <a:latin typeface="Arial Narrow" panose="020B0606020202030204" pitchFamily="34" charset="0"/>
              </a:rPr>
              <a:t> “Delay”</a:t>
            </a:r>
            <a:endParaRPr lang="en-ID" sz="1000" dirty="0">
              <a:latin typeface="Arial Narrow" panose="020B0606020202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BC54BD-6BC6-4DED-8777-5B93F23F1693}"/>
              </a:ext>
            </a:extLst>
          </p:cNvPr>
          <p:cNvSpPr/>
          <p:nvPr/>
        </p:nvSpPr>
        <p:spPr>
          <a:xfrm>
            <a:off x="3352800" y="2789852"/>
            <a:ext cx="276808" cy="2519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EB3361-F06B-4418-B130-D6A925AB3A03}"/>
              </a:ext>
            </a:extLst>
          </p:cNvPr>
          <p:cNvSpPr txBox="1"/>
          <p:nvPr/>
        </p:nvSpPr>
        <p:spPr>
          <a:xfrm>
            <a:off x="3159525" y="2483966"/>
            <a:ext cx="32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</a:t>
            </a:r>
            <a:endParaRPr lang="en-ID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8FC725-BF70-406C-9D19-9AE24265BD5A}"/>
              </a:ext>
            </a:extLst>
          </p:cNvPr>
          <p:cNvSpPr/>
          <p:nvPr/>
        </p:nvSpPr>
        <p:spPr>
          <a:xfrm>
            <a:off x="7343192" y="2483966"/>
            <a:ext cx="1226976" cy="10840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5AB2BD-1F26-40B4-82B9-3EB5DBC87A4D}"/>
              </a:ext>
            </a:extLst>
          </p:cNvPr>
          <p:cNvSpPr txBox="1"/>
          <p:nvPr/>
        </p:nvSpPr>
        <p:spPr>
          <a:xfrm>
            <a:off x="6994193" y="3198677"/>
            <a:ext cx="32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</a:t>
            </a:r>
            <a:endParaRPr lang="en-ID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D59F1F-1331-4413-A957-BFA42AEF2383}"/>
              </a:ext>
            </a:extLst>
          </p:cNvPr>
          <p:cNvSpPr txBox="1"/>
          <p:nvPr/>
        </p:nvSpPr>
        <p:spPr>
          <a:xfrm>
            <a:off x="231112" y="2430515"/>
            <a:ext cx="2829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d. </a:t>
            </a:r>
            <a:r>
              <a:rPr lang="en-US" dirty="0" err="1">
                <a:latin typeface="Arial Narrow" panose="020B0606020202030204" pitchFamily="34" charset="0"/>
              </a:rPr>
              <a:t>Klik</a:t>
            </a:r>
            <a:r>
              <a:rPr lang="en-US" dirty="0">
                <a:latin typeface="Arial Narrow" panose="020B0606020202030204" pitchFamily="34" charset="0"/>
              </a:rPr>
              <a:t> view  </a:t>
            </a:r>
            <a:r>
              <a:rPr lang="en-US" dirty="0" err="1">
                <a:latin typeface="Arial Narrow" panose="020B0606020202030204" pitchFamily="34" charset="0"/>
              </a:rPr>
              <a:t>untuk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melihat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informasi</a:t>
            </a:r>
            <a:r>
              <a:rPr lang="en-US" dirty="0">
                <a:latin typeface="Arial Narrow" panose="020B0606020202030204" pitchFamily="34" charset="0"/>
              </a:rPr>
              <a:t> driver.</a:t>
            </a:r>
            <a:endParaRPr lang="en-ID" dirty="0">
              <a:latin typeface="Arial Narrow" panose="020B0606020202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F4CC32-48C8-4407-97A0-CBDEBEFB5770}"/>
              </a:ext>
            </a:extLst>
          </p:cNvPr>
          <p:cNvSpPr txBox="1"/>
          <p:nvPr/>
        </p:nvSpPr>
        <p:spPr>
          <a:xfrm>
            <a:off x="231112" y="3096943"/>
            <a:ext cx="2982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e. History masing2 Unit, </a:t>
            </a:r>
            <a:r>
              <a:rPr lang="en-US" dirty="0" err="1">
                <a:latin typeface="Arial Narrow" panose="020B0606020202030204" pitchFamily="34" charset="0"/>
              </a:rPr>
              <a:t>akan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muncul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jika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klik</a:t>
            </a:r>
            <a:r>
              <a:rPr lang="en-US" dirty="0">
                <a:latin typeface="Arial Narrow" panose="020B0606020202030204" pitchFamily="34" charset="0"/>
              </a:rPr>
              <a:t> salah </a:t>
            </a:r>
            <a:r>
              <a:rPr lang="en-US" dirty="0" err="1">
                <a:latin typeface="Arial Narrow" panose="020B0606020202030204" pitchFamily="34" charset="0"/>
              </a:rPr>
              <a:t>satu</a:t>
            </a:r>
            <a:r>
              <a:rPr lang="en-US" dirty="0">
                <a:latin typeface="Arial Narrow" panose="020B0606020202030204" pitchFamily="34" charset="0"/>
              </a:rPr>
              <a:t> row unit pada table “Unit”.</a:t>
            </a:r>
            <a:endParaRPr lang="en-ID" dirty="0">
              <a:latin typeface="Arial Narrow" panose="020B060602020203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2E30B88-843B-4BAF-9868-DF6EB60B9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150" y="3423593"/>
            <a:ext cx="3045087" cy="49436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7D782EF-1D53-41D3-B616-8EEAE11C3A4A}"/>
              </a:ext>
            </a:extLst>
          </p:cNvPr>
          <p:cNvCxnSpPr>
            <a:stCxn id="10" idx="2"/>
          </p:cNvCxnSpPr>
          <p:nvPr/>
        </p:nvCxnSpPr>
        <p:spPr>
          <a:xfrm>
            <a:off x="3491204" y="3041779"/>
            <a:ext cx="438692" cy="3300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FDA9D36-EF18-4CAC-A655-2DEF9C43F355}"/>
              </a:ext>
            </a:extLst>
          </p:cNvPr>
          <p:cNvSpPr txBox="1"/>
          <p:nvPr/>
        </p:nvSpPr>
        <p:spPr>
          <a:xfrm>
            <a:off x="0" y="0"/>
            <a:ext cx="5740401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D">
                <a:solidFill>
                  <a:schemeClr val="tx1"/>
                </a:solidFill>
              </a:rPr>
              <a:t>Bagaimana melihat Tracking Delivery</a:t>
            </a:r>
            <a:endParaRPr lang="en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5377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6DBC6D9-87F6-4356-8624-664BE6146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127" y="623669"/>
            <a:ext cx="4864894" cy="291465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141A353-BD15-4637-A6B5-C9856EA59A52}"/>
              </a:ext>
            </a:extLst>
          </p:cNvPr>
          <p:cNvSpPr/>
          <p:nvPr/>
        </p:nvSpPr>
        <p:spPr bwMode="auto">
          <a:xfrm>
            <a:off x="1445001" y="1849771"/>
            <a:ext cx="4272097" cy="547382"/>
          </a:xfrm>
          <a:prstGeom prst="ellipse">
            <a:avLst/>
          </a:prstGeom>
          <a:noFill/>
          <a:ln w="25400">
            <a:solidFill>
              <a:schemeClr val="accent1"/>
            </a:solidFill>
            <a:prstDash val="sysDash"/>
          </a:ln>
          <a:extLs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rtlCol="0" anchor="ctr"/>
          <a:lstStyle/>
          <a:p>
            <a:pPr algn="ctr"/>
            <a:endParaRPr lang="en-ID" sz="135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C9E274-14A7-4E13-96EC-A687658CC820}"/>
              </a:ext>
            </a:extLst>
          </p:cNvPr>
          <p:cNvSpPr/>
          <p:nvPr/>
        </p:nvSpPr>
        <p:spPr>
          <a:xfrm>
            <a:off x="3110218" y="612778"/>
            <a:ext cx="4864894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ym typeface="Wingdings" panose="05000000000000000000" pitchFamily="2" charset="2"/>
              </a:rPr>
              <a:t>Notice email </a:t>
            </a:r>
            <a:r>
              <a:rPr lang="en-US" sz="1200" dirty="0" err="1">
                <a:sym typeface="Wingdings" panose="05000000000000000000" pitchFamily="2" charset="2"/>
              </a:rPr>
              <a:t>ke</a:t>
            </a:r>
            <a:r>
              <a:rPr lang="en-US" sz="1200" dirty="0">
                <a:sym typeface="Wingdings" panose="05000000000000000000" pitchFamily="2" charset="2"/>
              </a:rPr>
              <a:t> Requestor, Sales 1 &amp; Distribution –Pick Up Status  </a:t>
            </a:r>
            <a:r>
              <a:rPr lang="en-US" sz="1200" dirty="0"/>
              <a:t> </a:t>
            </a:r>
            <a:endParaRPr lang="en-ID" sz="1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8E67A29-7546-4E32-8FE4-370C93DEAFE2}"/>
              </a:ext>
            </a:extLst>
          </p:cNvPr>
          <p:cNvCxnSpPr>
            <a:cxnSpLocks/>
          </p:cNvCxnSpPr>
          <p:nvPr/>
        </p:nvCxnSpPr>
        <p:spPr>
          <a:xfrm>
            <a:off x="231112" y="570297"/>
            <a:ext cx="854612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EBCA6A7-CA86-47DC-967B-58AF994F7F5B}"/>
              </a:ext>
            </a:extLst>
          </p:cNvPr>
          <p:cNvSpPr txBox="1"/>
          <p:nvPr/>
        </p:nvSpPr>
        <p:spPr>
          <a:xfrm>
            <a:off x="0" y="0"/>
            <a:ext cx="5740401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D">
                <a:solidFill>
                  <a:schemeClr val="tx1"/>
                </a:solidFill>
              </a:rPr>
              <a:t>Bagaimana melihat Tracking Delivery</a:t>
            </a:r>
            <a:endParaRPr lang="en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6333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7C9E274-14A7-4E13-96EC-A687658CC820}"/>
              </a:ext>
            </a:extLst>
          </p:cNvPr>
          <p:cNvSpPr/>
          <p:nvPr/>
        </p:nvSpPr>
        <p:spPr>
          <a:xfrm>
            <a:off x="3110218" y="612778"/>
            <a:ext cx="4383576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ym typeface="Wingdings" panose="05000000000000000000" pitchFamily="2" charset="2"/>
              </a:rPr>
              <a:t>Notice email </a:t>
            </a:r>
            <a:r>
              <a:rPr lang="en-US" sz="1200" dirty="0" err="1">
                <a:sym typeface="Wingdings" panose="05000000000000000000" pitchFamily="2" charset="2"/>
              </a:rPr>
              <a:t>ke</a:t>
            </a:r>
            <a:r>
              <a:rPr lang="en-US" sz="1200" dirty="0">
                <a:sym typeface="Wingdings" panose="05000000000000000000" pitchFamily="2" charset="2"/>
              </a:rPr>
              <a:t> Requestor, Sales 1 &amp; Distribution-In transit Status  </a:t>
            </a:r>
            <a:r>
              <a:rPr lang="en-US" sz="1200" dirty="0"/>
              <a:t> </a:t>
            </a:r>
            <a:endParaRPr lang="en-ID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0075D3-2142-4F03-B537-EDC588FBD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206" y="1168003"/>
            <a:ext cx="5843588" cy="2807494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CD8A536B-F225-4D30-AF43-84024B7085C8}"/>
              </a:ext>
            </a:extLst>
          </p:cNvPr>
          <p:cNvSpPr/>
          <p:nvPr/>
        </p:nvSpPr>
        <p:spPr bwMode="auto">
          <a:xfrm>
            <a:off x="1275124" y="1742811"/>
            <a:ext cx="2938248" cy="685802"/>
          </a:xfrm>
          <a:prstGeom prst="ellipse">
            <a:avLst/>
          </a:prstGeom>
          <a:noFill/>
          <a:ln w="25400">
            <a:solidFill>
              <a:schemeClr val="accent1"/>
            </a:solidFill>
            <a:prstDash val="sysDash"/>
          </a:ln>
          <a:extLs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rtlCol="0" anchor="ctr"/>
          <a:lstStyle/>
          <a:p>
            <a:pPr algn="ctr"/>
            <a:endParaRPr lang="en-ID" sz="135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F638895-6273-4DE5-9FE7-535F9D4E7FB5}"/>
              </a:ext>
            </a:extLst>
          </p:cNvPr>
          <p:cNvCxnSpPr>
            <a:cxnSpLocks/>
          </p:cNvCxnSpPr>
          <p:nvPr/>
        </p:nvCxnSpPr>
        <p:spPr>
          <a:xfrm>
            <a:off x="231112" y="570297"/>
            <a:ext cx="854612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BF9D7DB-31F8-453E-B711-251B693037C0}"/>
              </a:ext>
            </a:extLst>
          </p:cNvPr>
          <p:cNvSpPr txBox="1"/>
          <p:nvPr/>
        </p:nvSpPr>
        <p:spPr>
          <a:xfrm>
            <a:off x="0" y="0"/>
            <a:ext cx="5740401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D">
                <a:solidFill>
                  <a:schemeClr val="tx1"/>
                </a:solidFill>
              </a:rPr>
              <a:t>Bagaimana melihat Tracking Delivery</a:t>
            </a:r>
            <a:endParaRPr lang="en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2166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7C9E274-14A7-4E13-96EC-A687658CC820}"/>
              </a:ext>
            </a:extLst>
          </p:cNvPr>
          <p:cNvSpPr/>
          <p:nvPr/>
        </p:nvSpPr>
        <p:spPr>
          <a:xfrm>
            <a:off x="3110218" y="612778"/>
            <a:ext cx="403988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ym typeface="Wingdings" panose="05000000000000000000" pitchFamily="2" charset="2"/>
              </a:rPr>
              <a:t>Notice email </a:t>
            </a:r>
            <a:r>
              <a:rPr lang="en-US" sz="1200" dirty="0" err="1">
                <a:sym typeface="Wingdings" panose="05000000000000000000" pitchFamily="2" charset="2"/>
              </a:rPr>
              <a:t>ke</a:t>
            </a:r>
            <a:r>
              <a:rPr lang="en-US" sz="1200" dirty="0">
                <a:sym typeface="Wingdings" panose="05000000000000000000" pitchFamily="2" charset="2"/>
              </a:rPr>
              <a:t> Requestor, Sales 1 &amp; Distribution – POD Status </a:t>
            </a:r>
            <a:r>
              <a:rPr lang="en-US" sz="1200" dirty="0"/>
              <a:t> </a:t>
            </a:r>
            <a:endParaRPr lang="en-ID" sz="1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63DB11-DBFA-4405-BDCE-0D973556F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281" y="1082278"/>
            <a:ext cx="4643438" cy="2978944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E9A6914E-31E7-46A2-9B15-5CF95BE6ED54}"/>
              </a:ext>
            </a:extLst>
          </p:cNvPr>
          <p:cNvSpPr/>
          <p:nvPr/>
        </p:nvSpPr>
        <p:spPr bwMode="auto">
          <a:xfrm>
            <a:off x="1822506" y="1761686"/>
            <a:ext cx="2938248" cy="685802"/>
          </a:xfrm>
          <a:prstGeom prst="ellipse">
            <a:avLst/>
          </a:prstGeom>
          <a:noFill/>
          <a:ln w="25400">
            <a:solidFill>
              <a:schemeClr val="accent1"/>
            </a:solidFill>
            <a:prstDash val="sysDash"/>
          </a:ln>
          <a:extLs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rtlCol="0" anchor="ctr"/>
          <a:lstStyle/>
          <a:p>
            <a:pPr algn="ctr"/>
            <a:endParaRPr lang="en-ID" sz="135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CEFF33B-9B92-4727-ACBE-6B95E14271FF}"/>
              </a:ext>
            </a:extLst>
          </p:cNvPr>
          <p:cNvCxnSpPr>
            <a:cxnSpLocks/>
          </p:cNvCxnSpPr>
          <p:nvPr/>
        </p:nvCxnSpPr>
        <p:spPr>
          <a:xfrm>
            <a:off x="231112" y="570297"/>
            <a:ext cx="854612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13D28C8-8852-4F79-B0E0-E1EB092A019E}"/>
              </a:ext>
            </a:extLst>
          </p:cNvPr>
          <p:cNvSpPr txBox="1"/>
          <p:nvPr/>
        </p:nvSpPr>
        <p:spPr>
          <a:xfrm>
            <a:off x="0" y="0"/>
            <a:ext cx="5740401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D">
                <a:solidFill>
                  <a:schemeClr val="tx1"/>
                </a:solidFill>
              </a:rPr>
              <a:t>Bagaimana melihat Tracking Delivery</a:t>
            </a:r>
            <a:endParaRPr lang="en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2749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CEFF33B-9B92-4727-ACBE-6B95E14271FF}"/>
              </a:ext>
            </a:extLst>
          </p:cNvPr>
          <p:cNvCxnSpPr>
            <a:cxnSpLocks/>
          </p:cNvCxnSpPr>
          <p:nvPr/>
        </p:nvCxnSpPr>
        <p:spPr>
          <a:xfrm>
            <a:off x="198080" y="592525"/>
            <a:ext cx="854612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13D28C8-8852-4F79-B0E0-E1EB092A019E}"/>
              </a:ext>
            </a:extLst>
          </p:cNvPr>
          <p:cNvSpPr txBox="1"/>
          <p:nvPr/>
        </p:nvSpPr>
        <p:spPr>
          <a:xfrm>
            <a:off x="0" y="0"/>
            <a:ext cx="5740401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</a:t>
            </a:r>
            <a:r>
              <a:rPr lang="en-ID" dirty="0">
                <a:solidFill>
                  <a:schemeClr val="tx1"/>
                </a:solidFill>
              </a:rPr>
              <a:t>TS </a:t>
            </a:r>
            <a:r>
              <a:rPr lang="en-ID" dirty="0" err="1">
                <a:solidFill>
                  <a:schemeClr val="tx1"/>
                </a:solidFill>
              </a:rPr>
              <a:t>Refreshement</a:t>
            </a:r>
            <a:r>
              <a:rPr lang="en-ID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7A8910-C2AF-4E3C-9AF1-6DE6D18BC5E6}"/>
              </a:ext>
            </a:extLst>
          </p:cNvPr>
          <p:cNvSpPr txBox="1"/>
          <p:nvPr/>
        </p:nvSpPr>
        <p:spPr>
          <a:xfrm>
            <a:off x="25400" y="1212850"/>
            <a:ext cx="727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DTS Refreshment Schedule Sumatra Area 13 April 2021 Jam 09:00 – 10:39   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E19D5D-AD99-45CB-8771-795A218A8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" y="1717579"/>
            <a:ext cx="9144000" cy="80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5833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420016" y="2064961"/>
            <a:ext cx="8165029" cy="78700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bg1"/>
                </a:solidFill>
                <a:ea typeface="ＭＳ Ｐゴシック" charset="0"/>
                <a:cs typeface="ＭＳ Ｐゴシック" charset="0"/>
                <a:sym typeface="CB Univers 67 CondensedBold" charset="0"/>
              </a:rPr>
              <a:t>[Name]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bg1"/>
                </a:solidFill>
                <a:ea typeface="ＭＳ Ｐゴシック" charset="0"/>
                <a:cs typeface="ＭＳ Ｐゴシック" charset="0"/>
                <a:sym typeface="CB Univers 67 CondensedBold" charset="0"/>
              </a:rPr>
              <a:t>[Department/Division]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u="sng" dirty="0">
                <a:solidFill>
                  <a:srgbClr val="0000FF"/>
                </a:solidFill>
                <a:ea typeface="ＭＳ Ｐゴシック" charset="0"/>
                <a:cs typeface="ＭＳ Ｐゴシック" charset="0"/>
                <a:sym typeface="CB Univers 67 CondensedBold" charset="0"/>
              </a:rPr>
              <a:t>[Email Address]</a:t>
            </a:r>
            <a:endParaRPr lang="en-US" sz="1200" u="sng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293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8AB1F4-289E-49D3-997C-958647FC6346}"/>
              </a:ext>
            </a:extLst>
          </p:cNvPr>
          <p:cNvSpPr txBox="1"/>
          <p:nvPr/>
        </p:nvSpPr>
        <p:spPr>
          <a:xfrm>
            <a:off x="231112" y="180869"/>
            <a:ext cx="365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Opening</a:t>
            </a:r>
            <a:endParaRPr lang="en-ID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552944-C535-47AF-8DCC-60CA4ADC72C1}"/>
              </a:ext>
            </a:extLst>
          </p:cNvPr>
          <p:cNvCxnSpPr>
            <a:cxnSpLocks/>
          </p:cNvCxnSpPr>
          <p:nvPr/>
        </p:nvCxnSpPr>
        <p:spPr>
          <a:xfrm>
            <a:off x="231112" y="570297"/>
            <a:ext cx="854612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670CD74-4805-48EB-80B9-759D6DF4F7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075801"/>
              </p:ext>
            </p:extLst>
          </p:nvPr>
        </p:nvGraphicFramePr>
        <p:xfrm>
          <a:off x="3328769" y="1290443"/>
          <a:ext cx="2486461" cy="900516"/>
        </p:xfrm>
        <a:graphic>
          <a:graphicData uri="http://schemas.openxmlformats.org/drawingml/2006/table">
            <a:tbl>
              <a:tblPr firstRow="1" firstCol="1" bandRow="1"/>
              <a:tblGrid>
                <a:gridCol w="2486461">
                  <a:extLst>
                    <a:ext uri="{9D8B030D-6E8A-4147-A177-3AD203B41FA5}">
                      <a16:colId xmlns:a16="http://schemas.microsoft.com/office/drawing/2014/main" val="3679928199"/>
                    </a:ext>
                  </a:extLst>
                </a:gridCol>
              </a:tblGrid>
              <a:tr h="3001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D" sz="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363" marR="2836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0784999"/>
                  </a:ext>
                </a:extLst>
              </a:tr>
              <a:tr h="30017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D" sz="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363" marR="2836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6766402"/>
                  </a:ext>
                </a:extLst>
              </a:tr>
              <a:tr h="300172"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D" sz="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D" sz="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363" marR="2836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81137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48A012B-6E42-4936-8C50-2533466D8F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804351"/>
              </p:ext>
            </p:extLst>
          </p:nvPr>
        </p:nvGraphicFramePr>
        <p:xfrm>
          <a:off x="139699" y="685800"/>
          <a:ext cx="8864600" cy="3332799"/>
        </p:xfrm>
        <a:graphic>
          <a:graphicData uri="http://schemas.openxmlformats.org/drawingml/2006/table">
            <a:tbl>
              <a:tblPr firstRow="1" firstCol="1" bandRow="1"/>
              <a:tblGrid>
                <a:gridCol w="8864600">
                  <a:extLst>
                    <a:ext uri="{9D8B030D-6E8A-4147-A177-3AD203B41FA5}">
                      <a16:colId xmlns:a16="http://schemas.microsoft.com/office/drawing/2014/main" val="1152058829"/>
                    </a:ext>
                  </a:extLst>
                </a:gridCol>
              </a:tblGrid>
              <a:tr h="30017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i="1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Delivery tracking system (DTS)</a:t>
                      </a: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digunakan</a:t>
                      </a: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oleh </a:t>
                      </a:r>
                      <a:r>
                        <a:rPr lang="en-US" sz="1400" i="1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Sales Reps, Sales Support, Service Branch, &amp; SCC</a:t>
                      </a: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sz="14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Kedepannya</a:t>
                      </a: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i="1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customer</a:t>
                      </a: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bisa</a:t>
                      </a: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langsung</a:t>
                      </a: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menggunakan</a:t>
                      </a: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aplikasi</a:t>
                      </a: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ini</a:t>
                      </a: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  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 scope : </a:t>
                      </a:r>
                      <a:r>
                        <a:rPr lang="en-US" sz="14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pengiriman</a:t>
                      </a: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unit </a:t>
                      </a:r>
                      <a:r>
                        <a:rPr lang="en-US" sz="14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dari</a:t>
                      </a: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central yard </a:t>
                      </a:r>
                      <a:r>
                        <a:rPr lang="en-US" sz="14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</a:t>
                      </a: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cabang</a:t>
                      </a: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/customer &amp; </a:t>
                      </a:r>
                      <a:r>
                        <a:rPr lang="en-US" sz="14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pengiriman</a:t>
                      </a: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dari</a:t>
                      </a: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transit yard/</a:t>
                      </a:r>
                      <a:r>
                        <a:rPr lang="en-US" sz="14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cabang</a:t>
                      </a: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</a:t>
                      </a: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site customer 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Out scope : </a:t>
                      </a:r>
                      <a:r>
                        <a:rPr lang="en-US" sz="14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pengiriman</a:t>
                      </a: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pick up by customer &amp; </a:t>
                      </a:r>
                      <a:r>
                        <a:rPr lang="en-US" sz="14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pengiriman</a:t>
                      </a: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</a:t>
                      </a: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vendor subletting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363" marR="2836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8953399"/>
                  </a:ext>
                </a:extLst>
              </a:tr>
              <a:tr h="14601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Keuntungan</a:t>
                      </a: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menggunakan</a:t>
                      </a: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i="1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Delivery Tracking system (DTS)</a:t>
                      </a: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adalah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363" marR="2836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4221455"/>
                  </a:ext>
                </a:extLst>
              </a:tr>
              <a:tr h="144597">
                <a:tc>
                  <a:txBody>
                    <a:bodyPr/>
                    <a:lstStyle/>
                    <a:p>
                      <a:pPr marL="2286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Kemudahan</a:t>
                      </a: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akses</a:t>
                      </a: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</a:t>
                      </a: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i="1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system</a:t>
                      </a: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melalui</a:t>
                      </a: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i="1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web internet </a:t>
                      </a: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4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tanpa</a:t>
                      </a: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jaringan</a:t>
                      </a: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internal </a:t>
                      </a:r>
                      <a:r>
                        <a:rPr lang="en-US" sz="14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Trakindo</a:t>
                      </a: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 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363" marR="2836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5451670"/>
                  </a:ext>
                </a:extLst>
              </a:tr>
              <a:tr h="139450"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 startAt="2"/>
                      </a:pPr>
                      <a:r>
                        <a:rPr lang="en-US" sz="14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Kecepatan</a:t>
                      </a: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mendapatkan</a:t>
                      </a: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akurasi</a:t>
                      </a: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informasi</a:t>
                      </a: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status dan </a:t>
                      </a:r>
                      <a:r>
                        <a:rPr lang="en-US" sz="14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keberadaan</a:t>
                      </a: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unit   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363" marR="2836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4907190"/>
                  </a:ext>
                </a:extLst>
              </a:tr>
              <a:tr h="148641"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 startAt="3"/>
                      </a:pPr>
                      <a:r>
                        <a:rPr lang="en-US" sz="14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Notifikasi</a:t>
                      </a: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langsung</a:t>
                      </a: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&amp; </a:t>
                      </a:r>
                      <a:r>
                        <a:rPr lang="en-US" sz="14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otomatis</a:t>
                      </a: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untuk</a:t>
                      </a: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setiap</a:t>
                      </a: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perubahan</a:t>
                      </a: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status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363" marR="2836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1780092"/>
                  </a:ext>
                </a:extLst>
              </a:tr>
              <a:tr h="167812"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 startAt="3"/>
                      </a:pPr>
                      <a:r>
                        <a:rPr lang="en-US" sz="14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Perencanaan</a:t>
                      </a: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dan </a:t>
                      </a:r>
                      <a:r>
                        <a:rPr lang="en-US" sz="14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persiapan</a:t>
                      </a: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serah</a:t>
                      </a: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terima</a:t>
                      </a: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dapat</a:t>
                      </a: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dilaksanakan</a:t>
                      </a: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lebih</a:t>
                      </a: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baik</a:t>
                      </a:r>
                      <a:endParaRPr lang="en-US" sz="14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363" marR="2836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7805595"/>
                  </a:ext>
                </a:extLst>
              </a:tr>
              <a:tr h="14459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Untuk</a:t>
                      </a: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informasi</a:t>
                      </a: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lebih</a:t>
                      </a: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lanjut</a:t>
                      </a: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bagaimana</a:t>
                      </a: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dapat</a:t>
                      </a: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mengakses</a:t>
                      </a: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delivery tracking status (DTS) </a:t>
                      </a:r>
                      <a:r>
                        <a:rPr lang="en-US" sz="14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dapat</a:t>
                      </a: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dilihat</a:t>
                      </a: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pada </a:t>
                      </a:r>
                      <a:r>
                        <a:rPr lang="en-US" sz="1400" i="1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 guidance</a:t>
                      </a: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terlampir</a:t>
                      </a: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i="1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363" marR="2836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397899"/>
                  </a:ext>
                </a:extLst>
              </a:tr>
              <a:tr h="7040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363" marR="2836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3300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4669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8AB1F4-289E-49D3-997C-958647FC6346}"/>
              </a:ext>
            </a:extLst>
          </p:cNvPr>
          <p:cNvSpPr txBox="1"/>
          <p:nvPr/>
        </p:nvSpPr>
        <p:spPr>
          <a:xfrm>
            <a:off x="231112" y="180869"/>
            <a:ext cx="365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ID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552944-C535-47AF-8DCC-60CA4ADC72C1}"/>
              </a:ext>
            </a:extLst>
          </p:cNvPr>
          <p:cNvCxnSpPr>
            <a:cxnSpLocks/>
          </p:cNvCxnSpPr>
          <p:nvPr/>
        </p:nvCxnSpPr>
        <p:spPr>
          <a:xfrm>
            <a:off x="231112" y="570297"/>
            <a:ext cx="854612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2BB53C8-7BC5-413B-8453-E6B8E9CA5E89}"/>
              </a:ext>
            </a:extLst>
          </p:cNvPr>
          <p:cNvSpPr txBox="1"/>
          <p:nvPr/>
        </p:nvSpPr>
        <p:spPr>
          <a:xfrm>
            <a:off x="790574" y="3199532"/>
            <a:ext cx="61055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Jika</a:t>
            </a:r>
            <a:r>
              <a:rPr lang="en-US" sz="11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anda</a:t>
            </a:r>
            <a:r>
              <a:rPr lang="en-US" sz="11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belum</a:t>
            </a:r>
            <a:r>
              <a:rPr lang="en-US" sz="11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mempunyai</a:t>
            </a:r>
            <a:r>
              <a:rPr lang="en-US" sz="11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akses</a:t>
            </a:r>
            <a:r>
              <a:rPr lang="en-US" sz="11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atau</a:t>
            </a:r>
            <a:r>
              <a:rPr lang="en-US" sz="11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tidak</a:t>
            </a:r>
            <a:r>
              <a:rPr lang="en-US" sz="11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bisa</a:t>
            </a:r>
            <a:r>
              <a:rPr lang="en-US" sz="11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login, </a:t>
            </a:r>
            <a:r>
              <a:rPr lang="en-US" sz="11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silahkan</a:t>
            </a:r>
            <a:r>
              <a:rPr lang="en-US" sz="11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hubungi</a:t>
            </a:r>
            <a:r>
              <a:rPr lang="en-US" sz="11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ict.portal@trakindo.co.id</a:t>
            </a:r>
            <a:endParaRPr lang="en-ID" sz="11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BDB39D-DF58-4B17-8709-1D1340857C44}"/>
              </a:ext>
            </a:extLst>
          </p:cNvPr>
          <p:cNvSpPr txBox="1"/>
          <p:nvPr/>
        </p:nvSpPr>
        <p:spPr>
          <a:xfrm>
            <a:off x="577778" y="834013"/>
            <a:ext cx="7023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a. Buka browser </a:t>
            </a:r>
            <a:r>
              <a:rPr lang="en-US" dirty="0" err="1">
                <a:latin typeface="Arial Narrow" panose="020B0606020202030204" pitchFamily="34" charset="0"/>
              </a:rPr>
              <a:t>anda</a:t>
            </a:r>
            <a:r>
              <a:rPr lang="en-US" dirty="0">
                <a:latin typeface="Arial Narrow" panose="020B0606020202030204" pitchFamily="34" charset="0"/>
              </a:rPr>
              <a:t> (</a:t>
            </a:r>
            <a:r>
              <a:rPr lang="en-US" dirty="0" err="1">
                <a:latin typeface="Arial Narrow" panose="020B0606020202030204" pitchFamily="34" charset="0"/>
              </a:rPr>
              <a:t>rekomendasi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untuk</a:t>
            </a:r>
            <a:r>
              <a:rPr lang="en-US" dirty="0">
                <a:latin typeface="Arial Narrow" panose="020B0606020202030204" pitchFamily="34" charset="0"/>
              </a:rPr>
              <a:t> chrome </a:t>
            </a:r>
            <a:r>
              <a:rPr lang="en-US" dirty="0" err="1">
                <a:latin typeface="Arial Narrow" panose="020B0606020202030204" pitchFamily="34" charset="0"/>
              </a:rPr>
              <a:t>dengan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versi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tertinggi</a:t>
            </a:r>
            <a:r>
              <a:rPr lang="en-US" dirty="0">
                <a:latin typeface="Arial Narrow" panose="020B0606020202030204" pitchFamily="34" charset="0"/>
              </a:rPr>
              <a:t>)</a:t>
            </a:r>
            <a:endParaRPr lang="en-ID" dirty="0">
              <a:latin typeface="Arial Narrow" panose="020B0606020202030204" pitchFamily="34" charset="0"/>
            </a:endParaRPr>
          </a:p>
        </p:txBody>
      </p:sp>
      <p:pic>
        <p:nvPicPr>
          <p:cNvPr id="1026" name="Picture 2" descr="Image result for chrome icon">
            <a:extLst>
              <a:ext uri="{FF2B5EF4-FFF2-40B4-BE49-F238E27FC236}">
                <a16:creationId xmlns:a16="http://schemas.microsoft.com/office/drawing/2014/main" id="{1E5524D0-6C43-4292-8DD0-8B5301008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886" y="739444"/>
            <a:ext cx="558469" cy="558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F4EB577-D7BC-4589-BC8E-D9E505F01DC7}"/>
              </a:ext>
            </a:extLst>
          </p:cNvPr>
          <p:cNvSpPr txBox="1"/>
          <p:nvPr/>
        </p:nvSpPr>
        <p:spPr>
          <a:xfrm>
            <a:off x="577778" y="1729387"/>
            <a:ext cx="5141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b. </a:t>
            </a:r>
            <a:r>
              <a:rPr lang="en-US" dirty="0" err="1">
                <a:latin typeface="Arial Narrow" panose="020B0606020202030204" pitchFamily="34" charset="0"/>
              </a:rPr>
              <a:t>Ketik</a:t>
            </a:r>
            <a:r>
              <a:rPr lang="en-US" dirty="0">
                <a:latin typeface="Arial Narrow" panose="020B0606020202030204" pitchFamily="34" charset="0"/>
              </a:rPr>
              <a:t> di browser pis.trakindo.co.id</a:t>
            </a:r>
            <a:endParaRPr lang="en-ID" dirty="0">
              <a:latin typeface="Arial Narrow" panose="020B0606020202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9851B2-EBC5-452A-9D7F-49293C1B9334}"/>
              </a:ext>
            </a:extLst>
          </p:cNvPr>
          <p:cNvSpPr txBox="1"/>
          <p:nvPr/>
        </p:nvSpPr>
        <p:spPr>
          <a:xfrm>
            <a:off x="577778" y="2830200"/>
            <a:ext cx="7300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c. Masukkan (username, password &amp; captcha) </a:t>
            </a:r>
            <a:r>
              <a:rPr lang="en-US" dirty="0" err="1">
                <a:latin typeface="Arial Narrow" panose="020B0606020202030204" pitchFamily="34" charset="0"/>
              </a:rPr>
              <a:t>lalu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klik</a:t>
            </a:r>
            <a:r>
              <a:rPr lang="en-US" dirty="0">
                <a:latin typeface="Arial Narrow" panose="020B0606020202030204" pitchFamily="34" charset="0"/>
              </a:rPr>
              <a:t> login.</a:t>
            </a:r>
            <a:endParaRPr lang="en-ID" dirty="0">
              <a:latin typeface="Arial Narrow" panose="020B0606020202030204" pitchFamily="34" charset="0"/>
            </a:endParaRPr>
          </a:p>
        </p:txBody>
      </p:sp>
      <p:pic>
        <p:nvPicPr>
          <p:cNvPr id="11" name="Picture 2" descr="C:\Users\iForce\AppData\Local\Temp\SNAGHTMLb52636d.PNG">
            <a:extLst>
              <a:ext uri="{FF2B5EF4-FFF2-40B4-BE49-F238E27FC236}">
                <a16:creationId xmlns:a16="http://schemas.microsoft.com/office/drawing/2014/main" id="{D5347169-B17B-4ED7-9E7B-B3686BDC1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33" y="2428430"/>
            <a:ext cx="2331848" cy="1351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7DE25B-ACF9-4E3B-97C1-902FE9963C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3590" y="1628848"/>
            <a:ext cx="4343765" cy="5548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F619138-C07C-4B21-8BE1-9D0B3BED1DF4}"/>
              </a:ext>
            </a:extLst>
          </p:cNvPr>
          <p:cNvSpPr txBox="1"/>
          <p:nvPr/>
        </p:nvSpPr>
        <p:spPr>
          <a:xfrm>
            <a:off x="-3838" y="-3281"/>
            <a:ext cx="3657599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Bagaimana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cara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mengakses</a:t>
            </a:r>
            <a:r>
              <a:rPr lang="en-US" dirty="0">
                <a:solidFill>
                  <a:schemeClr val="tx1"/>
                </a:solidFill>
              </a:rPr>
              <a:t> DTS</a:t>
            </a:r>
            <a:endParaRPr lang="en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568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A2AFD1D-D114-4889-828B-30C6DBAB5303}"/>
              </a:ext>
            </a:extLst>
          </p:cNvPr>
          <p:cNvSpPr txBox="1"/>
          <p:nvPr/>
        </p:nvSpPr>
        <p:spPr>
          <a:xfrm>
            <a:off x="-3838" y="-3281"/>
            <a:ext cx="3657599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Tampilan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halaman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utama</a:t>
            </a:r>
            <a:endParaRPr lang="en-ID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954A9A-678D-4640-84DE-65B31659E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12" y="563577"/>
            <a:ext cx="8648700" cy="32718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A8F67E-A25B-4DF5-8ED6-9A37FAD786C8}"/>
              </a:ext>
            </a:extLst>
          </p:cNvPr>
          <p:cNvSpPr txBox="1"/>
          <p:nvPr/>
        </p:nvSpPr>
        <p:spPr>
          <a:xfrm>
            <a:off x="311150" y="1478896"/>
            <a:ext cx="2044700" cy="2308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1200" u="sng" dirty="0">
                <a:latin typeface="Arial Narrow" panose="020B0606020202030204" pitchFamily="34" charset="0"/>
              </a:rPr>
              <a:t>Delivery Request </a:t>
            </a:r>
            <a:r>
              <a:rPr lang="en-US" sz="1200" dirty="0" err="1">
                <a:latin typeface="Arial Narrow" panose="020B0606020202030204" pitchFamily="34" charset="0"/>
              </a:rPr>
              <a:t>adalah</a:t>
            </a:r>
            <a:r>
              <a:rPr lang="en-US" sz="1200" dirty="0">
                <a:latin typeface="Arial Narrow" panose="020B0606020202030204" pitchFamily="34" charset="0"/>
              </a:rPr>
              <a:t> </a:t>
            </a:r>
            <a:r>
              <a:rPr lang="en-US" sz="1200" dirty="0" err="1">
                <a:latin typeface="Arial Narrow" panose="020B0606020202030204" pitchFamily="34" charset="0"/>
              </a:rPr>
              <a:t>permintaan</a:t>
            </a:r>
            <a:r>
              <a:rPr lang="en-US" sz="1200" dirty="0">
                <a:latin typeface="Arial Narrow" panose="020B0606020202030204" pitchFamily="34" charset="0"/>
              </a:rPr>
              <a:t> </a:t>
            </a:r>
            <a:r>
              <a:rPr lang="en-US" sz="1200" dirty="0" err="1">
                <a:latin typeface="Arial Narrow" panose="020B0606020202030204" pitchFamily="34" charset="0"/>
              </a:rPr>
              <a:t>pengiriman</a:t>
            </a:r>
            <a:r>
              <a:rPr lang="en-US" sz="1200" dirty="0">
                <a:latin typeface="Arial Narrow" panose="020B0606020202030204" pitchFamily="34" charset="0"/>
              </a:rPr>
              <a:t> unit PP </a:t>
            </a:r>
            <a:r>
              <a:rPr lang="en-US" sz="1200" dirty="0" err="1">
                <a:latin typeface="Arial Narrow" panose="020B0606020202030204" pitchFamily="34" charset="0"/>
              </a:rPr>
              <a:t>maupun</a:t>
            </a:r>
            <a:r>
              <a:rPr lang="en-US" sz="1200" dirty="0">
                <a:latin typeface="Arial Narrow" panose="020B0606020202030204" pitchFamily="34" charset="0"/>
              </a:rPr>
              <a:t> RUE </a:t>
            </a:r>
            <a:r>
              <a:rPr lang="en-US" sz="1200" dirty="0" err="1">
                <a:latin typeface="Arial Narrow" panose="020B0606020202030204" pitchFamily="34" charset="0"/>
              </a:rPr>
              <a:t>tujuan</a:t>
            </a:r>
            <a:r>
              <a:rPr lang="en-US" sz="1200" dirty="0">
                <a:latin typeface="Arial Narrow" panose="020B0606020202030204" pitchFamily="34" charset="0"/>
              </a:rPr>
              <a:t> </a:t>
            </a:r>
            <a:r>
              <a:rPr lang="en-US" sz="1200" dirty="0" err="1">
                <a:latin typeface="Arial Narrow" panose="020B0606020202030204" pitchFamily="34" charset="0"/>
              </a:rPr>
              <a:t>ke</a:t>
            </a:r>
            <a:r>
              <a:rPr lang="en-US" sz="1200" dirty="0">
                <a:latin typeface="Arial Narrow" panose="020B0606020202030204" pitchFamily="34" charset="0"/>
              </a:rPr>
              <a:t> customer &amp; </a:t>
            </a:r>
            <a:r>
              <a:rPr lang="en-US" sz="1200" dirty="0" err="1">
                <a:latin typeface="Arial Narrow" panose="020B0606020202030204" pitchFamily="34" charset="0"/>
              </a:rPr>
              <a:t>cabang</a:t>
            </a:r>
            <a:r>
              <a:rPr lang="en-US" sz="1200" dirty="0">
                <a:latin typeface="Arial Narrow" panose="020B0606020202030204" pitchFamily="34" charset="0"/>
              </a:rPr>
              <a:t>/transit yard .</a:t>
            </a:r>
          </a:p>
          <a:p>
            <a:pPr algn="just"/>
            <a:r>
              <a:rPr lang="en-US" sz="1200" dirty="0" err="1">
                <a:latin typeface="Arial Narrow" panose="020B0606020202030204" pitchFamily="34" charset="0"/>
              </a:rPr>
              <a:t>Referensi</a:t>
            </a:r>
            <a:r>
              <a:rPr lang="en-US" sz="1200" dirty="0">
                <a:latin typeface="Arial Narrow" panose="020B0606020202030204" pitchFamily="34" charset="0"/>
              </a:rPr>
              <a:t> yang </a:t>
            </a:r>
            <a:r>
              <a:rPr lang="en-US" sz="1200" dirty="0" err="1">
                <a:latin typeface="Arial Narrow" panose="020B0606020202030204" pitchFamily="34" charset="0"/>
              </a:rPr>
              <a:t>digunakan</a:t>
            </a:r>
            <a:r>
              <a:rPr lang="en-US" sz="1200" dirty="0">
                <a:latin typeface="Arial Narrow" panose="020B0606020202030204" pitchFamily="34" charset="0"/>
              </a:rPr>
              <a:t> 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>
                <a:latin typeface="Arial Narrow" panose="020B0606020202030204" pitchFamily="34" charset="0"/>
              </a:rPr>
              <a:t>SO/RO number yang </a:t>
            </a:r>
            <a:r>
              <a:rPr lang="en-US" sz="1200" dirty="0" err="1">
                <a:latin typeface="Arial Narrow" panose="020B0606020202030204" pitchFamily="34" charset="0"/>
              </a:rPr>
              <a:t>sudah</a:t>
            </a:r>
            <a:r>
              <a:rPr lang="en-US" sz="1200" dirty="0">
                <a:latin typeface="Arial Narrow" panose="020B0606020202030204" pitchFamily="34" charset="0"/>
              </a:rPr>
              <a:t> Release approval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>
                <a:latin typeface="Arial Narrow" panose="020B0606020202030204" pitchFamily="34" charset="0"/>
              </a:rPr>
              <a:t>STR yang </a:t>
            </a:r>
            <a:r>
              <a:rPr lang="en-US" sz="1200" dirty="0" err="1">
                <a:latin typeface="Arial Narrow" panose="020B0606020202030204" pitchFamily="34" charset="0"/>
              </a:rPr>
              <a:t>sudah</a:t>
            </a:r>
            <a:r>
              <a:rPr lang="en-US" sz="1200" dirty="0">
                <a:latin typeface="Arial Narrow" panose="020B0606020202030204" pitchFamily="34" charset="0"/>
              </a:rPr>
              <a:t> </a:t>
            </a:r>
            <a:r>
              <a:rPr lang="en-US" sz="1200" dirty="0" err="1">
                <a:latin typeface="Arial Narrow" panose="020B0606020202030204" pitchFamily="34" charset="0"/>
              </a:rPr>
              <a:t>diapproved</a:t>
            </a:r>
            <a:r>
              <a:rPr lang="en-US" sz="1200" dirty="0">
                <a:latin typeface="Arial Narrow" panose="020B0606020202030204" pitchFamily="34" charset="0"/>
              </a:rPr>
              <a:t> 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>
                <a:latin typeface="Arial Narrow" panose="020B0606020202030204" pitchFamily="34" charset="0"/>
              </a:rPr>
              <a:t>PO/STO Vendor Subletting yang </a:t>
            </a:r>
            <a:r>
              <a:rPr lang="en-US" sz="1200" dirty="0" err="1">
                <a:latin typeface="Arial Narrow" panose="020B0606020202030204" pitchFamily="34" charset="0"/>
              </a:rPr>
              <a:t>sudah</a:t>
            </a:r>
            <a:r>
              <a:rPr lang="en-US" sz="1200" dirty="0">
                <a:latin typeface="Arial Narrow" panose="020B0606020202030204" pitchFamily="34" charset="0"/>
              </a:rPr>
              <a:t> release*)</a:t>
            </a:r>
          </a:p>
          <a:p>
            <a:pPr algn="just"/>
            <a:r>
              <a:rPr lang="en-US" sz="1200" dirty="0">
                <a:latin typeface="Arial Narrow" panose="020B0606020202030204" pitchFamily="34" charset="0"/>
              </a:rPr>
              <a:t>*)in progress</a:t>
            </a:r>
            <a:endParaRPr lang="en-ID" sz="1200" dirty="0">
              <a:latin typeface="Arial Narrow" panose="020B0606020202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28AD25-0FB2-4EE0-99D8-2ABCB693401D}"/>
              </a:ext>
            </a:extLst>
          </p:cNvPr>
          <p:cNvSpPr/>
          <p:nvPr/>
        </p:nvSpPr>
        <p:spPr>
          <a:xfrm>
            <a:off x="2550779" y="1478896"/>
            <a:ext cx="1919621" cy="24269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000" b="1" u="sng" dirty="0">
                <a:latin typeface="Arial Narrow" panose="020B0606020202030204" pitchFamily="34" charset="0"/>
              </a:rPr>
              <a:t>DI Manual  </a:t>
            </a:r>
            <a:r>
              <a:rPr lang="en-US" sz="1000" dirty="0" err="1">
                <a:latin typeface="Arial Narrow" panose="020B0606020202030204" pitchFamily="34" charset="0"/>
              </a:rPr>
              <a:t>adalah</a:t>
            </a:r>
            <a:r>
              <a:rPr lang="en-US" sz="1000" dirty="0">
                <a:latin typeface="Arial Narrow" panose="020B0606020202030204" pitchFamily="34" charset="0"/>
              </a:rPr>
              <a:t> </a:t>
            </a:r>
            <a:r>
              <a:rPr lang="en-US" sz="1000" dirty="0" err="1">
                <a:latin typeface="Arial Narrow" panose="020B0606020202030204" pitchFamily="34" charset="0"/>
              </a:rPr>
              <a:t>permintaan</a:t>
            </a:r>
            <a:r>
              <a:rPr lang="en-US" sz="1000" dirty="0">
                <a:latin typeface="Arial Narrow" panose="020B0606020202030204" pitchFamily="34" charset="0"/>
              </a:rPr>
              <a:t> </a:t>
            </a:r>
            <a:r>
              <a:rPr lang="en-US" sz="1000" dirty="0" err="1">
                <a:latin typeface="Arial Narrow" panose="020B0606020202030204" pitchFamily="34" charset="0"/>
              </a:rPr>
              <a:t>pengiriman</a:t>
            </a:r>
            <a:r>
              <a:rPr lang="en-US" sz="1000" dirty="0">
                <a:latin typeface="Arial Narrow" panose="020B0606020202030204" pitchFamily="34" charset="0"/>
              </a:rPr>
              <a:t> </a:t>
            </a:r>
            <a:r>
              <a:rPr lang="en-US" sz="1000" dirty="0" err="1">
                <a:latin typeface="Arial Narrow" panose="020B0606020202030204" pitchFamily="34" charset="0"/>
              </a:rPr>
              <a:t>dengan</a:t>
            </a:r>
            <a:r>
              <a:rPr lang="en-US" sz="1000" dirty="0">
                <a:latin typeface="Arial Narrow" panose="020B0606020202030204" pitchFamily="34" charset="0"/>
              </a:rPr>
              <a:t> </a:t>
            </a:r>
            <a:r>
              <a:rPr lang="en-US" sz="1000" dirty="0" err="1">
                <a:latin typeface="Arial Narrow" panose="020B0606020202030204" pitchFamily="34" charset="0"/>
              </a:rPr>
              <a:t>kondisi</a:t>
            </a:r>
            <a:r>
              <a:rPr lang="en-US" sz="1000" dirty="0">
                <a:latin typeface="Arial Narrow" panose="020B0606020202030204" pitchFamily="34" charset="0"/>
              </a:rPr>
              <a:t> :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sz="1000" dirty="0">
                <a:latin typeface="Arial Narrow" panose="020B0606020202030204" pitchFamily="34" charset="0"/>
              </a:rPr>
              <a:t>SN unit </a:t>
            </a:r>
            <a:r>
              <a:rPr lang="en-US" sz="1000" dirty="0" err="1">
                <a:latin typeface="Arial Narrow" panose="020B0606020202030204" pitchFamily="34" charset="0"/>
              </a:rPr>
              <a:t>tidak</a:t>
            </a:r>
            <a:r>
              <a:rPr lang="en-US" sz="1000" dirty="0">
                <a:latin typeface="Arial Narrow" panose="020B0606020202030204" pitchFamily="34" charset="0"/>
              </a:rPr>
              <a:t> </a:t>
            </a:r>
            <a:r>
              <a:rPr lang="en-US" sz="1000" dirty="0" err="1">
                <a:latin typeface="Arial Narrow" panose="020B0606020202030204" pitchFamily="34" charset="0"/>
              </a:rPr>
              <a:t>terdata</a:t>
            </a:r>
            <a:r>
              <a:rPr lang="en-US" sz="1000" dirty="0">
                <a:latin typeface="Arial Narrow" panose="020B0606020202030204" pitchFamily="34" charset="0"/>
              </a:rPr>
              <a:t> di SAP ( </a:t>
            </a:r>
            <a:r>
              <a:rPr lang="en-US" sz="1000" dirty="0" err="1">
                <a:latin typeface="Arial Narrow" panose="020B0606020202030204" pitchFamily="34" charset="0"/>
              </a:rPr>
              <a:t>Assesories</a:t>
            </a:r>
            <a:r>
              <a:rPr lang="en-US" sz="1000" dirty="0">
                <a:latin typeface="Arial Narrow" panose="020B0606020202030204" pitchFamily="34" charset="0"/>
              </a:rPr>
              <a:t>/attachment)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sz="1000" dirty="0">
                <a:latin typeface="Arial Narrow" panose="020B0606020202030204" pitchFamily="34" charset="0"/>
              </a:rPr>
              <a:t>System SAP yang </a:t>
            </a:r>
            <a:r>
              <a:rPr lang="en-US" sz="1000" dirty="0" err="1">
                <a:latin typeface="Arial Narrow" panose="020B0606020202030204" pitchFamily="34" charset="0"/>
              </a:rPr>
              <a:t>sedang</a:t>
            </a:r>
            <a:r>
              <a:rPr lang="en-US" sz="1000" dirty="0">
                <a:latin typeface="Arial Narrow" panose="020B0606020202030204" pitchFamily="34" charset="0"/>
              </a:rPr>
              <a:t> trouble 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sz="1000" dirty="0">
                <a:latin typeface="Arial Narrow" panose="020B0606020202030204" pitchFamily="34" charset="0"/>
              </a:rPr>
              <a:t>STO Push. DI Manual </a:t>
            </a:r>
            <a:r>
              <a:rPr lang="en-US" sz="1000" dirty="0" err="1">
                <a:latin typeface="Arial Narrow" panose="020B0606020202030204" pitchFamily="34" charset="0"/>
              </a:rPr>
              <a:t>dibuatkan</a:t>
            </a:r>
            <a:r>
              <a:rPr lang="en-US" sz="1000" dirty="0">
                <a:latin typeface="Arial Narrow" panose="020B0606020202030204" pitchFamily="34" charset="0"/>
              </a:rPr>
              <a:t> oleh team 	ALOR. 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sz="1000" dirty="0" err="1">
                <a:latin typeface="Arial Narrow" panose="020B0606020202030204" pitchFamily="34" charset="0"/>
              </a:rPr>
              <a:t>Kondisi</a:t>
            </a:r>
            <a:r>
              <a:rPr lang="en-US" sz="1000" dirty="0">
                <a:latin typeface="Arial Narrow" panose="020B0606020202030204" pitchFamily="34" charset="0"/>
              </a:rPr>
              <a:t> </a:t>
            </a:r>
            <a:r>
              <a:rPr lang="en-US" sz="1000" dirty="0" err="1">
                <a:latin typeface="Arial Narrow" panose="020B0606020202030204" pitchFamily="34" charset="0"/>
              </a:rPr>
              <a:t>khusus</a:t>
            </a:r>
            <a:r>
              <a:rPr lang="en-US" sz="1000" dirty="0">
                <a:latin typeface="Arial Narrow" panose="020B0606020202030204" pitchFamily="34" charset="0"/>
              </a:rPr>
              <a:t> </a:t>
            </a:r>
            <a:r>
              <a:rPr lang="en-US" sz="1000" dirty="0" err="1">
                <a:latin typeface="Arial Narrow" panose="020B0606020202030204" pitchFamily="34" charset="0"/>
              </a:rPr>
              <a:t>dikarenakan</a:t>
            </a:r>
            <a:r>
              <a:rPr lang="en-US" sz="1000" dirty="0">
                <a:latin typeface="Arial Narrow" panose="020B0606020202030204" pitchFamily="34" charset="0"/>
              </a:rPr>
              <a:t> </a:t>
            </a:r>
            <a:r>
              <a:rPr lang="en-US" sz="1000" dirty="0" err="1">
                <a:latin typeface="Arial Narrow" panose="020B0606020202030204" pitchFamily="34" charset="0"/>
              </a:rPr>
              <a:t>komitmen</a:t>
            </a:r>
            <a:r>
              <a:rPr lang="en-US" sz="1000" dirty="0">
                <a:latin typeface="Arial Narrow" panose="020B0606020202030204" pitchFamily="34" charset="0"/>
              </a:rPr>
              <a:t> </a:t>
            </a:r>
            <a:r>
              <a:rPr lang="en-US" sz="1000" dirty="0" err="1">
                <a:latin typeface="Arial Narrow" panose="020B0606020202030204" pitchFamily="34" charset="0"/>
              </a:rPr>
              <a:t>dengan</a:t>
            </a:r>
            <a:r>
              <a:rPr lang="en-US" sz="1000" dirty="0">
                <a:latin typeface="Arial Narrow" panose="020B0606020202030204" pitchFamily="34" charset="0"/>
              </a:rPr>
              <a:t> customer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sz="1000" dirty="0" err="1">
                <a:latin typeface="Arial Narrow" panose="020B0606020202030204" pitchFamily="34" charset="0"/>
              </a:rPr>
              <a:t>Permintaan</a:t>
            </a:r>
            <a:r>
              <a:rPr lang="en-US" sz="1000" dirty="0">
                <a:latin typeface="Arial Narrow" panose="020B0606020202030204" pitchFamily="34" charset="0"/>
              </a:rPr>
              <a:t> DI manual No. 4 </a:t>
            </a:r>
            <a:r>
              <a:rPr lang="en-US" sz="1000" dirty="0" err="1">
                <a:latin typeface="Arial Narrow" panose="020B0606020202030204" pitchFamily="34" charset="0"/>
              </a:rPr>
              <a:t>bisa</a:t>
            </a:r>
            <a:r>
              <a:rPr lang="en-US" sz="1000" dirty="0">
                <a:latin typeface="Arial Narrow" panose="020B0606020202030204" pitchFamily="34" charset="0"/>
              </a:rPr>
              <a:t> </a:t>
            </a:r>
            <a:r>
              <a:rPr lang="en-US" sz="1000" dirty="0" err="1">
                <a:latin typeface="Arial Narrow" panose="020B0606020202030204" pitchFamily="34" charset="0"/>
              </a:rPr>
              <a:t>dilakukan</a:t>
            </a:r>
            <a:r>
              <a:rPr lang="en-US" sz="1000" dirty="0">
                <a:latin typeface="Arial Narrow" panose="020B0606020202030204" pitchFamily="34" charset="0"/>
              </a:rPr>
              <a:t> </a:t>
            </a:r>
            <a:r>
              <a:rPr lang="en-US" sz="1000" dirty="0" err="1">
                <a:latin typeface="Arial Narrow" panose="020B0606020202030204" pitchFamily="34" charset="0"/>
              </a:rPr>
              <a:t>setelah</a:t>
            </a:r>
            <a:r>
              <a:rPr lang="en-US" sz="1000" dirty="0">
                <a:latin typeface="Arial Narrow" panose="020B0606020202030204" pitchFamily="34" charset="0"/>
              </a:rPr>
              <a:t> </a:t>
            </a:r>
            <a:r>
              <a:rPr lang="en-US" sz="1000" dirty="0" err="1">
                <a:latin typeface="Arial Narrow" panose="020B0606020202030204" pitchFamily="34" charset="0"/>
              </a:rPr>
              <a:t>permintaan</a:t>
            </a:r>
            <a:r>
              <a:rPr lang="en-US" sz="1000" dirty="0">
                <a:latin typeface="Arial Narrow" panose="020B0606020202030204" pitchFamily="34" charset="0"/>
              </a:rPr>
              <a:t> </a:t>
            </a:r>
            <a:r>
              <a:rPr lang="en-US" sz="1000" dirty="0" err="1">
                <a:latin typeface="Arial Narrow" panose="020B0606020202030204" pitchFamily="34" charset="0"/>
              </a:rPr>
              <a:t>persetujuan</a:t>
            </a:r>
            <a:r>
              <a:rPr lang="en-US" sz="1000" dirty="0">
                <a:latin typeface="Arial Narrow" panose="020B0606020202030204" pitchFamily="34" charset="0"/>
              </a:rPr>
              <a:t> </a:t>
            </a:r>
            <a:r>
              <a:rPr lang="en-US" sz="1000" dirty="0" err="1">
                <a:latin typeface="Arial Narrow" panose="020B0606020202030204" pitchFamily="34" charset="0"/>
              </a:rPr>
              <a:t>dari</a:t>
            </a:r>
            <a:r>
              <a:rPr lang="en-US" sz="1000" dirty="0">
                <a:latin typeface="Arial Narrow" panose="020B0606020202030204" pitchFamily="34" charset="0"/>
              </a:rPr>
              <a:t> ASM/GM </a:t>
            </a:r>
            <a:r>
              <a:rPr lang="en-US" sz="1000" dirty="0" err="1">
                <a:latin typeface="Arial Narrow" panose="020B0606020202030204" pitchFamily="34" charset="0"/>
              </a:rPr>
              <a:t>ke</a:t>
            </a:r>
            <a:r>
              <a:rPr lang="en-US" sz="1000" dirty="0">
                <a:latin typeface="Arial Narrow" panose="020B0606020202030204" pitchFamily="34" charset="0"/>
              </a:rPr>
              <a:t> PPSC DIV Head </a:t>
            </a:r>
            <a:r>
              <a:rPr lang="en-US" sz="1000" dirty="0" err="1">
                <a:latin typeface="Arial Narrow" panose="020B0606020202030204" pitchFamily="34" charset="0"/>
              </a:rPr>
              <a:t>disetujui</a:t>
            </a:r>
            <a:r>
              <a:rPr lang="en-US" sz="1000" dirty="0">
                <a:latin typeface="Arial Narrow" panose="020B0606020202030204" pitchFamily="34" charset="0"/>
              </a:rPr>
              <a:t>.  </a:t>
            </a:r>
            <a:endParaRPr lang="en-ID" sz="1000" dirty="0">
              <a:latin typeface="Arial Narrow" panose="020B0606020202030204" pitchFamily="34" charset="0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sz="1000" dirty="0">
              <a:latin typeface="Arial Narrow" panose="020B0606020202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ACA2C2-5E6F-4717-A2F2-FA24464E7262}"/>
              </a:ext>
            </a:extLst>
          </p:cNvPr>
          <p:cNvSpPr/>
          <p:nvPr/>
        </p:nvSpPr>
        <p:spPr>
          <a:xfrm>
            <a:off x="4555462" y="1478896"/>
            <a:ext cx="1500521" cy="6991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sz="1000" dirty="0">
              <a:latin typeface="Arial Narrow" panose="020B0606020202030204" pitchFamily="34" charset="0"/>
            </a:endParaRPr>
          </a:p>
          <a:p>
            <a:pPr algn="just"/>
            <a:r>
              <a:rPr lang="en-US" sz="1000" b="1" u="sng" dirty="0">
                <a:latin typeface="Arial Narrow" panose="020B0606020202030204" pitchFamily="34" charset="0"/>
              </a:rPr>
              <a:t>Delivery Tracking </a:t>
            </a:r>
            <a:r>
              <a:rPr lang="en-US" sz="1000" dirty="0" err="1">
                <a:latin typeface="Arial Narrow" panose="020B0606020202030204" pitchFamily="34" charset="0"/>
              </a:rPr>
              <a:t>adalah</a:t>
            </a:r>
            <a:r>
              <a:rPr lang="en-US" sz="1000" dirty="0">
                <a:latin typeface="Arial Narrow" panose="020B0606020202030204" pitchFamily="34" charset="0"/>
              </a:rPr>
              <a:t> </a:t>
            </a:r>
            <a:r>
              <a:rPr lang="en-US" sz="1000" dirty="0" err="1">
                <a:latin typeface="Arial Narrow" panose="020B0606020202030204" pitchFamily="34" charset="0"/>
              </a:rPr>
              <a:t>pengecekan</a:t>
            </a:r>
            <a:r>
              <a:rPr lang="en-US" sz="1000" dirty="0">
                <a:latin typeface="Arial Narrow" panose="020B0606020202030204" pitchFamily="34" charset="0"/>
              </a:rPr>
              <a:t> status </a:t>
            </a:r>
            <a:r>
              <a:rPr lang="en-US" sz="1000" dirty="0" err="1">
                <a:latin typeface="Arial Narrow" panose="020B0606020202030204" pitchFamily="34" charset="0"/>
              </a:rPr>
              <a:t>pengiriman</a:t>
            </a:r>
            <a:r>
              <a:rPr lang="en-US" sz="1000" dirty="0">
                <a:latin typeface="Arial Narrow" panose="020B0606020202030204" pitchFamily="34" charset="0"/>
              </a:rPr>
              <a:t> unit dan </a:t>
            </a:r>
            <a:r>
              <a:rPr lang="en-US" sz="1000" dirty="0" err="1">
                <a:latin typeface="Arial Narrow" panose="020B0606020202030204" pitchFamily="34" charset="0"/>
              </a:rPr>
              <a:t>posisi</a:t>
            </a:r>
            <a:r>
              <a:rPr lang="en-US" sz="1000" dirty="0">
                <a:latin typeface="Arial Narrow" panose="020B0606020202030204" pitchFamily="34" charset="0"/>
              </a:rPr>
              <a:t> unit </a:t>
            </a:r>
            <a:endParaRPr lang="en-ID" sz="1000" dirty="0">
              <a:latin typeface="Arial Narrow" panose="020B0606020202030204" pitchFamily="34" charset="0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sz="10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631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954A9A-678D-4640-84DE-65B31659E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533400"/>
            <a:ext cx="8978900" cy="34734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F71FEE-8ECE-47FE-BD2C-F12A0C7D9FD3}"/>
              </a:ext>
            </a:extLst>
          </p:cNvPr>
          <p:cNvSpPr txBox="1"/>
          <p:nvPr/>
        </p:nvSpPr>
        <p:spPr>
          <a:xfrm>
            <a:off x="1355063" y="1480751"/>
            <a:ext cx="1197637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600" dirty="0" err="1">
                <a:solidFill>
                  <a:schemeClr val="tx1"/>
                </a:solidFill>
              </a:rPr>
              <a:t>Klik</a:t>
            </a:r>
            <a:r>
              <a:rPr lang="en-US" sz="600" dirty="0">
                <a:solidFill>
                  <a:schemeClr val="tx1"/>
                </a:solidFill>
              </a:rPr>
              <a:t> ‘Create DR’ </a:t>
            </a:r>
            <a:r>
              <a:rPr lang="en-US" sz="600" dirty="0" err="1">
                <a:solidFill>
                  <a:schemeClr val="tx1"/>
                </a:solidFill>
              </a:rPr>
              <a:t>untuk</a:t>
            </a:r>
            <a:r>
              <a:rPr lang="en-US" sz="600" dirty="0">
                <a:solidFill>
                  <a:schemeClr val="tx1"/>
                </a:solidFill>
              </a:rPr>
              <a:t>  Create DR (</a:t>
            </a:r>
            <a:r>
              <a:rPr lang="en-US" sz="600" dirty="0" err="1">
                <a:solidFill>
                  <a:schemeClr val="tx1"/>
                </a:solidFill>
              </a:rPr>
              <a:t>permintaan</a:t>
            </a:r>
            <a:r>
              <a:rPr lang="en-US" sz="600" dirty="0">
                <a:solidFill>
                  <a:schemeClr val="tx1"/>
                </a:solidFill>
              </a:rPr>
              <a:t> </a:t>
            </a:r>
            <a:r>
              <a:rPr lang="en-US" sz="600" dirty="0" err="1">
                <a:solidFill>
                  <a:schemeClr val="tx1"/>
                </a:solidFill>
              </a:rPr>
              <a:t>pengiriman</a:t>
            </a:r>
            <a:r>
              <a:rPr lang="en-US" sz="600" dirty="0">
                <a:solidFill>
                  <a:schemeClr val="tx1"/>
                </a:solidFill>
              </a:rPr>
              <a:t> </a:t>
            </a:r>
            <a:r>
              <a:rPr lang="en-US" sz="600" dirty="0" err="1">
                <a:solidFill>
                  <a:schemeClr val="tx1"/>
                </a:solidFill>
              </a:rPr>
              <a:t>dengan</a:t>
            </a:r>
            <a:r>
              <a:rPr lang="en-US" sz="600" dirty="0">
                <a:solidFill>
                  <a:schemeClr val="tx1"/>
                </a:solidFill>
              </a:rPr>
              <a:t> SAP </a:t>
            </a:r>
            <a:r>
              <a:rPr lang="en-US" sz="600" dirty="0" err="1">
                <a:solidFill>
                  <a:schemeClr val="tx1"/>
                </a:solidFill>
              </a:rPr>
              <a:t>reff</a:t>
            </a:r>
            <a:r>
              <a:rPr lang="en-US" sz="600" dirty="0">
                <a:solidFill>
                  <a:schemeClr val="tx1"/>
                </a:solidFill>
              </a:rPr>
              <a:t> </a:t>
            </a:r>
            <a:r>
              <a:rPr lang="en-US" sz="600" dirty="0" err="1">
                <a:solidFill>
                  <a:schemeClr val="tx1"/>
                </a:solidFill>
              </a:rPr>
              <a:t>seperti</a:t>
            </a:r>
            <a:r>
              <a:rPr lang="en-US" sz="600" dirty="0">
                <a:solidFill>
                  <a:schemeClr val="tx1"/>
                </a:solidFill>
              </a:rPr>
              <a:t> SO </a:t>
            </a:r>
            <a:r>
              <a:rPr lang="en-US" sz="600" dirty="0" err="1">
                <a:solidFill>
                  <a:schemeClr val="tx1"/>
                </a:solidFill>
              </a:rPr>
              <a:t>atau</a:t>
            </a:r>
            <a:r>
              <a:rPr lang="en-US" sz="600" dirty="0">
                <a:solidFill>
                  <a:schemeClr val="tx1"/>
                </a:solidFill>
              </a:rPr>
              <a:t> STR no)</a:t>
            </a:r>
            <a:endParaRPr lang="en-ID" sz="6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C3106-11D9-4877-BD29-D6E8E8BF1B64}"/>
              </a:ext>
            </a:extLst>
          </p:cNvPr>
          <p:cNvSpPr txBox="1"/>
          <p:nvPr/>
        </p:nvSpPr>
        <p:spPr>
          <a:xfrm>
            <a:off x="3310863" y="1493451"/>
            <a:ext cx="1197637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600" dirty="0" err="1">
                <a:solidFill>
                  <a:schemeClr val="tx1"/>
                </a:solidFill>
              </a:rPr>
              <a:t>Klik</a:t>
            </a:r>
            <a:r>
              <a:rPr lang="en-US" sz="600" dirty="0">
                <a:solidFill>
                  <a:schemeClr val="tx1"/>
                </a:solidFill>
              </a:rPr>
              <a:t> ‘Create DI ’ </a:t>
            </a:r>
            <a:r>
              <a:rPr lang="en-US" sz="600" dirty="0" err="1">
                <a:solidFill>
                  <a:schemeClr val="tx1"/>
                </a:solidFill>
              </a:rPr>
              <a:t>untuk</a:t>
            </a:r>
            <a:r>
              <a:rPr lang="en-US" sz="600" dirty="0">
                <a:solidFill>
                  <a:schemeClr val="tx1"/>
                </a:solidFill>
              </a:rPr>
              <a:t>  Create DR (</a:t>
            </a:r>
            <a:r>
              <a:rPr lang="en-US" sz="600" dirty="0" err="1">
                <a:solidFill>
                  <a:schemeClr val="tx1"/>
                </a:solidFill>
              </a:rPr>
              <a:t>permintaan</a:t>
            </a:r>
            <a:r>
              <a:rPr lang="en-US" sz="600" dirty="0">
                <a:solidFill>
                  <a:schemeClr val="tx1"/>
                </a:solidFill>
              </a:rPr>
              <a:t> </a:t>
            </a:r>
            <a:r>
              <a:rPr lang="en-US" sz="600" dirty="0" err="1">
                <a:solidFill>
                  <a:schemeClr val="tx1"/>
                </a:solidFill>
              </a:rPr>
              <a:t>pengiriman</a:t>
            </a:r>
            <a:r>
              <a:rPr lang="en-US" sz="600" dirty="0">
                <a:solidFill>
                  <a:schemeClr val="tx1"/>
                </a:solidFill>
              </a:rPr>
              <a:t> </a:t>
            </a:r>
            <a:r>
              <a:rPr lang="en-US" sz="600" dirty="0" err="1">
                <a:solidFill>
                  <a:schemeClr val="tx1"/>
                </a:solidFill>
              </a:rPr>
              <a:t>dengan</a:t>
            </a:r>
            <a:r>
              <a:rPr lang="en-US" sz="600" dirty="0">
                <a:solidFill>
                  <a:schemeClr val="tx1"/>
                </a:solidFill>
              </a:rPr>
              <a:t> DI Manual )</a:t>
            </a:r>
            <a:endParaRPr lang="en-ID" sz="6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77CBC9-F0C2-485A-B0E8-4F46D900338D}"/>
              </a:ext>
            </a:extLst>
          </p:cNvPr>
          <p:cNvSpPr txBox="1"/>
          <p:nvPr/>
        </p:nvSpPr>
        <p:spPr>
          <a:xfrm>
            <a:off x="5596862" y="1823999"/>
            <a:ext cx="1007140" cy="27699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600" dirty="0" err="1">
                <a:solidFill>
                  <a:schemeClr val="tx1"/>
                </a:solidFill>
              </a:rPr>
              <a:t>Melacak</a:t>
            </a:r>
            <a:r>
              <a:rPr lang="en-US" sz="600" dirty="0">
                <a:solidFill>
                  <a:schemeClr val="tx1"/>
                </a:solidFill>
              </a:rPr>
              <a:t> status </a:t>
            </a:r>
            <a:r>
              <a:rPr lang="en-US" sz="600" dirty="0" err="1">
                <a:solidFill>
                  <a:schemeClr val="tx1"/>
                </a:solidFill>
              </a:rPr>
              <a:t>pengiriman</a:t>
            </a:r>
            <a:r>
              <a:rPr lang="en-US" sz="600" dirty="0">
                <a:solidFill>
                  <a:schemeClr val="tx1"/>
                </a:solidFill>
              </a:rPr>
              <a:t> dan </a:t>
            </a:r>
            <a:r>
              <a:rPr lang="en-US" sz="600" dirty="0" err="1">
                <a:solidFill>
                  <a:schemeClr val="tx1"/>
                </a:solidFill>
              </a:rPr>
              <a:t>posisi</a:t>
            </a:r>
            <a:r>
              <a:rPr lang="en-US" sz="600" dirty="0">
                <a:solidFill>
                  <a:schemeClr val="tx1"/>
                </a:solidFill>
              </a:rPr>
              <a:t> unit </a:t>
            </a:r>
            <a:endParaRPr lang="en-ID" sz="6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12850-2454-4894-AC51-CE857626FC80}"/>
              </a:ext>
            </a:extLst>
          </p:cNvPr>
          <p:cNvSpPr txBox="1"/>
          <p:nvPr/>
        </p:nvSpPr>
        <p:spPr>
          <a:xfrm>
            <a:off x="-3838" y="9419"/>
            <a:ext cx="3657599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Tampilan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halaman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utama</a:t>
            </a:r>
            <a:endParaRPr lang="en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576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552944-C535-47AF-8DCC-60CA4ADC72C1}"/>
              </a:ext>
            </a:extLst>
          </p:cNvPr>
          <p:cNvCxnSpPr>
            <a:cxnSpLocks/>
          </p:cNvCxnSpPr>
          <p:nvPr/>
        </p:nvCxnSpPr>
        <p:spPr>
          <a:xfrm>
            <a:off x="231112" y="570297"/>
            <a:ext cx="854612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6228424-B32A-453C-BC3B-AC13D611F04F}"/>
              </a:ext>
            </a:extLst>
          </p:cNvPr>
          <p:cNvSpPr txBox="1"/>
          <p:nvPr/>
        </p:nvSpPr>
        <p:spPr>
          <a:xfrm>
            <a:off x="97762" y="681515"/>
            <a:ext cx="25946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eriod"/>
            </a:pPr>
            <a:r>
              <a:rPr lang="en-US" sz="1300" dirty="0" err="1">
                <a:latin typeface="Arial Narrow" panose="020B0606020202030204" pitchFamily="34" charset="0"/>
              </a:rPr>
              <a:t>Klik</a:t>
            </a:r>
            <a:r>
              <a:rPr lang="en-US" sz="1300" dirty="0">
                <a:latin typeface="Arial Narrow" panose="020B0606020202030204" pitchFamily="34" charset="0"/>
              </a:rPr>
              <a:t> ‘Create DR’ </a:t>
            </a:r>
            <a:r>
              <a:rPr lang="en-US" sz="1300" dirty="0" err="1">
                <a:latin typeface="Arial Narrow" panose="020B0606020202030204" pitchFamily="34" charset="0"/>
              </a:rPr>
              <a:t>untuk</a:t>
            </a:r>
            <a:r>
              <a:rPr lang="en-US" sz="1300" dirty="0">
                <a:latin typeface="Arial Narrow" panose="020B0606020202030204" pitchFamily="34" charset="0"/>
              </a:rPr>
              <a:t> </a:t>
            </a:r>
            <a:r>
              <a:rPr lang="en-US" sz="1300" dirty="0" err="1">
                <a:latin typeface="Arial Narrow" panose="020B0606020202030204" pitchFamily="34" charset="0"/>
              </a:rPr>
              <a:t>memunculkan</a:t>
            </a:r>
            <a:r>
              <a:rPr lang="en-US" sz="1300" dirty="0">
                <a:latin typeface="Arial Narrow" panose="020B0606020202030204" pitchFamily="34" charset="0"/>
              </a:rPr>
              <a:t> Menu Create DR</a:t>
            </a:r>
          </a:p>
          <a:p>
            <a:pPr marL="342900" indent="-342900">
              <a:buAutoNum type="alphaLcPeriod"/>
            </a:pPr>
            <a:endParaRPr lang="en-US" sz="1300" dirty="0">
              <a:latin typeface="Arial Narrow" panose="020B0606020202030204" pitchFamily="34" charset="0"/>
            </a:endParaRPr>
          </a:p>
          <a:p>
            <a:pPr marL="342900" indent="-342900">
              <a:buAutoNum type="alphaLcPeriod"/>
            </a:pPr>
            <a:endParaRPr lang="en-US" sz="1300" dirty="0">
              <a:latin typeface="Arial Narrow" panose="020B0606020202030204" pitchFamily="34" charset="0"/>
            </a:endParaRPr>
          </a:p>
          <a:p>
            <a:pPr marL="342900" indent="-342900">
              <a:buAutoNum type="alphaLcPeriod"/>
            </a:pPr>
            <a:r>
              <a:rPr lang="en-US" sz="1300" dirty="0" err="1">
                <a:latin typeface="Arial Narrow" panose="020B0606020202030204" pitchFamily="34" charset="0"/>
              </a:rPr>
              <a:t>Klik</a:t>
            </a:r>
            <a:r>
              <a:rPr lang="en-US" sz="1300" dirty="0">
                <a:latin typeface="Arial Narrow" panose="020B0606020202030204" pitchFamily="34" charset="0"/>
              </a:rPr>
              <a:t> Create DR </a:t>
            </a:r>
          </a:p>
          <a:p>
            <a:pPr marL="342900" indent="-342900">
              <a:buAutoNum type="alphaLcPeriod"/>
            </a:pPr>
            <a:endParaRPr lang="en-US" sz="1300" dirty="0">
              <a:latin typeface="Arial Narrow" panose="020B0606020202030204" pitchFamily="34" charset="0"/>
            </a:endParaRPr>
          </a:p>
          <a:p>
            <a:pPr marL="342900" indent="-342900">
              <a:buAutoNum type="alphaLcPeriod"/>
            </a:pPr>
            <a:endParaRPr lang="en-US" sz="1400" dirty="0">
              <a:latin typeface="Arial Narrow" panose="020B0606020202030204" pitchFamily="34" charset="0"/>
            </a:endParaRPr>
          </a:p>
          <a:p>
            <a:pPr marL="342900" indent="-342900">
              <a:buAutoNum type="alphaLcPeriod"/>
            </a:pPr>
            <a:r>
              <a:rPr lang="en-US" sz="1400" dirty="0" err="1">
                <a:latin typeface="Arial Narrow" panose="020B0606020202030204" pitchFamily="34" charset="0"/>
              </a:rPr>
              <a:t>Klik</a:t>
            </a:r>
            <a:r>
              <a:rPr lang="en-US" sz="1400" dirty="0">
                <a:latin typeface="Arial Narrow" panose="020B0606020202030204" pitchFamily="34" charset="0"/>
              </a:rPr>
              <a:t> ‘New’ </a:t>
            </a:r>
            <a:r>
              <a:rPr lang="en-US" sz="1400" dirty="0" err="1">
                <a:latin typeface="Arial Narrow" panose="020B0606020202030204" pitchFamily="34" charset="0"/>
              </a:rPr>
              <a:t>untuk</a:t>
            </a:r>
            <a:r>
              <a:rPr lang="en-US" sz="1400" dirty="0">
                <a:latin typeface="Arial Narrow" panose="020B0606020202030204" pitchFamily="34" charset="0"/>
              </a:rPr>
              <a:t> </a:t>
            </a:r>
            <a:r>
              <a:rPr lang="en-US" sz="1400" dirty="0" err="1">
                <a:latin typeface="Arial Narrow" panose="020B0606020202030204" pitchFamily="34" charset="0"/>
              </a:rPr>
              <a:t>memunculkan</a:t>
            </a:r>
            <a:r>
              <a:rPr lang="en-US" sz="1400" dirty="0">
                <a:latin typeface="Arial Narrow" panose="020B0606020202030204" pitchFamily="34" charset="0"/>
              </a:rPr>
              <a:t> form Create DR.</a:t>
            </a:r>
            <a:endParaRPr lang="en-ID" sz="1300" dirty="0">
              <a:latin typeface="Arial Narrow" panose="020B0606020202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7763F4-5DDA-4A2D-9724-F591CED32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631" y="681515"/>
            <a:ext cx="6083300" cy="13667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A8657C-DE51-43D5-88FF-CC6B89D3C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0631" y="2411230"/>
            <a:ext cx="6365212" cy="166546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76D150A-C8A9-48F6-9F0E-1CD2D12AB251}"/>
              </a:ext>
            </a:extLst>
          </p:cNvPr>
          <p:cNvSpPr/>
          <p:nvPr/>
        </p:nvSpPr>
        <p:spPr>
          <a:xfrm>
            <a:off x="2620631" y="2936940"/>
            <a:ext cx="249570" cy="2146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C2F7EFF-A0AF-4F66-BB6B-09E568058775}"/>
              </a:ext>
            </a:extLst>
          </p:cNvPr>
          <p:cNvCxnSpPr>
            <a:cxnSpLocks/>
          </p:cNvCxnSpPr>
          <p:nvPr/>
        </p:nvCxnSpPr>
        <p:spPr>
          <a:xfrm>
            <a:off x="2852059" y="2943290"/>
            <a:ext cx="48172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0BA763C-779B-4006-A2E1-201021A9F0A5}"/>
              </a:ext>
            </a:extLst>
          </p:cNvPr>
          <p:cNvSpPr/>
          <p:nvPr/>
        </p:nvSpPr>
        <p:spPr>
          <a:xfrm>
            <a:off x="2843352" y="1135484"/>
            <a:ext cx="641655" cy="2146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0B47FB8-68B1-4FE9-B283-010CFA5AC3EA}"/>
              </a:ext>
            </a:extLst>
          </p:cNvPr>
          <p:cNvCxnSpPr>
            <a:cxnSpLocks/>
          </p:cNvCxnSpPr>
          <p:nvPr/>
        </p:nvCxnSpPr>
        <p:spPr>
          <a:xfrm>
            <a:off x="3485007" y="1141834"/>
            <a:ext cx="43298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16AAA26-1186-42F7-8D61-EBC5413A3BBF}"/>
              </a:ext>
            </a:extLst>
          </p:cNvPr>
          <p:cNvSpPr/>
          <p:nvPr/>
        </p:nvSpPr>
        <p:spPr>
          <a:xfrm>
            <a:off x="2932252" y="1478384"/>
            <a:ext cx="641655" cy="2146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6BD29F9-55E0-4492-BE98-722CB9DE61F6}"/>
              </a:ext>
            </a:extLst>
          </p:cNvPr>
          <p:cNvCxnSpPr>
            <a:cxnSpLocks/>
          </p:cNvCxnSpPr>
          <p:nvPr/>
        </p:nvCxnSpPr>
        <p:spPr>
          <a:xfrm>
            <a:off x="3573907" y="1484734"/>
            <a:ext cx="43298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89A0232-4050-41B1-9CF4-29598F202D4F}"/>
              </a:ext>
            </a:extLst>
          </p:cNvPr>
          <p:cNvSpPr txBox="1"/>
          <p:nvPr/>
        </p:nvSpPr>
        <p:spPr>
          <a:xfrm>
            <a:off x="0" y="0"/>
            <a:ext cx="4572000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Bagaimana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membuat</a:t>
            </a:r>
            <a:r>
              <a:rPr lang="en-US" dirty="0">
                <a:solidFill>
                  <a:schemeClr val="tx1"/>
                </a:solidFill>
              </a:rPr>
              <a:t> Delivery Requisition (DR)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93B7773-786B-4AE8-9D67-15EA6C2D8299}"/>
              </a:ext>
            </a:extLst>
          </p:cNvPr>
          <p:cNvSpPr/>
          <p:nvPr/>
        </p:nvSpPr>
        <p:spPr>
          <a:xfrm>
            <a:off x="3905288" y="997123"/>
            <a:ext cx="203200" cy="23655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ID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9A27009-EE1C-4EEB-BB65-4CBEFABE01E7}"/>
              </a:ext>
            </a:extLst>
          </p:cNvPr>
          <p:cNvSpPr/>
          <p:nvPr/>
        </p:nvSpPr>
        <p:spPr>
          <a:xfrm>
            <a:off x="4012362" y="1382423"/>
            <a:ext cx="203200" cy="23655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ID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9790CF7-B959-4F09-AB79-0AFF69D724A4}"/>
              </a:ext>
            </a:extLst>
          </p:cNvPr>
          <p:cNvSpPr/>
          <p:nvPr/>
        </p:nvSpPr>
        <p:spPr>
          <a:xfrm>
            <a:off x="3333788" y="2825010"/>
            <a:ext cx="203200" cy="23655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48381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552944-C535-47AF-8DCC-60CA4ADC72C1}"/>
              </a:ext>
            </a:extLst>
          </p:cNvPr>
          <p:cNvCxnSpPr>
            <a:cxnSpLocks/>
          </p:cNvCxnSpPr>
          <p:nvPr/>
        </p:nvCxnSpPr>
        <p:spPr>
          <a:xfrm>
            <a:off x="231112" y="570297"/>
            <a:ext cx="854612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6228424-B32A-453C-BC3B-AC13D611F04F}"/>
              </a:ext>
            </a:extLst>
          </p:cNvPr>
          <p:cNvSpPr txBox="1"/>
          <p:nvPr/>
        </p:nvSpPr>
        <p:spPr>
          <a:xfrm>
            <a:off x="0" y="570297"/>
            <a:ext cx="2391438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300" dirty="0">
              <a:latin typeface="Arial Narrow" panose="020B0606020202030204" pitchFamily="34" charset="0"/>
            </a:endParaRPr>
          </a:p>
          <a:p>
            <a:endParaRPr lang="en-US" sz="1400" dirty="0">
              <a:latin typeface="Arial Narrow" panose="020B0606020202030204" pitchFamily="34" charset="0"/>
            </a:endParaRPr>
          </a:p>
          <a:p>
            <a:pPr marL="342900" indent="-342900">
              <a:buFont typeface="+mj-lt"/>
              <a:buAutoNum type="alphaLcPeriod" startAt="3"/>
            </a:pPr>
            <a:endParaRPr lang="en-US" sz="1400" dirty="0">
              <a:latin typeface="Arial Narrow" panose="020B0606020202030204" pitchFamily="34" charset="0"/>
            </a:endParaRPr>
          </a:p>
          <a:p>
            <a:pPr marL="342900" indent="-342900">
              <a:buFont typeface="+mj-lt"/>
              <a:buAutoNum type="alphaLcPeriod" startAt="3"/>
            </a:pPr>
            <a:endParaRPr lang="en-US" sz="1400" dirty="0">
              <a:latin typeface="Arial Narrow" panose="020B0606020202030204" pitchFamily="34" charset="0"/>
            </a:endParaRPr>
          </a:p>
          <a:p>
            <a:pPr marL="342900" indent="-342900">
              <a:buFont typeface="+mj-lt"/>
              <a:buAutoNum type="alphaLcPeriod" startAt="4"/>
            </a:pPr>
            <a:r>
              <a:rPr lang="en-US" sz="1400" dirty="0">
                <a:latin typeface="Arial Narrow" panose="020B0606020202030204" pitchFamily="34" charset="0"/>
              </a:rPr>
              <a:t>Masukkan No STR/SO/DI Manual  </a:t>
            </a:r>
            <a:endParaRPr lang="en-ID" sz="1300" dirty="0">
              <a:latin typeface="Arial Narrow" panose="020B0606020202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9A0232-4050-41B1-9CF4-29598F202D4F}"/>
              </a:ext>
            </a:extLst>
          </p:cNvPr>
          <p:cNvSpPr txBox="1"/>
          <p:nvPr/>
        </p:nvSpPr>
        <p:spPr>
          <a:xfrm>
            <a:off x="0" y="0"/>
            <a:ext cx="4572000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Bagaimana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membuat</a:t>
            </a:r>
            <a:r>
              <a:rPr lang="en-US" dirty="0">
                <a:solidFill>
                  <a:schemeClr val="tx1"/>
                </a:solidFill>
              </a:rPr>
              <a:t> Delivery Requisition (DR)</a:t>
            </a:r>
            <a:endParaRPr lang="en-ID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6D1A89-3E7B-47C0-A839-DCB465499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265" y="614507"/>
            <a:ext cx="6483943" cy="135731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F2D2049-9C01-4804-85CF-4A016B462941}"/>
              </a:ext>
            </a:extLst>
          </p:cNvPr>
          <p:cNvSpPr/>
          <p:nvPr/>
        </p:nvSpPr>
        <p:spPr>
          <a:xfrm>
            <a:off x="5201864" y="1426395"/>
            <a:ext cx="1592636" cy="2146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25EFAD7-1880-4D60-850D-BC26EF35D846}"/>
              </a:ext>
            </a:extLst>
          </p:cNvPr>
          <p:cNvCxnSpPr>
            <a:cxnSpLocks/>
          </p:cNvCxnSpPr>
          <p:nvPr/>
        </p:nvCxnSpPr>
        <p:spPr>
          <a:xfrm>
            <a:off x="6794500" y="1426395"/>
            <a:ext cx="43298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F73B3186-D60F-4E17-950E-1C7AA8EBB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1265" y="2131199"/>
            <a:ext cx="6430335" cy="1923132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BED78A8C-C8C6-4E6F-A024-419B970F37BE}"/>
              </a:ext>
            </a:extLst>
          </p:cNvPr>
          <p:cNvSpPr/>
          <p:nvPr/>
        </p:nvSpPr>
        <p:spPr>
          <a:xfrm>
            <a:off x="7251738" y="1288311"/>
            <a:ext cx="203200" cy="1975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14168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689430F-1E31-4030-BAA6-C92352FFE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150" y="439984"/>
            <a:ext cx="3155950" cy="159434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7BB06FB-0504-442B-8CC0-E268E51223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208961"/>
              </p:ext>
            </p:extLst>
          </p:nvPr>
        </p:nvGraphicFramePr>
        <p:xfrm>
          <a:off x="2407600" y="464554"/>
          <a:ext cx="3276600" cy="148779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6207">
                  <a:extLst>
                    <a:ext uri="{9D8B030D-6E8A-4147-A177-3AD203B41FA5}">
                      <a16:colId xmlns:a16="http://schemas.microsoft.com/office/drawing/2014/main" val="3616508945"/>
                    </a:ext>
                  </a:extLst>
                </a:gridCol>
                <a:gridCol w="621061">
                  <a:extLst>
                    <a:ext uri="{9D8B030D-6E8A-4147-A177-3AD203B41FA5}">
                      <a16:colId xmlns:a16="http://schemas.microsoft.com/office/drawing/2014/main" val="1550481831"/>
                    </a:ext>
                  </a:extLst>
                </a:gridCol>
                <a:gridCol w="2399332">
                  <a:extLst>
                    <a:ext uri="{9D8B030D-6E8A-4147-A177-3AD203B41FA5}">
                      <a16:colId xmlns:a16="http://schemas.microsoft.com/office/drawing/2014/main" val="3587210621"/>
                    </a:ext>
                  </a:extLst>
                </a:gridCol>
              </a:tblGrid>
              <a:tr h="96064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No</a:t>
                      </a:r>
                      <a:endParaRPr lang="en-ID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Name Field </a:t>
                      </a:r>
                      <a:endParaRPr lang="en-ID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err="1"/>
                        <a:t>Deskripsi</a:t>
                      </a:r>
                      <a:endParaRPr lang="en-ID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07687501"/>
                  </a:ext>
                </a:extLst>
              </a:tr>
              <a:tr h="182073">
                <a:tc>
                  <a:txBody>
                    <a:bodyPr/>
                    <a:lstStyle/>
                    <a:p>
                      <a:r>
                        <a:rPr lang="en-US" sz="600" dirty="0"/>
                        <a:t>1</a:t>
                      </a:r>
                      <a:endParaRPr lang="en-ID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REQUESTOR NAME</a:t>
                      </a:r>
                      <a:endParaRPr lang="en-ID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Nama </a:t>
                      </a:r>
                      <a:r>
                        <a:rPr lang="en-US" sz="600" dirty="0" err="1"/>
                        <a:t>pemohon</a:t>
                      </a:r>
                      <a:r>
                        <a:rPr lang="en-US" sz="600" dirty="0"/>
                        <a:t> </a:t>
                      </a:r>
                      <a:r>
                        <a:rPr lang="en-US" sz="600" dirty="0" err="1"/>
                        <a:t>pengirim</a:t>
                      </a:r>
                      <a:r>
                        <a:rPr lang="en-US" sz="600" dirty="0"/>
                        <a:t> unit  ( Sales Support ) </a:t>
                      </a:r>
                      <a:endParaRPr lang="en-ID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66126836"/>
                  </a:ext>
                </a:extLst>
              </a:tr>
              <a:tr h="161914">
                <a:tc>
                  <a:txBody>
                    <a:bodyPr/>
                    <a:lstStyle/>
                    <a:p>
                      <a:r>
                        <a:rPr lang="en-US" sz="600" dirty="0"/>
                        <a:t>2</a:t>
                      </a:r>
                      <a:endParaRPr lang="en-ID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REQUESTOR HP</a:t>
                      </a:r>
                      <a:endParaRPr lang="en-ID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600" dirty="0" err="1"/>
                        <a:t>Nomor</a:t>
                      </a:r>
                      <a:r>
                        <a:rPr lang="en-US" sz="600" dirty="0"/>
                        <a:t> HP </a:t>
                      </a:r>
                      <a:r>
                        <a:rPr lang="en-US" sz="600" dirty="0" err="1"/>
                        <a:t>pemohon</a:t>
                      </a:r>
                      <a:r>
                        <a:rPr lang="en-US" sz="600" dirty="0"/>
                        <a:t> </a:t>
                      </a:r>
                      <a:r>
                        <a:rPr lang="en-US" sz="600" dirty="0" err="1"/>
                        <a:t>pengirim</a:t>
                      </a:r>
                      <a:r>
                        <a:rPr lang="en-US" sz="600" dirty="0"/>
                        <a:t> unit </a:t>
                      </a:r>
                      <a:endParaRPr lang="en-ID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93112385"/>
                  </a:ext>
                </a:extLst>
              </a:tr>
              <a:tr h="182073">
                <a:tc>
                  <a:txBody>
                    <a:bodyPr/>
                    <a:lstStyle/>
                    <a:p>
                      <a:r>
                        <a:rPr lang="en-US" sz="600" dirty="0"/>
                        <a:t>3</a:t>
                      </a:r>
                      <a:endParaRPr lang="en-ID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SALES NAME 1</a:t>
                      </a:r>
                      <a:endParaRPr lang="en-ID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Nama Sales </a:t>
                      </a:r>
                      <a:r>
                        <a:rPr lang="en-US" sz="600" dirty="0" err="1"/>
                        <a:t>pertama</a:t>
                      </a:r>
                      <a:r>
                        <a:rPr lang="en-US" sz="600" dirty="0"/>
                        <a:t> yang </a:t>
                      </a:r>
                      <a:r>
                        <a:rPr lang="en-US" sz="600" dirty="0" err="1"/>
                        <a:t>meminta</a:t>
                      </a:r>
                      <a:r>
                        <a:rPr lang="en-US" sz="600" dirty="0"/>
                        <a:t> </a:t>
                      </a:r>
                      <a:r>
                        <a:rPr lang="en-US" sz="600" dirty="0" err="1"/>
                        <a:t>pengiriman</a:t>
                      </a:r>
                      <a:r>
                        <a:rPr lang="en-US" sz="600" dirty="0"/>
                        <a:t> (</a:t>
                      </a:r>
                      <a:r>
                        <a:rPr lang="en-US" sz="600" dirty="0" err="1"/>
                        <a:t>Notifikasi</a:t>
                      </a:r>
                      <a:r>
                        <a:rPr lang="en-US" sz="600" dirty="0"/>
                        <a:t> email </a:t>
                      </a:r>
                      <a:r>
                        <a:rPr lang="en-US" sz="600" dirty="0" err="1"/>
                        <a:t>akan</a:t>
                      </a:r>
                      <a:r>
                        <a:rPr lang="en-US" sz="600" dirty="0"/>
                        <a:t> </a:t>
                      </a:r>
                      <a:r>
                        <a:rPr lang="en-US" sz="600" dirty="0" err="1"/>
                        <a:t>masuk</a:t>
                      </a:r>
                      <a:r>
                        <a:rPr lang="en-US" sz="600" dirty="0"/>
                        <a:t> </a:t>
                      </a:r>
                      <a:r>
                        <a:rPr lang="en-US" sz="600" dirty="0" err="1"/>
                        <a:t>ke</a:t>
                      </a:r>
                      <a:r>
                        <a:rPr lang="en-US" sz="600" dirty="0"/>
                        <a:t> </a:t>
                      </a:r>
                      <a:r>
                        <a:rPr lang="en-US" sz="600" dirty="0" err="1"/>
                        <a:t>nama</a:t>
                      </a:r>
                      <a:r>
                        <a:rPr lang="en-US" sz="600" dirty="0"/>
                        <a:t> </a:t>
                      </a:r>
                      <a:r>
                        <a:rPr lang="en-US" sz="600" dirty="0" err="1"/>
                        <a:t>ini</a:t>
                      </a:r>
                      <a:r>
                        <a:rPr lang="en-US" sz="600" dirty="0"/>
                        <a:t> ) </a:t>
                      </a:r>
                      <a:endParaRPr lang="en-ID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53770666"/>
                  </a:ext>
                </a:extLst>
              </a:tr>
              <a:tr h="115865">
                <a:tc>
                  <a:txBody>
                    <a:bodyPr/>
                    <a:lstStyle/>
                    <a:p>
                      <a:r>
                        <a:rPr lang="en-US" sz="600" dirty="0"/>
                        <a:t>4</a:t>
                      </a:r>
                      <a:endParaRPr lang="en-ID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SALES HP 1</a:t>
                      </a:r>
                      <a:endParaRPr lang="en-ID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600" dirty="0" err="1"/>
                        <a:t>Nomor</a:t>
                      </a:r>
                      <a:r>
                        <a:rPr lang="en-US" sz="600" dirty="0"/>
                        <a:t> Sales </a:t>
                      </a:r>
                      <a:r>
                        <a:rPr lang="en-US" sz="600" dirty="0" err="1"/>
                        <a:t>pertama</a:t>
                      </a:r>
                      <a:r>
                        <a:rPr lang="en-US" sz="600" dirty="0"/>
                        <a:t> yang </a:t>
                      </a:r>
                      <a:r>
                        <a:rPr lang="en-US" sz="600" dirty="0" err="1"/>
                        <a:t>meminta</a:t>
                      </a:r>
                      <a:r>
                        <a:rPr lang="en-US" sz="600" dirty="0"/>
                        <a:t> </a:t>
                      </a:r>
                      <a:r>
                        <a:rPr lang="en-US" sz="600" dirty="0" err="1"/>
                        <a:t>pengiriman</a:t>
                      </a:r>
                      <a:r>
                        <a:rPr lang="en-US" sz="600" dirty="0"/>
                        <a:t> </a:t>
                      </a:r>
                      <a:endParaRPr lang="en-ID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19316484"/>
                  </a:ext>
                </a:extLst>
              </a:tr>
              <a:tr h="220792">
                <a:tc>
                  <a:txBody>
                    <a:bodyPr/>
                    <a:lstStyle/>
                    <a:p>
                      <a:r>
                        <a:rPr lang="en-US" sz="600" dirty="0"/>
                        <a:t>5</a:t>
                      </a:r>
                      <a:endParaRPr lang="en-ID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SALES NAME 2</a:t>
                      </a:r>
                      <a:endParaRPr lang="en-ID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Nama PSSR </a:t>
                      </a:r>
                      <a:r>
                        <a:rPr lang="en-US" sz="600" dirty="0" err="1"/>
                        <a:t>cabang</a:t>
                      </a:r>
                      <a:r>
                        <a:rPr lang="en-US" sz="600" dirty="0"/>
                        <a:t> Trakindo </a:t>
                      </a:r>
                      <a:r>
                        <a:rPr lang="en-US" sz="600" dirty="0" err="1"/>
                        <a:t>terdekat</a:t>
                      </a:r>
                      <a:r>
                        <a:rPr lang="en-US" sz="600" dirty="0"/>
                        <a:t> </a:t>
                      </a:r>
                      <a:r>
                        <a:rPr lang="en-US" sz="600" dirty="0" err="1"/>
                        <a:t>ke</a:t>
                      </a:r>
                      <a:r>
                        <a:rPr lang="en-US" sz="600" dirty="0"/>
                        <a:t> 2 yang </a:t>
                      </a:r>
                      <a:r>
                        <a:rPr lang="en-US" sz="600" dirty="0" err="1"/>
                        <a:t>menerima</a:t>
                      </a:r>
                      <a:r>
                        <a:rPr lang="en-US" sz="600" dirty="0"/>
                        <a:t> </a:t>
                      </a:r>
                      <a:r>
                        <a:rPr lang="en-US" sz="600" dirty="0" err="1"/>
                        <a:t>pengiriman</a:t>
                      </a:r>
                      <a:r>
                        <a:rPr lang="en-US" sz="600" dirty="0"/>
                        <a:t>. </a:t>
                      </a:r>
                      <a:r>
                        <a:rPr lang="en-US" sz="600" dirty="0" err="1"/>
                        <a:t>Atau</a:t>
                      </a:r>
                      <a:r>
                        <a:rPr lang="en-US" sz="600" dirty="0"/>
                        <a:t> </a:t>
                      </a:r>
                      <a:r>
                        <a:rPr lang="en-US" sz="600" dirty="0" err="1"/>
                        <a:t>Bisa</a:t>
                      </a:r>
                      <a:r>
                        <a:rPr lang="en-US" sz="600" dirty="0"/>
                        <a:t> </a:t>
                      </a:r>
                      <a:r>
                        <a:rPr lang="en-US" sz="600" dirty="0" err="1"/>
                        <a:t>dimasukkan</a:t>
                      </a:r>
                      <a:r>
                        <a:rPr lang="en-US" sz="600" dirty="0"/>
                        <a:t> </a:t>
                      </a:r>
                      <a:r>
                        <a:rPr lang="en-US" sz="600" dirty="0" err="1"/>
                        <a:t>nama</a:t>
                      </a:r>
                      <a:r>
                        <a:rPr lang="en-US" sz="600" dirty="0"/>
                        <a:t> </a:t>
                      </a:r>
                      <a:r>
                        <a:rPr lang="en-US" sz="600" dirty="0" err="1"/>
                        <a:t>atasannya</a:t>
                      </a:r>
                      <a:r>
                        <a:rPr lang="en-US" sz="600" dirty="0"/>
                        <a:t> (</a:t>
                      </a:r>
                      <a:r>
                        <a:rPr lang="en-US" sz="600" dirty="0" err="1"/>
                        <a:t>Notifikasi</a:t>
                      </a:r>
                      <a:r>
                        <a:rPr lang="en-US" sz="600" dirty="0"/>
                        <a:t> email </a:t>
                      </a:r>
                      <a:r>
                        <a:rPr lang="en-US" sz="600" dirty="0" err="1"/>
                        <a:t>akan</a:t>
                      </a:r>
                      <a:r>
                        <a:rPr lang="en-US" sz="600" dirty="0"/>
                        <a:t> </a:t>
                      </a:r>
                      <a:r>
                        <a:rPr lang="en-US" sz="600" dirty="0" err="1"/>
                        <a:t>masuk</a:t>
                      </a:r>
                      <a:r>
                        <a:rPr lang="en-US" sz="600" dirty="0"/>
                        <a:t> </a:t>
                      </a:r>
                      <a:r>
                        <a:rPr lang="en-US" sz="600" dirty="0" err="1"/>
                        <a:t>ke</a:t>
                      </a:r>
                      <a:r>
                        <a:rPr lang="en-US" sz="600" dirty="0"/>
                        <a:t> </a:t>
                      </a:r>
                      <a:r>
                        <a:rPr lang="en-US" sz="600" dirty="0" err="1"/>
                        <a:t>nama</a:t>
                      </a:r>
                      <a:r>
                        <a:rPr lang="en-US" sz="600" dirty="0"/>
                        <a:t> </a:t>
                      </a:r>
                      <a:r>
                        <a:rPr lang="en-US" sz="600" dirty="0" err="1"/>
                        <a:t>ini</a:t>
                      </a:r>
                      <a:r>
                        <a:rPr lang="en-US" sz="600" dirty="0"/>
                        <a:t> ) </a:t>
                      </a:r>
                      <a:endParaRPr lang="en-ID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15105725"/>
                  </a:ext>
                </a:extLst>
              </a:tr>
              <a:tr h="115865">
                <a:tc>
                  <a:txBody>
                    <a:bodyPr/>
                    <a:lstStyle/>
                    <a:p>
                      <a:r>
                        <a:rPr lang="en-US" sz="600" dirty="0"/>
                        <a:t>6</a:t>
                      </a:r>
                      <a:endParaRPr lang="en-ID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SALES HP 2</a:t>
                      </a:r>
                      <a:endParaRPr lang="en-ID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600" dirty="0" err="1"/>
                        <a:t>Nomor</a:t>
                      </a:r>
                      <a:r>
                        <a:rPr lang="en-US" sz="600" dirty="0"/>
                        <a:t> Sales </a:t>
                      </a:r>
                      <a:r>
                        <a:rPr lang="en-US" sz="600" dirty="0" err="1"/>
                        <a:t>kedua</a:t>
                      </a:r>
                      <a:r>
                        <a:rPr lang="en-US" sz="600" dirty="0"/>
                        <a:t> yang </a:t>
                      </a:r>
                      <a:r>
                        <a:rPr lang="en-US" sz="600" dirty="0" err="1"/>
                        <a:t>meminta</a:t>
                      </a:r>
                      <a:r>
                        <a:rPr lang="en-US" sz="600" dirty="0"/>
                        <a:t> </a:t>
                      </a:r>
                      <a:r>
                        <a:rPr lang="en-US" sz="600" dirty="0" err="1"/>
                        <a:t>pengiriman</a:t>
                      </a:r>
                      <a:r>
                        <a:rPr lang="en-US" sz="600" dirty="0"/>
                        <a:t> </a:t>
                      </a:r>
                      <a:endParaRPr lang="en-ID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18223494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CC29AC1-3643-4454-B642-4E6381EA2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484" y="2251922"/>
            <a:ext cx="3067254" cy="1815755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765141F-57ED-4B8D-80EC-A36F27FA55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115155"/>
              </p:ext>
            </p:extLst>
          </p:nvPr>
        </p:nvGraphicFramePr>
        <p:xfrm>
          <a:off x="2407600" y="2251922"/>
          <a:ext cx="3565258" cy="146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987">
                  <a:extLst>
                    <a:ext uri="{9D8B030D-6E8A-4147-A177-3AD203B41FA5}">
                      <a16:colId xmlns:a16="http://schemas.microsoft.com/office/drawing/2014/main" val="4059230276"/>
                    </a:ext>
                  </a:extLst>
                </a:gridCol>
                <a:gridCol w="2782271">
                  <a:extLst>
                    <a:ext uri="{9D8B030D-6E8A-4147-A177-3AD203B41FA5}">
                      <a16:colId xmlns:a16="http://schemas.microsoft.com/office/drawing/2014/main" val="2508187478"/>
                    </a:ext>
                  </a:extLst>
                </a:gridCol>
              </a:tblGrid>
              <a:tr h="134723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Name Field  </a:t>
                      </a:r>
                      <a:endParaRPr lang="en-ID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err="1"/>
                        <a:t>Deskripsi</a:t>
                      </a:r>
                      <a:endParaRPr lang="en-ID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638588027"/>
                  </a:ext>
                </a:extLst>
              </a:tr>
              <a:tr h="134723">
                <a:tc>
                  <a:txBody>
                    <a:bodyPr/>
                    <a:lstStyle/>
                    <a:p>
                      <a:r>
                        <a:rPr lang="en-US" sz="600" dirty="0"/>
                        <a:t>CUSTOMER NAME </a:t>
                      </a:r>
                      <a:endParaRPr lang="en-ID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Nama Customer ( </a:t>
                      </a:r>
                      <a:r>
                        <a:rPr lang="en-US" sz="600" dirty="0" err="1"/>
                        <a:t>Sudah</a:t>
                      </a:r>
                      <a:r>
                        <a:rPr lang="en-US" sz="600" dirty="0"/>
                        <a:t> </a:t>
                      </a:r>
                      <a:r>
                        <a:rPr lang="en-US" sz="600" dirty="0" err="1"/>
                        <a:t>terisi</a:t>
                      </a:r>
                      <a:r>
                        <a:rPr lang="en-US" sz="600" dirty="0"/>
                        <a:t> </a:t>
                      </a:r>
                      <a:r>
                        <a:rPr lang="en-US" sz="600" dirty="0" err="1"/>
                        <a:t>otomatis</a:t>
                      </a:r>
                      <a:r>
                        <a:rPr lang="en-US" sz="600" dirty="0"/>
                        <a:t> </a:t>
                      </a:r>
                      <a:r>
                        <a:rPr lang="en-US" sz="600" dirty="0" err="1"/>
                        <a:t>dari</a:t>
                      </a:r>
                      <a:r>
                        <a:rPr lang="en-US" sz="600" dirty="0"/>
                        <a:t> SAP ) </a:t>
                      </a:r>
                      <a:endParaRPr lang="en-ID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47326091"/>
                  </a:ext>
                </a:extLst>
              </a:tr>
              <a:tr h="134723">
                <a:tc>
                  <a:txBody>
                    <a:bodyPr/>
                    <a:lstStyle/>
                    <a:p>
                      <a:r>
                        <a:rPr lang="en-US" sz="600" dirty="0"/>
                        <a:t>PIC CUSTOMER NAME </a:t>
                      </a:r>
                      <a:endParaRPr lang="en-ID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Nama PIC customer/</a:t>
                      </a:r>
                      <a:r>
                        <a:rPr lang="en-US" sz="600" dirty="0" err="1"/>
                        <a:t>penerima</a:t>
                      </a:r>
                      <a:r>
                        <a:rPr lang="en-US" sz="600" dirty="0"/>
                        <a:t> unit </a:t>
                      </a:r>
                      <a:endParaRPr lang="en-ID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35998085"/>
                  </a:ext>
                </a:extLst>
              </a:tr>
              <a:tr h="134723">
                <a:tc>
                  <a:txBody>
                    <a:bodyPr/>
                    <a:lstStyle/>
                    <a:p>
                      <a:r>
                        <a:rPr lang="en-US" sz="600" dirty="0"/>
                        <a:t>PIC CUSTOMER HP </a:t>
                      </a:r>
                      <a:endParaRPr lang="en-ID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600" dirty="0" err="1"/>
                        <a:t>Nomor</a:t>
                      </a:r>
                      <a:r>
                        <a:rPr lang="en-US" sz="600" dirty="0"/>
                        <a:t> HP customer /</a:t>
                      </a:r>
                      <a:r>
                        <a:rPr lang="en-US" sz="600" dirty="0" err="1"/>
                        <a:t>penerima</a:t>
                      </a:r>
                      <a:r>
                        <a:rPr lang="en-US" sz="600" dirty="0"/>
                        <a:t> unit </a:t>
                      </a:r>
                      <a:endParaRPr lang="en-ID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103501299"/>
                  </a:ext>
                </a:extLst>
              </a:tr>
              <a:tr h="134723">
                <a:tc>
                  <a:txBody>
                    <a:bodyPr/>
                    <a:lstStyle/>
                    <a:p>
                      <a:r>
                        <a:rPr lang="en-US" sz="600" dirty="0"/>
                        <a:t>CUSTOMER ADDRESS </a:t>
                      </a:r>
                      <a:endParaRPr lang="en-ID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Alamat </a:t>
                      </a:r>
                      <a:r>
                        <a:rPr lang="en-US" sz="600" dirty="0" err="1"/>
                        <a:t>tujuan</a:t>
                      </a:r>
                      <a:r>
                        <a:rPr lang="en-US" sz="600" dirty="0"/>
                        <a:t> </a:t>
                      </a:r>
                      <a:r>
                        <a:rPr lang="en-US" sz="600" dirty="0" err="1"/>
                        <a:t>pengiriman</a:t>
                      </a:r>
                      <a:r>
                        <a:rPr lang="en-US" sz="600" dirty="0"/>
                        <a:t>. ( data </a:t>
                      </a:r>
                      <a:r>
                        <a:rPr lang="en-US" sz="600" dirty="0" err="1"/>
                        <a:t>dari</a:t>
                      </a:r>
                      <a:r>
                        <a:rPr lang="en-US" sz="600" dirty="0"/>
                        <a:t> SAP </a:t>
                      </a:r>
                      <a:r>
                        <a:rPr lang="en-US" sz="600" dirty="0" err="1"/>
                        <a:t>sudah</a:t>
                      </a:r>
                      <a:r>
                        <a:rPr lang="en-US" sz="600" dirty="0"/>
                        <a:t> </a:t>
                      </a:r>
                      <a:r>
                        <a:rPr lang="en-US" sz="600" dirty="0" err="1"/>
                        <a:t>ada</a:t>
                      </a:r>
                      <a:r>
                        <a:rPr lang="en-US" sz="600" dirty="0"/>
                        <a:t> </a:t>
                      </a:r>
                      <a:r>
                        <a:rPr lang="en-US" sz="600" dirty="0" err="1"/>
                        <a:t>tapi</a:t>
                      </a:r>
                      <a:r>
                        <a:rPr lang="en-US" sz="600" dirty="0"/>
                        <a:t> </a:t>
                      </a:r>
                      <a:r>
                        <a:rPr lang="en-US" sz="600" dirty="0" err="1"/>
                        <a:t>tidak</a:t>
                      </a:r>
                      <a:r>
                        <a:rPr lang="en-US" sz="600" dirty="0"/>
                        <a:t> detail ). </a:t>
                      </a:r>
                      <a:r>
                        <a:rPr lang="en-US" sz="600" dirty="0" err="1"/>
                        <a:t>Wajib</a:t>
                      </a:r>
                      <a:r>
                        <a:rPr lang="en-US" sz="600" dirty="0"/>
                        <a:t> </a:t>
                      </a:r>
                      <a:r>
                        <a:rPr lang="en-US" sz="600" dirty="0" err="1"/>
                        <a:t>ditambahkan</a:t>
                      </a:r>
                      <a:r>
                        <a:rPr lang="en-US" sz="600" dirty="0"/>
                        <a:t> </a:t>
                      </a:r>
                      <a:r>
                        <a:rPr lang="en-US" sz="600" dirty="0" err="1"/>
                        <a:t>dengan</a:t>
                      </a:r>
                      <a:r>
                        <a:rPr lang="en-US" sz="600" dirty="0"/>
                        <a:t> </a:t>
                      </a:r>
                      <a:r>
                        <a:rPr lang="en-US" sz="600" dirty="0" err="1"/>
                        <a:t>lengkap</a:t>
                      </a:r>
                      <a:endParaRPr lang="en-ID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68692191"/>
                  </a:ext>
                </a:extLst>
              </a:tr>
              <a:tr h="134723">
                <a:tc>
                  <a:txBody>
                    <a:bodyPr/>
                    <a:lstStyle/>
                    <a:p>
                      <a:r>
                        <a:rPr lang="en-US" sz="600" dirty="0"/>
                        <a:t>KECAMATAN</a:t>
                      </a:r>
                      <a:endParaRPr lang="en-ID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Nama </a:t>
                      </a:r>
                      <a:r>
                        <a:rPr lang="en-US" sz="600" dirty="0" err="1"/>
                        <a:t>Kecamatan</a:t>
                      </a:r>
                      <a:r>
                        <a:rPr lang="en-US" sz="600" dirty="0"/>
                        <a:t> </a:t>
                      </a:r>
                      <a:r>
                        <a:rPr lang="en-US" sz="600" dirty="0" err="1"/>
                        <a:t>tujuan</a:t>
                      </a:r>
                      <a:r>
                        <a:rPr lang="en-US" sz="600" dirty="0"/>
                        <a:t> </a:t>
                      </a:r>
                      <a:endParaRPr lang="en-ID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20275112"/>
                  </a:ext>
                </a:extLst>
              </a:tr>
              <a:tr h="134723">
                <a:tc>
                  <a:txBody>
                    <a:bodyPr/>
                    <a:lstStyle/>
                    <a:p>
                      <a:r>
                        <a:rPr lang="en-US" sz="600" dirty="0"/>
                        <a:t>KABUPATEN</a:t>
                      </a:r>
                      <a:endParaRPr lang="en-ID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Nama </a:t>
                      </a:r>
                      <a:r>
                        <a:rPr lang="en-US" sz="600" dirty="0" err="1"/>
                        <a:t>Kabupaten</a:t>
                      </a:r>
                      <a:r>
                        <a:rPr lang="en-US" sz="600" dirty="0"/>
                        <a:t> </a:t>
                      </a:r>
                      <a:r>
                        <a:rPr lang="en-US" sz="600" dirty="0" err="1"/>
                        <a:t>tujuan</a:t>
                      </a:r>
                      <a:r>
                        <a:rPr lang="en-US" sz="600" dirty="0"/>
                        <a:t> </a:t>
                      </a:r>
                      <a:endParaRPr lang="en-ID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1370852"/>
                  </a:ext>
                </a:extLst>
              </a:tr>
              <a:tr h="134723">
                <a:tc>
                  <a:txBody>
                    <a:bodyPr/>
                    <a:lstStyle/>
                    <a:p>
                      <a:r>
                        <a:rPr lang="en-US" sz="600" dirty="0"/>
                        <a:t>PROVINCE</a:t>
                      </a:r>
                      <a:endParaRPr lang="en-ID" sz="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Nama </a:t>
                      </a:r>
                      <a:r>
                        <a:rPr lang="en-US" sz="600" dirty="0" err="1"/>
                        <a:t>Provinsi</a:t>
                      </a:r>
                      <a:r>
                        <a:rPr lang="en-US" sz="600" dirty="0"/>
                        <a:t> </a:t>
                      </a:r>
                      <a:endParaRPr lang="en-ID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756001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52C275E-8DAF-4FE0-A669-0214BD66C853}"/>
              </a:ext>
            </a:extLst>
          </p:cNvPr>
          <p:cNvSpPr txBox="1"/>
          <p:nvPr/>
        </p:nvSpPr>
        <p:spPr>
          <a:xfrm>
            <a:off x="0" y="0"/>
            <a:ext cx="4572000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Bagaimana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membuat</a:t>
            </a:r>
            <a:r>
              <a:rPr lang="en-US" dirty="0">
                <a:solidFill>
                  <a:schemeClr val="tx1"/>
                </a:solidFill>
              </a:rPr>
              <a:t> Delivery Requisition (DR)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A0F2BA-CED8-4E72-B2EB-19752EA88BBB}"/>
              </a:ext>
            </a:extLst>
          </p:cNvPr>
          <p:cNvSpPr txBox="1"/>
          <p:nvPr/>
        </p:nvSpPr>
        <p:spPr>
          <a:xfrm>
            <a:off x="16162" y="369130"/>
            <a:ext cx="2391438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300" dirty="0">
              <a:latin typeface="Arial Narrow" panose="020B0606020202030204" pitchFamily="34" charset="0"/>
            </a:endParaRPr>
          </a:p>
          <a:p>
            <a:pPr marL="342900" indent="-342900">
              <a:buFont typeface="+mj-lt"/>
              <a:buAutoNum type="alphaLcPeriod" startAt="5"/>
            </a:pPr>
            <a:r>
              <a:rPr lang="en-US" sz="1400" dirty="0">
                <a:latin typeface="Arial Narrow" panose="020B0606020202030204" pitchFamily="34" charset="0"/>
              </a:rPr>
              <a:t>Masukkan Nama requestor, Sales Name 1 &amp; 2.  </a:t>
            </a:r>
          </a:p>
          <a:p>
            <a:pPr marL="342900" indent="-342900">
              <a:buFont typeface="+mj-lt"/>
              <a:buAutoNum type="alphaLcPeriod" startAt="5"/>
            </a:pPr>
            <a:endParaRPr lang="en-US" sz="1400" dirty="0">
              <a:latin typeface="Arial Narrow" panose="020B0606020202030204" pitchFamily="34" charset="0"/>
            </a:endParaRPr>
          </a:p>
          <a:p>
            <a:pPr marL="342900" indent="-342900">
              <a:buFont typeface="+mj-lt"/>
              <a:buAutoNum type="alphaLcPeriod" startAt="5"/>
            </a:pPr>
            <a:endParaRPr lang="en-US" sz="1400" dirty="0">
              <a:latin typeface="Arial Narrow" panose="020B0606020202030204" pitchFamily="34" charset="0"/>
            </a:endParaRPr>
          </a:p>
          <a:p>
            <a:pPr marL="342900" indent="-342900">
              <a:buFont typeface="+mj-lt"/>
              <a:buAutoNum type="alphaLcPeriod" startAt="5"/>
            </a:pPr>
            <a:endParaRPr lang="en-US" sz="1400" dirty="0">
              <a:latin typeface="Arial Narrow" panose="020B0606020202030204" pitchFamily="34" charset="0"/>
            </a:endParaRPr>
          </a:p>
          <a:p>
            <a:pPr marL="342900" indent="-342900">
              <a:buFont typeface="+mj-lt"/>
              <a:buAutoNum type="alphaLcPeriod" startAt="5"/>
            </a:pPr>
            <a:r>
              <a:rPr lang="en-US" sz="1400" dirty="0">
                <a:latin typeface="Arial Narrow" panose="020B0606020202030204" pitchFamily="34" charset="0"/>
              </a:rPr>
              <a:t>Masukkan Nama customer , PIC, </a:t>
            </a:r>
            <a:r>
              <a:rPr lang="en-US" sz="1400" dirty="0" err="1">
                <a:latin typeface="Arial Narrow" panose="020B0606020202030204" pitchFamily="34" charset="0"/>
              </a:rPr>
              <a:t>alamat</a:t>
            </a:r>
            <a:r>
              <a:rPr lang="en-US" sz="1400" dirty="0">
                <a:latin typeface="Arial Narrow" panose="020B0606020202030204" pitchFamily="34" charset="0"/>
              </a:rPr>
              <a:t> </a:t>
            </a:r>
            <a:r>
              <a:rPr lang="en-US" sz="1400" dirty="0" err="1">
                <a:latin typeface="Arial Narrow" panose="020B0606020202030204" pitchFamily="34" charset="0"/>
              </a:rPr>
              <a:t>lengkap</a:t>
            </a:r>
            <a:r>
              <a:rPr lang="en-US" sz="1400" dirty="0">
                <a:latin typeface="Arial Narrow" panose="020B0606020202030204" pitchFamily="34" charset="0"/>
              </a:rPr>
              <a:t> </a:t>
            </a:r>
            <a:endParaRPr lang="en-ID" sz="1300" dirty="0">
              <a:latin typeface="Arial Narrow" panose="020B060602020203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9E57B33-ADAD-432B-A2E6-090C4D926332}"/>
              </a:ext>
            </a:extLst>
          </p:cNvPr>
          <p:cNvSpPr/>
          <p:nvPr/>
        </p:nvSpPr>
        <p:spPr>
          <a:xfrm>
            <a:off x="8159788" y="532660"/>
            <a:ext cx="203200" cy="23655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ID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2EDEC9C-B1D0-4AE7-8733-45A39E7CE6ED}"/>
              </a:ext>
            </a:extLst>
          </p:cNvPr>
          <p:cNvSpPr/>
          <p:nvPr/>
        </p:nvSpPr>
        <p:spPr>
          <a:xfrm>
            <a:off x="8261388" y="2304311"/>
            <a:ext cx="203200" cy="1975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7516651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 External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Trakindo-ArialNarrow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 External" id="{3F8B15D7-3532-4545-958C-4BE816B797FD}" vid="{763B8F11-8C08-441C-9FA6-6D1DC0478970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losing P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akindo-ArialNarrow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urutan xmlns="7a9fd858-01c7-467a-bf89-1c153ad60811" xsi:nil="true"/>
    <IconOverlay xmlns="http://schemas.microsoft.com/sharepoint/v4" xsi:nil="true"/>
    <l220810a40944ffb849401486a080193 xmlns="a834bd3c-c1b2-4e1a-ae5b-24059a9457b3">
      <Terms xmlns="http://schemas.microsoft.com/office/infopath/2007/PartnerControls"/>
    </l220810a40944ffb849401486a080193>
    <Reference_x0020_Document xmlns="7a9fd858-01c7-467a-bf89-1c153ad60811" xsi:nil="true"/>
    <TaxCatchAll xmlns="a834bd3c-c1b2-4e1a-ae5b-24059a9457b3"/>
    <Log xmlns="7a9fd858-01c7-467a-bf89-1c153ad60811" xsi:nil="true"/>
    <_dlc_DocId xmlns="a834bd3c-c1b2-4e1a-ae5b-24059a9457b3">TEUHJXYQTMNJ-5-329876</_dlc_DocId>
    <_dlc_DocIdUrl xmlns="a834bd3c-c1b2-4e1a-ae5b-24059a9457b3">
      <Url>http://portal.trakindo.co.id/_layouts/15/DocIdRedir.aspx?ID=TEUHJXYQTMNJ-5-329876</Url>
      <Description>TEUHJXYQTMNJ-5-329876</Description>
    </_dlc_DocIdUr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5B3E7AAD64464893C8EA112A4A0245" ma:contentTypeVersion="12" ma:contentTypeDescription="Create a new document." ma:contentTypeScope="" ma:versionID="d7f67753b7c77a806db83229a346bd37">
  <xsd:schema xmlns:xsd="http://www.w3.org/2001/XMLSchema" xmlns:xs="http://www.w3.org/2001/XMLSchema" xmlns:p="http://schemas.microsoft.com/office/2006/metadata/properties" xmlns:ns2="a834bd3c-c1b2-4e1a-ae5b-24059a9457b3" xmlns:ns3="7a9fd858-01c7-467a-bf89-1c153ad60811" xmlns:ns4="http://schemas.microsoft.com/sharepoint/v4" targetNamespace="http://schemas.microsoft.com/office/2006/metadata/properties" ma:root="true" ma:fieldsID="cb8c9b3120610ed02a4b681b65a9534d" ns2:_="" ns3:_="" ns4:_="">
    <xsd:import namespace="a834bd3c-c1b2-4e1a-ae5b-24059a9457b3"/>
    <xsd:import namespace="7a9fd858-01c7-467a-bf89-1c153ad60811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TaxCatchAll" minOccurs="0"/>
                <xsd:element ref="ns2:l220810a40944ffb849401486a080193" minOccurs="0"/>
                <xsd:element ref="ns3:Log" minOccurs="0"/>
                <xsd:element ref="ns3:urutan" minOccurs="0"/>
                <xsd:element ref="ns2:_dlc_DocId" minOccurs="0"/>
                <xsd:element ref="ns2:_dlc_DocIdUrl" minOccurs="0"/>
                <xsd:element ref="ns2:_dlc_DocIdPersistId" minOccurs="0"/>
                <xsd:element ref="ns3:Reference_x0020_Document" minOccurs="0"/>
                <xsd:element ref="ns4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34bd3c-c1b2-4e1a-ae5b-24059a9457b3" elementFormDefault="qualified">
    <xsd:import namespace="http://schemas.microsoft.com/office/2006/documentManagement/types"/>
    <xsd:import namespace="http://schemas.microsoft.com/office/infopath/2007/PartnerControls"/>
    <xsd:element name="TaxCatchAll" ma:index="8" nillable="true" ma:displayName="Taxonomy Catch All Column" ma:hidden="true" ma:list="{a3f4969b-f686-4bc7-953b-62e3c70951d5}" ma:internalName="TaxCatchAll" ma:showField="CatchAllData" ma:web="a834bd3c-c1b2-4e1a-ae5b-24059a9457b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220810a40944ffb849401486a080193" ma:index="11" nillable="true" ma:taxonomy="true" ma:internalName="l220810a40944ffb849401486a080193" ma:taxonomyFieldName="Area" ma:displayName="Area" ma:default="" ma:fieldId="{5220810a-4094-4ffb-8494-01486a080193}" ma:taxonomyMulti="true" ma:sspId="323aa523-ba5f-46b9-98fc-3f4ddafdf43d" ma:termSetId="4dfbfb44-c81c-4f1c-ba93-1c9ff8c1cea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_dlc_DocId" ma:index="14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5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6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9fd858-01c7-467a-bf89-1c153ad60811" elementFormDefault="qualified">
    <xsd:import namespace="http://schemas.microsoft.com/office/2006/documentManagement/types"/>
    <xsd:import namespace="http://schemas.microsoft.com/office/infopath/2007/PartnerControls"/>
    <xsd:element name="Log" ma:index="12" nillable="true" ma:displayName="Log" ma:internalName="Log">
      <xsd:simpleType>
        <xsd:restriction base="dms:Text">
          <xsd:maxLength value="255"/>
        </xsd:restriction>
      </xsd:simpleType>
    </xsd:element>
    <xsd:element name="urutan" ma:index="13" nillable="true" ma:displayName="Urutan" ma:description="buat bikin urutan" ma:internalName="urutan" ma:percentage="FALSE">
      <xsd:simpleType>
        <xsd:restriction base="dms:Number"/>
      </xsd:simpleType>
    </xsd:element>
    <xsd:element name="Reference_x0020_Document" ma:index="17" nillable="true" ma:displayName="Reference Document" ma:internalName="Reference_x0020_Document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8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47718DB-3850-4909-AF42-B2CDA489459A}">
  <ds:schemaRefs>
    <ds:schemaRef ds:uri="http://schemas.microsoft.com/sharepoint/v4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infopath/2007/PartnerControls"/>
    <ds:schemaRef ds:uri="a834bd3c-c1b2-4e1a-ae5b-24059a9457b3"/>
    <ds:schemaRef ds:uri="7a9fd858-01c7-467a-bf89-1c153ad60811"/>
    <ds:schemaRef ds:uri="http://schemas.microsoft.com/office/2006/metadata/properties"/>
    <ds:schemaRef ds:uri="http://purl.org/dc/terms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E46546C-FC1B-4365-9884-F770955524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834bd3c-c1b2-4e1a-ae5b-24059a9457b3"/>
    <ds:schemaRef ds:uri="7a9fd858-01c7-467a-bf89-1c153ad60811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ECE24B9-7724-4BDE-987D-EE11E48BE7F2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0C9FFBDA-3E33-48A1-8400-1DCBD6B3CAC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 External</Template>
  <TotalTime>11196</TotalTime>
  <Words>1944</Words>
  <Application>Microsoft Office PowerPoint</Application>
  <PresentationFormat>On-screen Show (16:9)</PresentationFormat>
  <Paragraphs>275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Arial Narrow</vt:lpstr>
      <vt:lpstr>Calibri</vt:lpstr>
      <vt:lpstr>Theme External</vt:lpstr>
      <vt:lpstr>Custom Design</vt:lpstr>
      <vt:lpstr>Closing Page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Inez Marcheani</dc:creator>
  <cp:lastModifiedBy>Danu Arismoko</cp:lastModifiedBy>
  <cp:revision>397</cp:revision>
  <dcterms:created xsi:type="dcterms:W3CDTF">2015-07-28T12:00:57Z</dcterms:created>
  <dcterms:modified xsi:type="dcterms:W3CDTF">2021-09-21T11:54:42Z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0x0101008C5B3E7AAD64464893C8EA112A4A0245</vt:lpwstr>
  </property>
  <property fmtid="{D5CDD505-2E9C-101B-9397-08002B2CF9AE}" pid="3" name="_dlc_DocIdItemGuid">
    <vt:lpwstr>deb03dc4-5436-40cb-a202-25e3fc81347b</vt:lpwstr>
  </property>
  <property fmtid="{D5CDD505-2E9C-101B-9397-08002B2CF9AE}" pid="4" name="Area">
    <vt:lpwstr/>
  </property>
</Properties>
</file>