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3.xml" ContentType="application/vnd.openxmlformats-officedocument.theme+xml"/>
  <Override PartName="/ppt/slideLayouts/slideLayout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5"/>
    <p:sldMasterId id="2147483672" r:id="rId6"/>
    <p:sldMasterId id="2147483674" r:id="rId7"/>
    <p:sldMasterId id="2147483684" r:id="rId8"/>
  </p:sldMasterIdLst>
  <p:notesMasterIdLst>
    <p:notesMasterId r:id="rId22"/>
  </p:notesMasterIdLst>
  <p:sldIdLst>
    <p:sldId id="256" r:id="rId9"/>
    <p:sldId id="383" r:id="rId10"/>
    <p:sldId id="410" r:id="rId11"/>
    <p:sldId id="464" r:id="rId12"/>
    <p:sldId id="384" r:id="rId13"/>
    <p:sldId id="465" r:id="rId14"/>
    <p:sldId id="466" r:id="rId15"/>
    <p:sldId id="467" r:id="rId16"/>
    <p:sldId id="468" r:id="rId17"/>
    <p:sldId id="469" r:id="rId18"/>
    <p:sldId id="470" r:id="rId19"/>
    <p:sldId id="471" r:id="rId20"/>
    <p:sldId id="259"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unuoktavia" initials="N" lastIdx="1" clrIdx="0">
    <p:extLst>
      <p:ext uri="{19B8F6BF-5375-455C-9EA6-DF929625EA0E}">
        <p15:presenceInfo xmlns:p15="http://schemas.microsoft.com/office/powerpoint/2012/main" userId="S::Nunuoktavia@officeku.net::35f98ce9-823d-4cb2-9ec7-a933fe1299c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82" autoAdjust="0"/>
    <p:restoredTop sz="94063" autoAdjust="0"/>
  </p:normalViewPr>
  <p:slideViewPr>
    <p:cSldViewPr snapToGrid="0" showGuides="1">
      <p:cViewPr>
        <p:scale>
          <a:sx n="90" d="100"/>
          <a:sy n="90" d="100"/>
        </p:scale>
        <p:origin x="822" y="-28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3.xml"/><Relationship Id="rId24"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7.xml"/><Relationship Id="rId23" Type="http://schemas.openxmlformats.org/officeDocument/2006/relationships/commentAuthors" Target="commentAuthors.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A4B8AD12-AC74-4661-953B-C459F47F8348}" type="datetimeFigureOut">
              <a:rPr lang="en-ID" smtClean="0"/>
              <a:t>25/01/2021</a:t>
            </a:fld>
            <a:endParaRPr lang="en-ID"/>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C5C418-F2A3-4933-A9B8-7D1B08F70AFD}" type="slidenum">
              <a:rPr lang="en-ID" smtClean="0"/>
              <a:t>‹#›</a:t>
            </a:fld>
            <a:endParaRPr lang="en-ID"/>
          </a:p>
        </p:txBody>
      </p:sp>
    </p:spTree>
    <p:extLst>
      <p:ext uri="{BB962C8B-B14F-4D97-AF65-F5344CB8AC3E}">
        <p14:creationId xmlns:p14="http://schemas.microsoft.com/office/powerpoint/2010/main" val="2736089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pt-BR" sz="1200" b="1" i="0" u="none" strike="noStrike" kern="1200" baseline="0" dirty="0">
                <a:solidFill>
                  <a:schemeClr val="tx1"/>
                </a:solidFill>
                <a:latin typeface="+mn-lt"/>
                <a:ea typeface="+mn-ea"/>
                <a:cs typeface="+mn-cs"/>
              </a:rPr>
              <a:t>ICC.ICC.SOP.001.R01 </a:t>
            </a:r>
            <a:endParaRPr lang="en-ID" sz="1200" b="0" i="0" u="none" strike="noStrike" kern="1200" baseline="0" dirty="0">
              <a:solidFill>
                <a:schemeClr val="tx1"/>
              </a:solidFill>
              <a:latin typeface="+mn-lt"/>
              <a:ea typeface="+mn-ea"/>
              <a:cs typeface="+mn-cs"/>
            </a:endParaRPr>
          </a:p>
          <a:p>
            <a:r>
              <a:rPr lang="en-ID" sz="1200" b="1" i="0" u="none" strike="noStrike" kern="1200" baseline="0" dirty="0">
                <a:solidFill>
                  <a:schemeClr val="tx1"/>
                </a:solidFill>
                <a:latin typeface="+mn-lt"/>
                <a:ea typeface="+mn-ea"/>
                <a:cs typeface="+mn-cs"/>
              </a:rPr>
              <a:t>Tata Cara </a:t>
            </a:r>
            <a:r>
              <a:rPr lang="en-ID" sz="1200" b="1" i="0" u="none" strike="noStrike" kern="1200" baseline="0" dirty="0" err="1">
                <a:solidFill>
                  <a:schemeClr val="tx1"/>
                </a:solidFill>
                <a:latin typeface="+mn-lt"/>
                <a:ea typeface="+mn-ea"/>
                <a:cs typeface="+mn-cs"/>
              </a:rPr>
              <a:t>Pembuatan</a:t>
            </a:r>
            <a:r>
              <a:rPr lang="en-ID" sz="1200" b="1" i="0" u="none" strike="noStrike" kern="1200" baseline="0" dirty="0">
                <a:solidFill>
                  <a:schemeClr val="tx1"/>
                </a:solidFill>
                <a:latin typeface="+mn-lt"/>
                <a:ea typeface="+mn-ea"/>
                <a:cs typeface="+mn-cs"/>
              </a:rPr>
              <a:t> dan </a:t>
            </a:r>
            <a:r>
              <a:rPr lang="en-ID" sz="1200" b="1" i="0" u="none" strike="noStrike" kern="1200" baseline="0" dirty="0" err="1">
                <a:solidFill>
                  <a:schemeClr val="tx1"/>
                </a:solidFill>
                <a:latin typeface="+mn-lt"/>
                <a:ea typeface="+mn-ea"/>
                <a:cs typeface="+mn-cs"/>
              </a:rPr>
              <a:t>Pengendalian</a:t>
            </a:r>
            <a:r>
              <a:rPr lang="en-ID" sz="1200" b="1" i="0" u="none" strike="noStrike" kern="1200" baseline="0" dirty="0">
                <a:solidFill>
                  <a:schemeClr val="tx1"/>
                </a:solidFill>
                <a:latin typeface="+mn-lt"/>
                <a:ea typeface="+mn-ea"/>
                <a:cs typeface="+mn-cs"/>
              </a:rPr>
              <a:t> </a:t>
            </a:r>
            <a:r>
              <a:rPr lang="en-ID" sz="1200" b="1" i="0" u="none" strike="noStrike" kern="1200" baseline="0" dirty="0" err="1">
                <a:solidFill>
                  <a:schemeClr val="tx1"/>
                </a:solidFill>
                <a:latin typeface="+mn-lt"/>
                <a:ea typeface="+mn-ea"/>
                <a:cs typeface="+mn-cs"/>
              </a:rPr>
              <a:t>Dokumen</a:t>
            </a:r>
            <a:r>
              <a:rPr lang="en-ID" sz="1200" b="1" i="0" u="none" strike="noStrike" kern="1200" baseline="0" dirty="0">
                <a:solidFill>
                  <a:schemeClr val="tx1"/>
                </a:solidFill>
                <a:latin typeface="+mn-lt"/>
                <a:ea typeface="+mn-ea"/>
                <a:cs typeface="+mn-cs"/>
              </a:rPr>
              <a:t> </a:t>
            </a:r>
          </a:p>
          <a:p>
            <a:r>
              <a:rPr lang="en-US" sz="1200" b="1" i="1" u="none" strike="noStrike" kern="1200" baseline="0" dirty="0">
                <a:solidFill>
                  <a:schemeClr val="tx1"/>
                </a:solidFill>
                <a:latin typeface="+mn-lt"/>
                <a:ea typeface="+mn-ea"/>
                <a:cs typeface="+mn-cs"/>
              </a:rPr>
              <a:t>Procedures for Documents Development and Control </a:t>
            </a:r>
          </a:p>
          <a:p>
            <a:endParaRPr lang="en-ID" sz="1200" b="0" i="0" u="none" strike="noStrike" kern="1200" baseline="0" dirty="0">
              <a:solidFill>
                <a:schemeClr val="tx1"/>
              </a:solidFill>
              <a:latin typeface="+mn-lt"/>
              <a:ea typeface="+mn-ea"/>
              <a:cs typeface="+mn-cs"/>
            </a:endParaRPr>
          </a:p>
          <a:p>
            <a:r>
              <a:rPr lang="en-ID" sz="1200" b="1" i="0" u="sng" strike="noStrike" kern="1200" baseline="0" dirty="0">
                <a:solidFill>
                  <a:schemeClr val="tx1"/>
                </a:solidFill>
                <a:latin typeface="+mn-lt"/>
                <a:ea typeface="+mn-ea"/>
                <a:cs typeface="+mn-cs"/>
              </a:rPr>
              <a:t>Status </a:t>
            </a:r>
            <a:r>
              <a:rPr lang="en-ID" sz="1200" b="1" i="0" u="sng" strike="noStrike" kern="1200" baseline="0" dirty="0" err="1">
                <a:solidFill>
                  <a:schemeClr val="tx1"/>
                </a:solidFill>
                <a:latin typeface="+mn-lt"/>
                <a:ea typeface="+mn-ea"/>
                <a:cs typeface="+mn-cs"/>
              </a:rPr>
              <a:t>Dokumen</a:t>
            </a:r>
            <a:r>
              <a:rPr lang="en-ID" sz="1200" b="1" i="0" u="sng" strike="noStrike" kern="1200" baseline="0" dirty="0">
                <a:solidFill>
                  <a:schemeClr val="tx1"/>
                </a:solidFill>
                <a:latin typeface="+mn-lt"/>
                <a:ea typeface="+mn-ea"/>
                <a:cs typeface="+mn-cs"/>
              </a:rPr>
              <a:t> </a:t>
            </a:r>
            <a:endParaRPr lang="en-ID" sz="1200" b="0" i="0" u="none" strike="noStrike" kern="1200" baseline="0" dirty="0">
              <a:solidFill>
                <a:schemeClr val="tx1"/>
              </a:solidFill>
              <a:latin typeface="+mn-lt"/>
              <a:ea typeface="+mn-ea"/>
              <a:cs typeface="+mn-cs"/>
            </a:endParaRPr>
          </a:p>
          <a:p>
            <a:pPr marL="171450" indent="-171450">
              <a:buFont typeface="Arial" panose="020B0604020202020204" pitchFamily="34" charset="0"/>
              <a:buChar char="•"/>
            </a:pPr>
            <a:r>
              <a:rPr lang="en-ID" sz="1200" b="1" i="0" u="none" strike="noStrike" kern="1200" baseline="0" dirty="0">
                <a:solidFill>
                  <a:schemeClr val="tx1"/>
                </a:solidFill>
                <a:latin typeface="+mn-lt"/>
                <a:ea typeface="+mn-ea"/>
                <a:cs typeface="+mn-cs"/>
              </a:rPr>
              <a:t>Non Confidential: </a:t>
            </a:r>
            <a:r>
              <a:rPr lang="en-ID" sz="1200" b="0" i="0" u="none" strike="noStrike" kern="1200" baseline="0" dirty="0" err="1">
                <a:solidFill>
                  <a:schemeClr val="tx1"/>
                </a:solidFill>
                <a:latin typeface="+mn-lt"/>
                <a:ea typeface="+mn-ea"/>
                <a:cs typeface="+mn-cs"/>
              </a:rPr>
              <a:t>dapat</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disebarluaskan</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kepada</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semua</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serta</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kepada</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pihak</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eksternal</a:t>
            </a:r>
            <a:r>
              <a:rPr lang="en-ID" sz="1200" b="0" i="0" u="none" strike="noStrike" kern="1200" baseline="0" dirty="0">
                <a:solidFill>
                  <a:schemeClr val="tx1"/>
                </a:solidFill>
                <a:latin typeface="+mn-lt"/>
                <a:ea typeface="+mn-ea"/>
                <a:cs typeface="+mn-cs"/>
              </a:rPr>
              <a:t>. </a:t>
            </a:r>
          </a:p>
          <a:p>
            <a:pPr marL="171450" indent="-171450">
              <a:buFont typeface="Arial" panose="020B0604020202020204" pitchFamily="34" charset="0"/>
              <a:buChar char="•"/>
            </a:pPr>
            <a:r>
              <a:rPr lang="en-ID" sz="1200" b="1" i="0" u="none" strike="noStrike" kern="1200" baseline="0" dirty="0">
                <a:solidFill>
                  <a:schemeClr val="tx1"/>
                </a:solidFill>
                <a:latin typeface="+mn-lt"/>
                <a:ea typeface="+mn-ea"/>
                <a:cs typeface="+mn-cs"/>
              </a:rPr>
              <a:t>Green</a:t>
            </a:r>
            <a:r>
              <a:rPr lang="en-ID" sz="1200" b="1" i="1"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hanya</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beredar</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sebatas</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lingkup</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perusahaan</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Bila</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ingin</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disebarluaskan</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ke</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pihak</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eksternal</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harus</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mendapat</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persetujuan</a:t>
            </a:r>
            <a:r>
              <a:rPr lang="en-ID" sz="1200" b="0" i="0" u="none" strike="noStrike" kern="1200" baseline="0" dirty="0">
                <a:solidFill>
                  <a:schemeClr val="tx1"/>
                </a:solidFill>
                <a:latin typeface="+mn-lt"/>
                <a:ea typeface="+mn-ea"/>
                <a:cs typeface="+mn-cs"/>
              </a:rPr>
              <a:t> unit </a:t>
            </a:r>
            <a:r>
              <a:rPr lang="en-ID" sz="1200" b="0" i="0" u="none" strike="noStrike" kern="1200" baseline="0" dirty="0" err="1">
                <a:solidFill>
                  <a:schemeClr val="tx1"/>
                </a:solidFill>
                <a:latin typeface="+mn-lt"/>
                <a:ea typeface="+mn-ea"/>
                <a:cs typeface="+mn-cs"/>
              </a:rPr>
              <a:t>fungsional</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atau</a:t>
            </a:r>
            <a:r>
              <a:rPr lang="en-ID" sz="1200" b="0" i="0" u="none" strike="noStrike" kern="1200" baseline="0" dirty="0">
                <a:solidFill>
                  <a:schemeClr val="tx1"/>
                </a:solidFill>
                <a:latin typeface="+mn-lt"/>
                <a:ea typeface="+mn-ea"/>
                <a:cs typeface="+mn-cs"/>
              </a:rPr>
              <a:t> unit </a:t>
            </a:r>
            <a:r>
              <a:rPr lang="en-ID" sz="1200" b="0" i="0" u="none" strike="noStrike" kern="1200" baseline="0" dirty="0" err="1">
                <a:solidFill>
                  <a:schemeClr val="tx1"/>
                </a:solidFill>
                <a:latin typeface="+mn-lt"/>
                <a:ea typeface="+mn-ea"/>
                <a:cs typeface="+mn-cs"/>
              </a:rPr>
              <a:t>bisnis</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terkait</a:t>
            </a:r>
            <a:r>
              <a:rPr lang="en-ID" sz="1200" b="0" i="0" u="none" strike="noStrike" kern="1200" baseline="0" dirty="0">
                <a:solidFill>
                  <a:schemeClr val="tx1"/>
                </a:solidFill>
                <a:latin typeface="+mn-lt"/>
                <a:ea typeface="+mn-ea"/>
                <a:cs typeface="+mn-cs"/>
              </a:rPr>
              <a:t> yang </a:t>
            </a:r>
            <a:r>
              <a:rPr lang="en-ID" sz="1200" b="0" i="0" u="none" strike="noStrike" kern="1200" baseline="0" dirty="0" err="1">
                <a:solidFill>
                  <a:schemeClr val="tx1"/>
                </a:solidFill>
                <a:latin typeface="+mn-lt"/>
                <a:ea typeface="+mn-ea"/>
                <a:cs typeface="+mn-cs"/>
              </a:rPr>
              <a:t>menerbitkan</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dokumen</a:t>
            </a:r>
            <a:r>
              <a:rPr lang="en-ID" sz="1200" b="0" i="0" u="none" strike="noStrike" kern="1200" baseline="0" dirty="0">
                <a:solidFill>
                  <a:schemeClr val="tx1"/>
                </a:solidFill>
                <a:latin typeface="+mn-lt"/>
                <a:ea typeface="+mn-ea"/>
                <a:cs typeface="+mn-cs"/>
              </a:rPr>
              <a:t>. </a:t>
            </a:r>
          </a:p>
          <a:p>
            <a:pPr marL="171450" indent="-171450">
              <a:buFont typeface="Arial" panose="020B0604020202020204" pitchFamily="34" charset="0"/>
              <a:buChar char="•"/>
            </a:pPr>
            <a:r>
              <a:rPr lang="en-ID" sz="1200" b="1" i="0" u="none" strike="noStrike" kern="1200" baseline="0" dirty="0">
                <a:solidFill>
                  <a:schemeClr val="tx1"/>
                </a:solidFill>
                <a:latin typeface="+mn-lt"/>
                <a:ea typeface="+mn-ea"/>
                <a:cs typeface="+mn-cs"/>
              </a:rPr>
              <a:t>Yellow</a:t>
            </a:r>
            <a:r>
              <a:rPr lang="en-ID" sz="1200" b="1" i="1"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hanya</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beredar</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sebatas</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lingkup</a:t>
            </a:r>
            <a:r>
              <a:rPr lang="en-ID" sz="1200" b="0" i="0" u="none" strike="noStrike" kern="1200" baseline="0" dirty="0">
                <a:solidFill>
                  <a:schemeClr val="tx1"/>
                </a:solidFill>
                <a:latin typeface="+mn-lt"/>
                <a:ea typeface="+mn-ea"/>
                <a:cs typeface="+mn-cs"/>
              </a:rPr>
              <a:t> unit </a:t>
            </a:r>
            <a:r>
              <a:rPr lang="en-ID" sz="1200" b="0" i="0" u="none" strike="noStrike" kern="1200" baseline="0" dirty="0" err="1">
                <a:solidFill>
                  <a:schemeClr val="tx1"/>
                </a:solidFill>
                <a:latin typeface="+mn-lt"/>
                <a:ea typeface="+mn-ea"/>
                <a:cs typeface="+mn-cs"/>
              </a:rPr>
              <a:t>fungsional</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atau</a:t>
            </a:r>
            <a:r>
              <a:rPr lang="en-ID" sz="1200" b="0" i="0" u="none" strike="noStrike" kern="1200" baseline="0" dirty="0">
                <a:solidFill>
                  <a:schemeClr val="tx1"/>
                </a:solidFill>
                <a:latin typeface="+mn-lt"/>
                <a:ea typeface="+mn-ea"/>
                <a:cs typeface="+mn-cs"/>
              </a:rPr>
              <a:t> unit </a:t>
            </a:r>
            <a:r>
              <a:rPr lang="en-ID" sz="1200" b="0" i="0" u="none" strike="noStrike" kern="1200" baseline="0" dirty="0" err="1">
                <a:solidFill>
                  <a:schemeClr val="tx1"/>
                </a:solidFill>
                <a:latin typeface="+mn-lt"/>
                <a:ea typeface="+mn-ea"/>
                <a:cs typeface="+mn-cs"/>
              </a:rPr>
              <a:t>bisnis</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Bila</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ingin</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disebarluaskan</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ke</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pihak</a:t>
            </a:r>
            <a:r>
              <a:rPr lang="en-ID" sz="1200" b="0" i="0" u="none" strike="noStrike" kern="1200" baseline="0" dirty="0">
                <a:solidFill>
                  <a:schemeClr val="tx1"/>
                </a:solidFill>
                <a:latin typeface="+mn-lt"/>
                <a:ea typeface="+mn-ea"/>
                <a:cs typeface="+mn-cs"/>
              </a:rPr>
              <a:t> lain, </a:t>
            </a:r>
            <a:r>
              <a:rPr lang="en-ID" sz="1200" b="0" i="0" u="none" strike="noStrike" kern="1200" baseline="0" dirty="0" err="1">
                <a:solidFill>
                  <a:schemeClr val="tx1"/>
                </a:solidFill>
                <a:latin typeface="+mn-lt"/>
                <a:ea typeface="+mn-ea"/>
                <a:cs typeface="+mn-cs"/>
              </a:rPr>
              <a:t>harus</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mendapat</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persetujuan</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dari</a:t>
            </a:r>
            <a:r>
              <a:rPr lang="en-ID" sz="1200" b="0" i="0" u="none" strike="noStrike" kern="1200" baseline="0" dirty="0">
                <a:solidFill>
                  <a:schemeClr val="tx1"/>
                </a:solidFill>
                <a:latin typeface="+mn-lt"/>
                <a:ea typeface="+mn-ea"/>
                <a:cs typeface="+mn-cs"/>
              </a:rPr>
              <a:t> unit </a:t>
            </a:r>
            <a:r>
              <a:rPr lang="en-ID" sz="1200" b="0" i="0" u="none" strike="noStrike" kern="1200" baseline="0" dirty="0" err="1">
                <a:solidFill>
                  <a:schemeClr val="tx1"/>
                </a:solidFill>
                <a:latin typeface="+mn-lt"/>
                <a:ea typeface="+mn-ea"/>
                <a:cs typeface="+mn-cs"/>
              </a:rPr>
              <a:t>fungsional</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atau</a:t>
            </a:r>
            <a:r>
              <a:rPr lang="en-ID" sz="1200" b="0" i="0" u="none" strike="noStrike" kern="1200" baseline="0" dirty="0">
                <a:solidFill>
                  <a:schemeClr val="tx1"/>
                </a:solidFill>
                <a:latin typeface="+mn-lt"/>
                <a:ea typeface="+mn-ea"/>
                <a:cs typeface="+mn-cs"/>
              </a:rPr>
              <a:t> unit </a:t>
            </a:r>
            <a:r>
              <a:rPr lang="en-ID" sz="1200" b="0" i="0" u="none" strike="noStrike" kern="1200" baseline="0" dirty="0" err="1">
                <a:solidFill>
                  <a:schemeClr val="tx1"/>
                </a:solidFill>
                <a:latin typeface="+mn-lt"/>
                <a:ea typeface="+mn-ea"/>
                <a:cs typeface="+mn-cs"/>
              </a:rPr>
              <a:t>bisnis</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terkait</a:t>
            </a:r>
            <a:r>
              <a:rPr lang="en-ID" sz="1200" b="0" i="0" u="none" strike="noStrike" kern="1200" baseline="0" dirty="0">
                <a:solidFill>
                  <a:schemeClr val="tx1"/>
                </a:solidFill>
                <a:latin typeface="+mn-lt"/>
                <a:ea typeface="+mn-ea"/>
                <a:cs typeface="+mn-cs"/>
              </a:rPr>
              <a:t> yang </a:t>
            </a:r>
            <a:r>
              <a:rPr lang="en-ID" sz="1200" b="0" i="0" u="none" strike="noStrike" kern="1200" baseline="0" dirty="0" err="1">
                <a:solidFill>
                  <a:schemeClr val="tx1"/>
                </a:solidFill>
                <a:latin typeface="+mn-lt"/>
                <a:ea typeface="+mn-ea"/>
                <a:cs typeface="+mn-cs"/>
              </a:rPr>
              <a:t>menerbitkan</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dokumen</a:t>
            </a:r>
            <a:r>
              <a:rPr lang="en-ID" sz="1200" b="0" i="0" u="none" strike="noStrike" kern="1200" baseline="0" dirty="0">
                <a:solidFill>
                  <a:schemeClr val="tx1"/>
                </a:solidFill>
                <a:latin typeface="+mn-lt"/>
                <a:ea typeface="+mn-ea"/>
                <a:cs typeface="+mn-cs"/>
              </a:rPr>
              <a:t>.</a:t>
            </a:r>
          </a:p>
          <a:p>
            <a:pPr marL="171450" indent="-171450">
              <a:buFont typeface="Arial" panose="020B0604020202020204" pitchFamily="34" charset="0"/>
              <a:buChar char="•"/>
            </a:pPr>
            <a:r>
              <a:rPr lang="en-ID" sz="1200" b="1" i="0" u="none" strike="noStrike" kern="1200" baseline="0" dirty="0">
                <a:solidFill>
                  <a:schemeClr val="tx1"/>
                </a:solidFill>
                <a:latin typeface="+mn-lt"/>
                <a:ea typeface="+mn-ea"/>
                <a:cs typeface="+mn-cs"/>
              </a:rPr>
              <a:t>Red</a:t>
            </a:r>
            <a:r>
              <a:rPr lang="en-ID" sz="1200" b="1" i="1"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hanya</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beredar</a:t>
            </a:r>
            <a:r>
              <a:rPr lang="en-ID" sz="1200" b="0" i="0" u="none" strike="noStrike" kern="1200" baseline="0" dirty="0">
                <a:solidFill>
                  <a:schemeClr val="tx1"/>
                </a:solidFill>
                <a:latin typeface="+mn-lt"/>
                <a:ea typeface="+mn-ea"/>
                <a:cs typeface="+mn-cs"/>
              </a:rPr>
              <a:t> pada </a:t>
            </a:r>
            <a:r>
              <a:rPr lang="en-ID" sz="1200" b="0" i="0" u="none" strike="noStrike" kern="1200" baseline="0" dirty="0" err="1">
                <a:solidFill>
                  <a:schemeClr val="tx1"/>
                </a:solidFill>
                <a:latin typeface="+mn-lt"/>
                <a:ea typeface="+mn-ea"/>
                <a:cs typeface="+mn-cs"/>
              </a:rPr>
              <a:t>pihak</a:t>
            </a:r>
            <a:r>
              <a:rPr lang="en-ID" sz="1200" b="0" i="0" u="none" strike="noStrike" kern="1200" baseline="0" dirty="0">
                <a:solidFill>
                  <a:schemeClr val="tx1"/>
                </a:solidFill>
                <a:latin typeface="+mn-lt"/>
                <a:ea typeface="+mn-ea"/>
                <a:cs typeface="+mn-cs"/>
              </a:rPr>
              <a:t> yang </a:t>
            </a:r>
            <a:r>
              <a:rPr lang="en-ID" sz="1200" b="0" i="0" u="none" strike="noStrike" kern="1200" baseline="0" dirty="0" err="1">
                <a:solidFill>
                  <a:schemeClr val="tx1"/>
                </a:solidFill>
                <a:latin typeface="+mn-lt"/>
                <a:ea typeface="+mn-ea"/>
                <a:cs typeface="+mn-cs"/>
              </a:rPr>
              <a:t>berwewenang</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saja</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rahasia</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Bila</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ingin</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disebarluaskan</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ke</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pihak</a:t>
            </a:r>
            <a:r>
              <a:rPr lang="en-ID" sz="1200" b="0" i="0" u="none" strike="noStrike" kern="1200" baseline="0" dirty="0">
                <a:solidFill>
                  <a:schemeClr val="tx1"/>
                </a:solidFill>
                <a:latin typeface="+mn-lt"/>
                <a:ea typeface="+mn-ea"/>
                <a:cs typeface="+mn-cs"/>
              </a:rPr>
              <a:t> lain </a:t>
            </a:r>
            <a:r>
              <a:rPr lang="en-ID" sz="1200" b="0" i="0" u="none" strike="noStrike" kern="1200" baseline="0" dirty="0" err="1">
                <a:solidFill>
                  <a:schemeClr val="tx1"/>
                </a:solidFill>
                <a:latin typeface="+mn-lt"/>
                <a:ea typeface="+mn-ea"/>
                <a:cs typeface="+mn-cs"/>
              </a:rPr>
              <a:t>harus</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mendapat</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persetujuan</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dari</a:t>
            </a:r>
            <a:r>
              <a:rPr lang="en-ID" sz="1200" b="0" i="0" u="none" strike="noStrike" kern="1200" baseline="0" dirty="0">
                <a:solidFill>
                  <a:schemeClr val="tx1"/>
                </a:solidFill>
                <a:latin typeface="+mn-lt"/>
                <a:ea typeface="+mn-ea"/>
                <a:cs typeface="+mn-cs"/>
              </a:rPr>
              <a:t> unit </a:t>
            </a:r>
            <a:r>
              <a:rPr lang="en-ID" sz="1200" b="0" i="0" u="none" strike="noStrike" kern="1200" baseline="0" dirty="0" err="1">
                <a:solidFill>
                  <a:schemeClr val="tx1"/>
                </a:solidFill>
                <a:latin typeface="+mn-lt"/>
                <a:ea typeface="+mn-ea"/>
                <a:cs typeface="+mn-cs"/>
              </a:rPr>
              <a:t>fungsional</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atau</a:t>
            </a:r>
            <a:r>
              <a:rPr lang="en-ID" sz="1200" b="0" i="0" u="none" strike="noStrike" kern="1200" baseline="0" dirty="0">
                <a:solidFill>
                  <a:schemeClr val="tx1"/>
                </a:solidFill>
                <a:latin typeface="+mn-lt"/>
                <a:ea typeface="+mn-ea"/>
                <a:cs typeface="+mn-cs"/>
              </a:rPr>
              <a:t> unit </a:t>
            </a:r>
            <a:r>
              <a:rPr lang="en-ID" sz="1200" b="0" i="0" u="none" strike="noStrike" kern="1200" baseline="0" dirty="0" err="1">
                <a:solidFill>
                  <a:schemeClr val="tx1"/>
                </a:solidFill>
                <a:latin typeface="+mn-lt"/>
                <a:ea typeface="+mn-ea"/>
                <a:cs typeface="+mn-cs"/>
              </a:rPr>
              <a:t>bisnis</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terkait</a:t>
            </a:r>
            <a:r>
              <a:rPr lang="en-ID" sz="1200" b="0" i="0" u="none" strike="noStrike" kern="1200" baseline="0" dirty="0">
                <a:solidFill>
                  <a:schemeClr val="tx1"/>
                </a:solidFill>
                <a:latin typeface="+mn-lt"/>
                <a:ea typeface="+mn-ea"/>
                <a:cs typeface="+mn-cs"/>
              </a:rPr>
              <a:t> yang </a:t>
            </a:r>
            <a:r>
              <a:rPr lang="en-ID" sz="1200" b="0" i="0" u="none" strike="noStrike" kern="1200" baseline="0" dirty="0" err="1">
                <a:solidFill>
                  <a:schemeClr val="tx1"/>
                </a:solidFill>
                <a:latin typeface="+mn-lt"/>
                <a:ea typeface="+mn-ea"/>
                <a:cs typeface="+mn-cs"/>
              </a:rPr>
              <a:t>menerbitkan</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dokumen</a:t>
            </a:r>
            <a:r>
              <a:rPr lang="en-ID" sz="1200" b="0" i="0" u="none" strike="noStrike" kern="1200" baseline="0" dirty="0">
                <a:solidFill>
                  <a:schemeClr val="tx1"/>
                </a:solidFill>
                <a:latin typeface="+mn-lt"/>
                <a:ea typeface="+mn-ea"/>
                <a:cs typeface="+mn-cs"/>
              </a:rPr>
              <a:t>. 	</a:t>
            </a:r>
          </a:p>
          <a:p>
            <a:pPr marL="171450" indent="-171450">
              <a:buFont typeface="Arial" panose="020B0604020202020204" pitchFamily="34" charset="0"/>
              <a:buChar char="•"/>
            </a:pPr>
            <a:endParaRPr lang="en-US" sz="1200" b="0" i="0" u="none" strike="noStrike" kern="1200" baseline="0" dirty="0">
              <a:solidFill>
                <a:schemeClr val="tx1"/>
              </a:solidFill>
              <a:latin typeface="+mn-lt"/>
              <a:ea typeface="+mn-ea"/>
              <a:cs typeface="+mn-cs"/>
            </a:endParaRPr>
          </a:p>
          <a:p>
            <a:endParaRPr lang="en-ID" sz="1200" b="0" i="0" u="none" strike="noStrike" baseline="0" dirty="0"/>
          </a:p>
          <a:p>
            <a:r>
              <a:rPr lang="en-ID" sz="1200" b="1" i="1" u="sng" strike="noStrike" kern="1200" baseline="0" dirty="0">
                <a:solidFill>
                  <a:schemeClr val="tx1"/>
                </a:solidFill>
                <a:latin typeface="+mn-lt"/>
                <a:ea typeface="+mn-ea"/>
                <a:cs typeface="+mn-cs"/>
              </a:rPr>
              <a:t>Document Status </a:t>
            </a:r>
            <a:endParaRPr lang="en-ID" sz="1200" b="0" i="0" u="none" strike="noStrike" kern="1200" baseline="0" dirty="0">
              <a:solidFill>
                <a:schemeClr val="tx1"/>
              </a:solidFill>
              <a:latin typeface="+mn-lt"/>
              <a:ea typeface="+mn-ea"/>
              <a:cs typeface="+mn-cs"/>
            </a:endParaRPr>
          </a:p>
          <a:p>
            <a:pPr marL="171450" indent="-171450">
              <a:buFont typeface="Arial" panose="020B0604020202020204" pitchFamily="34" charset="0"/>
              <a:buChar char="•"/>
            </a:pPr>
            <a:r>
              <a:rPr lang="en-US" sz="1200" b="1" i="1" u="none" strike="noStrike" kern="1200" baseline="0" dirty="0">
                <a:solidFill>
                  <a:schemeClr val="tx1"/>
                </a:solidFill>
                <a:latin typeface="+mn-lt"/>
                <a:ea typeface="+mn-ea"/>
                <a:cs typeface="+mn-cs"/>
              </a:rPr>
              <a:t>Non confidential: </a:t>
            </a:r>
            <a:r>
              <a:rPr lang="en-US" sz="1200" b="0" i="1" u="none" strike="noStrike" kern="1200" baseline="0" dirty="0">
                <a:solidFill>
                  <a:schemeClr val="tx1"/>
                </a:solidFill>
                <a:latin typeface="+mn-lt"/>
                <a:ea typeface="+mn-ea"/>
                <a:cs typeface="+mn-cs"/>
              </a:rPr>
              <a:t>can be distributed to all including external document. </a:t>
            </a:r>
          </a:p>
          <a:p>
            <a:pPr marL="171450" indent="-171450">
              <a:buFont typeface="Arial" panose="020B0604020202020204" pitchFamily="34" charset="0"/>
              <a:buChar char="•"/>
            </a:pPr>
            <a:r>
              <a:rPr lang="en-US" sz="1200" b="1" i="1" u="none" strike="noStrike" kern="1200" baseline="0" dirty="0">
                <a:solidFill>
                  <a:schemeClr val="tx1"/>
                </a:solidFill>
                <a:latin typeface="+mn-lt"/>
                <a:ea typeface="+mn-ea"/>
                <a:cs typeface="+mn-cs"/>
              </a:rPr>
              <a:t>Green: </a:t>
            </a:r>
            <a:r>
              <a:rPr lang="en-US" sz="1200" b="0" i="1" u="none" strike="noStrike" kern="1200" baseline="0" dirty="0">
                <a:solidFill>
                  <a:schemeClr val="tx1"/>
                </a:solidFill>
                <a:latin typeface="+mn-lt"/>
                <a:ea typeface="+mn-ea"/>
                <a:cs typeface="+mn-cs"/>
              </a:rPr>
              <a:t>limited to internal distribution only. If it needs to be distributed externally approval shall be obtained from related functional or business unit whom publish the document. </a:t>
            </a:r>
          </a:p>
          <a:p>
            <a:pPr marL="171450" indent="-171450">
              <a:buFont typeface="Arial" panose="020B0604020202020204" pitchFamily="34" charset="0"/>
              <a:buChar char="•"/>
            </a:pPr>
            <a:r>
              <a:rPr lang="en-US" sz="1200" b="1" i="1" u="none" strike="noStrike" kern="1200" baseline="0" dirty="0">
                <a:solidFill>
                  <a:schemeClr val="tx1"/>
                </a:solidFill>
                <a:latin typeface="+mn-lt"/>
                <a:ea typeface="+mn-ea"/>
                <a:cs typeface="+mn-cs"/>
              </a:rPr>
              <a:t>Yellow: </a:t>
            </a:r>
            <a:r>
              <a:rPr lang="en-US" sz="1200" b="0" i="1" u="none" strike="noStrike" kern="1200" baseline="0" dirty="0">
                <a:solidFill>
                  <a:schemeClr val="tx1"/>
                </a:solidFill>
                <a:latin typeface="+mn-lt"/>
                <a:ea typeface="+mn-ea"/>
                <a:cs typeface="+mn-cs"/>
              </a:rPr>
              <a:t>distribution limited to functional unit or business unit only. If it needs to be distributed to others, approval shall be obtained from related functional or business unit whom publish the document. </a:t>
            </a:r>
          </a:p>
          <a:p>
            <a:pPr marL="171450" indent="-171450">
              <a:buFont typeface="Arial" panose="020B0604020202020204" pitchFamily="34" charset="0"/>
              <a:buChar char="•"/>
            </a:pPr>
            <a:r>
              <a:rPr lang="en-US" sz="1200" b="1" i="1" u="none" strike="noStrike" kern="1200" baseline="0" dirty="0">
                <a:solidFill>
                  <a:schemeClr val="tx1"/>
                </a:solidFill>
                <a:latin typeface="+mn-lt"/>
                <a:ea typeface="+mn-ea"/>
                <a:cs typeface="+mn-cs"/>
              </a:rPr>
              <a:t>Red: </a:t>
            </a:r>
            <a:r>
              <a:rPr lang="en-US" sz="1200" b="0" i="1" u="none" strike="noStrike" kern="1200" baseline="0" dirty="0">
                <a:solidFill>
                  <a:schemeClr val="tx1"/>
                </a:solidFill>
                <a:latin typeface="+mn-lt"/>
                <a:ea typeface="+mn-ea"/>
                <a:cs typeface="+mn-cs"/>
              </a:rPr>
              <a:t>limited for distribution to authorized persons only. If it needs to be distributed to other persons, approval shall be obtained from related functional or business unit whom publish the document. </a:t>
            </a:r>
            <a:r>
              <a:rPr lang="en-US" sz="1200" b="0" i="0" u="none" strike="noStrike" kern="1200" baseline="0" dirty="0">
                <a:solidFill>
                  <a:schemeClr val="tx1"/>
                </a:solidFill>
                <a:latin typeface="+mn-lt"/>
                <a:ea typeface="+mn-ea"/>
                <a:cs typeface="+mn-cs"/>
              </a:rPr>
              <a:t>	</a:t>
            </a:r>
          </a:p>
          <a:p>
            <a:endParaRPr lang="en-US" sz="1200" b="0" i="0" u="none" strike="noStrike" kern="1200" baseline="0" dirty="0">
              <a:solidFill>
                <a:schemeClr val="tx1"/>
              </a:solidFill>
              <a:latin typeface="+mn-lt"/>
              <a:ea typeface="+mn-ea"/>
              <a:cs typeface="+mn-cs"/>
            </a:endParaRPr>
          </a:p>
          <a:p>
            <a:endParaRPr lang="en-ID" sz="1200" b="0" i="0" u="none" strike="noStrike" kern="1200" baseline="0" dirty="0">
              <a:solidFill>
                <a:schemeClr val="tx1"/>
              </a:solidFill>
              <a:latin typeface="+mn-lt"/>
              <a:ea typeface="+mn-ea"/>
              <a:cs typeface="+mn-cs"/>
            </a:endParaRPr>
          </a:p>
          <a:p>
            <a:r>
              <a:rPr lang="en-ID" sz="1200" b="0" i="0" u="none" strike="noStrike" kern="1200" baseline="0" dirty="0">
                <a:solidFill>
                  <a:schemeClr val="tx1"/>
                </a:solidFill>
                <a:latin typeface="+mn-lt"/>
                <a:ea typeface="+mn-ea"/>
                <a:cs typeface="+mn-cs"/>
              </a:rPr>
              <a:t>	</a:t>
            </a:r>
          </a:p>
          <a:p>
            <a:endParaRPr lang="en-ID" sz="1200" b="0" i="0" u="none" strike="noStrike" kern="1200" baseline="0" dirty="0">
              <a:solidFill>
                <a:schemeClr val="tx1"/>
              </a:solidFill>
              <a:latin typeface="+mn-lt"/>
              <a:ea typeface="+mn-ea"/>
              <a:cs typeface="+mn-cs"/>
            </a:endParaRPr>
          </a:p>
          <a:p>
            <a:r>
              <a:rPr lang="en-ID" sz="1200" b="0" i="0" u="none" strike="noStrike" kern="1200" baseline="0" dirty="0">
                <a:solidFill>
                  <a:schemeClr val="tx1"/>
                </a:solidFill>
                <a:latin typeface="+mn-lt"/>
                <a:ea typeface="+mn-ea"/>
                <a:cs typeface="+mn-cs"/>
              </a:rPr>
              <a:t>	</a:t>
            </a:r>
          </a:p>
          <a:p>
            <a:endParaRPr lang="en-ID" sz="1200" b="0" i="0" u="none" strike="noStrike" kern="1200" baseline="0" dirty="0">
              <a:solidFill>
                <a:schemeClr val="tx1"/>
              </a:solidFill>
              <a:latin typeface="+mn-lt"/>
              <a:ea typeface="+mn-ea"/>
              <a:cs typeface="+mn-cs"/>
            </a:endParaRPr>
          </a:p>
          <a:p>
            <a:r>
              <a:rPr lang="en-ID" sz="1200" b="0" i="0" u="none" strike="noStrike" kern="1200" baseline="0" dirty="0">
                <a:solidFill>
                  <a:schemeClr val="tx1"/>
                </a:solidFill>
                <a:latin typeface="+mn-lt"/>
                <a:ea typeface="+mn-ea"/>
                <a:cs typeface="+mn-cs"/>
              </a:rPr>
              <a:t>	</a:t>
            </a:r>
          </a:p>
          <a:p>
            <a:pPr marL="0" indent="0">
              <a:buFont typeface="Arial" panose="020B0604020202020204" pitchFamily="34" charset="0"/>
              <a:buNone/>
            </a:pPr>
            <a:endParaRPr lang="en-ID" sz="1200" b="0" i="0" u="none" strike="noStrike" kern="1200" baseline="0" dirty="0">
              <a:solidFill>
                <a:schemeClr val="tx1"/>
              </a:solidFill>
              <a:latin typeface="+mn-lt"/>
              <a:ea typeface="+mn-ea"/>
              <a:cs typeface="+mn-cs"/>
            </a:endParaRPr>
          </a:p>
          <a:p>
            <a:r>
              <a:rPr lang="en-ID" sz="1200" b="0" i="0" u="none" strike="noStrike" kern="1200" baseline="0" dirty="0">
                <a:solidFill>
                  <a:schemeClr val="tx1"/>
                </a:solidFill>
                <a:latin typeface="+mn-lt"/>
                <a:ea typeface="+mn-ea"/>
                <a:cs typeface="+mn-cs"/>
              </a:rPr>
              <a:t>	</a:t>
            </a:r>
          </a:p>
          <a:p>
            <a:endParaRPr lang="en-ID" sz="1200" b="0" i="0" u="none" strike="noStrike" kern="1200" baseline="0" dirty="0">
              <a:solidFill>
                <a:schemeClr val="tx1"/>
              </a:solidFill>
              <a:latin typeface="+mn-lt"/>
              <a:ea typeface="+mn-ea"/>
              <a:cs typeface="+mn-cs"/>
            </a:endParaRPr>
          </a:p>
          <a:p>
            <a:r>
              <a:rPr lang="en-ID" sz="1200" b="0" i="0" u="none" strike="noStrike" kern="1200" baseline="0" dirty="0">
                <a:solidFill>
                  <a:schemeClr val="tx1"/>
                </a:solidFill>
                <a:latin typeface="+mn-lt"/>
                <a:ea typeface="+mn-ea"/>
                <a:cs typeface="+mn-cs"/>
              </a:rPr>
              <a:t>	</a:t>
            </a:r>
          </a:p>
          <a:p>
            <a:endParaRPr lang="en-ID" dirty="0"/>
          </a:p>
        </p:txBody>
      </p:sp>
      <p:sp>
        <p:nvSpPr>
          <p:cNvPr id="4" name="Slide Number Placeholder 3"/>
          <p:cNvSpPr>
            <a:spLocks noGrp="1"/>
          </p:cNvSpPr>
          <p:nvPr>
            <p:ph type="sldNum" sz="quarter" idx="5"/>
          </p:nvPr>
        </p:nvSpPr>
        <p:spPr/>
        <p:txBody>
          <a:bodyPr/>
          <a:lstStyle/>
          <a:p>
            <a:fld id="{83C5C418-F2A3-4933-A9B8-7D1B08F70AFD}" type="slidenum">
              <a:rPr lang="en-ID" smtClean="0"/>
              <a:t>1</a:t>
            </a:fld>
            <a:endParaRPr lang="en-ID"/>
          </a:p>
        </p:txBody>
      </p:sp>
    </p:spTree>
    <p:extLst>
      <p:ext uri="{BB962C8B-B14F-4D97-AF65-F5344CB8AC3E}">
        <p14:creationId xmlns:p14="http://schemas.microsoft.com/office/powerpoint/2010/main" val="2920182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045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882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3D0F7-8339-48A9-B6C4-848486A7C3EC}"/>
              </a:ext>
            </a:extLst>
          </p:cNvPr>
          <p:cNvSpPr>
            <a:spLocks noGrp="1"/>
          </p:cNvSpPr>
          <p:nvPr>
            <p:ph type="title"/>
          </p:nvPr>
        </p:nvSpPr>
        <p:spPr>
          <a:xfrm>
            <a:off x="314756" y="365127"/>
            <a:ext cx="8397449" cy="617514"/>
          </a:xfrm>
        </p:spPr>
        <p:txBody>
          <a:bodyPr>
            <a:normAutofit/>
          </a:bodyPr>
          <a:lstStyle>
            <a:lvl1pPr>
              <a:defRPr sz="3600" b="1"/>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9953D288-5DAE-4F1E-8E0F-89100804B3D9}"/>
              </a:ext>
            </a:extLst>
          </p:cNvPr>
          <p:cNvSpPr>
            <a:spLocks noGrp="1"/>
          </p:cNvSpPr>
          <p:nvPr>
            <p:ph idx="1"/>
          </p:nvPr>
        </p:nvSpPr>
        <p:spPr>
          <a:xfrm>
            <a:off x="314754" y="1208114"/>
            <a:ext cx="8397448" cy="430558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Tree>
    <p:extLst>
      <p:ext uri="{BB962C8B-B14F-4D97-AF65-F5344CB8AC3E}">
        <p14:creationId xmlns:p14="http://schemas.microsoft.com/office/powerpoint/2010/main" val="137603039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548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BD1E6B7-3281-4D5D-9AFD-722607869AFB}"/>
              </a:ext>
            </a:extLst>
          </p:cNvPr>
          <p:cNvSpPr>
            <a:spLocks noGrp="1"/>
          </p:cNvSpPr>
          <p:nvPr>
            <p:ph type="title"/>
          </p:nvPr>
        </p:nvSpPr>
        <p:spPr>
          <a:xfrm>
            <a:off x="314754" y="365127"/>
            <a:ext cx="8397448" cy="617514"/>
          </a:xfrm>
        </p:spPr>
        <p:txBody>
          <a:bodyPr>
            <a:normAutofit/>
          </a:bodyPr>
          <a:lstStyle>
            <a:lvl1pPr>
              <a:defRPr sz="3600" b="1"/>
            </a:lvl1pPr>
          </a:lstStyle>
          <a:p>
            <a:r>
              <a:rPr lang="en-US"/>
              <a:t>Click to edit Master title style</a:t>
            </a:r>
            <a:endParaRPr lang="en-ID"/>
          </a:p>
        </p:txBody>
      </p:sp>
    </p:spTree>
    <p:extLst>
      <p:ext uri="{BB962C8B-B14F-4D97-AF65-F5344CB8AC3E}">
        <p14:creationId xmlns:p14="http://schemas.microsoft.com/office/powerpoint/2010/main" val="22877375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548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1071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B876AA-EFE4-448C-AD2A-D6AD9E13290F}"/>
              </a:ext>
            </a:extLst>
          </p:cNvPr>
          <p:cNvSpPr>
            <a:spLocks noGrp="1"/>
          </p:cNvSpPr>
          <p:nvPr>
            <p:ph sz="half" idx="1"/>
          </p:nvPr>
        </p:nvSpPr>
        <p:spPr>
          <a:xfrm>
            <a:off x="314752" y="1269243"/>
            <a:ext cx="4120772" cy="43399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8" name="Title 1">
            <a:extLst>
              <a:ext uri="{FF2B5EF4-FFF2-40B4-BE49-F238E27FC236}">
                <a16:creationId xmlns:a16="http://schemas.microsoft.com/office/drawing/2014/main" id="{27CCC69A-6E7A-44E1-AC3D-FF5389CEA0B8}"/>
              </a:ext>
            </a:extLst>
          </p:cNvPr>
          <p:cNvSpPr>
            <a:spLocks noGrp="1"/>
          </p:cNvSpPr>
          <p:nvPr>
            <p:ph type="title"/>
          </p:nvPr>
        </p:nvSpPr>
        <p:spPr>
          <a:xfrm>
            <a:off x="314756" y="365127"/>
            <a:ext cx="8360937" cy="617514"/>
          </a:xfrm>
        </p:spPr>
        <p:txBody>
          <a:bodyPr>
            <a:normAutofit/>
          </a:bodyPr>
          <a:lstStyle>
            <a:lvl1pPr>
              <a:defRPr sz="3600" b="1"/>
            </a:lvl1pPr>
          </a:lstStyle>
          <a:p>
            <a:r>
              <a:rPr lang="en-US"/>
              <a:t>Click to edit Master title style</a:t>
            </a:r>
            <a:endParaRPr lang="en-ID"/>
          </a:p>
        </p:txBody>
      </p:sp>
      <p:sp>
        <p:nvSpPr>
          <p:cNvPr id="9" name="Content Placeholder 2">
            <a:extLst>
              <a:ext uri="{FF2B5EF4-FFF2-40B4-BE49-F238E27FC236}">
                <a16:creationId xmlns:a16="http://schemas.microsoft.com/office/drawing/2014/main" id="{FEFBD9B8-4F19-476C-8939-2A3F29F0072E}"/>
              </a:ext>
            </a:extLst>
          </p:cNvPr>
          <p:cNvSpPr>
            <a:spLocks noGrp="1"/>
          </p:cNvSpPr>
          <p:nvPr>
            <p:ph sz="half" idx="10"/>
          </p:nvPr>
        </p:nvSpPr>
        <p:spPr>
          <a:xfrm>
            <a:off x="4736625" y="1269243"/>
            <a:ext cx="3939064" cy="43399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Tree>
    <p:extLst>
      <p:ext uri="{BB962C8B-B14F-4D97-AF65-F5344CB8AC3E}">
        <p14:creationId xmlns:p14="http://schemas.microsoft.com/office/powerpoint/2010/main" val="309912309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5465"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01C4533-1941-4F18-A64C-86E1A5943D4C}"/>
              </a:ext>
            </a:extLst>
          </p:cNvPr>
          <p:cNvSpPr>
            <a:spLocks noGrp="1"/>
          </p:cNvSpPr>
          <p:nvPr>
            <p:ph type="body" idx="1"/>
          </p:nvPr>
        </p:nvSpPr>
        <p:spPr>
          <a:xfrm>
            <a:off x="314756" y="1135253"/>
            <a:ext cx="4120771" cy="823912"/>
          </a:xfrm>
        </p:spPr>
        <p:txBody>
          <a:bodyPr anchor="ctr">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5" name="Text Placeholder 4">
            <a:extLst>
              <a:ext uri="{FF2B5EF4-FFF2-40B4-BE49-F238E27FC236}">
                <a16:creationId xmlns:a16="http://schemas.microsoft.com/office/drawing/2014/main" id="{668E06B9-DD3C-4B0E-902A-BC6312AF7AB9}"/>
              </a:ext>
            </a:extLst>
          </p:cNvPr>
          <p:cNvSpPr>
            <a:spLocks noGrp="1"/>
          </p:cNvSpPr>
          <p:nvPr>
            <p:ph type="body" sz="quarter" idx="3"/>
          </p:nvPr>
        </p:nvSpPr>
        <p:spPr>
          <a:xfrm>
            <a:off x="4736625" y="1135253"/>
            <a:ext cx="3939064" cy="847582"/>
          </a:xfrm>
        </p:spPr>
        <p:txBody>
          <a:bodyPr anchor="ctr">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itle 1">
            <a:extLst>
              <a:ext uri="{FF2B5EF4-FFF2-40B4-BE49-F238E27FC236}">
                <a16:creationId xmlns:a16="http://schemas.microsoft.com/office/drawing/2014/main" id="{61485450-DD5E-4B73-80C3-51612DA39D42}"/>
              </a:ext>
            </a:extLst>
          </p:cNvPr>
          <p:cNvSpPr>
            <a:spLocks noGrp="1"/>
          </p:cNvSpPr>
          <p:nvPr>
            <p:ph type="title"/>
          </p:nvPr>
        </p:nvSpPr>
        <p:spPr>
          <a:xfrm>
            <a:off x="314756" y="365127"/>
            <a:ext cx="8360937" cy="617514"/>
          </a:xfrm>
        </p:spPr>
        <p:txBody>
          <a:bodyPr>
            <a:normAutofit/>
          </a:bodyPr>
          <a:lstStyle>
            <a:lvl1pPr>
              <a:defRPr sz="3600" b="1"/>
            </a:lvl1pPr>
          </a:lstStyle>
          <a:p>
            <a:r>
              <a:rPr lang="en-US"/>
              <a:t>Click to edit Master title style</a:t>
            </a:r>
            <a:endParaRPr lang="en-ID"/>
          </a:p>
        </p:txBody>
      </p:sp>
      <p:sp>
        <p:nvSpPr>
          <p:cNvPr id="11" name="Content Placeholder 2">
            <a:extLst>
              <a:ext uri="{FF2B5EF4-FFF2-40B4-BE49-F238E27FC236}">
                <a16:creationId xmlns:a16="http://schemas.microsoft.com/office/drawing/2014/main" id="{810FD242-4835-4B81-81CC-2A5519EAD552}"/>
              </a:ext>
            </a:extLst>
          </p:cNvPr>
          <p:cNvSpPr>
            <a:spLocks noGrp="1"/>
          </p:cNvSpPr>
          <p:nvPr>
            <p:ph sz="half" idx="10"/>
          </p:nvPr>
        </p:nvSpPr>
        <p:spPr>
          <a:xfrm>
            <a:off x="314752" y="2111778"/>
            <a:ext cx="4120772" cy="34974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12" name="Content Placeholder 2">
            <a:extLst>
              <a:ext uri="{FF2B5EF4-FFF2-40B4-BE49-F238E27FC236}">
                <a16:creationId xmlns:a16="http://schemas.microsoft.com/office/drawing/2014/main" id="{54B45913-1300-47CE-8F39-AA262268223C}"/>
              </a:ext>
            </a:extLst>
          </p:cNvPr>
          <p:cNvSpPr>
            <a:spLocks noGrp="1"/>
          </p:cNvSpPr>
          <p:nvPr>
            <p:ph sz="half" idx="11"/>
          </p:nvPr>
        </p:nvSpPr>
        <p:spPr>
          <a:xfrm>
            <a:off x="4736625" y="2111778"/>
            <a:ext cx="3939064" cy="34974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Tree>
    <p:extLst>
      <p:ext uri="{BB962C8B-B14F-4D97-AF65-F5344CB8AC3E}">
        <p14:creationId xmlns:p14="http://schemas.microsoft.com/office/powerpoint/2010/main" val="127156143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5465"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77578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08733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slideLayout" Target="../slideLayouts/slideLayout5.xml"/><Relationship Id="rId7"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theme" Target="../theme/theme4.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descr="JS_Cover_PresenterTemplate_CBM_Trakindo_05Apr19-01.jpg">
            <a:extLst>
              <a:ext uri="{FF2B5EF4-FFF2-40B4-BE49-F238E27FC236}">
                <a16:creationId xmlns:a16="http://schemas.microsoft.com/office/drawing/2014/main" id="{DF3AA703-5097-43E7-9AFF-162F59FF19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603802734"/>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FA1AE0-BC8C-4F74-9F80-9618CBBB8B65}"/>
              </a:ext>
            </a:extLst>
          </p:cNvPr>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D91A678B-CF1B-40F7-AC62-18559BA3FC0D}"/>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F30942AB-1A4E-4C59-B7CC-4D11FB99CC50}"/>
              </a:ext>
            </a:extLst>
          </p:cNvPr>
          <p:cNvSpPr>
            <a:spLocks noGrp="1"/>
          </p:cNvSpPr>
          <p:nvPr>
            <p:ph type="dt" sz="half" idx="2"/>
          </p:nvPr>
        </p:nvSpPr>
        <p:spPr>
          <a:xfrm>
            <a:off x="628650" y="6356357"/>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0DF512-B204-467C-B9A5-4841819E67B7}" type="datetimeFigureOut">
              <a:rPr lang="en-ID" smtClean="0"/>
              <a:t>25/01/2021</a:t>
            </a:fld>
            <a:endParaRPr lang="en-ID"/>
          </a:p>
        </p:txBody>
      </p:sp>
      <p:sp>
        <p:nvSpPr>
          <p:cNvPr id="5" name="Footer Placeholder 4">
            <a:extLst>
              <a:ext uri="{FF2B5EF4-FFF2-40B4-BE49-F238E27FC236}">
                <a16:creationId xmlns:a16="http://schemas.microsoft.com/office/drawing/2014/main" id="{837A71BE-D94C-46FD-AB6A-3E6EDCD8F470}"/>
              </a:ext>
            </a:extLst>
          </p:cNvPr>
          <p:cNvSpPr>
            <a:spLocks noGrp="1"/>
          </p:cNvSpPr>
          <p:nvPr>
            <p:ph type="ftr" sz="quarter" idx="3"/>
          </p:nvPr>
        </p:nvSpPr>
        <p:spPr>
          <a:xfrm>
            <a:off x="3028950" y="6356357"/>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6503F6A6-B5B7-4041-B2F5-EACA1E37360F}"/>
              </a:ext>
            </a:extLst>
          </p:cNvPr>
          <p:cNvSpPr>
            <a:spLocks noGrp="1"/>
          </p:cNvSpPr>
          <p:nvPr>
            <p:ph type="sldNum" sz="quarter" idx="4"/>
          </p:nvPr>
        </p:nvSpPr>
        <p:spPr>
          <a:xfrm>
            <a:off x="6457950" y="6356357"/>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1E156E-3951-4A0B-B650-80DDA4C12093}" type="slidenum">
              <a:rPr lang="en-ID" smtClean="0"/>
              <a:t>‹#›</a:t>
            </a:fld>
            <a:endParaRPr lang="en-ID"/>
          </a:p>
        </p:txBody>
      </p:sp>
      <p:pic>
        <p:nvPicPr>
          <p:cNvPr id="7" name="Picture 6" descr="JS_Cover_PresenterTemplate_CBM_Trakindo_27Mar19-02.png">
            <a:extLst>
              <a:ext uri="{FF2B5EF4-FFF2-40B4-BE49-F238E27FC236}">
                <a16:creationId xmlns:a16="http://schemas.microsoft.com/office/drawing/2014/main" id="{DB7FE8D6-41FB-4B6D-AB6B-9079F2AFF85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107167322"/>
      </p:ext>
    </p:extLst>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DFF83C-65D5-41FE-AC0F-AEBC9E3C8C0D}"/>
              </a:ext>
            </a:extLst>
          </p:cNvPr>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EE03C4DE-698E-4311-A94B-CD0E9BCBF19F}"/>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pic>
        <p:nvPicPr>
          <p:cNvPr id="9" name="Picture 8">
            <a:extLst>
              <a:ext uri="{FF2B5EF4-FFF2-40B4-BE49-F238E27FC236}">
                <a16:creationId xmlns:a16="http://schemas.microsoft.com/office/drawing/2014/main" id="{104EB2FC-873C-46D6-9F98-A6A118357D6C}"/>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206362195"/>
      </p:ext>
    </p:extLst>
  </p:cSld>
  <p:clrMap bg1="lt1" tx1="dk1" bg2="lt2" tx2="dk2" accent1="accent1" accent2="accent2" accent3="accent3" accent4="accent4" accent5="accent5" accent6="accent6" hlink="hlink" folHlink="folHlink"/>
  <p:sldLayoutIdLst>
    <p:sldLayoutId id="2147483676" r:id="rId1"/>
    <p:sldLayoutId id="2147483680" r:id="rId2"/>
    <p:sldLayoutId id="2147483681" r:id="rId3"/>
    <p:sldLayoutId id="2147483678" r:id="rId4"/>
    <p:sldLayoutId id="2147483679" r:id="rId5"/>
    <p:sldLayoutId id="2147483686"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82083C-9349-4A31-9FB2-773C317BCB1D}"/>
              </a:ext>
            </a:extLst>
          </p:cNvPr>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45DBA5E8-C96B-4215-8C21-6A802612B1E7}"/>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B1BBA933-EB23-4080-92C9-D1AC5CD2A529}"/>
              </a:ext>
            </a:extLst>
          </p:cNvPr>
          <p:cNvSpPr>
            <a:spLocks noGrp="1"/>
          </p:cNvSpPr>
          <p:nvPr>
            <p:ph type="dt" sz="half" idx="2"/>
          </p:nvPr>
        </p:nvSpPr>
        <p:spPr>
          <a:xfrm>
            <a:off x="628650" y="6356357"/>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FE2AE4-82E6-44E5-B875-F4A653EB3952}" type="datetimeFigureOut">
              <a:rPr lang="en-ID" smtClean="0"/>
              <a:t>25/01/2021</a:t>
            </a:fld>
            <a:endParaRPr lang="en-ID"/>
          </a:p>
        </p:txBody>
      </p:sp>
      <p:sp>
        <p:nvSpPr>
          <p:cNvPr id="5" name="Footer Placeholder 4">
            <a:extLst>
              <a:ext uri="{FF2B5EF4-FFF2-40B4-BE49-F238E27FC236}">
                <a16:creationId xmlns:a16="http://schemas.microsoft.com/office/drawing/2014/main" id="{DC067306-B5F2-47AA-980B-B6F389CE29C5}"/>
              </a:ext>
            </a:extLst>
          </p:cNvPr>
          <p:cNvSpPr>
            <a:spLocks noGrp="1"/>
          </p:cNvSpPr>
          <p:nvPr>
            <p:ph type="ftr" sz="quarter" idx="3"/>
          </p:nvPr>
        </p:nvSpPr>
        <p:spPr>
          <a:xfrm>
            <a:off x="3028950" y="6356357"/>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BD89EE88-8188-4ABB-BBA7-9441CEBA67CA}"/>
              </a:ext>
            </a:extLst>
          </p:cNvPr>
          <p:cNvSpPr>
            <a:spLocks noGrp="1"/>
          </p:cNvSpPr>
          <p:nvPr>
            <p:ph type="sldNum" sz="quarter" idx="4"/>
          </p:nvPr>
        </p:nvSpPr>
        <p:spPr>
          <a:xfrm>
            <a:off x="6457950" y="6356357"/>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057D43-ED04-471B-A6A2-96971F639D40}" type="slidenum">
              <a:rPr lang="en-ID" smtClean="0"/>
              <a:t>‹#›</a:t>
            </a:fld>
            <a:endParaRPr lang="en-ID"/>
          </a:p>
        </p:txBody>
      </p:sp>
      <p:pic>
        <p:nvPicPr>
          <p:cNvPr id="7" name="Picture 6" descr="JS_Cover_PresenterTemplate_CBM_Trakindo_01Apr19-04.jpg">
            <a:extLst>
              <a:ext uri="{FF2B5EF4-FFF2-40B4-BE49-F238E27FC236}">
                <a16:creationId xmlns:a16="http://schemas.microsoft.com/office/drawing/2014/main" id="{516A4E77-B767-4789-8F98-6752CC39034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TextBox 7">
            <a:extLst>
              <a:ext uri="{FF2B5EF4-FFF2-40B4-BE49-F238E27FC236}">
                <a16:creationId xmlns:a16="http://schemas.microsoft.com/office/drawing/2014/main" id="{4420944A-1938-4461-9256-DAE2EBA420DF}"/>
              </a:ext>
            </a:extLst>
          </p:cNvPr>
          <p:cNvSpPr txBox="1"/>
          <p:nvPr userDrawn="1"/>
        </p:nvSpPr>
        <p:spPr>
          <a:xfrm>
            <a:off x="429593" y="967276"/>
            <a:ext cx="3925956" cy="954107"/>
          </a:xfrm>
          <a:prstGeom prst="rect">
            <a:avLst/>
          </a:prstGeom>
          <a:noFill/>
        </p:spPr>
        <p:txBody>
          <a:bodyPr wrap="square" rtlCol="0">
            <a:spAutoFit/>
          </a:bodyPr>
          <a:lstStyle/>
          <a:p>
            <a:r>
              <a:rPr lang="en-US" sz="1400" dirty="0">
                <a:solidFill>
                  <a:schemeClr val="bg1"/>
                </a:solidFill>
                <a:latin typeface="Arial Narrow" panose="020B0606020202030204" pitchFamily="34" charset="0"/>
              </a:rPr>
              <a:t>2019 © PT Trakindo Utama. All rights reserved. </a:t>
            </a:r>
          </a:p>
          <a:p>
            <a:r>
              <a:rPr lang="en-US" sz="1400" dirty="0">
                <a:solidFill>
                  <a:schemeClr val="bg1"/>
                </a:solidFill>
                <a:latin typeface="Arial Narrow" panose="020B0606020202030204" pitchFamily="34" charset="0"/>
              </a:rPr>
              <a:t>The content of this presentation may not be used, duplicated or transmitted in any form without the written consent from PT Trakindo </a:t>
            </a:r>
            <a:r>
              <a:rPr lang="en-US" sz="1400" dirty="0" err="1">
                <a:solidFill>
                  <a:schemeClr val="bg1"/>
                </a:solidFill>
                <a:latin typeface="Arial Narrow" panose="020B0606020202030204" pitchFamily="34" charset="0"/>
              </a:rPr>
              <a:t>Utama</a:t>
            </a:r>
            <a:r>
              <a:rPr lang="en-US" sz="1400" dirty="0">
                <a:solidFill>
                  <a:schemeClr val="bg1"/>
                </a:solidFill>
                <a:latin typeface="Arial Narrow" panose="020B0606020202030204" pitchFamily="34" charset="0"/>
              </a:rPr>
              <a:t>.</a:t>
            </a:r>
          </a:p>
        </p:txBody>
      </p:sp>
    </p:spTree>
    <p:extLst>
      <p:ext uri="{BB962C8B-B14F-4D97-AF65-F5344CB8AC3E}">
        <p14:creationId xmlns:p14="http://schemas.microsoft.com/office/powerpoint/2010/main" val="61497365"/>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pis.trakindo.co.id/"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pis.trakindo.co.id/"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EC27F028-4C95-45D5-8DCB-3108020BCCF1}"/>
              </a:ext>
            </a:extLst>
          </p:cNvPr>
          <p:cNvSpPr txBox="1">
            <a:spLocks/>
          </p:cNvSpPr>
          <p:nvPr/>
        </p:nvSpPr>
        <p:spPr>
          <a:xfrm>
            <a:off x="582332" y="4128057"/>
            <a:ext cx="8171924" cy="976745"/>
          </a:xfrm>
          <a:prstGeom prst="rect">
            <a:avLst/>
          </a:prstGeom>
        </p:spPr>
        <p:txBody>
          <a:bodyPr vert="horz" lIns="91440" tIns="45720" rIns="91440" bIns="45720" rtlCol="0" anchor="t">
            <a:normAutofit fontScale="92500" lnSpcReduction="10000"/>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defRPr/>
            </a:pPr>
            <a:r>
              <a:rPr lang="en-US" sz="3600" b="1" dirty="0">
                <a:latin typeface="Arial Narrow" panose="020B0606020202030204" pitchFamily="34" charset="0"/>
              </a:rPr>
              <a:t>User Guide</a:t>
            </a:r>
            <a:br>
              <a:rPr lang="en-US" dirty="0">
                <a:latin typeface="Arial Narrow"/>
              </a:rPr>
            </a:br>
            <a:r>
              <a:rPr lang="en-US" sz="4000" b="1" dirty="0">
                <a:latin typeface="Arial Narrow"/>
              </a:rPr>
              <a:t>EMCS – BL/AWB</a:t>
            </a:r>
          </a:p>
        </p:txBody>
      </p:sp>
      <p:sp>
        <p:nvSpPr>
          <p:cNvPr id="5" name="TextBox 4">
            <a:extLst>
              <a:ext uri="{FF2B5EF4-FFF2-40B4-BE49-F238E27FC236}">
                <a16:creationId xmlns:a16="http://schemas.microsoft.com/office/drawing/2014/main" id="{6F2FEA5F-14C0-4601-9A99-63B1C1AE585A}"/>
              </a:ext>
            </a:extLst>
          </p:cNvPr>
          <p:cNvSpPr txBox="1"/>
          <p:nvPr/>
        </p:nvSpPr>
        <p:spPr>
          <a:xfrm>
            <a:off x="582331" y="5358975"/>
            <a:ext cx="6483493" cy="374654"/>
          </a:xfrm>
          <a:prstGeom prst="rect">
            <a:avLst/>
          </a:prstGeom>
          <a:noFill/>
        </p:spPr>
        <p:txBody>
          <a:bodyPr wrap="square" rtlCol="0">
            <a:spAutoFit/>
          </a:bodyPr>
          <a:lstStyle/>
          <a:p>
            <a:pPr>
              <a:lnSpc>
                <a:spcPct val="150000"/>
              </a:lnSpc>
              <a:defRPr/>
            </a:pPr>
            <a:r>
              <a:rPr lang="en-US" sz="1400" dirty="0">
                <a:latin typeface="Arial Narrow"/>
              </a:rPr>
              <a:t>Confidentiality Status </a:t>
            </a:r>
            <a:r>
              <a:rPr lang="en-US" sz="1400" b="1" dirty="0">
                <a:highlight>
                  <a:srgbClr val="FFFF00"/>
                </a:highlight>
                <a:latin typeface="Arial Narrow"/>
              </a:rPr>
              <a:t>Yellow</a:t>
            </a:r>
            <a:endParaRPr lang="en-US" sz="1400" i="1" dirty="0">
              <a:highlight>
                <a:srgbClr val="FFFF00"/>
              </a:highlight>
              <a:latin typeface="Arial Narrow"/>
            </a:endParaRPr>
          </a:p>
        </p:txBody>
      </p:sp>
      <p:sp>
        <p:nvSpPr>
          <p:cNvPr id="6" name="TextBox 5">
            <a:extLst>
              <a:ext uri="{FF2B5EF4-FFF2-40B4-BE49-F238E27FC236}">
                <a16:creationId xmlns:a16="http://schemas.microsoft.com/office/drawing/2014/main" id="{6FEDE5F6-4D74-4D36-ABCC-1C3AFFA869AA}"/>
              </a:ext>
            </a:extLst>
          </p:cNvPr>
          <p:cNvSpPr txBox="1"/>
          <p:nvPr/>
        </p:nvSpPr>
        <p:spPr>
          <a:xfrm>
            <a:off x="582324" y="5095097"/>
            <a:ext cx="6483492" cy="374718"/>
          </a:xfrm>
          <a:prstGeom prst="rect">
            <a:avLst/>
          </a:prstGeom>
          <a:noFill/>
        </p:spPr>
        <p:txBody>
          <a:bodyPr wrap="square" rtlCol="0">
            <a:spAutoFit/>
          </a:bodyPr>
          <a:lstStyle/>
          <a:p>
            <a:pPr lvl="0">
              <a:lnSpc>
                <a:spcPct val="150000"/>
              </a:lnSpc>
              <a:defRPr/>
            </a:pPr>
            <a:r>
              <a:rPr lang="en-US" sz="1400" dirty="0">
                <a:latin typeface="Arial Narrow"/>
              </a:rPr>
              <a:t>Jakarta, Jan 2021  • Digital &amp; IT – Innovation / Supply Chain Department</a:t>
            </a:r>
          </a:p>
        </p:txBody>
      </p:sp>
    </p:spTree>
    <p:extLst>
      <p:ext uri="{BB962C8B-B14F-4D97-AF65-F5344CB8AC3E}">
        <p14:creationId xmlns:p14="http://schemas.microsoft.com/office/powerpoint/2010/main" val="2013461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00CCB-0BD9-410E-9864-FEBE11AA1475}"/>
              </a:ext>
            </a:extLst>
          </p:cNvPr>
          <p:cNvSpPr>
            <a:spLocks noGrp="1"/>
          </p:cNvSpPr>
          <p:nvPr>
            <p:ph type="title"/>
          </p:nvPr>
        </p:nvSpPr>
        <p:spPr/>
        <p:txBody>
          <a:bodyPr/>
          <a:lstStyle/>
          <a:p>
            <a:r>
              <a:rPr lang="en-US" dirty="0"/>
              <a:t>Approval BL AWB</a:t>
            </a:r>
            <a:endParaRPr lang="en-ID" dirty="0"/>
          </a:p>
        </p:txBody>
      </p:sp>
      <p:sp>
        <p:nvSpPr>
          <p:cNvPr id="5" name="Content Placeholder 4">
            <a:extLst>
              <a:ext uri="{FF2B5EF4-FFF2-40B4-BE49-F238E27FC236}">
                <a16:creationId xmlns:a16="http://schemas.microsoft.com/office/drawing/2014/main" id="{A6D84751-6E6A-4C24-A693-01F5E8D2F138}"/>
              </a:ext>
            </a:extLst>
          </p:cNvPr>
          <p:cNvSpPr>
            <a:spLocks noGrp="1"/>
          </p:cNvSpPr>
          <p:nvPr>
            <p:ph idx="1"/>
          </p:nvPr>
        </p:nvSpPr>
        <p:spPr>
          <a:xfrm>
            <a:off x="5381625" y="982641"/>
            <a:ext cx="3895258" cy="3727582"/>
          </a:xfrm>
        </p:spPr>
        <p:txBody>
          <a:bodyPr>
            <a:normAutofit fontScale="92500" lnSpcReduction="20000"/>
          </a:bodyPr>
          <a:lstStyle/>
          <a:p>
            <a:pPr marL="0" indent="0">
              <a:buNone/>
            </a:pPr>
            <a:r>
              <a:rPr lang="en-US" sz="2000" dirty="0"/>
              <a:t>Setelah </a:t>
            </a:r>
            <a:r>
              <a:rPr lang="en-US" sz="2000" dirty="0" err="1"/>
              <a:t>berhasil</a:t>
            </a:r>
            <a:r>
              <a:rPr lang="en-US" sz="2000" dirty="0"/>
              <a:t> </a:t>
            </a:r>
            <a:r>
              <a:rPr lang="en-US" sz="2000" dirty="0" err="1"/>
              <a:t>menampilkan</a:t>
            </a:r>
            <a:r>
              <a:rPr lang="en-US" sz="2000" dirty="0"/>
              <a:t> menu my task, </a:t>
            </a:r>
            <a:r>
              <a:rPr lang="en-US" sz="2000" dirty="0" err="1"/>
              <a:t>maka</a:t>
            </a:r>
            <a:r>
              <a:rPr lang="en-US" sz="2000" dirty="0"/>
              <a:t> </a:t>
            </a:r>
            <a:r>
              <a:rPr lang="en-US" sz="2000" dirty="0" err="1"/>
              <a:t>lakukan</a:t>
            </a:r>
            <a:r>
              <a:rPr lang="en-US" sz="2000" dirty="0"/>
              <a:t> proses </a:t>
            </a:r>
            <a:r>
              <a:rPr lang="en-US" sz="2000" dirty="0" err="1"/>
              <a:t>berikut</a:t>
            </a:r>
            <a:r>
              <a:rPr lang="en-US" sz="2000" dirty="0"/>
              <a:t>:</a:t>
            </a:r>
          </a:p>
          <a:p>
            <a:pPr marL="266700" indent="-266700">
              <a:buFont typeface="+mj-lt"/>
              <a:buAutoNum type="arabicPeriod"/>
            </a:pPr>
            <a:r>
              <a:rPr lang="en-ID" sz="2000" dirty="0" err="1"/>
              <a:t>Klik</a:t>
            </a:r>
            <a:r>
              <a:rPr lang="en-ID" sz="2000" dirty="0"/>
              <a:t> BL/AWB</a:t>
            </a:r>
            <a:br>
              <a:rPr lang="en-ID" sz="2000" dirty="0"/>
            </a:br>
            <a:br>
              <a:rPr lang="en-ID" sz="2000" dirty="0"/>
            </a:br>
            <a:r>
              <a:rPr lang="en-ID" sz="2000" dirty="0"/>
              <a:t>note : </a:t>
            </a:r>
            <a:r>
              <a:rPr lang="en-ID" sz="2000" dirty="0" err="1"/>
              <a:t>apabila</a:t>
            </a:r>
            <a:r>
              <a:rPr lang="en-ID" sz="2000" dirty="0"/>
              <a:t> </a:t>
            </a:r>
            <a:r>
              <a:rPr lang="en-ID" sz="2000" dirty="0" err="1"/>
              <a:t>ada</a:t>
            </a:r>
            <a:r>
              <a:rPr lang="en-ID" sz="2000" dirty="0"/>
              <a:t> data yang </a:t>
            </a:r>
            <a:r>
              <a:rPr lang="en-ID" sz="2000" dirty="0" err="1"/>
              <a:t>sedang</a:t>
            </a:r>
            <a:r>
              <a:rPr lang="en-ID" sz="2000" dirty="0"/>
              <a:t> </a:t>
            </a:r>
            <a:r>
              <a:rPr lang="en-ID" sz="2000" dirty="0" err="1"/>
              <a:t>menunggu</a:t>
            </a:r>
            <a:r>
              <a:rPr lang="en-ID" sz="2000" dirty="0"/>
              <a:t> di proses, </a:t>
            </a:r>
            <a:r>
              <a:rPr lang="en-ID" sz="2000" dirty="0" err="1"/>
              <a:t>maka</a:t>
            </a:r>
            <a:r>
              <a:rPr lang="en-ID" sz="2000" dirty="0"/>
              <a:t> system </a:t>
            </a:r>
            <a:r>
              <a:rPr lang="en-ID" sz="2000" dirty="0" err="1"/>
              <a:t>akan</a:t>
            </a:r>
            <a:r>
              <a:rPr lang="en-ID" sz="2000" dirty="0"/>
              <a:t> </a:t>
            </a:r>
            <a:r>
              <a:rPr lang="en-ID" sz="2000" dirty="0" err="1"/>
              <a:t>menampilkan</a:t>
            </a:r>
            <a:r>
              <a:rPr lang="en-ID" sz="2000" dirty="0"/>
              <a:t> </a:t>
            </a:r>
            <a:r>
              <a:rPr lang="en-ID" sz="2000" dirty="0" err="1"/>
              <a:t>notifikasi</a:t>
            </a:r>
            <a:r>
              <a:rPr lang="en-ID" sz="2000" dirty="0"/>
              <a:t> </a:t>
            </a:r>
            <a:r>
              <a:rPr lang="en-ID" sz="2000" dirty="0" err="1"/>
              <a:t>warna</a:t>
            </a:r>
            <a:r>
              <a:rPr lang="en-ID" sz="2000" dirty="0"/>
              <a:t> </a:t>
            </a:r>
            <a:r>
              <a:rPr lang="en-ID" sz="2000" dirty="0" err="1"/>
              <a:t>hijau</a:t>
            </a:r>
            <a:endParaRPr lang="en-ID" sz="2000" dirty="0"/>
          </a:p>
          <a:p>
            <a:pPr marL="266700" indent="-266700">
              <a:buFont typeface="+mj-lt"/>
              <a:buAutoNum type="arabicPeriod"/>
            </a:pPr>
            <a:r>
              <a:rPr lang="en-ID" sz="2000" dirty="0" err="1"/>
              <a:t>Sistem</a:t>
            </a:r>
            <a:r>
              <a:rPr lang="en-ID" sz="2000" dirty="0"/>
              <a:t> </a:t>
            </a:r>
            <a:r>
              <a:rPr lang="en-ID" sz="2000" dirty="0" err="1"/>
              <a:t>akan</a:t>
            </a:r>
            <a:r>
              <a:rPr lang="en-ID" sz="2000" dirty="0"/>
              <a:t> </a:t>
            </a:r>
            <a:r>
              <a:rPr lang="en-ID" sz="2000" dirty="0" err="1"/>
              <a:t>menampilkan</a:t>
            </a:r>
            <a:r>
              <a:rPr lang="en-ID" sz="2000" dirty="0"/>
              <a:t> </a:t>
            </a:r>
            <a:r>
              <a:rPr lang="en-ID" sz="2000" dirty="0" err="1"/>
              <a:t>halaman</a:t>
            </a:r>
            <a:r>
              <a:rPr lang="en-ID" sz="2000" dirty="0"/>
              <a:t> tab BL/AWB </a:t>
            </a:r>
            <a:r>
              <a:rPr lang="en-ID" sz="2000" dirty="0" err="1"/>
              <a:t>seperti</a:t>
            </a:r>
            <a:r>
              <a:rPr lang="en-ID" sz="2000" dirty="0"/>
              <a:t> pada </a:t>
            </a:r>
            <a:r>
              <a:rPr lang="en-ID" sz="2000" dirty="0" err="1"/>
              <a:t>gambar</a:t>
            </a:r>
            <a:r>
              <a:rPr lang="en-ID" sz="2000" dirty="0"/>
              <a:t> no 2</a:t>
            </a:r>
          </a:p>
          <a:p>
            <a:pPr marL="266700" indent="-266700">
              <a:buFont typeface="+mj-lt"/>
              <a:buAutoNum type="arabicPeriod"/>
            </a:pPr>
            <a:r>
              <a:rPr lang="en-ID" sz="2000" dirty="0" err="1"/>
              <a:t>Klik</a:t>
            </a:r>
            <a:r>
              <a:rPr lang="en-ID" sz="2000" dirty="0"/>
              <a:t> </a:t>
            </a:r>
            <a:r>
              <a:rPr lang="en-ID" sz="2000" dirty="0" err="1"/>
              <a:t>tombol</a:t>
            </a:r>
            <a:r>
              <a:rPr lang="en-ID" sz="2000" dirty="0"/>
              <a:t> view </a:t>
            </a:r>
            <a:r>
              <a:rPr lang="en-ID" sz="2000" dirty="0" err="1"/>
              <a:t>apabila</a:t>
            </a:r>
            <a:r>
              <a:rPr lang="en-ID" sz="2000" dirty="0"/>
              <a:t> user </a:t>
            </a:r>
            <a:r>
              <a:rPr lang="en-ID" sz="2000" dirty="0" err="1"/>
              <a:t>ingin</a:t>
            </a:r>
            <a:r>
              <a:rPr lang="en-ID" sz="2000" dirty="0"/>
              <a:t> </a:t>
            </a:r>
            <a:r>
              <a:rPr lang="en-ID" sz="2000" dirty="0" err="1"/>
              <a:t>melihat</a:t>
            </a:r>
            <a:r>
              <a:rPr lang="en-ID" sz="2000" dirty="0"/>
              <a:t> detail BL/AWB. </a:t>
            </a:r>
            <a:r>
              <a:rPr lang="en-ID" sz="2000" dirty="0" err="1"/>
              <a:t>Atau</a:t>
            </a:r>
            <a:r>
              <a:rPr lang="en-ID" sz="2000" dirty="0"/>
              <a:t> </a:t>
            </a:r>
            <a:r>
              <a:rPr lang="en-ID" sz="2000" dirty="0" err="1"/>
              <a:t>klik</a:t>
            </a:r>
            <a:r>
              <a:rPr lang="en-ID" sz="2000" dirty="0"/>
              <a:t> </a:t>
            </a:r>
            <a:r>
              <a:rPr lang="en-ID" sz="2000" dirty="0" err="1"/>
              <a:t>tombol</a:t>
            </a:r>
            <a:r>
              <a:rPr lang="en-ID" sz="2000" dirty="0"/>
              <a:t> Approve &amp; Reject </a:t>
            </a:r>
            <a:r>
              <a:rPr lang="en-ID" sz="2000" dirty="0" err="1"/>
              <a:t>maka</a:t>
            </a:r>
            <a:r>
              <a:rPr lang="en-ID" sz="2000" dirty="0"/>
              <a:t> system </a:t>
            </a:r>
            <a:r>
              <a:rPr lang="en-ID" sz="2000" dirty="0" err="1"/>
              <a:t>akan</a:t>
            </a:r>
            <a:r>
              <a:rPr lang="en-ID" sz="2000" dirty="0"/>
              <a:t> </a:t>
            </a:r>
            <a:r>
              <a:rPr lang="en-ID" sz="2000" dirty="0" err="1"/>
              <a:t>menampilkan</a:t>
            </a:r>
            <a:r>
              <a:rPr lang="en-ID" sz="2000" dirty="0"/>
              <a:t> </a:t>
            </a:r>
            <a:r>
              <a:rPr lang="en-ID" sz="2000" dirty="0" err="1"/>
              <a:t>halaman</a:t>
            </a:r>
            <a:r>
              <a:rPr lang="en-ID" sz="2000" dirty="0"/>
              <a:t> approve </a:t>
            </a:r>
            <a:r>
              <a:rPr lang="en-ID" sz="2000" dirty="0" err="1"/>
              <a:t>atau</a:t>
            </a:r>
            <a:r>
              <a:rPr lang="en-ID" sz="2000" dirty="0"/>
              <a:t> reject BL/AWB</a:t>
            </a:r>
          </a:p>
        </p:txBody>
      </p:sp>
      <p:pic>
        <p:nvPicPr>
          <p:cNvPr id="6" name="Picture 5">
            <a:extLst>
              <a:ext uri="{FF2B5EF4-FFF2-40B4-BE49-F238E27FC236}">
                <a16:creationId xmlns:a16="http://schemas.microsoft.com/office/drawing/2014/main" id="{9C725C66-882B-4F7B-A4FE-F4B066FA73AF}"/>
              </a:ext>
            </a:extLst>
          </p:cNvPr>
          <p:cNvPicPr>
            <a:picLocks noChangeAspect="1"/>
          </p:cNvPicPr>
          <p:nvPr/>
        </p:nvPicPr>
        <p:blipFill>
          <a:blip r:embed="rId2"/>
          <a:stretch>
            <a:fillRect/>
          </a:stretch>
        </p:blipFill>
        <p:spPr>
          <a:xfrm>
            <a:off x="42514" y="896557"/>
            <a:ext cx="5381625" cy="1407195"/>
          </a:xfrm>
          <a:prstGeom prst="rect">
            <a:avLst/>
          </a:prstGeom>
        </p:spPr>
      </p:pic>
      <p:sp>
        <p:nvSpPr>
          <p:cNvPr id="22" name="Oval 21">
            <a:extLst>
              <a:ext uri="{FF2B5EF4-FFF2-40B4-BE49-F238E27FC236}">
                <a16:creationId xmlns:a16="http://schemas.microsoft.com/office/drawing/2014/main" id="{E883BE17-E0E8-4201-91C4-2EB9A84694E2}"/>
              </a:ext>
            </a:extLst>
          </p:cNvPr>
          <p:cNvSpPr/>
          <p:nvPr/>
        </p:nvSpPr>
        <p:spPr>
          <a:xfrm>
            <a:off x="4072254" y="1322606"/>
            <a:ext cx="252794" cy="1914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ln w="0"/>
                <a:solidFill>
                  <a:schemeClr val="tx1"/>
                </a:solidFill>
                <a:effectLst>
                  <a:outerShdw blurRad="38100" dist="19050" dir="2700000" algn="tl" rotWithShape="0">
                    <a:schemeClr val="dk1">
                      <a:alpha val="40000"/>
                    </a:schemeClr>
                  </a:outerShdw>
                </a:effectLst>
              </a:rPr>
              <a:t>1</a:t>
            </a:r>
            <a:endParaRPr lang="en-ID" sz="800" dirty="0">
              <a:ln w="0"/>
              <a:solidFill>
                <a:schemeClr val="tx1"/>
              </a:solidFill>
              <a:effectLst>
                <a:outerShdw blurRad="38100" dist="19050" dir="2700000" algn="tl" rotWithShape="0">
                  <a:schemeClr val="dk1">
                    <a:alpha val="40000"/>
                  </a:schemeClr>
                </a:outerShdw>
              </a:effectLst>
            </a:endParaRPr>
          </a:p>
        </p:txBody>
      </p:sp>
      <p:pic>
        <p:nvPicPr>
          <p:cNvPr id="8" name="Picture 7">
            <a:extLst>
              <a:ext uri="{FF2B5EF4-FFF2-40B4-BE49-F238E27FC236}">
                <a16:creationId xmlns:a16="http://schemas.microsoft.com/office/drawing/2014/main" id="{BEBDD58A-682D-4AF0-85E9-2CEB62AEF130}"/>
              </a:ext>
            </a:extLst>
          </p:cNvPr>
          <p:cNvPicPr>
            <a:picLocks noChangeAspect="1"/>
          </p:cNvPicPr>
          <p:nvPr/>
        </p:nvPicPr>
        <p:blipFill>
          <a:blip r:embed="rId3"/>
          <a:stretch>
            <a:fillRect/>
          </a:stretch>
        </p:blipFill>
        <p:spPr>
          <a:xfrm>
            <a:off x="0" y="2415390"/>
            <a:ext cx="5381625" cy="1447971"/>
          </a:xfrm>
          <a:prstGeom prst="rect">
            <a:avLst/>
          </a:prstGeom>
        </p:spPr>
      </p:pic>
      <p:sp>
        <p:nvSpPr>
          <p:cNvPr id="23" name="Oval 22">
            <a:extLst>
              <a:ext uri="{FF2B5EF4-FFF2-40B4-BE49-F238E27FC236}">
                <a16:creationId xmlns:a16="http://schemas.microsoft.com/office/drawing/2014/main" id="{B8BF053B-DBB8-47F1-8080-204891C91D1B}"/>
              </a:ext>
            </a:extLst>
          </p:cNvPr>
          <p:cNvSpPr/>
          <p:nvPr/>
        </p:nvSpPr>
        <p:spPr>
          <a:xfrm>
            <a:off x="328880" y="2992741"/>
            <a:ext cx="194717" cy="137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ln w="0"/>
                <a:solidFill>
                  <a:schemeClr val="tx1"/>
                </a:solidFill>
                <a:effectLst>
                  <a:outerShdw blurRad="38100" dist="19050" dir="2700000" algn="tl" rotWithShape="0">
                    <a:schemeClr val="dk1">
                      <a:alpha val="40000"/>
                    </a:schemeClr>
                  </a:outerShdw>
                </a:effectLst>
              </a:rPr>
              <a:t>2</a:t>
            </a:r>
            <a:endParaRPr lang="en-ID" sz="800" dirty="0">
              <a:ln w="0"/>
              <a:solidFill>
                <a:schemeClr val="tx1"/>
              </a:solidFill>
              <a:effectLst>
                <a:outerShdw blurRad="38100" dist="19050" dir="2700000" algn="tl" rotWithShape="0">
                  <a:schemeClr val="dk1">
                    <a:alpha val="40000"/>
                  </a:schemeClr>
                </a:outerShdw>
              </a:effectLst>
            </a:endParaRPr>
          </a:p>
        </p:txBody>
      </p:sp>
      <p:sp>
        <p:nvSpPr>
          <p:cNvPr id="24" name="Oval 23">
            <a:extLst>
              <a:ext uri="{FF2B5EF4-FFF2-40B4-BE49-F238E27FC236}">
                <a16:creationId xmlns:a16="http://schemas.microsoft.com/office/drawing/2014/main" id="{ABD99A37-3576-4C39-9856-36F002166B28}"/>
              </a:ext>
            </a:extLst>
          </p:cNvPr>
          <p:cNvSpPr/>
          <p:nvPr/>
        </p:nvSpPr>
        <p:spPr>
          <a:xfrm>
            <a:off x="651444" y="3444706"/>
            <a:ext cx="194717" cy="1374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ln w="0"/>
                <a:solidFill>
                  <a:schemeClr val="tx1"/>
                </a:solidFill>
                <a:effectLst>
                  <a:outerShdw blurRad="38100" dist="19050" dir="2700000" algn="tl" rotWithShape="0">
                    <a:schemeClr val="dk1">
                      <a:alpha val="40000"/>
                    </a:schemeClr>
                  </a:outerShdw>
                </a:effectLst>
              </a:rPr>
              <a:t>3</a:t>
            </a:r>
            <a:endParaRPr lang="en-ID" sz="8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970876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00CCB-0BD9-410E-9864-FEBE11AA1475}"/>
              </a:ext>
            </a:extLst>
          </p:cNvPr>
          <p:cNvSpPr>
            <a:spLocks noGrp="1"/>
          </p:cNvSpPr>
          <p:nvPr>
            <p:ph type="title"/>
          </p:nvPr>
        </p:nvSpPr>
        <p:spPr/>
        <p:txBody>
          <a:bodyPr/>
          <a:lstStyle/>
          <a:p>
            <a:r>
              <a:rPr lang="en-US" dirty="0"/>
              <a:t>Approval BL/AWB</a:t>
            </a:r>
            <a:endParaRPr lang="en-ID" dirty="0"/>
          </a:p>
        </p:txBody>
      </p:sp>
      <p:sp>
        <p:nvSpPr>
          <p:cNvPr id="5" name="Content Placeholder 4">
            <a:extLst>
              <a:ext uri="{FF2B5EF4-FFF2-40B4-BE49-F238E27FC236}">
                <a16:creationId xmlns:a16="http://schemas.microsoft.com/office/drawing/2014/main" id="{A6D84751-6E6A-4C24-A693-01F5E8D2F138}"/>
              </a:ext>
            </a:extLst>
          </p:cNvPr>
          <p:cNvSpPr>
            <a:spLocks noGrp="1"/>
          </p:cNvSpPr>
          <p:nvPr>
            <p:ph idx="1"/>
          </p:nvPr>
        </p:nvSpPr>
        <p:spPr>
          <a:xfrm>
            <a:off x="5381625" y="982641"/>
            <a:ext cx="3895258" cy="3727582"/>
          </a:xfrm>
        </p:spPr>
        <p:txBody>
          <a:bodyPr>
            <a:normAutofit/>
          </a:bodyPr>
          <a:lstStyle/>
          <a:p>
            <a:pPr marL="0" indent="0">
              <a:buNone/>
            </a:pPr>
            <a:r>
              <a:rPr lang="en-US" sz="2000" dirty="0"/>
              <a:t>Setelah </a:t>
            </a:r>
            <a:r>
              <a:rPr lang="en-US" sz="2000" dirty="0" err="1"/>
              <a:t>berhasil</a:t>
            </a:r>
            <a:r>
              <a:rPr lang="en-US" sz="2000" dirty="0"/>
              <a:t> </a:t>
            </a:r>
            <a:r>
              <a:rPr lang="en-US" sz="2000" dirty="0" err="1"/>
              <a:t>menampilkan</a:t>
            </a:r>
            <a:r>
              <a:rPr lang="en-US" sz="2000" dirty="0"/>
              <a:t> form approval BL/AWB, </a:t>
            </a:r>
            <a:r>
              <a:rPr lang="en-US" sz="2000" dirty="0" err="1"/>
              <a:t>maka</a:t>
            </a:r>
            <a:r>
              <a:rPr lang="en-US" sz="2000" dirty="0"/>
              <a:t> </a:t>
            </a:r>
            <a:r>
              <a:rPr lang="en-US" sz="2000" dirty="0" err="1"/>
              <a:t>lakukan</a:t>
            </a:r>
            <a:r>
              <a:rPr lang="en-US" sz="2000" dirty="0"/>
              <a:t> </a:t>
            </a:r>
            <a:r>
              <a:rPr lang="en-US" sz="2000" dirty="0" err="1"/>
              <a:t>langkah</a:t>
            </a:r>
            <a:r>
              <a:rPr lang="en-US" sz="2000" dirty="0"/>
              <a:t> </a:t>
            </a:r>
            <a:r>
              <a:rPr lang="en-US" sz="2000" dirty="0" err="1"/>
              <a:t>berikut</a:t>
            </a:r>
            <a:r>
              <a:rPr lang="en-US" sz="2000" dirty="0"/>
              <a:t>:</a:t>
            </a:r>
          </a:p>
          <a:p>
            <a:pPr marL="361950" indent="-361950">
              <a:buFont typeface="+mj-lt"/>
              <a:buAutoNum type="arabicPeriod" startAt="4"/>
            </a:pPr>
            <a:r>
              <a:rPr lang="en-US" sz="2000" dirty="0" err="1"/>
              <a:t>Klik</a:t>
            </a:r>
            <a:r>
              <a:rPr lang="en-US" sz="2000" dirty="0"/>
              <a:t> </a:t>
            </a:r>
            <a:r>
              <a:rPr lang="en-US" sz="2000" dirty="0" err="1"/>
              <a:t>tombol</a:t>
            </a:r>
            <a:r>
              <a:rPr lang="en-US" sz="2000" dirty="0"/>
              <a:t> approve </a:t>
            </a:r>
            <a:r>
              <a:rPr lang="en-US" sz="2000" dirty="0" err="1"/>
              <a:t>untuk</a:t>
            </a:r>
            <a:r>
              <a:rPr lang="en-US" sz="2000" dirty="0"/>
              <a:t> </a:t>
            </a:r>
            <a:r>
              <a:rPr lang="en-US" sz="2000" dirty="0" err="1"/>
              <a:t>melakukan</a:t>
            </a:r>
            <a:r>
              <a:rPr lang="en-US" sz="2000" dirty="0"/>
              <a:t> proses </a:t>
            </a:r>
            <a:r>
              <a:rPr lang="en-US" sz="2000" dirty="0" err="1"/>
              <a:t>selanjutnya</a:t>
            </a:r>
            <a:endParaRPr lang="en-US" sz="2000" dirty="0"/>
          </a:p>
          <a:p>
            <a:pPr marL="361950" indent="-361950">
              <a:buFont typeface="+mj-lt"/>
              <a:buAutoNum type="arabicPeriod" startAt="4"/>
            </a:pPr>
            <a:r>
              <a:rPr lang="en-US" sz="2000" dirty="0" err="1"/>
              <a:t>Klik</a:t>
            </a:r>
            <a:r>
              <a:rPr lang="en-US" sz="2000" dirty="0"/>
              <a:t> </a:t>
            </a:r>
            <a:r>
              <a:rPr lang="en-US" sz="2000" dirty="0" err="1"/>
              <a:t>tombol</a:t>
            </a:r>
            <a:r>
              <a:rPr lang="en-US" sz="2000" dirty="0"/>
              <a:t> revise, </a:t>
            </a:r>
            <a:r>
              <a:rPr lang="en-US" sz="2000" dirty="0" err="1"/>
              <a:t>maka</a:t>
            </a:r>
            <a:r>
              <a:rPr lang="en-US" sz="2000" dirty="0"/>
              <a:t> data BL/AWB </a:t>
            </a:r>
            <a:r>
              <a:rPr lang="en-US" sz="2000" dirty="0" err="1"/>
              <a:t>akan</a:t>
            </a:r>
            <a:r>
              <a:rPr lang="en-US" sz="2000" dirty="0"/>
              <a:t> </a:t>
            </a:r>
            <a:r>
              <a:rPr lang="en-US" sz="2000" dirty="0" err="1"/>
              <a:t>kembali</a:t>
            </a:r>
            <a:r>
              <a:rPr lang="en-US" sz="2000" dirty="0"/>
              <a:t> </a:t>
            </a:r>
            <a:r>
              <a:rPr lang="en-US" sz="2000" dirty="0" err="1"/>
              <a:t>ke</a:t>
            </a:r>
            <a:r>
              <a:rPr lang="en-US" sz="2000" dirty="0"/>
              <a:t> </a:t>
            </a:r>
            <a:r>
              <a:rPr lang="en-US" sz="2000" dirty="0" err="1"/>
              <a:t>tim</a:t>
            </a:r>
            <a:r>
              <a:rPr lang="en-US" sz="2000" dirty="0"/>
              <a:t> CKB  </a:t>
            </a:r>
            <a:r>
              <a:rPr lang="en-US" sz="2000" dirty="0" err="1"/>
              <a:t>untuk</a:t>
            </a:r>
            <a:r>
              <a:rPr lang="en-US" sz="2000" dirty="0"/>
              <a:t> </a:t>
            </a:r>
            <a:r>
              <a:rPr lang="en-US" sz="2000" dirty="0" err="1"/>
              <a:t>dilakukan</a:t>
            </a:r>
            <a:r>
              <a:rPr lang="en-US" sz="2000" dirty="0"/>
              <a:t> proses </a:t>
            </a:r>
            <a:r>
              <a:rPr lang="en-US" sz="2000" dirty="0" err="1"/>
              <a:t>revisi</a:t>
            </a:r>
            <a:endParaRPr lang="en-US" sz="2000" dirty="0"/>
          </a:p>
          <a:p>
            <a:pPr marL="361950" indent="-361950">
              <a:buFont typeface="+mj-lt"/>
              <a:buAutoNum type="arabicPeriod" startAt="4"/>
            </a:pPr>
            <a:r>
              <a:rPr lang="en-US" sz="2000" dirty="0" err="1"/>
              <a:t>Klik</a:t>
            </a:r>
            <a:r>
              <a:rPr lang="en-US" sz="2000" dirty="0"/>
              <a:t> </a:t>
            </a:r>
            <a:r>
              <a:rPr lang="en-US" sz="2000" dirty="0" err="1"/>
              <a:t>tombol</a:t>
            </a:r>
            <a:r>
              <a:rPr lang="en-US" sz="2000" dirty="0"/>
              <a:t> reject </a:t>
            </a:r>
            <a:r>
              <a:rPr lang="en-US" sz="2000" dirty="0" err="1"/>
              <a:t>untuk</a:t>
            </a:r>
            <a:r>
              <a:rPr lang="en-US" sz="2000" dirty="0"/>
              <a:t> </a:t>
            </a:r>
            <a:r>
              <a:rPr lang="en-US" sz="2000" dirty="0" err="1"/>
              <a:t>membatalkan</a:t>
            </a:r>
            <a:r>
              <a:rPr lang="en-US" sz="2000" dirty="0"/>
              <a:t> proses </a:t>
            </a:r>
            <a:r>
              <a:rPr lang="en-US" sz="2000" dirty="0" err="1"/>
              <a:t>pengajuan</a:t>
            </a:r>
            <a:r>
              <a:rPr lang="en-US" sz="2000" dirty="0"/>
              <a:t> approval BL/AWB</a:t>
            </a:r>
          </a:p>
          <a:p>
            <a:pPr marL="0" indent="0">
              <a:buNone/>
            </a:pPr>
            <a:endParaRPr lang="en-ID" sz="2000" dirty="0"/>
          </a:p>
        </p:txBody>
      </p:sp>
      <p:pic>
        <p:nvPicPr>
          <p:cNvPr id="9" name="Picture 8">
            <a:extLst>
              <a:ext uri="{FF2B5EF4-FFF2-40B4-BE49-F238E27FC236}">
                <a16:creationId xmlns:a16="http://schemas.microsoft.com/office/drawing/2014/main" id="{FA643525-197C-40B8-8445-A49AB8E68BD8}"/>
              </a:ext>
            </a:extLst>
          </p:cNvPr>
          <p:cNvPicPr>
            <a:picLocks noChangeAspect="1"/>
          </p:cNvPicPr>
          <p:nvPr/>
        </p:nvPicPr>
        <p:blipFill>
          <a:blip r:embed="rId2"/>
          <a:stretch>
            <a:fillRect/>
          </a:stretch>
        </p:blipFill>
        <p:spPr>
          <a:xfrm>
            <a:off x="95250" y="1023051"/>
            <a:ext cx="5286375" cy="1558953"/>
          </a:xfrm>
          <a:prstGeom prst="rect">
            <a:avLst/>
          </a:prstGeom>
        </p:spPr>
      </p:pic>
      <p:sp>
        <p:nvSpPr>
          <p:cNvPr id="16" name="Oval 15">
            <a:extLst>
              <a:ext uri="{FF2B5EF4-FFF2-40B4-BE49-F238E27FC236}">
                <a16:creationId xmlns:a16="http://schemas.microsoft.com/office/drawing/2014/main" id="{CDEE0679-62F2-4BBE-A98D-FB7833608357}"/>
              </a:ext>
            </a:extLst>
          </p:cNvPr>
          <p:cNvSpPr/>
          <p:nvPr/>
        </p:nvSpPr>
        <p:spPr>
          <a:xfrm>
            <a:off x="1214650" y="2422750"/>
            <a:ext cx="356975" cy="1996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n w="0"/>
                <a:solidFill>
                  <a:schemeClr val="tx1"/>
                </a:solidFill>
                <a:effectLst>
                  <a:outerShdw blurRad="38100" dist="19050" dir="2700000" algn="tl" rotWithShape="0">
                    <a:schemeClr val="dk1">
                      <a:alpha val="40000"/>
                    </a:schemeClr>
                  </a:outerShdw>
                </a:effectLst>
              </a:rPr>
              <a:t>4</a:t>
            </a:r>
            <a:endParaRPr lang="en-ID" sz="800" dirty="0">
              <a:ln w="0"/>
              <a:solidFill>
                <a:schemeClr val="tx1"/>
              </a:solidFill>
              <a:effectLst>
                <a:outerShdw blurRad="38100" dist="19050" dir="2700000" algn="tl" rotWithShape="0">
                  <a:schemeClr val="dk1">
                    <a:alpha val="40000"/>
                  </a:schemeClr>
                </a:outerShdw>
              </a:effectLst>
            </a:endParaRPr>
          </a:p>
        </p:txBody>
      </p:sp>
      <p:sp>
        <p:nvSpPr>
          <p:cNvPr id="17" name="Oval 16">
            <a:extLst>
              <a:ext uri="{FF2B5EF4-FFF2-40B4-BE49-F238E27FC236}">
                <a16:creationId xmlns:a16="http://schemas.microsoft.com/office/drawing/2014/main" id="{0529F119-94F5-49B9-8FBE-4B26454005AA}"/>
              </a:ext>
            </a:extLst>
          </p:cNvPr>
          <p:cNvSpPr/>
          <p:nvPr/>
        </p:nvSpPr>
        <p:spPr>
          <a:xfrm>
            <a:off x="1825797" y="2422750"/>
            <a:ext cx="356975" cy="1996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n w="0"/>
                <a:solidFill>
                  <a:schemeClr val="tx1"/>
                </a:solidFill>
                <a:effectLst>
                  <a:outerShdw blurRad="38100" dist="19050" dir="2700000" algn="tl" rotWithShape="0">
                    <a:schemeClr val="dk1">
                      <a:alpha val="40000"/>
                    </a:schemeClr>
                  </a:outerShdw>
                </a:effectLst>
              </a:rPr>
              <a:t>5</a:t>
            </a:r>
            <a:endParaRPr lang="en-ID" sz="800" dirty="0">
              <a:ln w="0"/>
              <a:solidFill>
                <a:schemeClr val="tx1"/>
              </a:solidFill>
              <a:effectLst>
                <a:outerShdw blurRad="38100" dist="19050" dir="2700000" algn="tl" rotWithShape="0">
                  <a:schemeClr val="dk1">
                    <a:alpha val="40000"/>
                  </a:schemeClr>
                </a:outerShdw>
              </a:effectLst>
            </a:endParaRPr>
          </a:p>
        </p:txBody>
      </p:sp>
      <p:sp>
        <p:nvSpPr>
          <p:cNvPr id="20" name="Oval 19">
            <a:extLst>
              <a:ext uri="{FF2B5EF4-FFF2-40B4-BE49-F238E27FC236}">
                <a16:creationId xmlns:a16="http://schemas.microsoft.com/office/drawing/2014/main" id="{E2AE2B98-62F2-45D8-AA65-59F492B32958}"/>
              </a:ext>
            </a:extLst>
          </p:cNvPr>
          <p:cNvSpPr/>
          <p:nvPr/>
        </p:nvSpPr>
        <p:spPr>
          <a:xfrm>
            <a:off x="2381462" y="2422750"/>
            <a:ext cx="356975" cy="1996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n w="0"/>
                <a:solidFill>
                  <a:schemeClr val="tx1"/>
                </a:solidFill>
                <a:effectLst>
                  <a:outerShdw blurRad="38100" dist="19050" dir="2700000" algn="tl" rotWithShape="0">
                    <a:schemeClr val="dk1">
                      <a:alpha val="40000"/>
                    </a:schemeClr>
                  </a:outerShdw>
                </a:effectLst>
              </a:rPr>
              <a:t>6</a:t>
            </a:r>
            <a:endParaRPr lang="en-ID" sz="8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277032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E6BBE56-5A82-45CE-B1D5-60EA197EF927}"/>
              </a:ext>
            </a:extLst>
          </p:cNvPr>
          <p:cNvSpPr>
            <a:spLocks noGrp="1"/>
          </p:cNvSpPr>
          <p:nvPr>
            <p:ph type="title"/>
          </p:nvPr>
        </p:nvSpPr>
        <p:spPr>
          <a:xfrm>
            <a:off x="314756" y="365127"/>
            <a:ext cx="8397449" cy="617514"/>
          </a:xfrm>
        </p:spPr>
        <p:txBody>
          <a:bodyPr/>
          <a:lstStyle/>
          <a:p>
            <a:r>
              <a:rPr lang="en-US" dirty="0"/>
              <a:t>Need Revise BL/AWB</a:t>
            </a:r>
            <a:endParaRPr lang="en-ID" dirty="0"/>
          </a:p>
        </p:txBody>
      </p:sp>
      <p:sp>
        <p:nvSpPr>
          <p:cNvPr id="4" name="Content Placeholder 4">
            <a:extLst>
              <a:ext uri="{FF2B5EF4-FFF2-40B4-BE49-F238E27FC236}">
                <a16:creationId xmlns:a16="http://schemas.microsoft.com/office/drawing/2014/main" id="{D67FB778-F58E-4789-AB7E-AB67B396D288}"/>
              </a:ext>
            </a:extLst>
          </p:cNvPr>
          <p:cNvSpPr txBox="1">
            <a:spLocks/>
          </p:cNvSpPr>
          <p:nvPr/>
        </p:nvSpPr>
        <p:spPr>
          <a:xfrm>
            <a:off x="5314949" y="1003258"/>
            <a:ext cx="3904783" cy="3873542"/>
          </a:xfrm>
          <a:prstGeom prst="rect">
            <a:avLst/>
          </a:prstGeom>
        </p:spPr>
        <p:txBody>
          <a:bodyP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err="1"/>
              <a:t>Apabila</a:t>
            </a:r>
            <a:r>
              <a:rPr lang="en-US" sz="2000" dirty="0"/>
              <a:t> reviewer </a:t>
            </a:r>
            <a:r>
              <a:rPr lang="en-US" sz="2000" dirty="0" err="1"/>
              <a:t>menghendaki</a:t>
            </a:r>
            <a:r>
              <a:rPr lang="en-US" sz="2000" dirty="0"/>
              <a:t> </a:t>
            </a:r>
            <a:r>
              <a:rPr lang="en-US" sz="2000" dirty="0" err="1"/>
              <a:t>adanya</a:t>
            </a:r>
            <a:r>
              <a:rPr lang="en-US" sz="2000" dirty="0"/>
              <a:t> </a:t>
            </a:r>
            <a:r>
              <a:rPr lang="en-US" sz="2000" dirty="0" err="1"/>
              <a:t>revisi</a:t>
            </a:r>
            <a:r>
              <a:rPr lang="en-US" sz="2000" dirty="0"/>
              <a:t> </a:t>
            </a:r>
            <a:r>
              <a:rPr lang="en-US" sz="2000" dirty="0" err="1"/>
              <a:t>dari</a:t>
            </a:r>
            <a:r>
              <a:rPr lang="en-US" sz="2000" dirty="0"/>
              <a:t> PEB/NPE, </a:t>
            </a:r>
            <a:r>
              <a:rPr lang="en-US" sz="2000" dirty="0" err="1"/>
              <a:t>maka</a:t>
            </a:r>
            <a:r>
              <a:rPr lang="en-US" sz="2000" dirty="0"/>
              <a:t> </a:t>
            </a:r>
            <a:r>
              <a:rPr lang="en-US" sz="2000" dirty="0" err="1"/>
              <a:t>setelah</a:t>
            </a:r>
            <a:r>
              <a:rPr lang="en-US" sz="2000" dirty="0"/>
              <a:t> </a:t>
            </a:r>
            <a:r>
              <a:rPr lang="en-US" sz="2000" dirty="0" err="1"/>
              <a:t>klik</a:t>
            </a:r>
            <a:r>
              <a:rPr lang="en-US" sz="2000" dirty="0"/>
              <a:t> </a:t>
            </a:r>
            <a:r>
              <a:rPr lang="en-US" sz="2000" dirty="0" err="1"/>
              <a:t>tombol</a:t>
            </a:r>
            <a:r>
              <a:rPr lang="en-US" sz="2000" dirty="0"/>
              <a:t> “Revise” system </a:t>
            </a:r>
            <a:r>
              <a:rPr lang="en-US" sz="2000" dirty="0" err="1"/>
              <a:t>akan</a:t>
            </a:r>
            <a:r>
              <a:rPr lang="en-US" sz="2000" dirty="0"/>
              <a:t> </a:t>
            </a:r>
            <a:r>
              <a:rPr lang="en-US" sz="2000" dirty="0" err="1"/>
              <a:t>menampilkan</a:t>
            </a:r>
            <a:r>
              <a:rPr lang="en-US" sz="2000" dirty="0"/>
              <a:t> form problem </a:t>
            </a:r>
            <a:r>
              <a:rPr lang="en-US" sz="2000" dirty="0" err="1"/>
              <a:t>seperti</a:t>
            </a:r>
            <a:r>
              <a:rPr lang="en-US" sz="2000" dirty="0"/>
              <a:t> pada </a:t>
            </a:r>
            <a:r>
              <a:rPr lang="en-US" sz="2000" dirty="0" err="1"/>
              <a:t>gambar</a:t>
            </a:r>
            <a:r>
              <a:rPr lang="en-US" sz="2000" dirty="0"/>
              <a:t> no 10.</a:t>
            </a:r>
          </a:p>
          <a:p>
            <a:pPr marL="0" indent="0">
              <a:buFont typeface="Arial" panose="020B0604020202020204" pitchFamily="34" charset="0"/>
              <a:buNone/>
            </a:pPr>
            <a:r>
              <a:rPr lang="en-US" sz="2000" dirty="0" err="1"/>
              <a:t>Lakukan</a:t>
            </a:r>
            <a:r>
              <a:rPr lang="en-US" sz="2000" dirty="0"/>
              <a:t> </a:t>
            </a:r>
            <a:r>
              <a:rPr lang="en-US" sz="2000" dirty="0" err="1"/>
              <a:t>langkah</a:t>
            </a:r>
            <a:r>
              <a:rPr lang="en-US" sz="2000" dirty="0"/>
              <a:t> </a:t>
            </a:r>
            <a:r>
              <a:rPr lang="en-US" sz="2000" dirty="0" err="1"/>
              <a:t>berikut</a:t>
            </a:r>
            <a:r>
              <a:rPr lang="en-US" sz="2000" dirty="0"/>
              <a:t>:</a:t>
            </a:r>
          </a:p>
          <a:p>
            <a:pPr marL="457200" indent="-457200">
              <a:buFont typeface="+mj-lt"/>
              <a:buAutoNum type="arabicPeriod" startAt="7"/>
            </a:pPr>
            <a:r>
              <a:rPr lang="en-ID" sz="2000" dirty="0" err="1"/>
              <a:t>Pilih</a:t>
            </a:r>
            <a:r>
              <a:rPr lang="en-ID" sz="2000" dirty="0"/>
              <a:t> problem </a:t>
            </a:r>
            <a:r>
              <a:rPr lang="en-ID" sz="2000" dirty="0" err="1"/>
              <a:t>kategori</a:t>
            </a:r>
            <a:endParaRPr lang="en-ID" sz="2000" dirty="0"/>
          </a:p>
          <a:p>
            <a:pPr marL="457200" indent="-457200">
              <a:buFont typeface="+mj-lt"/>
              <a:buAutoNum type="arabicPeriod" startAt="7"/>
            </a:pPr>
            <a:r>
              <a:rPr lang="en-ID" sz="2000" dirty="0" err="1"/>
              <a:t>Pilih</a:t>
            </a:r>
            <a:r>
              <a:rPr lang="en-ID" sz="2000" dirty="0"/>
              <a:t> problem case</a:t>
            </a:r>
          </a:p>
          <a:p>
            <a:pPr marL="457200" indent="-457200">
              <a:buFont typeface="+mj-lt"/>
              <a:buAutoNum type="arabicPeriod" startAt="7"/>
            </a:pPr>
            <a:r>
              <a:rPr lang="en-ID" sz="2000" dirty="0"/>
              <a:t>Isi </a:t>
            </a:r>
            <a:r>
              <a:rPr lang="en-ID" sz="2000" dirty="0" err="1"/>
              <a:t>tanggal</a:t>
            </a:r>
            <a:r>
              <a:rPr lang="en-ID" sz="2000" dirty="0"/>
              <a:t> problem</a:t>
            </a:r>
          </a:p>
          <a:p>
            <a:pPr marL="457200" indent="-457200">
              <a:buFont typeface="+mj-lt"/>
              <a:buAutoNum type="arabicPeriod" startAt="7"/>
            </a:pPr>
            <a:r>
              <a:rPr lang="en-ID" sz="2000" dirty="0"/>
              <a:t>Isi </a:t>
            </a:r>
            <a:r>
              <a:rPr lang="en-ID" sz="2000" dirty="0" err="1"/>
              <a:t>kolom</a:t>
            </a:r>
            <a:r>
              <a:rPr lang="en-ID" sz="2000" dirty="0"/>
              <a:t> problem causes</a:t>
            </a:r>
          </a:p>
          <a:p>
            <a:pPr marL="457200" indent="-457200">
              <a:buFont typeface="+mj-lt"/>
              <a:buAutoNum type="arabicPeriod" startAt="7"/>
            </a:pPr>
            <a:r>
              <a:rPr lang="en-ID" sz="2000" dirty="0"/>
              <a:t>Isi </a:t>
            </a:r>
            <a:r>
              <a:rPr lang="en-ID" sz="2000" dirty="0" err="1"/>
              <a:t>kolom</a:t>
            </a:r>
            <a:r>
              <a:rPr lang="en-ID" sz="2000" dirty="0"/>
              <a:t> problem impact</a:t>
            </a:r>
          </a:p>
          <a:p>
            <a:pPr marL="457200" indent="-457200">
              <a:buFont typeface="+mj-lt"/>
              <a:buAutoNum type="arabicPeriod" startAt="7"/>
            </a:pPr>
            <a:r>
              <a:rPr lang="en-ID" sz="2000" dirty="0"/>
              <a:t>Isi </a:t>
            </a:r>
            <a:r>
              <a:rPr lang="en-ID" sz="2000" dirty="0" err="1"/>
              <a:t>kolom</a:t>
            </a:r>
            <a:r>
              <a:rPr lang="en-ID" sz="2000" dirty="0"/>
              <a:t> note </a:t>
            </a:r>
            <a:r>
              <a:rPr lang="en-ID" sz="2000" dirty="0" err="1"/>
              <a:t>jika</a:t>
            </a:r>
            <a:r>
              <a:rPr lang="en-ID" sz="2000" dirty="0"/>
              <a:t> </a:t>
            </a:r>
            <a:r>
              <a:rPr lang="en-ID" sz="2000" dirty="0" err="1"/>
              <a:t>dibutuhkan</a:t>
            </a:r>
            <a:endParaRPr lang="en-ID" sz="2000" dirty="0"/>
          </a:p>
          <a:p>
            <a:pPr marL="457200" indent="-457200">
              <a:buFont typeface="+mj-lt"/>
              <a:buAutoNum type="arabicPeriod" startAt="7"/>
            </a:pPr>
            <a:r>
              <a:rPr lang="en-ID" sz="2000" dirty="0" err="1"/>
              <a:t>Klik</a:t>
            </a:r>
            <a:r>
              <a:rPr lang="en-ID" sz="2000" dirty="0"/>
              <a:t> </a:t>
            </a:r>
            <a:r>
              <a:rPr lang="en-ID" sz="2000" dirty="0" err="1"/>
              <a:t>tombol</a:t>
            </a:r>
            <a:r>
              <a:rPr lang="en-ID" sz="2000" dirty="0"/>
              <a:t> “Yes, Revise”)</a:t>
            </a:r>
          </a:p>
          <a:p>
            <a:pPr marL="0" indent="0">
              <a:buFont typeface="Arial" panose="020B0604020202020204" pitchFamily="34" charset="0"/>
              <a:buNone/>
            </a:pPr>
            <a:r>
              <a:rPr lang="en-ID" sz="2000" dirty="0" err="1"/>
              <a:t>Apabila</a:t>
            </a:r>
            <a:r>
              <a:rPr lang="en-ID" sz="2000" dirty="0"/>
              <a:t> user </a:t>
            </a:r>
            <a:r>
              <a:rPr lang="en-ID" sz="2000" dirty="0" err="1"/>
              <a:t>telah</a:t>
            </a:r>
            <a:r>
              <a:rPr lang="en-ID" sz="2000" dirty="0"/>
              <a:t> </a:t>
            </a:r>
            <a:r>
              <a:rPr lang="en-ID" sz="2000" dirty="0" err="1"/>
              <a:t>berhasil</a:t>
            </a:r>
            <a:r>
              <a:rPr lang="en-ID" sz="2000" dirty="0"/>
              <a:t> </a:t>
            </a:r>
            <a:r>
              <a:rPr lang="en-ID" sz="2000" dirty="0" err="1"/>
              <a:t>klik</a:t>
            </a:r>
            <a:r>
              <a:rPr lang="en-ID" sz="2000" dirty="0"/>
              <a:t> </a:t>
            </a:r>
            <a:r>
              <a:rPr lang="en-ID" sz="2000" dirty="0" err="1"/>
              <a:t>revisi</a:t>
            </a:r>
            <a:r>
              <a:rPr lang="en-ID" sz="2000" dirty="0"/>
              <a:t>, </a:t>
            </a:r>
            <a:r>
              <a:rPr lang="en-ID" sz="2000" dirty="0" err="1"/>
              <a:t>maka</a:t>
            </a:r>
            <a:r>
              <a:rPr lang="en-ID" sz="2000" dirty="0"/>
              <a:t> data </a:t>
            </a:r>
            <a:r>
              <a:rPr lang="en-ID" sz="2000" dirty="0" err="1"/>
              <a:t>akan</a:t>
            </a:r>
            <a:r>
              <a:rPr lang="en-ID" sz="2000" dirty="0"/>
              <a:t> </a:t>
            </a:r>
            <a:r>
              <a:rPr lang="en-ID" sz="2000" dirty="0" err="1"/>
              <a:t>dikembalikan</a:t>
            </a:r>
            <a:r>
              <a:rPr lang="en-ID" sz="2000" dirty="0"/>
              <a:t> </a:t>
            </a:r>
            <a:r>
              <a:rPr lang="en-ID" sz="2000" dirty="0" err="1"/>
              <a:t>ke</a:t>
            </a:r>
            <a:r>
              <a:rPr lang="en-ID" sz="2000" dirty="0"/>
              <a:t> requestor</a:t>
            </a:r>
          </a:p>
          <a:p>
            <a:pPr marL="266700" indent="-266700">
              <a:buFont typeface="+mj-lt"/>
              <a:buAutoNum type="arabicPeriod" startAt="4"/>
            </a:pPr>
            <a:endParaRPr lang="en-US" sz="2000" dirty="0"/>
          </a:p>
        </p:txBody>
      </p:sp>
      <p:pic>
        <p:nvPicPr>
          <p:cNvPr id="5" name="Picture 4">
            <a:extLst>
              <a:ext uri="{FF2B5EF4-FFF2-40B4-BE49-F238E27FC236}">
                <a16:creationId xmlns:a16="http://schemas.microsoft.com/office/drawing/2014/main" id="{6F4C08D7-1766-4F0C-BFD3-B9EEB4A706F6}"/>
              </a:ext>
            </a:extLst>
          </p:cNvPr>
          <p:cNvPicPr>
            <a:picLocks noChangeAspect="1"/>
          </p:cNvPicPr>
          <p:nvPr/>
        </p:nvPicPr>
        <p:blipFill>
          <a:blip r:embed="rId2"/>
          <a:stretch>
            <a:fillRect/>
          </a:stretch>
        </p:blipFill>
        <p:spPr>
          <a:xfrm>
            <a:off x="470117" y="1003258"/>
            <a:ext cx="4043363" cy="3996269"/>
          </a:xfrm>
          <a:prstGeom prst="rect">
            <a:avLst/>
          </a:prstGeom>
        </p:spPr>
      </p:pic>
      <p:sp>
        <p:nvSpPr>
          <p:cNvPr id="6" name="Oval 5">
            <a:extLst>
              <a:ext uri="{FF2B5EF4-FFF2-40B4-BE49-F238E27FC236}">
                <a16:creationId xmlns:a16="http://schemas.microsoft.com/office/drawing/2014/main" id="{901FD6CC-454C-4FE9-8D98-E4995012B38F}"/>
              </a:ext>
            </a:extLst>
          </p:cNvPr>
          <p:cNvSpPr/>
          <p:nvPr/>
        </p:nvSpPr>
        <p:spPr>
          <a:xfrm>
            <a:off x="3783935" y="2894441"/>
            <a:ext cx="404921" cy="2259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n w="0"/>
                <a:solidFill>
                  <a:schemeClr val="tx1"/>
                </a:solidFill>
                <a:effectLst>
                  <a:outerShdw blurRad="38100" dist="19050" dir="2700000" algn="tl" rotWithShape="0">
                    <a:schemeClr val="dk1">
                      <a:alpha val="40000"/>
                    </a:schemeClr>
                  </a:outerShdw>
                </a:effectLst>
              </a:rPr>
              <a:t>10</a:t>
            </a:r>
            <a:endParaRPr lang="en-ID" sz="800" dirty="0">
              <a:ln w="0"/>
              <a:solidFill>
                <a:schemeClr val="tx1"/>
              </a:solidFill>
              <a:effectLst>
                <a:outerShdw blurRad="38100" dist="19050" dir="2700000" algn="tl" rotWithShape="0">
                  <a:schemeClr val="dk1">
                    <a:alpha val="40000"/>
                  </a:schemeClr>
                </a:outerShdw>
              </a:effectLst>
            </a:endParaRPr>
          </a:p>
        </p:txBody>
      </p:sp>
      <p:sp>
        <p:nvSpPr>
          <p:cNvPr id="7" name="Oval 6">
            <a:extLst>
              <a:ext uri="{FF2B5EF4-FFF2-40B4-BE49-F238E27FC236}">
                <a16:creationId xmlns:a16="http://schemas.microsoft.com/office/drawing/2014/main" id="{4D1A6FE9-9482-48BC-8AB0-F35465552540}"/>
              </a:ext>
            </a:extLst>
          </p:cNvPr>
          <p:cNvSpPr/>
          <p:nvPr/>
        </p:nvSpPr>
        <p:spPr>
          <a:xfrm>
            <a:off x="3783935" y="3475466"/>
            <a:ext cx="435640" cy="2129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n w="0"/>
                <a:solidFill>
                  <a:schemeClr val="tx1"/>
                </a:solidFill>
                <a:effectLst>
                  <a:outerShdw blurRad="38100" dist="19050" dir="2700000" algn="tl" rotWithShape="0">
                    <a:schemeClr val="dk1">
                      <a:alpha val="40000"/>
                    </a:schemeClr>
                  </a:outerShdw>
                </a:effectLst>
              </a:rPr>
              <a:t>11</a:t>
            </a:r>
            <a:endParaRPr lang="en-ID" sz="800" dirty="0">
              <a:ln w="0"/>
              <a:solidFill>
                <a:schemeClr val="tx1"/>
              </a:solidFill>
              <a:effectLst>
                <a:outerShdw blurRad="38100" dist="19050" dir="2700000" algn="tl" rotWithShape="0">
                  <a:schemeClr val="dk1">
                    <a:alpha val="40000"/>
                  </a:schemeClr>
                </a:outerShdw>
              </a:effectLst>
            </a:endParaRPr>
          </a:p>
        </p:txBody>
      </p:sp>
      <p:sp>
        <p:nvSpPr>
          <p:cNvPr id="8" name="Oval 7">
            <a:extLst>
              <a:ext uri="{FF2B5EF4-FFF2-40B4-BE49-F238E27FC236}">
                <a16:creationId xmlns:a16="http://schemas.microsoft.com/office/drawing/2014/main" id="{31F0A855-C650-48C0-B67B-F885B4F1C112}"/>
              </a:ext>
            </a:extLst>
          </p:cNvPr>
          <p:cNvSpPr/>
          <p:nvPr/>
        </p:nvSpPr>
        <p:spPr>
          <a:xfrm>
            <a:off x="3783935" y="4043540"/>
            <a:ext cx="435640" cy="2129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n w="0"/>
                <a:solidFill>
                  <a:schemeClr val="tx1"/>
                </a:solidFill>
                <a:effectLst>
                  <a:outerShdw blurRad="38100" dist="19050" dir="2700000" algn="tl" rotWithShape="0">
                    <a:schemeClr val="dk1">
                      <a:alpha val="40000"/>
                    </a:schemeClr>
                  </a:outerShdw>
                </a:effectLst>
              </a:rPr>
              <a:t>12</a:t>
            </a:r>
            <a:endParaRPr lang="en-ID" sz="800" dirty="0">
              <a:ln w="0"/>
              <a:solidFill>
                <a:schemeClr val="tx1"/>
              </a:solidFill>
              <a:effectLst>
                <a:outerShdw blurRad="38100" dist="19050" dir="2700000" algn="tl" rotWithShape="0">
                  <a:schemeClr val="dk1">
                    <a:alpha val="40000"/>
                  </a:schemeClr>
                </a:outerShdw>
              </a:effectLst>
            </a:endParaRPr>
          </a:p>
        </p:txBody>
      </p:sp>
      <p:sp>
        <p:nvSpPr>
          <p:cNvPr id="9" name="Oval 8">
            <a:extLst>
              <a:ext uri="{FF2B5EF4-FFF2-40B4-BE49-F238E27FC236}">
                <a16:creationId xmlns:a16="http://schemas.microsoft.com/office/drawing/2014/main" id="{5BE4603F-1A16-4DD1-BEE1-3A58E4FA8BC0}"/>
              </a:ext>
            </a:extLst>
          </p:cNvPr>
          <p:cNvSpPr/>
          <p:nvPr/>
        </p:nvSpPr>
        <p:spPr>
          <a:xfrm>
            <a:off x="3021935" y="4532281"/>
            <a:ext cx="435640" cy="2129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n w="0"/>
                <a:solidFill>
                  <a:schemeClr val="tx1"/>
                </a:solidFill>
                <a:effectLst>
                  <a:outerShdw blurRad="38100" dist="19050" dir="2700000" algn="tl" rotWithShape="0">
                    <a:schemeClr val="dk1">
                      <a:alpha val="40000"/>
                    </a:schemeClr>
                  </a:outerShdw>
                </a:effectLst>
              </a:rPr>
              <a:t>13</a:t>
            </a:r>
            <a:endParaRPr lang="en-ID" sz="800" dirty="0">
              <a:ln w="0"/>
              <a:solidFill>
                <a:schemeClr val="tx1"/>
              </a:solidFill>
              <a:effectLst>
                <a:outerShdw blurRad="38100" dist="19050" dir="2700000" algn="tl" rotWithShape="0">
                  <a:schemeClr val="dk1">
                    <a:alpha val="40000"/>
                  </a:schemeClr>
                </a:outerShdw>
              </a:effectLst>
            </a:endParaRPr>
          </a:p>
        </p:txBody>
      </p:sp>
      <p:sp>
        <p:nvSpPr>
          <p:cNvPr id="14" name="Oval 13">
            <a:extLst>
              <a:ext uri="{FF2B5EF4-FFF2-40B4-BE49-F238E27FC236}">
                <a16:creationId xmlns:a16="http://schemas.microsoft.com/office/drawing/2014/main" id="{FD26B5CD-B4C2-4478-A811-30A22C2D334C}"/>
              </a:ext>
            </a:extLst>
          </p:cNvPr>
          <p:cNvSpPr/>
          <p:nvPr/>
        </p:nvSpPr>
        <p:spPr>
          <a:xfrm>
            <a:off x="3774410" y="2490965"/>
            <a:ext cx="404921" cy="2259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n w="0"/>
                <a:solidFill>
                  <a:schemeClr val="tx1"/>
                </a:solidFill>
                <a:effectLst>
                  <a:outerShdw blurRad="38100" dist="19050" dir="2700000" algn="tl" rotWithShape="0">
                    <a:schemeClr val="dk1">
                      <a:alpha val="40000"/>
                    </a:schemeClr>
                  </a:outerShdw>
                </a:effectLst>
              </a:rPr>
              <a:t>9</a:t>
            </a:r>
            <a:endParaRPr lang="en-ID" sz="800" dirty="0">
              <a:ln w="0"/>
              <a:solidFill>
                <a:schemeClr val="tx1"/>
              </a:solidFill>
              <a:effectLst>
                <a:outerShdw blurRad="38100" dist="19050" dir="2700000" algn="tl" rotWithShape="0">
                  <a:schemeClr val="dk1">
                    <a:alpha val="40000"/>
                  </a:schemeClr>
                </a:outerShdw>
              </a:effectLst>
            </a:endParaRPr>
          </a:p>
        </p:txBody>
      </p:sp>
      <p:sp>
        <p:nvSpPr>
          <p:cNvPr id="15" name="Oval 14">
            <a:extLst>
              <a:ext uri="{FF2B5EF4-FFF2-40B4-BE49-F238E27FC236}">
                <a16:creationId xmlns:a16="http://schemas.microsoft.com/office/drawing/2014/main" id="{BA84EB2B-88CC-4FED-B4F3-3E6873A57243}"/>
              </a:ext>
            </a:extLst>
          </p:cNvPr>
          <p:cNvSpPr/>
          <p:nvPr/>
        </p:nvSpPr>
        <p:spPr>
          <a:xfrm>
            <a:off x="3774410" y="2063300"/>
            <a:ext cx="404921" cy="2259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n w="0"/>
                <a:solidFill>
                  <a:schemeClr val="tx1"/>
                </a:solidFill>
                <a:effectLst>
                  <a:outerShdw blurRad="38100" dist="19050" dir="2700000" algn="tl" rotWithShape="0">
                    <a:schemeClr val="dk1">
                      <a:alpha val="40000"/>
                    </a:schemeClr>
                  </a:outerShdw>
                </a:effectLst>
              </a:rPr>
              <a:t>8</a:t>
            </a:r>
            <a:endParaRPr lang="en-ID" sz="800" dirty="0">
              <a:ln w="0"/>
              <a:solidFill>
                <a:schemeClr val="tx1"/>
              </a:solidFill>
              <a:effectLst>
                <a:outerShdw blurRad="38100" dist="19050" dir="2700000" algn="tl" rotWithShape="0">
                  <a:schemeClr val="dk1">
                    <a:alpha val="40000"/>
                  </a:schemeClr>
                </a:outerShdw>
              </a:effectLst>
            </a:endParaRPr>
          </a:p>
        </p:txBody>
      </p:sp>
      <p:sp>
        <p:nvSpPr>
          <p:cNvPr id="16" name="Oval 15">
            <a:extLst>
              <a:ext uri="{FF2B5EF4-FFF2-40B4-BE49-F238E27FC236}">
                <a16:creationId xmlns:a16="http://schemas.microsoft.com/office/drawing/2014/main" id="{8CCE9186-D27A-4780-B272-468B72493AF8}"/>
              </a:ext>
            </a:extLst>
          </p:cNvPr>
          <p:cNvSpPr/>
          <p:nvPr/>
        </p:nvSpPr>
        <p:spPr>
          <a:xfrm>
            <a:off x="3755360" y="1634990"/>
            <a:ext cx="404921" cy="2259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n w="0"/>
                <a:solidFill>
                  <a:schemeClr val="tx1"/>
                </a:solidFill>
                <a:effectLst>
                  <a:outerShdw blurRad="38100" dist="19050" dir="2700000" algn="tl" rotWithShape="0">
                    <a:schemeClr val="dk1">
                      <a:alpha val="40000"/>
                    </a:schemeClr>
                  </a:outerShdw>
                </a:effectLst>
              </a:rPr>
              <a:t>7</a:t>
            </a:r>
            <a:endParaRPr lang="en-ID" sz="8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048935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8">
            <a:extLst>
              <a:ext uri="{FF2B5EF4-FFF2-40B4-BE49-F238E27FC236}">
                <a16:creationId xmlns:a16="http://schemas.microsoft.com/office/drawing/2014/main" id="{54351261-FF26-4143-8A43-1CA1CE572557}"/>
              </a:ext>
            </a:extLst>
          </p:cNvPr>
          <p:cNvSpPr txBox="1">
            <a:spLocks/>
          </p:cNvSpPr>
          <p:nvPr/>
        </p:nvSpPr>
        <p:spPr>
          <a:xfrm>
            <a:off x="420019" y="2753279"/>
            <a:ext cx="8165029" cy="1049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200" b="1" dirty="0">
                <a:solidFill>
                  <a:schemeClr val="bg1"/>
                </a:solidFill>
                <a:latin typeface="Arial Narrow" panose="020B0606020202030204" pitchFamily="34" charset="0"/>
                <a:ea typeface="ＭＳ Ｐゴシック" charset="0"/>
                <a:cs typeface="ＭＳ Ｐゴシック" charset="0"/>
                <a:sym typeface="CB Univers 67 CondensedBold" charset="0"/>
              </a:rPr>
              <a:t>Non Core BPM</a:t>
            </a:r>
          </a:p>
          <a:p>
            <a:pPr marL="0" indent="0">
              <a:lnSpc>
                <a:spcPct val="100000"/>
              </a:lnSpc>
              <a:spcBef>
                <a:spcPts val="0"/>
              </a:spcBef>
              <a:buNone/>
            </a:pPr>
            <a:r>
              <a:rPr lang="en-US" sz="1200" dirty="0">
                <a:solidFill>
                  <a:schemeClr val="bg1"/>
                </a:solidFill>
                <a:latin typeface="Arial Narrow" panose="020B0606020202030204" pitchFamily="34" charset="0"/>
                <a:ea typeface="ＭＳ Ｐゴシック" charset="0"/>
                <a:cs typeface="ＭＳ Ｐゴシック" charset="0"/>
                <a:sym typeface="CB Univers 67 CondensedBold" charset="0"/>
              </a:rPr>
              <a:t>Digital &amp; IT - Innovation</a:t>
            </a:r>
          </a:p>
          <a:p>
            <a:pPr marL="0" indent="0">
              <a:lnSpc>
                <a:spcPct val="100000"/>
              </a:lnSpc>
              <a:spcBef>
                <a:spcPts val="0"/>
              </a:spcBef>
              <a:buNone/>
            </a:pPr>
            <a:r>
              <a:rPr lang="en-US" sz="1200" u="sng" dirty="0" err="1">
                <a:solidFill>
                  <a:srgbClr val="0000FF"/>
                </a:solidFill>
                <a:latin typeface="Arial Narrow" panose="020B0606020202030204" pitchFamily="34" charset="0"/>
                <a:ea typeface="ＭＳ Ｐゴシック" charset="0"/>
                <a:cs typeface="ＭＳ Ｐゴシック" charset="0"/>
                <a:sym typeface="CB Univers 67 CondensedBold" charset="0"/>
              </a:rPr>
              <a:t>Ict.bpm@trakindo,co.id</a:t>
            </a:r>
            <a:endParaRPr lang="en-US" sz="1200" u="sng" dirty="0">
              <a:solidFill>
                <a:srgbClr val="0000FF"/>
              </a:solidFill>
              <a:latin typeface="Arial Narrow" panose="020B0606020202030204" pitchFamily="34" charset="0"/>
            </a:endParaRPr>
          </a:p>
        </p:txBody>
      </p:sp>
    </p:spTree>
    <p:extLst>
      <p:ext uri="{BB962C8B-B14F-4D97-AF65-F5344CB8AC3E}">
        <p14:creationId xmlns:p14="http://schemas.microsoft.com/office/powerpoint/2010/main" val="1349769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00CCB-0BD9-410E-9864-FEBE11AA1475}"/>
              </a:ext>
            </a:extLst>
          </p:cNvPr>
          <p:cNvSpPr>
            <a:spLocks noGrp="1"/>
          </p:cNvSpPr>
          <p:nvPr>
            <p:ph type="title"/>
          </p:nvPr>
        </p:nvSpPr>
        <p:spPr>
          <a:xfrm>
            <a:off x="314756" y="356419"/>
            <a:ext cx="8219644" cy="444770"/>
          </a:xfrm>
        </p:spPr>
        <p:txBody>
          <a:bodyPr>
            <a:normAutofit fontScale="90000"/>
          </a:bodyPr>
          <a:lstStyle/>
          <a:p>
            <a:r>
              <a:rPr lang="en-US" dirty="0"/>
              <a:t>Overview</a:t>
            </a:r>
            <a:endParaRPr lang="en-ID" dirty="0"/>
          </a:p>
        </p:txBody>
      </p:sp>
      <p:sp>
        <p:nvSpPr>
          <p:cNvPr id="7" name="Content Placeholder 3">
            <a:extLst>
              <a:ext uri="{FF2B5EF4-FFF2-40B4-BE49-F238E27FC236}">
                <a16:creationId xmlns:a16="http://schemas.microsoft.com/office/drawing/2014/main" id="{5AF528C1-F6A8-48E9-B97D-C5DBE8E8AD5F}"/>
              </a:ext>
            </a:extLst>
          </p:cNvPr>
          <p:cNvSpPr>
            <a:spLocks noGrp="1"/>
          </p:cNvSpPr>
          <p:nvPr>
            <p:ph idx="1"/>
          </p:nvPr>
        </p:nvSpPr>
        <p:spPr>
          <a:xfrm>
            <a:off x="314756" y="964268"/>
            <a:ext cx="8062892" cy="1622172"/>
          </a:xfrm>
        </p:spPr>
        <p:txBody>
          <a:bodyPr>
            <a:normAutofit/>
          </a:bodyPr>
          <a:lstStyle/>
          <a:p>
            <a:pPr marL="0" indent="0">
              <a:buNone/>
            </a:pPr>
            <a:r>
              <a:rPr lang="en-US" sz="1800" dirty="0" err="1"/>
              <a:t>Fitur</a:t>
            </a:r>
            <a:r>
              <a:rPr lang="en-US" sz="1800" dirty="0"/>
              <a:t> </a:t>
            </a:r>
            <a:r>
              <a:rPr lang="en-US" sz="1800" dirty="0" err="1"/>
              <a:t>ini</a:t>
            </a:r>
            <a:r>
              <a:rPr lang="en-US" sz="1800" dirty="0"/>
              <a:t> </a:t>
            </a:r>
            <a:r>
              <a:rPr lang="en-US" sz="1800" dirty="0" err="1"/>
              <a:t>digunakan</a:t>
            </a:r>
            <a:r>
              <a:rPr lang="en-US" sz="1800" dirty="0"/>
              <a:t> </a:t>
            </a:r>
            <a:r>
              <a:rPr lang="en-US" sz="1800" dirty="0" err="1"/>
              <a:t>untuk</a:t>
            </a:r>
            <a:r>
              <a:rPr lang="en-US" sz="1800" dirty="0"/>
              <a:t> </a:t>
            </a:r>
            <a:r>
              <a:rPr lang="en-US" sz="1800" dirty="0" err="1"/>
              <a:t>melakukan</a:t>
            </a:r>
            <a:r>
              <a:rPr lang="en-US" sz="1800" dirty="0"/>
              <a:t> proses </a:t>
            </a:r>
            <a:r>
              <a:rPr lang="en-US" sz="1800" dirty="0" err="1"/>
              <a:t>penginputan</a:t>
            </a:r>
            <a:r>
              <a:rPr lang="en-US" sz="1800" dirty="0"/>
              <a:t> </a:t>
            </a:r>
            <a:r>
              <a:rPr lang="en-US" sz="1800" dirty="0" err="1"/>
              <a:t>dokumen</a:t>
            </a:r>
            <a:r>
              <a:rPr lang="en-US" sz="1800" dirty="0"/>
              <a:t> BL/AWB yang </a:t>
            </a:r>
            <a:r>
              <a:rPr lang="en-US" sz="1800" dirty="0" err="1"/>
              <a:t>merupakan</a:t>
            </a:r>
            <a:r>
              <a:rPr lang="en-US" sz="1800" dirty="0"/>
              <a:t> </a:t>
            </a:r>
            <a:r>
              <a:rPr lang="en-US" sz="1800" dirty="0" err="1"/>
              <a:t>dokumen</a:t>
            </a:r>
            <a:r>
              <a:rPr lang="en-US" sz="1800" dirty="0"/>
              <a:t> yang </a:t>
            </a:r>
            <a:r>
              <a:rPr lang="en-US" sz="1800" dirty="0" err="1"/>
              <a:t>diterbitkan</a:t>
            </a:r>
            <a:r>
              <a:rPr lang="en-US" sz="1800" dirty="0"/>
              <a:t> oleh </a:t>
            </a:r>
            <a:r>
              <a:rPr lang="en-US" sz="1800" dirty="0" err="1"/>
              <a:t>pihak</a:t>
            </a:r>
            <a:r>
              <a:rPr lang="en-US" sz="1800" dirty="0"/>
              <a:t> Liner </a:t>
            </a:r>
            <a:r>
              <a:rPr lang="en-US" sz="1800" dirty="0" err="1"/>
              <a:t>atau</a:t>
            </a:r>
            <a:r>
              <a:rPr lang="en-US" sz="1800" dirty="0"/>
              <a:t> forwarder </a:t>
            </a:r>
            <a:r>
              <a:rPr lang="en-US" sz="1800" dirty="0" err="1"/>
              <a:t>sebagai</a:t>
            </a:r>
            <a:r>
              <a:rPr lang="en-US" sz="1800" dirty="0"/>
              <a:t> </a:t>
            </a:r>
            <a:r>
              <a:rPr lang="en-US" sz="1800" dirty="0" err="1"/>
              <a:t>bukti</a:t>
            </a:r>
            <a:r>
              <a:rPr lang="en-US" sz="1800" dirty="0"/>
              <a:t> </a:t>
            </a:r>
            <a:r>
              <a:rPr lang="en-US" sz="1800" dirty="0" err="1"/>
              <a:t>kepemilikan</a:t>
            </a:r>
            <a:r>
              <a:rPr lang="en-US" sz="1800" dirty="0"/>
              <a:t> </a:t>
            </a:r>
            <a:r>
              <a:rPr lang="en-US" sz="1800" dirty="0" err="1"/>
              <a:t>barang</a:t>
            </a:r>
            <a:endParaRPr lang="en-US" sz="1800" dirty="0"/>
          </a:p>
        </p:txBody>
      </p:sp>
      <p:sp>
        <p:nvSpPr>
          <p:cNvPr id="8" name="Title 1">
            <a:extLst>
              <a:ext uri="{FF2B5EF4-FFF2-40B4-BE49-F238E27FC236}">
                <a16:creationId xmlns:a16="http://schemas.microsoft.com/office/drawing/2014/main" id="{04EEC279-9301-462C-A45B-38CB7DE47FA5}"/>
              </a:ext>
            </a:extLst>
          </p:cNvPr>
          <p:cNvSpPr txBox="1">
            <a:spLocks/>
          </p:cNvSpPr>
          <p:nvPr/>
        </p:nvSpPr>
        <p:spPr>
          <a:xfrm>
            <a:off x="314756" y="1767714"/>
            <a:ext cx="8219644" cy="444770"/>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r>
              <a:rPr lang="en-US" dirty="0"/>
              <a:t>Flow</a:t>
            </a:r>
            <a:endParaRPr lang="en-ID" dirty="0"/>
          </a:p>
        </p:txBody>
      </p:sp>
      <p:sp>
        <p:nvSpPr>
          <p:cNvPr id="26" name="TextBox 25">
            <a:extLst>
              <a:ext uri="{FF2B5EF4-FFF2-40B4-BE49-F238E27FC236}">
                <a16:creationId xmlns:a16="http://schemas.microsoft.com/office/drawing/2014/main" id="{AF61B952-8B55-442D-BA8A-7BAF6186105C}"/>
              </a:ext>
            </a:extLst>
          </p:cNvPr>
          <p:cNvSpPr txBox="1"/>
          <p:nvPr/>
        </p:nvSpPr>
        <p:spPr>
          <a:xfrm>
            <a:off x="-28545" y="3771434"/>
            <a:ext cx="1324925" cy="553998"/>
          </a:xfrm>
          <a:prstGeom prst="rect">
            <a:avLst/>
          </a:prstGeom>
          <a:noFill/>
        </p:spPr>
        <p:txBody>
          <a:bodyPr wrap="square" rtlCol="0">
            <a:spAutoFit/>
          </a:bodyPr>
          <a:lstStyle/>
          <a:p>
            <a:pPr algn="ctr"/>
            <a:r>
              <a:rPr lang="en-US" sz="1000" dirty="0" err="1"/>
              <a:t>Dokumen</a:t>
            </a:r>
            <a:r>
              <a:rPr lang="en-US" sz="1000" dirty="0"/>
              <a:t> PEB/NPE </a:t>
            </a:r>
            <a:r>
              <a:rPr lang="en-US" sz="1000" dirty="0" err="1"/>
              <a:t>telah</a:t>
            </a:r>
            <a:r>
              <a:rPr lang="en-US" sz="1000" dirty="0"/>
              <a:t> di approve oleh </a:t>
            </a:r>
            <a:r>
              <a:rPr lang="en-US" sz="1000" dirty="0" err="1"/>
              <a:t>tim</a:t>
            </a:r>
            <a:r>
              <a:rPr lang="en-US" sz="1000" dirty="0"/>
              <a:t> IMEX</a:t>
            </a:r>
            <a:endParaRPr lang="en-ID" sz="1000" dirty="0"/>
          </a:p>
        </p:txBody>
      </p:sp>
      <p:sp>
        <p:nvSpPr>
          <p:cNvPr id="13" name="Arrow: Right 12">
            <a:extLst>
              <a:ext uri="{FF2B5EF4-FFF2-40B4-BE49-F238E27FC236}">
                <a16:creationId xmlns:a16="http://schemas.microsoft.com/office/drawing/2014/main" id="{49E2C7E7-7665-4B0F-BAB3-E20EB3A01C62}"/>
              </a:ext>
            </a:extLst>
          </p:cNvPr>
          <p:cNvSpPr/>
          <p:nvPr/>
        </p:nvSpPr>
        <p:spPr>
          <a:xfrm>
            <a:off x="1394278" y="3595103"/>
            <a:ext cx="539341" cy="3257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400"/>
          </a:p>
        </p:txBody>
      </p:sp>
      <p:pic>
        <p:nvPicPr>
          <p:cNvPr id="17" name="Picture 16">
            <a:extLst>
              <a:ext uri="{FF2B5EF4-FFF2-40B4-BE49-F238E27FC236}">
                <a16:creationId xmlns:a16="http://schemas.microsoft.com/office/drawing/2014/main" id="{3D302349-52E3-4E8F-8D57-89D19B590390}"/>
              </a:ext>
            </a:extLst>
          </p:cNvPr>
          <p:cNvPicPr>
            <a:picLocks noChangeAspect="1"/>
          </p:cNvPicPr>
          <p:nvPr/>
        </p:nvPicPr>
        <p:blipFill>
          <a:blip r:embed="rId2"/>
          <a:stretch>
            <a:fillRect/>
          </a:stretch>
        </p:blipFill>
        <p:spPr>
          <a:xfrm>
            <a:off x="2706694" y="2272348"/>
            <a:ext cx="699505" cy="717833"/>
          </a:xfrm>
          <a:prstGeom prst="rect">
            <a:avLst/>
          </a:prstGeom>
        </p:spPr>
      </p:pic>
      <p:pic>
        <p:nvPicPr>
          <p:cNvPr id="5" name="Picture 4">
            <a:extLst>
              <a:ext uri="{FF2B5EF4-FFF2-40B4-BE49-F238E27FC236}">
                <a16:creationId xmlns:a16="http://schemas.microsoft.com/office/drawing/2014/main" id="{99926642-CB07-4CC2-87BB-00B902D565C5}"/>
              </a:ext>
            </a:extLst>
          </p:cNvPr>
          <p:cNvPicPr>
            <a:picLocks noChangeAspect="1"/>
          </p:cNvPicPr>
          <p:nvPr/>
        </p:nvPicPr>
        <p:blipFill rotWithShape="1">
          <a:blip r:embed="rId3">
            <a:extLst>
              <a:ext uri="{28A0092B-C50C-407E-A947-70E740481C1C}">
                <a14:useLocalDpi xmlns:a14="http://schemas.microsoft.com/office/drawing/2010/main" val="0"/>
              </a:ext>
            </a:extLst>
          </a:blip>
          <a:srcRect b="12741"/>
          <a:stretch/>
        </p:blipFill>
        <p:spPr>
          <a:xfrm>
            <a:off x="350840" y="3274897"/>
            <a:ext cx="638809" cy="461541"/>
          </a:xfrm>
          <a:prstGeom prst="rect">
            <a:avLst/>
          </a:prstGeom>
        </p:spPr>
      </p:pic>
      <p:pic>
        <p:nvPicPr>
          <p:cNvPr id="21" name="Picture 20">
            <a:extLst>
              <a:ext uri="{FF2B5EF4-FFF2-40B4-BE49-F238E27FC236}">
                <a16:creationId xmlns:a16="http://schemas.microsoft.com/office/drawing/2014/main" id="{CFE1B6EC-05C3-4845-9A94-7170A41FF807}"/>
              </a:ext>
            </a:extLst>
          </p:cNvPr>
          <p:cNvPicPr>
            <a:picLocks noChangeAspect="1"/>
          </p:cNvPicPr>
          <p:nvPr/>
        </p:nvPicPr>
        <p:blipFill>
          <a:blip r:embed="rId4"/>
          <a:stretch>
            <a:fillRect/>
          </a:stretch>
        </p:blipFill>
        <p:spPr>
          <a:xfrm>
            <a:off x="2718043" y="4115396"/>
            <a:ext cx="807588" cy="667274"/>
          </a:xfrm>
          <a:prstGeom prst="rect">
            <a:avLst/>
          </a:prstGeom>
        </p:spPr>
      </p:pic>
      <p:sp>
        <p:nvSpPr>
          <p:cNvPr id="10" name="Rectangle 9">
            <a:extLst>
              <a:ext uri="{FF2B5EF4-FFF2-40B4-BE49-F238E27FC236}">
                <a16:creationId xmlns:a16="http://schemas.microsoft.com/office/drawing/2014/main" id="{57518960-363B-42D5-B4FD-6822A2E9EE98}"/>
              </a:ext>
            </a:extLst>
          </p:cNvPr>
          <p:cNvSpPr/>
          <p:nvPr/>
        </p:nvSpPr>
        <p:spPr>
          <a:xfrm>
            <a:off x="4909379" y="3060401"/>
            <a:ext cx="975224" cy="553998"/>
          </a:xfrm>
          <a:prstGeom prst="rect">
            <a:avLst/>
          </a:prstGeom>
        </p:spPr>
        <p:txBody>
          <a:bodyPr wrap="square">
            <a:spAutoFit/>
          </a:bodyPr>
          <a:lstStyle/>
          <a:p>
            <a:pPr algn="ctr"/>
            <a:r>
              <a:rPr lang="en-US" sz="1000" dirty="0" err="1"/>
              <a:t>Dokumen</a:t>
            </a:r>
            <a:r>
              <a:rPr lang="en-US" sz="1000" dirty="0"/>
              <a:t> BL/AWB approved</a:t>
            </a:r>
            <a:endParaRPr lang="en-ID" sz="1000" dirty="0"/>
          </a:p>
        </p:txBody>
      </p:sp>
      <p:sp>
        <p:nvSpPr>
          <p:cNvPr id="34" name="TextBox 33">
            <a:extLst>
              <a:ext uri="{FF2B5EF4-FFF2-40B4-BE49-F238E27FC236}">
                <a16:creationId xmlns:a16="http://schemas.microsoft.com/office/drawing/2014/main" id="{26CD3EAB-43A2-4600-A112-3277658E15DF}"/>
              </a:ext>
            </a:extLst>
          </p:cNvPr>
          <p:cNvSpPr txBox="1"/>
          <p:nvPr/>
        </p:nvSpPr>
        <p:spPr>
          <a:xfrm>
            <a:off x="2393984" y="2919801"/>
            <a:ext cx="1324925" cy="861774"/>
          </a:xfrm>
          <a:prstGeom prst="rect">
            <a:avLst/>
          </a:prstGeom>
          <a:noFill/>
        </p:spPr>
        <p:txBody>
          <a:bodyPr wrap="square" rtlCol="0">
            <a:spAutoFit/>
          </a:bodyPr>
          <a:lstStyle/>
          <a:p>
            <a:pPr algn="ctr"/>
            <a:r>
              <a:rPr lang="en-US" sz="1000" dirty="0"/>
              <a:t>Tim IMEX </a:t>
            </a:r>
            <a:r>
              <a:rPr lang="en-US" sz="1000" dirty="0" err="1"/>
              <a:t>mengupload</a:t>
            </a:r>
            <a:r>
              <a:rPr lang="en-US" sz="1000" dirty="0"/>
              <a:t> BL/AWB </a:t>
            </a:r>
            <a:r>
              <a:rPr lang="en-US" sz="1000" dirty="0" err="1"/>
              <a:t>jika</a:t>
            </a:r>
            <a:r>
              <a:rPr lang="en-US" sz="1000" dirty="0"/>
              <a:t> PIC BL/AWB pada </a:t>
            </a:r>
            <a:r>
              <a:rPr lang="en-US" sz="1000" dirty="0" err="1"/>
              <a:t>dokumen</a:t>
            </a:r>
            <a:r>
              <a:rPr lang="en-US" sz="1000" dirty="0"/>
              <a:t> shipping instruction </a:t>
            </a:r>
            <a:r>
              <a:rPr lang="en-US" sz="1000" dirty="0" err="1"/>
              <a:t>diisi</a:t>
            </a:r>
            <a:r>
              <a:rPr lang="en-US" sz="1000" dirty="0"/>
              <a:t> IMEX</a:t>
            </a:r>
            <a:endParaRPr lang="en-ID" sz="1000" dirty="0"/>
          </a:p>
        </p:txBody>
      </p:sp>
      <p:sp>
        <p:nvSpPr>
          <p:cNvPr id="35" name="TextBox 34">
            <a:extLst>
              <a:ext uri="{FF2B5EF4-FFF2-40B4-BE49-F238E27FC236}">
                <a16:creationId xmlns:a16="http://schemas.microsoft.com/office/drawing/2014/main" id="{9E7A50D5-5C42-4ED5-B70A-A76EF0DD8BB8}"/>
              </a:ext>
            </a:extLst>
          </p:cNvPr>
          <p:cNvSpPr txBox="1"/>
          <p:nvPr/>
        </p:nvSpPr>
        <p:spPr>
          <a:xfrm>
            <a:off x="2429247" y="4728172"/>
            <a:ext cx="1324925" cy="861774"/>
          </a:xfrm>
          <a:prstGeom prst="rect">
            <a:avLst/>
          </a:prstGeom>
          <a:noFill/>
        </p:spPr>
        <p:txBody>
          <a:bodyPr wrap="square" rtlCol="0">
            <a:spAutoFit/>
          </a:bodyPr>
          <a:lstStyle/>
          <a:p>
            <a:pPr algn="ctr"/>
            <a:r>
              <a:rPr lang="en-US" sz="1000" dirty="0"/>
              <a:t>Tim CKB </a:t>
            </a:r>
            <a:r>
              <a:rPr lang="en-US" sz="1000" dirty="0" err="1"/>
              <a:t>mengupload</a:t>
            </a:r>
            <a:r>
              <a:rPr lang="en-US" sz="1000" dirty="0"/>
              <a:t> BL/AWB </a:t>
            </a:r>
            <a:r>
              <a:rPr lang="en-US" sz="1000" dirty="0" err="1"/>
              <a:t>jika</a:t>
            </a:r>
            <a:r>
              <a:rPr lang="en-US" sz="1000" dirty="0"/>
              <a:t> PIC BL/AWB pada </a:t>
            </a:r>
            <a:r>
              <a:rPr lang="en-US" sz="1000" dirty="0" err="1"/>
              <a:t>dokumen</a:t>
            </a:r>
            <a:r>
              <a:rPr lang="en-US" sz="1000" dirty="0"/>
              <a:t> shipping instruction </a:t>
            </a:r>
            <a:r>
              <a:rPr lang="en-US" sz="1000" dirty="0" err="1"/>
              <a:t>diisi</a:t>
            </a:r>
            <a:r>
              <a:rPr lang="en-US" sz="1000" dirty="0"/>
              <a:t> CKB</a:t>
            </a:r>
            <a:endParaRPr lang="en-ID" sz="1000" dirty="0"/>
          </a:p>
        </p:txBody>
      </p:sp>
      <p:sp>
        <p:nvSpPr>
          <p:cNvPr id="14" name="Rectangle 13">
            <a:extLst>
              <a:ext uri="{FF2B5EF4-FFF2-40B4-BE49-F238E27FC236}">
                <a16:creationId xmlns:a16="http://schemas.microsoft.com/office/drawing/2014/main" id="{2A0F8166-D292-47BB-8A80-698292B17A4F}"/>
              </a:ext>
            </a:extLst>
          </p:cNvPr>
          <p:cNvSpPr/>
          <p:nvPr/>
        </p:nvSpPr>
        <p:spPr>
          <a:xfrm>
            <a:off x="2278005" y="2030019"/>
            <a:ext cx="1570908" cy="367302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D" sz="1200"/>
          </a:p>
        </p:txBody>
      </p:sp>
      <p:pic>
        <p:nvPicPr>
          <p:cNvPr id="36" name="Picture 35">
            <a:extLst>
              <a:ext uri="{FF2B5EF4-FFF2-40B4-BE49-F238E27FC236}">
                <a16:creationId xmlns:a16="http://schemas.microsoft.com/office/drawing/2014/main" id="{29EBB662-D635-48C4-9F37-B2DB900FE29A}"/>
              </a:ext>
            </a:extLst>
          </p:cNvPr>
          <p:cNvPicPr>
            <a:picLocks noChangeAspect="1"/>
          </p:cNvPicPr>
          <p:nvPr/>
        </p:nvPicPr>
        <p:blipFill>
          <a:blip r:embed="rId2"/>
          <a:stretch>
            <a:fillRect/>
          </a:stretch>
        </p:blipFill>
        <p:spPr>
          <a:xfrm>
            <a:off x="5085724" y="3951108"/>
            <a:ext cx="699505" cy="717833"/>
          </a:xfrm>
          <a:prstGeom prst="rect">
            <a:avLst/>
          </a:prstGeom>
        </p:spPr>
      </p:pic>
      <p:sp>
        <p:nvSpPr>
          <p:cNvPr id="37" name="Rectangle 36">
            <a:extLst>
              <a:ext uri="{FF2B5EF4-FFF2-40B4-BE49-F238E27FC236}">
                <a16:creationId xmlns:a16="http://schemas.microsoft.com/office/drawing/2014/main" id="{462CF35B-0693-4A1C-8D08-8AE649D29054}"/>
              </a:ext>
            </a:extLst>
          </p:cNvPr>
          <p:cNvSpPr/>
          <p:nvPr/>
        </p:nvSpPr>
        <p:spPr>
          <a:xfrm>
            <a:off x="4757673" y="4660073"/>
            <a:ext cx="1355607" cy="707886"/>
          </a:xfrm>
          <a:prstGeom prst="rect">
            <a:avLst/>
          </a:prstGeom>
        </p:spPr>
        <p:txBody>
          <a:bodyPr wrap="square">
            <a:spAutoFit/>
          </a:bodyPr>
          <a:lstStyle/>
          <a:p>
            <a:pPr algn="ctr"/>
            <a:r>
              <a:rPr lang="en-US" sz="1000" dirty="0"/>
              <a:t>Tim IMEX </a:t>
            </a:r>
            <a:r>
              <a:rPr lang="en-US" sz="1000" dirty="0" err="1"/>
              <a:t>akan</a:t>
            </a:r>
            <a:r>
              <a:rPr lang="en-US" sz="1000" dirty="0"/>
              <a:t> </a:t>
            </a:r>
            <a:r>
              <a:rPr lang="en-US" sz="1000" dirty="0" err="1"/>
              <a:t>melakukan</a:t>
            </a:r>
            <a:r>
              <a:rPr lang="en-US" sz="1000" dirty="0"/>
              <a:t> review dan approval BL AWB yang </a:t>
            </a:r>
            <a:r>
              <a:rPr lang="en-US" sz="1000" dirty="0" err="1"/>
              <a:t>dibuat</a:t>
            </a:r>
            <a:r>
              <a:rPr lang="en-US" sz="1000" dirty="0"/>
              <a:t> oleh </a:t>
            </a:r>
            <a:r>
              <a:rPr lang="en-US" sz="1000" dirty="0" err="1"/>
              <a:t>tim</a:t>
            </a:r>
            <a:r>
              <a:rPr lang="en-US" sz="1000" dirty="0"/>
              <a:t> CKB</a:t>
            </a:r>
            <a:endParaRPr lang="en-ID" sz="1000" dirty="0"/>
          </a:p>
        </p:txBody>
      </p:sp>
      <p:sp>
        <p:nvSpPr>
          <p:cNvPr id="38" name="Arrow: Right 37">
            <a:extLst>
              <a:ext uri="{FF2B5EF4-FFF2-40B4-BE49-F238E27FC236}">
                <a16:creationId xmlns:a16="http://schemas.microsoft.com/office/drawing/2014/main" id="{47413BF3-F337-4D9D-9FFF-1D117B482265}"/>
              </a:ext>
            </a:extLst>
          </p:cNvPr>
          <p:cNvSpPr/>
          <p:nvPr/>
        </p:nvSpPr>
        <p:spPr>
          <a:xfrm>
            <a:off x="4136346" y="2937213"/>
            <a:ext cx="834129" cy="3257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400"/>
          </a:p>
        </p:txBody>
      </p:sp>
      <p:sp>
        <p:nvSpPr>
          <p:cNvPr id="39" name="Arrow: Right 38">
            <a:extLst>
              <a:ext uri="{FF2B5EF4-FFF2-40B4-BE49-F238E27FC236}">
                <a16:creationId xmlns:a16="http://schemas.microsoft.com/office/drawing/2014/main" id="{BB39F578-6C33-47D2-898C-195FE3A27897}"/>
              </a:ext>
            </a:extLst>
          </p:cNvPr>
          <p:cNvSpPr/>
          <p:nvPr/>
        </p:nvSpPr>
        <p:spPr>
          <a:xfrm>
            <a:off x="4071673" y="4138820"/>
            <a:ext cx="834129" cy="3249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400"/>
          </a:p>
        </p:txBody>
      </p:sp>
      <p:sp>
        <p:nvSpPr>
          <p:cNvPr id="40" name="Arrow: Right 39">
            <a:extLst>
              <a:ext uri="{FF2B5EF4-FFF2-40B4-BE49-F238E27FC236}">
                <a16:creationId xmlns:a16="http://schemas.microsoft.com/office/drawing/2014/main" id="{82FB915D-D3DB-455A-AC14-482743E353C3}"/>
              </a:ext>
            </a:extLst>
          </p:cNvPr>
          <p:cNvSpPr/>
          <p:nvPr/>
        </p:nvSpPr>
        <p:spPr>
          <a:xfrm flipH="1">
            <a:off x="4000255" y="4447822"/>
            <a:ext cx="943907" cy="359570"/>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ID" sz="1400"/>
          </a:p>
        </p:txBody>
      </p:sp>
      <p:sp>
        <p:nvSpPr>
          <p:cNvPr id="41" name="Rectangle 40">
            <a:extLst>
              <a:ext uri="{FF2B5EF4-FFF2-40B4-BE49-F238E27FC236}">
                <a16:creationId xmlns:a16="http://schemas.microsoft.com/office/drawing/2014/main" id="{226E812C-6734-4865-A883-3BFA4478596F}"/>
              </a:ext>
            </a:extLst>
          </p:cNvPr>
          <p:cNvSpPr/>
          <p:nvPr/>
        </p:nvSpPr>
        <p:spPr>
          <a:xfrm>
            <a:off x="4210489" y="4659559"/>
            <a:ext cx="548035" cy="246221"/>
          </a:xfrm>
          <a:prstGeom prst="rect">
            <a:avLst/>
          </a:prstGeom>
        </p:spPr>
        <p:txBody>
          <a:bodyPr wrap="square">
            <a:spAutoFit/>
          </a:bodyPr>
          <a:lstStyle/>
          <a:p>
            <a:r>
              <a:rPr lang="en-US" sz="1000" dirty="0" err="1"/>
              <a:t>Revisi</a:t>
            </a:r>
            <a:endParaRPr lang="en-ID" sz="1000" dirty="0"/>
          </a:p>
        </p:txBody>
      </p:sp>
      <p:sp>
        <p:nvSpPr>
          <p:cNvPr id="42" name="Arrow: Right 41">
            <a:extLst>
              <a:ext uri="{FF2B5EF4-FFF2-40B4-BE49-F238E27FC236}">
                <a16:creationId xmlns:a16="http://schemas.microsoft.com/office/drawing/2014/main" id="{8324780F-217B-427B-9393-410CED764DBF}"/>
              </a:ext>
            </a:extLst>
          </p:cNvPr>
          <p:cNvSpPr/>
          <p:nvPr/>
        </p:nvSpPr>
        <p:spPr>
          <a:xfrm rot="16200000">
            <a:off x="5285015" y="3608946"/>
            <a:ext cx="300922" cy="3249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400"/>
          </a:p>
        </p:txBody>
      </p:sp>
      <p:pic>
        <p:nvPicPr>
          <p:cNvPr id="48" name="Picture 47">
            <a:extLst>
              <a:ext uri="{FF2B5EF4-FFF2-40B4-BE49-F238E27FC236}">
                <a16:creationId xmlns:a16="http://schemas.microsoft.com/office/drawing/2014/main" id="{759A2EEE-58A5-4AE7-98EF-0E127C4D1DA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42391" y="2388819"/>
            <a:ext cx="709200" cy="709200"/>
          </a:xfrm>
          <a:prstGeom prst="rect">
            <a:avLst/>
          </a:prstGeom>
        </p:spPr>
      </p:pic>
      <p:sp>
        <p:nvSpPr>
          <p:cNvPr id="49" name="Arrow: Right 48">
            <a:extLst>
              <a:ext uri="{FF2B5EF4-FFF2-40B4-BE49-F238E27FC236}">
                <a16:creationId xmlns:a16="http://schemas.microsoft.com/office/drawing/2014/main" id="{CC50D212-EB08-414B-8158-F62E46C400C0}"/>
              </a:ext>
            </a:extLst>
          </p:cNvPr>
          <p:cNvSpPr/>
          <p:nvPr/>
        </p:nvSpPr>
        <p:spPr>
          <a:xfrm>
            <a:off x="5900479" y="2919801"/>
            <a:ext cx="1049394" cy="3257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400"/>
          </a:p>
        </p:txBody>
      </p:sp>
      <p:sp>
        <p:nvSpPr>
          <p:cNvPr id="50" name="Rectangle 49">
            <a:extLst>
              <a:ext uri="{FF2B5EF4-FFF2-40B4-BE49-F238E27FC236}">
                <a16:creationId xmlns:a16="http://schemas.microsoft.com/office/drawing/2014/main" id="{DF9721A7-AF5C-4FEC-B7F5-83EA04A3E31E}"/>
              </a:ext>
            </a:extLst>
          </p:cNvPr>
          <p:cNvSpPr/>
          <p:nvPr/>
        </p:nvSpPr>
        <p:spPr>
          <a:xfrm>
            <a:off x="6838327" y="3403772"/>
            <a:ext cx="1570908" cy="1015663"/>
          </a:xfrm>
          <a:prstGeom prst="rect">
            <a:avLst/>
          </a:prstGeom>
        </p:spPr>
        <p:txBody>
          <a:bodyPr wrap="square">
            <a:spAutoFit/>
          </a:bodyPr>
          <a:lstStyle/>
          <a:p>
            <a:pPr algn="ctr"/>
            <a:r>
              <a:rPr lang="en-US" sz="1000" dirty="0"/>
              <a:t>Setelah </a:t>
            </a:r>
            <a:r>
              <a:rPr lang="en-US" sz="1000" dirty="0" err="1"/>
              <a:t>dokumen</a:t>
            </a:r>
            <a:r>
              <a:rPr lang="en-US" sz="1000" dirty="0"/>
              <a:t> BL/AWB di approve, </a:t>
            </a:r>
            <a:r>
              <a:rPr lang="en-US" sz="1000" dirty="0" err="1"/>
              <a:t>maka</a:t>
            </a:r>
            <a:r>
              <a:rPr lang="en-US" sz="1000" dirty="0"/>
              <a:t> proses </a:t>
            </a:r>
            <a:r>
              <a:rPr lang="en-US" sz="1000" dirty="0" err="1"/>
              <a:t>penginputan</a:t>
            </a:r>
            <a:r>
              <a:rPr lang="en-US" sz="1000" dirty="0"/>
              <a:t> export </a:t>
            </a:r>
            <a:r>
              <a:rPr lang="en-US" sz="1000" dirty="0" err="1"/>
              <a:t>dokumen</a:t>
            </a:r>
            <a:r>
              <a:rPr lang="en-US" sz="1000" dirty="0"/>
              <a:t> di </a:t>
            </a:r>
            <a:r>
              <a:rPr lang="en-US" sz="1000" dirty="0" err="1"/>
              <a:t>aplikasi</a:t>
            </a:r>
            <a:r>
              <a:rPr lang="en-US" sz="1000" dirty="0"/>
              <a:t> </a:t>
            </a:r>
            <a:r>
              <a:rPr lang="en-US" sz="1000" dirty="0" err="1"/>
              <a:t>sudah</a:t>
            </a:r>
            <a:r>
              <a:rPr lang="en-US" sz="1000" dirty="0"/>
              <a:t> </a:t>
            </a:r>
            <a:r>
              <a:rPr lang="en-US" sz="1000" dirty="0" err="1"/>
              <a:t>selesai</a:t>
            </a:r>
            <a:r>
              <a:rPr lang="en-US" sz="1000" dirty="0"/>
              <a:t> dan status </a:t>
            </a:r>
            <a:r>
              <a:rPr lang="en-US" sz="1000" dirty="0" err="1"/>
              <a:t>dokumen</a:t>
            </a:r>
            <a:r>
              <a:rPr lang="en-US" sz="1000" dirty="0"/>
              <a:t> </a:t>
            </a:r>
            <a:r>
              <a:rPr lang="en-US" sz="1000" dirty="0" err="1"/>
              <a:t>menjadi</a:t>
            </a:r>
            <a:r>
              <a:rPr lang="en-US" sz="1000" dirty="0"/>
              <a:t> “Finish”</a:t>
            </a:r>
            <a:endParaRPr lang="en-ID" sz="1000" dirty="0"/>
          </a:p>
        </p:txBody>
      </p:sp>
      <p:pic>
        <p:nvPicPr>
          <p:cNvPr id="52" name="Picture 51" descr="A picture containing text, clipart, sign&#10;&#10;Description automatically generated">
            <a:extLst>
              <a:ext uri="{FF2B5EF4-FFF2-40B4-BE49-F238E27FC236}">
                <a16:creationId xmlns:a16="http://schemas.microsoft.com/office/drawing/2014/main" id="{6F175D3C-A8B9-4F60-9748-4E791C2E33F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65749" y="2514988"/>
            <a:ext cx="1275811" cy="725461"/>
          </a:xfrm>
          <a:prstGeom prst="rect">
            <a:avLst/>
          </a:prstGeom>
        </p:spPr>
      </p:pic>
    </p:spTree>
    <p:extLst>
      <p:ext uri="{BB962C8B-B14F-4D97-AF65-F5344CB8AC3E}">
        <p14:creationId xmlns:p14="http://schemas.microsoft.com/office/powerpoint/2010/main" val="1400336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308D63C-C1D8-4B40-A45C-B6D7EEB1D9EC}"/>
              </a:ext>
            </a:extLst>
          </p:cNvPr>
          <p:cNvSpPr txBox="1">
            <a:spLocks/>
          </p:cNvSpPr>
          <p:nvPr/>
        </p:nvSpPr>
        <p:spPr>
          <a:xfrm>
            <a:off x="396247" y="2130435"/>
            <a:ext cx="8300721" cy="147002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b="1" dirty="0">
                <a:solidFill>
                  <a:schemeClr val="bg1"/>
                </a:solidFill>
                <a:effectLst>
                  <a:outerShdw blurRad="38100" dist="38100" dir="2700000" algn="tl">
                    <a:srgbClr val="000000">
                      <a:alpha val="43137"/>
                    </a:srgbClr>
                  </a:outerShdw>
                </a:effectLst>
              </a:rPr>
              <a:t>Create </a:t>
            </a:r>
            <a:r>
              <a:rPr lang="en-US" b="1" dirty="0">
                <a:solidFill>
                  <a:schemeClr val="bg1"/>
                </a:solidFill>
                <a:effectLst>
                  <a:outerShdw blurRad="38100" dist="38100" dir="2700000" algn="tl">
                    <a:srgbClr val="000000">
                      <a:alpha val="43137"/>
                    </a:srgbClr>
                  </a:outerShdw>
                </a:effectLst>
              </a:rPr>
              <a:t>BL/AWB</a:t>
            </a:r>
          </a:p>
        </p:txBody>
      </p:sp>
      <p:sp>
        <p:nvSpPr>
          <p:cNvPr id="3" name="Title 1">
            <a:extLst>
              <a:ext uri="{FF2B5EF4-FFF2-40B4-BE49-F238E27FC236}">
                <a16:creationId xmlns:a16="http://schemas.microsoft.com/office/drawing/2014/main" id="{104CA317-EA74-43A1-ACEB-45CC70EB1DCE}"/>
              </a:ext>
            </a:extLst>
          </p:cNvPr>
          <p:cNvSpPr txBox="1">
            <a:spLocks/>
          </p:cNvSpPr>
          <p:nvPr/>
        </p:nvSpPr>
        <p:spPr>
          <a:xfrm>
            <a:off x="1165335" y="2865447"/>
            <a:ext cx="8300721" cy="147002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solidFill>
                  <a:schemeClr val="bg1"/>
                </a:solidFill>
                <a:effectLst>
                  <a:outerShdw blurRad="38100" dist="38100" dir="2700000" algn="tl">
                    <a:srgbClr val="000000">
                      <a:alpha val="43137"/>
                    </a:srgbClr>
                  </a:outerShdw>
                </a:effectLst>
              </a:rPr>
              <a:t>By Tim IMEX / Tim CKB</a:t>
            </a:r>
          </a:p>
        </p:txBody>
      </p:sp>
    </p:spTree>
    <p:extLst>
      <p:ext uri="{BB962C8B-B14F-4D97-AF65-F5344CB8AC3E}">
        <p14:creationId xmlns:p14="http://schemas.microsoft.com/office/powerpoint/2010/main" val="20569118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00CCB-0BD9-410E-9864-FEBE11AA1475}"/>
              </a:ext>
            </a:extLst>
          </p:cNvPr>
          <p:cNvSpPr>
            <a:spLocks noGrp="1"/>
          </p:cNvSpPr>
          <p:nvPr>
            <p:ph type="title"/>
          </p:nvPr>
        </p:nvSpPr>
        <p:spPr/>
        <p:txBody>
          <a:bodyPr/>
          <a:lstStyle/>
          <a:p>
            <a:r>
              <a:rPr lang="en-US" dirty="0"/>
              <a:t>Cara </a:t>
            </a:r>
            <a:r>
              <a:rPr lang="en-US" dirty="0" err="1"/>
              <a:t>Akses</a:t>
            </a:r>
            <a:r>
              <a:rPr lang="en-US" dirty="0"/>
              <a:t> </a:t>
            </a:r>
            <a:r>
              <a:rPr lang="en-US" dirty="0" err="1"/>
              <a:t>Aplikasi</a:t>
            </a:r>
            <a:endParaRPr lang="en-ID" dirty="0"/>
          </a:p>
        </p:txBody>
      </p:sp>
      <p:sp>
        <p:nvSpPr>
          <p:cNvPr id="4" name="Content Placeholder 3">
            <a:extLst>
              <a:ext uri="{FF2B5EF4-FFF2-40B4-BE49-F238E27FC236}">
                <a16:creationId xmlns:a16="http://schemas.microsoft.com/office/drawing/2014/main" id="{3F274BD0-6F7A-45BA-AD97-E1713C271BAA}"/>
              </a:ext>
            </a:extLst>
          </p:cNvPr>
          <p:cNvSpPr>
            <a:spLocks noGrp="1"/>
          </p:cNvSpPr>
          <p:nvPr>
            <p:ph idx="1"/>
          </p:nvPr>
        </p:nvSpPr>
        <p:spPr>
          <a:xfrm>
            <a:off x="314754" y="1208114"/>
            <a:ext cx="4618193" cy="3580454"/>
          </a:xfrm>
        </p:spPr>
        <p:txBody>
          <a:bodyPr>
            <a:normAutofit/>
          </a:bodyPr>
          <a:lstStyle/>
          <a:p>
            <a:r>
              <a:rPr lang="en-US" dirty="0"/>
              <a:t>Buka browser pada computer (</a:t>
            </a:r>
            <a:r>
              <a:rPr lang="en-US" dirty="0" err="1"/>
              <a:t>Rekomendasi</a:t>
            </a:r>
            <a:r>
              <a:rPr lang="en-US" dirty="0"/>
              <a:t> </a:t>
            </a:r>
            <a:r>
              <a:rPr lang="en-US" dirty="0" err="1"/>
              <a:t>menggunakan</a:t>
            </a:r>
            <a:r>
              <a:rPr lang="en-US" dirty="0"/>
              <a:t> google chrome)</a:t>
            </a:r>
            <a:endParaRPr lang="en-ID" dirty="0"/>
          </a:p>
          <a:p>
            <a:r>
              <a:rPr lang="en-US" dirty="0" err="1"/>
              <a:t>Ketik</a:t>
            </a:r>
            <a:r>
              <a:rPr lang="en-US" dirty="0"/>
              <a:t> pada browser - </a:t>
            </a:r>
            <a:r>
              <a:rPr lang="en-US" dirty="0">
                <a:hlinkClick r:id="rId2"/>
              </a:rPr>
              <a:t>http://pis.trakindo.co.id/</a:t>
            </a:r>
            <a:endParaRPr lang="en-US" dirty="0"/>
          </a:p>
          <a:p>
            <a:r>
              <a:rPr lang="en-US" dirty="0"/>
              <a:t>Masukkan (username , password dan captcha yang </a:t>
            </a:r>
            <a:r>
              <a:rPr lang="en-US" dirty="0" err="1"/>
              <a:t>sesuai</a:t>
            </a:r>
            <a:r>
              <a:rPr lang="en-US" dirty="0"/>
              <a:t>) dan </a:t>
            </a:r>
            <a:r>
              <a:rPr lang="en-US" dirty="0" err="1"/>
              <a:t>klik</a:t>
            </a:r>
            <a:r>
              <a:rPr lang="en-US" dirty="0"/>
              <a:t> Submit.</a:t>
            </a:r>
            <a:endParaRPr lang="en-ID" dirty="0"/>
          </a:p>
        </p:txBody>
      </p:sp>
      <p:pic>
        <p:nvPicPr>
          <p:cNvPr id="3" name="Picture 2">
            <a:extLst>
              <a:ext uri="{FF2B5EF4-FFF2-40B4-BE49-F238E27FC236}">
                <a16:creationId xmlns:a16="http://schemas.microsoft.com/office/drawing/2014/main" id="{4F92900A-5C57-4359-8593-69627E1AA3B8}"/>
              </a:ext>
            </a:extLst>
          </p:cNvPr>
          <p:cNvPicPr>
            <a:picLocks noChangeAspect="1"/>
          </p:cNvPicPr>
          <p:nvPr/>
        </p:nvPicPr>
        <p:blipFill>
          <a:blip r:embed="rId3"/>
          <a:stretch>
            <a:fillRect/>
          </a:stretch>
        </p:blipFill>
        <p:spPr>
          <a:xfrm>
            <a:off x="5307689" y="796338"/>
            <a:ext cx="3176744" cy="3992230"/>
          </a:xfrm>
          <a:prstGeom prst="rect">
            <a:avLst/>
          </a:prstGeom>
        </p:spPr>
      </p:pic>
    </p:spTree>
    <p:extLst>
      <p:ext uri="{BB962C8B-B14F-4D97-AF65-F5344CB8AC3E}">
        <p14:creationId xmlns:p14="http://schemas.microsoft.com/office/powerpoint/2010/main" val="1191563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00CCB-0BD9-410E-9864-FEBE11AA1475}"/>
              </a:ext>
            </a:extLst>
          </p:cNvPr>
          <p:cNvSpPr>
            <a:spLocks noGrp="1"/>
          </p:cNvSpPr>
          <p:nvPr>
            <p:ph type="title"/>
          </p:nvPr>
        </p:nvSpPr>
        <p:spPr/>
        <p:txBody>
          <a:bodyPr/>
          <a:lstStyle/>
          <a:p>
            <a:r>
              <a:rPr lang="en-US" dirty="0" err="1"/>
              <a:t>Aplikasi</a:t>
            </a:r>
            <a:r>
              <a:rPr lang="en-US" dirty="0"/>
              <a:t> EMCS</a:t>
            </a:r>
            <a:endParaRPr lang="en-ID" dirty="0"/>
          </a:p>
        </p:txBody>
      </p:sp>
      <p:sp>
        <p:nvSpPr>
          <p:cNvPr id="5" name="Content Placeholder 4">
            <a:extLst>
              <a:ext uri="{FF2B5EF4-FFF2-40B4-BE49-F238E27FC236}">
                <a16:creationId xmlns:a16="http://schemas.microsoft.com/office/drawing/2014/main" id="{A6D84751-6E6A-4C24-A693-01F5E8D2F138}"/>
              </a:ext>
            </a:extLst>
          </p:cNvPr>
          <p:cNvSpPr>
            <a:spLocks noGrp="1"/>
          </p:cNvSpPr>
          <p:nvPr>
            <p:ph idx="1"/>
          </p:nvPr>
        </p:nvSpPr>
        <p:spPr>
          <a:xfrm>
            <a:off x="130940" y="1153508"/>
            <a:ext cx="5097818" cy="1720111"/>
          </a:xfrm>
        </p:spPr>
        <p:txBody>
          <a:bodyPr>
            <a:normAutofit/>
          </a:bodyPr>
          <a:lstStyle/>
          <a:p>
            <a:pPr marL="0" indent="0">
              <a:buNone/>
            </a:pPr>
            <a:r>
              <a:rPr lang="en-US" sz="2000" dirty="0"/>
              <a:t>Setelah </a:t>
            </a:r>
            <a:r>
              <a:rPr lang="en-US" sz="2000" dirty="0" err="1"/>
              <a:t>berhasil</a:t>
            </a:r>
            <a:r>
              <a:rPr lang="en-US" sz="2000" dirty="0"/>
              <a:t> Login </a:t>
            </a:r>
            <a:r>
              <a:rPr lang="en-US" sz="2000" dirty="0" err="1"/>
              <a:t>maka</a:t>
            </a:r>
            <a:r>
              <a:rPr lang="en-US" sz="2000" dirty="0"/>
              <a:t> </a:t>
            </a:r>
            <a:r>
              <a:rPr lang="en-US" sz="2000" dirty="0" err="1"/>
              <a:t>lakukan</a:t>
            </a:r>
            <a:r>
              <a:rPr lang="en-US" sz="2000" dirty="0"/>
              <a:t> proses </a:t>
            </a:r>
            <a:r>
              <a:rPr lang="en-US" sz="2000" dirty="0" err="1"/>
              <a:t>berikut</a:t>
            </a:r>
            <a:r>
              <a:rPr lang="en-US" sz="2000" dirty="0"/>
              <a:t>:</a:t>
            </a:r>
          </a:p>
          <a:p>
            <a:pPr marL="457200" indent="-457200">
              <a:buAutoNum type="arabicPeriod"/>
            </a:pPr>
            <a:r>
              <a:rPr lang="en-US" sz="2000" dirty="0" err="1"/>
              <a:t>Klik</a:t>
            </a:r>
            <a:r>
              <a:rPr lang="en-US" sz="2000" dirty="0"/>
              <a:t> menu Export Monitoring System</a:t>
            </a:r>
          </a:p>
          <a:p>
            <a:pPr marL="457200" indent="-457200">
              <a:buAutoNum type="arabicPeriod"/>
            </a:pPr>
            <a:r>
              <a:rPr lang="en-US" sz="2000" dirty="0" err="1"/>
              <a:t>Klik</a:t>
            </a:r>
            <a:r>
              <a:rPr lang="en-US" sz="2000" dirty="0"/>
              <a:t> My Task</a:t>
            </a:r>
            <a:endParaRPr lang="en-ID" sz="2000" dirty="0"/>
          </a:p>
        </p:txBody>
      </p:sp>
      <p:pic>
        <p:nvPicPr>
          <p:cNvPr id="17" name="Picture 16">
            <a:extLst>
              <a:ext uri="{FF2B5EF4-FFF2-40B4-BE49-F238E27FC236}">
                <a16:creationId xmlns:a16="http://schemas.microsoft.com/office/drawing/2014/main" id="{EE1C5784-DEE6-4202-85AA-20539176536E}"/>
              </a:ext>
            </a:extLst>
          </p:cNvPr>
          <p:cNvPicPr>
            <a:picLocks noChangeAspect="1"/>
          </p:cNvPicPr>
          <p:nvPr/>
        </p:nvPicPr>
        <p:blipFill>
          <a:blip r:embed="rId2"/>
          <a:stretch>
            <a:fillRect/>
          </a:stretch>
        </p:blipFill>
        <p:spPr>
          <a:xfrm>
            <a:off x="87269" y="2711648"/>
            <a:ext cx="7396993" cy="2992844"/>
          </a:xfrm>
          <a:prstGeom prst="rect">
            <a:avLst/>
          </a:prstGeom>
        </p:spPr>
      </p:pic>
      <p:sp>
        <p:nvSpPr>
          <p:cNvPr id="18" name="Oval 17">
            <a:extLst>
              <a:ext uri="{FF2B5EF4-FFF2-40B4-BE49-F238E27FC236}">
                <a16:creationId xmlns:a16="http://schemas.microsoft.com/office/drawing/2014/main" id="{685F2407-D426-4CD2-8AD1-F49F7BC93B52}"/>
              </a:ext>
            </a:extLst>
          </p:cNvPr>
          <p:cNvSpPr/>
          <p:nvPr/>
        </p:nvSpPr>
        <p:spPr>
          <a:xfrm>
            <a:off x="1528165" y="3267075"/>
            <a:ext cx="252794" cy="1914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n w="0"/>
                <a:solidFill>
                  <a:schemeClr val="tx1"/>
                </a:solidFill>
                <a:effectLst>
                  <a:outerShdw blurRad="38100" dist="19050" dir="2700000" algn="tl" rotWithShape="0">
                    <a:schemeClr val="dk1">
                      <a:alpha val="40000"/>
                    </a:schemeClr>
                  </a:outerShdw>
                </a:effectLst>
              </a:rPr>
              <a:t>1</a:t>
            </a:r>
            <a:endParaRPr lang="en-ID" sz="800" dirty="0">
              <a:ln w="0"/>
              <a:solidFill>
                <a:schemeClr val="tx1"/>
              </a:solidFill>
              <a:effectLst>
                <a:outerShdw blurRad="38100" dist="19050" dir="2700000" algn="tl" rotWithShape="0">
                  <a:schemeClr val="dk1">
                    <a:alpha val="40000"/>
                  </a:schemeClr>
                </a:outerShdw>
              </a:effectLst>
            </a:endParaRPr>
          </a:p>
        </p:txBody>
      </p:sp>
      <p:sp>
        <p:nvSpPr>
          <p:cNvPr id="19" name="Oval 18">
            <a:extLst>
              <a:ext uri="{FF2B5EF4-FFF2-40B4-BE49-F238E27FC236}">
                <a16:creationId xmlns:a16="http://schemas.microsoft.com/office/drawing/2014/main" id="{83DB24F9-F050-4788-B165-B58E146106B6}"/>
              </a:ext>
            </a:extLst>
          </p:cNvPr>
          <p:cNvSpPr/>
          <p:nvPr/>
        </p:nvSpPr>
        <p:spPr>
          <a:xfrm>
            <a:off x="729333" y="3465763"/>
            <a:ext cx="186620" cy="2164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n w="0"/>
                <a:solidFill>
                  <a:schemeClr val="tx1"/>
                </a:solidFill>
                <a:effectLst>
                  <a:outerShdw blurRad="38100" dist="19050" dir="2700000" algn="tl" rotWithShape="0">
                    <a:schemeClr val="dk1">
                      <a:alpha val="40000"/>
                    </a:schemeClr>
                  </a:outerShdw>
                </a:effectLst>
              </a:rPr>
              <a:t>2</a:t>
            </a:r>
            <a:endParaRPr lang="en-ID" sz="8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273078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00CCB-0BD9-410E-9864-FEBE11AA1475}"/>
              </a:ext>
            </a:extLst>
          </p:cNvPr>
          <p:cNvSpPr>
            <a:spLocks noGrp="1"/>
          </p:cNvSpPr>
          <p:nvPr>
            <p:ph type="title"/>
          </p:nvPr>
        </p:nvSpPr>
        <p:spPr/>
        <p:txBody>
          <a:bodyPr/>
          <a:lstStyle/>
          <a:p>
            <a:r>
              <a:rPr lang="en-US" dirty="0"/>
              <a:t>Create BL/AWB</a:t>
            </a:r>
            <a:endParaRPr lang="en-ID" dirty="0"/>
          </a:p>
        </p:txBody>
      </p:sp>
      <p:sp>
        <p:nvSpPr>
          <p:cNvPr id="5" name="Content Placeholder 4">
            <a:extLst>
              <a:ext uri="{FF2B5EF4-FFF2-40B4-BE49-F238E27FC236}">
                <a16:creationId xmlns:a16="http://schemas.microsoft.com/office/drawing/2014/main" id="{A6D84751-6E6A-4C24-A693-01F5E8D2F138}"/>
              </a:ext>
            </a:extLst>
          </p:cNvPr>
          <p:cNvSpPr>
            <a:spLocks noGrp="1"/>
          </p:cNvSpPr>
          <p:nvPr>
            <p:ph idx="1"/>
          </p:nvPr>
        </p:nvSpPr>
        <p:spPr>
          <a:xfrm>
            <a:off x="5381625" y="982641"/>
            <a:ext cx="3895258" cy="2446359"/>
          </a:xfrm>
        </p:spPr>
        <p:txBody>
          <a:bodyPr>
            <a:normAutofit fontScale="77500" lnSpcReduction="20000"/>
          </a:bodyPr>
          <a:lstStyle/>
          <a:p>
            <a:pPr marL="0" indent="0">
              <a:buNone/>
            </a:pPr>
            <a:r>
              <a:rPr lang="en-US" sz="2000" dirty="0"/>
              <a:t>Setelah </a:t>
            </a:r>
            <a:r>
              <a:rPr lang="en-US" sz="2000" dirty="0" err="1"/>
              <a:t>berhasil</a:t>
            </a:r>
            <a:r>
              <a:rPr lang="en-US" sz="2000" dirty="0"/>
              <a:t> </a:t>
            </a:r>
            <a:r>
              <a:rPr lang="en-US" sz="2000" dirty="0" err="1"/>
              <a:t>menampilkan</a:t>
            </a:r>
            <a:r>
              <a:rPr lang="en-US" sz="2000" dirty="0"/>
              <a:t> menu my task, </a:t>
            </a:r>
            <a:r>
              <a:rPr lang="en-US" sz="2000" dirty="0" err="1"/>
              <a:t>maka</a:t>
            </a:r>
            <a:r>
              <a:rPr lang="en-US" sz="2000" dirty="0"/>
              <a:t> </a:t>
            </a:r>
            <a:r>
              <a:rPr lang="en-US" sz="2000" dirty="0" err="1"/>
              <a:t>lakukan</a:t>
            </a:r>
            <a:r>
              <a:rPr lang="en-US" sz="2000" dirty="0"/>
              <a:t> proses </a:t>
            </a:r>
            <a:r>
              <a:rPr lang="en-US" sz="2000" dirty="0" err="1"/>
              <a:t>berikut</a:t>
            </a:r>
            <a:r>
              <a:rPr lang="en-US" sz="2000" dirty="0"/>
              <a:t>:</a:t>
            </a:r>
          </a:p>
          <a:p>
            <a:pPr marL="266700" indent="-266700">
              <a:buFont typeface="+mj-lt"/>
              <a:buAutoNum type="arabicPeriod"/>
            </a:pPr>
            <a:r>
              <a:rPr lang="en-ID" sz="2000" dirty="0" err="1"/>
              <a:t>Klik</a:t>
            </a:r>
            <a:r>
              <a:rPr lang="en-ID" sz="2000" dirty="0"/>
              <a:t> BL/AWB</a:t>
            </a:r>
            <a:br>
              <a:rPr lang="en-ID" sz="2000" dirty="0"/>
            </a:br>
            <a:br>
              <a:rPr lang="en-ID" sz="2000" dirty="0"/>
            </a:br>
            <a:r>
              <a:rPr lang="en-ID" sz="2000" dirty="0"/>
              <a:t>note : </a:t>
            </a:r>
            <a:r>
              <a:rPr lang="en-ID" sz="2000" dirty="0" err="1"/>
              <a:t>apabila</a:t>
            </a:r>
            <a:r>
              <a:rPr lang="en-ID" sz="2000" dirty="0"/>
              <a:t> </a:t>
            </a:r>
            <a:r>
              <a:rPr lang="en-ID" sz="2000" dirty="0" err="1"/>
              <a:t>ada</a:t>
            </a:r>
            <a:r>
              <a:rPr lang="en-ID" sz="2000" dirty="0"/>
              <a:t> data yang </a:t>
            </a:r>
            <a:r>
              <a:rPr lang="en-ID" sz="2000" dirty="0" err="1"/>
              <a:t>sedang</a:t>
            </a:r>
            <a:r>
              <a:rPr lang="en-ID" sz="2000" dirty="0"/>
              <a:t> </a:t>
            </a:r>
            <a:r>
              <a:rPr lang="en-ID" sz="2000" dirty="0" err="1"/>
              <a:t>menunggu</a:t>
            </a:r>
            <a:r>
              <a:rPr lang="en-ID" sz="2000" dirty="0"/>
              <a:t> di proses, </a:t>
            </a:r>
            <a:r>
              <a:rPr lang="en-ID" sz="2000" dirty="0" err="1"/>
              <a:t>maka</a:t>
            </a:r>
            <a:r>
              <a:rPr lang="en-ID" sz="2000" dirty="0"/>
              <a:t> system </a:t>
            </a:r>
            <a:r>
              <a:rPr lang="en-ID" sz="2000" dirty="0" err="1"/>
              <a:t>akan</a:t>
            </a:r>
            <a:r>
              <a:rPr lang="en-ID" sz="2000" dirty="0"/>
              <a:t> </a:t>
            </a:r>
            <a:r>
              <a:rPr lang="en-ID" sz="2000" dirty="0" err="1"/>
              <a:t>menampilkan</a:t>
            </a:r>
            <a:r>
              <a:rPr lang="en-ID" sz="2000" dirty="0"/>
              <a:t> </a:t>
            </a:r>
            <a:r>
              <a:rPr lang="en-ID" sz="2000" dirty="0" err="1"/>
              <a:t>notifikasi</a:t>
            </a:r>
            <a:r>
              <a:rPr lang="en-ID" sz="2000" dirty="0"/>
              <a:t> </a:t>
            </a:r>
            <a:r>
              <a:rPr lang="en-ID" sz="2000" dirty="0" err="1"/>
              <a:t>warna</a:t>
            </a:r>
            <a:r>
              <a:rPr lang="en-ID" sz="2000" dirty="0"/>
              <a:t> </a:t>
            </a:r>
            <a:r>
              <a:rPr lang="en-ID" sz="2000" dirty="0" err="1"/>
              <a:t>hijau</a:t>
            </a:r>
            <a:endParaRPr lang="en-ID" sz="2000" dirty="0"/>
          </a:p>
          <a:p>
            <a:pPr marL="266700" indent="-266700">
              <a:buFont typeface="+mj-lt"/>
              <a:buAutoNum type="arabicPeriod"/>
            </a:pPr>
            <a:r>
              <a:rPr lang="en-ID" sz="2000" dirty="0" err="1"/>
              <a:t>Sistem</a:t>
            </a:r>
            <a:r>
              <a:rPr lang="en-ID" sz="2000" dirty="0"/>
              <a:t> </a:t>
            </a:r>
            <a:r>
              <a:rPr lang="en-ID" sz="2000" dirty="0" err="1"/>
              <a:t>akan</a:t>
            </a:r>
            <a:r>
              <a:rPr lang="en-ID" sz="2000" dirty="0"/>
              <a:t> </a:t>
            </a:r>
            <a:r>
              <a:rPr lang="en-ID" sz="2000" dirty="0" err="1"/>
              <a:t>menampilkan</a:t>
            </a:r>
            <a:r>
              <a:rPr lang="en-ID" sz="2000" dirty="0"/>
              <a:t> </a:t>
            </a:r>
            <a:r>
              <a:rPr lang="en-ID" sz="2000" dirty="0" err="1"/>
              <a:t>halaman</a:t>
            </a:r>
            <a:r>
              <a:rPr lang="en-ID" sz="2000" dirty="0"/>
              <a:t> tab BL/AWB </a:t>
            </a:r>
            <a:r>
              <a:rPr lang="en-ID" sz="2000" dirty="0" err="1"/>
              <a:t>seperti</a:t>
            </a:r>
            <a:r>
              <a:rPr lang="en-ID" sz="2000" dirty="0"/>
              <a:t> pada </a:t>
            </a:r>
            <a:r>
              <a:rPr lang="en-ID" sz="2000" dirty="0" err="1"/>
              <a:t>gambar</a:t>
            </a:r>
            <a:r>
              <a:rPr lang="en-ID" sz="2000" dirty="0"/>
              <a:t> no 2</a:t>
            </a:r>
          </a:p>
          <a:p>
            <a:pPr marL="266700" indent="-266700">
              <a:buFont typeface="+mj-lt"/>
              <a:buAutoNum type="arabicPeriod"/>
            </a:pPr>
            <a:r>
              <a:rPr lang="en-ID" sz="2000" dirty="0" err="1"/>
              <a:t>Klik</a:t>
            </a:r>
            <a:r>
              <a:rPr lang="en-ID" sz="2000" dirty="0"/>
              <a:t> action. Dan system </a:t>
            </a:r>
            <a:r>
              <a:rPr lang="en-ID" sz="2000" dirty="0" err="1"/>
              <a:t>akan</a:t>
            </a:r>
            <a:r>
              <a:rPr lang="en-ID" sz="2000" dirty="0"/>
              <a:t> </a:t>
            </a:r>
            <a:r>
              <a:rPr lang="en-ID" sz="2000" dirty="0" err="1"/>
              <a:t>menampilkan</a:t>
            </a:r>
            <a:r>
              <a:rPr lang="en-ID" sz="2000" dirty="0"/>
              <a:t> </a:t>
            </a:r>
            <a:r>
              <a:rPr lang="en-ID" sz="2000" dirty="0" err="1"/>
              <a:t>halaman</a:t>
            </a:r>
            <a:r>
              <a:rPr lang="en-ID" sz="2000" dirty="0"/>
              <a:t> BL/AWB </a:t>
            </a:r>
            <a:r>
              <a:rPr lang="en-ID" sz="2000" dirty="0" err="1"/>
              <a:t>seperti</a:t>
            </a:r>
            <a:r>
              <a:rPr lang="en-ID" sz="2000" dirty="0"/>
              <a:t> pada </a:t>
            </a:r>
            <a:r>
              <a:rPr lang="en-ID" sz="2000" dirty="0" err="1"/>
              <a:t>gambar</a:t>
            </a:r>
            <a:r>
              <a:rPr lang="en-ID" sz="2000" dirty="0"/>
              <a:t> no 4</a:t>
            </a:r>
          </a:p>
        </p:txBody>
      </p:sp>
      <p:pic>
        <p:nvPicPr>
          <p:cNvPr id="18" name="Picture 17">
            <a:extLst>
              <a:ext uri="{FF2B5EF4-FFF2-40B4-BE49-F238E27FC236}">
                <a16:creationId xmlns:a16="http://schemas.microsoft.com/office/drawing/2014/main" id="{FD79E920-58F2-405B-858D-CCCFDCC58087}"/>
              </a:ext>
            </a:extLst>
          </p:cNvPr>
          <p:cNvPicPr>
            <a:picLocks noChangeAspect="1"/>
          </p:cNvPicPr>
          <p:nvPr/>
        </p:nvPicPr>
        <p:blipFill>
          <a:blip r:embed="rId2"/>
          <a:stretch>
            <a:fillRect/>
          </a:stretch>
        </p:blipFill>
        <p:spPr>
          <a:xfrm>
            <a:off x="0" y="957637"/>
            <a:ext cx="5381625" cy="1397306"/>
          </a:xfrm>
          <a:prstGeom prst="rect">
            <a:avLst/>
          </a:prstGeom>
        </p:spPr>
      </p:pic>
      <p:sp>
        <p:nvSpPr>
          <p:cNvPr id="23" name="Oval 22">
            <a:extLst>
              <a:ext uri="{FF2B5EF4-FFF2-40B4-BE49-F238E27FC236}">
                <a16:creationId xmlns:a16="http://schemas.microsoft.com/office/drawing/2014/main" id="{692CD648-9120-483C-AB1D-89B9936BB26E}"/>
              </a:ext>
            </a:extLst>
          </p:cNvPr>
          <p:cNvSpPr/>
          <p:nvPr/>
        </p:nvSpPr>
        <p:spPr>
          <a:xfrm>
            <a:off x="4099943" y="1404757"/>
            <a:ext cx="252794" cy="1914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ln w="0"/>
                <a:solidFill>
                  <a:schemeClr val="tx1"/>
                </a:solidFill>
                <a:effectLst>
                  <a:outerShdw blurRad="38100" dist="19050" dir="2700000" algn="tl" rotWithShape="0">
                    <a:schemeClr val="dk1">
                      <a:alpha val="40000"/>
                    </a:schemeClr>
                  </a:outerShdw>
                </a:effectLst>
              </a:rPr>
              <a:t>1</a:t>
            </a:r>
            <a:endParaRPr lang="en-ID" sz="800" dirty="0">
              <a:ln w="0"/>
              <a:solidFill>
                <a:schemeClr val="tx1"/>
              </a:solidFill>
              <a:effectLst>
                <a:outerShdw blurRad="38100" dist="19050" dir="2700000" algn="tl" rotWithShape="0">
                  <a:schemeClr val="dk1">
                    <a:alpha val="40000"/>
                  </a:schemeClr>
                </a:outerShdw>
              </a:effectLst>
            </a:endParaRPr>
          </a:p>
        </p:txBody>
      </p:sp>
      <p:pic>
        <p:nvPicPr>
          <p:cNvPr id="19" name="Picture 18">
            <a:extLst>
              <a:ext uri="{FF2B5EF4-FFF2-40B4-BE49-F238E27FC236}">
                <a16:creationId xmlns:a16="http://schemas.microsoft.com/office/drawing/2014/main" id="{3D86260E-C593-4CA1-B3A5-44299D2DAA31}"/>
              </a:ext>
            </a:extLst>
          </p:cNvPr>
          <p:cNvPicPr>
            <a:picLocks noChangeAspect="1"/>
          </p:cNvPicPr>
          <p:nvPr/>
        </p:nvPicPr>
        <p:blipFill>
          <a:blip r:embed="rId3"/>
          <a:stretch>
            <a:fillRect/>
          </a:stretch>
        </p:blipFill>
        <p:spPr>
          <a:xfrm>
            <a:off x="52388" y="2447487"/>
            <a:ext cx="5276850" cy="1394849"/>
          </a:xfrm>
          <a:prstGeom prst="rect">
            <a:avLst/>
          </a:prstGeom>
        </p:spPr>
      </p:pic>
      <p:sp>
        <p:nvSpPr>
          <p:cNvPr id="25" name="Oval 24">
            <a:extLst>
              <a:ext uri="{FF2B5EF4-FFF2-40B4-BE49-F238E27FC236}">
                <a16:creationId xmlns:a16="http://schemas.microsoft.com/office/drawing/2014/main" id="{E46D1BD7-5212-40C1-8F72-34AA4D03A30D}"/>
              </a:ext>
            </a:extLst>
          </p:cNvPr>
          <p:cNvSpPr/>
          <p:nvPr/>
        </p:nvSpPr>
        <p:spPr>
          <a:xfrm>
            <a:off x="499835" y="2990920"/>
            <a:ext cx="194717" cy="137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ln w="0"/>
                <a:solidFill>
                  <a:schemeClr val="tx1"/>
                </a:solidFill>
                <a:effectLst>
                  <a:outerShdw blurRad="38100" dist="19050" dir="2700000" algn="tl" rotWithShape="0">
                    <a:schemeClr val="dk1">
                      <a:alpha val="40000"/>
                    </a:schemeClr>
                  </a:outerShdw>
                </a:effectLst>
              </a:rPr>
              <a:t>2</a:t>
            </a:r>
            <a:endParaRPr lang="en-ID" sz="800" dirty="0">
              <a:ln w="0"/>
              <a:solidFill>
                <a:schemeClr val="tx1"/>
              </a:solidFill>
              <a:effectLst>
                <a:outerShdw blurRad="38100" dist="19050" dir="2700000" algn="tl" rotWithShape="0">
                  <a:schemeClr val="dk1">
                    <a:alpha val="40000"/>
                  </a:schemeClr>
                </a:outerShdw>
              </a:effectLst>
            </a:endParaRPr>
          </a:p>
        </p:txBody>
      </p:sp>
      <p:sp>
        <p:nvSpPr>
          <p:cNvPr id="26" name="Oval 25">
            <a:extLst>
              <a:ext uri="{FF2B5EF4-FFF2-40B4-BE49-F238E27FC236}">
                <a16:creationId xmlns:a16="http://schemas.microsoft.com/office/drawing/2014/main" id="{E97FA8F8-6EDF-492D-A3CA-6E82B66474DE}"/>
              </a:ext>
            </a:extLst>
          </p:cNvPr>
          <p:cNvSpPr/>
          <p:nvPr/>
        </p:nvSpPr>
        <p:spPr>
          <a:xfrm>
            <a:off x="651444" y="3444706"/>
            <a:ext cx="194717" cy="1374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ln w="0"/>
                <a:solidFill>
                  <a:schemeClr val="tx1"/>
                </a:solidFill>
                <a:effectLst>
                  <a:outerShdw blurRad="38100" dist="19050" dir="2700000" algn="tl" rotWithShape="0">
                    <a:schemeClr val="dk1">
                      <a:alpha val="40000"/>
                    </a:schemeClr>
                  </a:outerShdw>
                </a:effectLst>
              </a:rPr>
              <a:t>3</a:t>
            </a:r>
            <a:endParaRPr lang="en-ID" sz="800" dirty="0">
              <a:ln w="0"/>
              <a:solidFill>
                <a:schemeClr val="tx1"/>
              </a:solidFill>
              <a:effectLst>
                <a:outerShdw blurRad="38100" dist="19050" dir="2700000" algn="tl" rotWithShape="0">
                  <a:schemeClr val="dk1">
                    <a:alpha val="40000"/>
                  </a:schemeClr>
                </a:outerShdw>
              </a:effectLst>
            </a:endParaRPr>
          </a:p>
        </p:txBody>
      </p:sp>
      <p:pic>
        <p:nvPicPr>
          <p:cNvPr id="21" name="Picture 20">
            <a:extLst>
              <a:ext uri="{FF2B5EF4-FFF2-40B4-BE49-F238E27FC236}">
                <a16:creationId xmlns:a16="http://schemas.microsoft.com/office/drawing/2014/main" id="{3D1EAFC8-0B1D-4B16-A1EB-19454E621351}"/>
              </a:ext>
            </a:extLst>
          </p:cNvPr>
          <p:cNvPicPr>
            <a:picLocks noChangeAspect="1"/>
          </p:cNvPicPr>
          <p:nvPr/>
        </p:nvPicPr>
        <p:blipFill>
          <a:blip r:embed="rId4"/>
          <a:stretch>
            <a:fillRect/>
          </a:stretch>
        </p:blipFill>
        <p:spPr>
          <a:xfrm>
            <a:off x="1019175" y="3762192"/>
            <a:ext cx="5705475" cy="1795076"/>
          </a:xfrm>
          <a:prstGeom prst="rect">
            <a:avLst/>
          </a:prstGeom>
        </p:spPr>
      </p:pic>
      <p:sp>
        <p:nvSpPr>
          <p:cNvPr id="28" name="Oval 27">
            <a:extLst>
              <a:ext uri="{FF2B5EF4-FFF2-40B4-BE49-F238E27FC236}">
                <a16:creationId xmlns:a16="http://schemas.microsoft.com/office/drawing/2014/main" id="{E1795C12-53A7-45D7-A6D3-38167F9B2A77}"/>
              </a:ext>
            </a:extLst>
          </p:cNvPr>
          <p:cNvSpPr/>
          <p:nvPr/>
        </p:nvSpPr>
        <p:spPr>
          <a:xfrm>
            <a:off x="1118169" y="4106810"/>
            <a:ext cx="194717" cy="1374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n w="0"/>
                <a:solidFill>
                  <a:schemeClr val="tx1"/>
                </a:solidFill>
                <a:effectLst>
                  <a:outerShdw blurRad="38100" dist="19050" dir="2700000" algn="tl" rotWithShape="0">
                    <a:schemeClr val="dk1">
                      <a:alpha val="40000"/>
                    </a:schemeClr>
                  </a:outerShdw>
                </a:effectLst>
              </a:rPr>
              <a:t>4</a:t>
            </a:r>
            <a:endParaRPr lang="en-ID" sz="8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218651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00CCB-0BD9-410E-9864-FEBE11AA1475}"/>
              </a:ext>
            </a:extLst>
          </p:cNvPr>
          <p:cNvSpPr>
            <a:spLocks noGrp="1"/>
          </p:cNvSpPr>
          <p:nvPr>
            <p:ph type="title"/>
          </p:nvPr>
        </p:nvSpPr>
        <p:spPr/>
        <p:txBody>
          <a:bodyPr/>
          <a:lstStyle/>
          <a:p>
            <a:r>
              <a:rPr lang="en-US" dirty="0"/>
              <a:t>Create BL/AWB</a:t>
            </a:r>
            <a:endParaRPr lang="en-ID" dirty="0"/>
          </a:p>
        </p:txBody>
      </p:sp>
      <p:sp>
        <p:nvSpPr>
          <p:cNvPr id="5" name="Content Placeholder 4">
            <a:extLst>
              <a:ext uri="{FF2B5EF4-FFF2-40B4-BE49-F238E27FC236}">
                <a16:creationId xmlns:a16="http://schemas.microsoft.com/office/drawing/2014/main" id="{A6D84751-6E6A-4C24-A693-01F5E8D2F138}"/>
              </a:ext>
            </a:extLst>
          </p:cNvPr>
          <p:cNvSpPr>
            <a:spLocks noGrp="1"/>
          </p:cNvSpPr>
          <p:nvPr>
            <p:ph idx="1"/>
          </p:nvPr>
        </p:nvSpPr>
        <p:spPr>
          <a:xfrm>
            <a:off x="5381625" y="982641"/>
            <a:ext cx="3649736" cy="5211425"/>
          </a:xfrm>
        </p:spPr>
        <p:txBody>
          <a:bodyPr>
            <a:normAutofit/>
          </a:bodyPr>
          <a:lstStyle/>
          <a:p>
            <a:pPr marL="0" indent="0">
              <a:buNone/>
            </a:pPr>
            <a:r>
              <a:rPr lang="en-US" sz="2000" dirty="0"/>
              <a:t>Setelah </a:t>
            </a:r>
            <a:r>
              <a:rPr lang="en-US" sz="2000" dirty="0" err="1"/>
              <a:t>berhasil</a:t>
            </a:r>
            <a:r>
              <a:rPr lang="en-US" sz="2000" dirty="0"/>
              <a:t> </a:t>
            </a:r>
            <a:r>
              <a:rPr lang="en-US" sz="2000" dirty="0" err="1"/>
              <a:t>menampilkan</a:t>
            </a:r>
            <a:r>
              <a:rPr lang="en-US" sz="2000" dirty="0"/>
              <a:t> Form PEB/NPE, </a:t>
            </a:r>
            <a:r>
              <a:rPr lang="en-US" sz="2000" dirty="0" err="1"/>
              <a:t>maka</a:t>
            </a:r>
            <a:r>
              <a:rPr lang="en-US" sz="2000" dirty="0"/>
              <a:t> </a:t>
            </a:r>
            <a:r>
              <a:rPr lang="en-US" sz="2000" dirty="0" err="1"/>
              <a:t>lakukan</a:t>
            </a:r>
            <a:r>
              <a:rPr lang="en-US" sz="2000" dirty="0"/>
              <a:t> </a:t>
            </a:r>
            <a:r>
              <a:rPr lang="en-US" sz="2000" dirty="0" err="1"/>
              <a:t>langkah</a:t>
            </a:r>
            <a:r>
              <a:rPr lang="en-US" sz="2000" dirty="0"/>
              <a:t> </a:t>
            </a:r>
            <a:r>
              <a:rPr lang="en-US" sz="2000" dirty="0" err="1"/>
              <a:t>berikut</a:t>
            </a:r>
            <a:r>
              <a:rPr lang="en-US" sz="2000" dirty="0"/>
              <a:t>:</a:t>
            </a:r>
          </a:p>
          <a:p>
            <a:pPr marL="269875" indent="-269875">
              <a:buFont typeface="+mj-lt"/>
              <a:buAutoNum type="arabicPeriod" startAt="5"/>
            </a:pPr>
            <a:r>
              <a:rPr lang="en-ID" sz="2000" dirty="0"/>
              <a:t>Isi </a:t>
            </a:r>
            <a:r>
              <a:rPr lang="en-ID" sz="2000" dirty="0" err="1"/>
              <a:t>kolom</a:t>
            </a:r>
            <a:r>
              <a:rPr lang="en-ID" sz="2000" dirty="0"/>
              <a:t> Master BL Number dan Master BL Date</a:t>
            </a:r>
          </a:p>
          <a:p>
            <a:pPr marL="266700" indent="-266700">
              <a:buFont typeface="+mj-lt"/>
              <a:buAutoNum type="arabicPeriod" startAt="5"/>
            </a:pPr>
            <a:r>
              <a:rPr lang="en-ID" sz="2000" dirty="0"/>
              <a:t>Isi </a:t>
            </a:r>
            <a:r>
              <a:rPr lang="en-ID" sz="2000" dirty="0" err="1"/>
              <a:t>kolom</a:t>
            </a:r>
            <a:r>
              <a:rPr lang="en-ID" sz="2000" dirty="0"/>
              <a:t> House BL Number dan House BL Date</a:t>
            </a:r>
          </a:p>
          <a:p>
            <a:pPr marL="266700" indent="-266700">
              <a:buFont typeface="+mj-lt"/>
              <a:buAutoNum type="arabicPeriod" startAt="5"/>
            </a:pPr>
            <a:r>
              <a:rPr lang="en-ID" sz="2000" dirty="0"/>
              <a:t>Isi </a:t>
            </a:r>
            <a:r>
              <a:rPr lang="en-ID" sz="2000" dirty="0" err="1"/>
              <a:t>kolom</a:t>
            </a:r>
            <a:r>
              <a:rPr lang="en-ID" sz="2000" dirty="0"/>
              <a:t> publisher (</a:t>
            </a:r>
            <a:r>
              <a:rPr lang="en-ID" sz="2000" dirty="0" err="1"/>
              <a:t>nama</a:t>
            </a:r>
            <a:r>
              <a:rPr lang="en-ID" sz="2000" dirty="0"/>
              <a:t> </a:t>
            </a:r>
            <a:r>
              <a:rPr lang="en-ID" sz="2000" dirty="0" err="1"/>
              <a:t>agen</a:t>
            </a:r>
            <a:r>
              <a:rPr lang="en-ID" sz="2000" dirty="0"/>
              <a:t> </a:t>
            </a:r>
            <a:r>
              <a:rPr lang="en-ID" sz="2000" dirty="0" err="1"/>
              <a:t>penerbit</a:t>
            </a:r>
            <a:r>
              <a:rPr lang="en-ID" sz="2000" dirty="0"/>
              <a:t> BL/AWB)</a:t>
            </a:r>
          </a:p>
          <a:p>
            <a:pPr marL="266700" indent="-266700">
              <a:buFont typeface="+mj-lt"/>
              <a:buAutoNum type="arabicPeriod" startAt="5"/>
            </a:pPr>
            <a:r>
              <a:rPr lang="en-ID" sz="2000" dirty="0" err="1"/>
              <a:t>Klik</a:t>
            </a:r>
            <a:r>
              <a:rPr lang="en-ID" sz="2000" dirty="0"/>
              <a:t> </a:t>
            </a:r>
            <a:r>
              <a:rPr lang="en-ID" sz="2000" dirty="0" err="1"/>
              <a:t>tombol</a:t>
            </a:r>
            <a:r>
              <a:rPr lang="en-ID" sz="2000" dirty="0"/>
              <a:t> upload </a:t>
            </a:r>
            <a:r>
              <a:rPr lang="en-ID" sz="2000" dirty="0" err="1"/>
              <a:t>untuk</a:t>
            </a:r>
            <a:r>
              <a:rPr lang="en-ID" sz="2000" dirty="0"/>
              <a:t> </a:t>
            </a:r>
            <a:r>
              <a:rPr lang="en-ID" sz="2000" dirty="0" err="1"/>
              <a:t>mengupload</a:t>
            </a:r>
            <a:r>
              <a:rPr lang="en-ID" sz="2000" dirty="0"/>
              <a:t> </a:t>
            </a:r>
            <a:r>
              <a:rPr lang="en-ID" sz="2000" dirty="0" err="1"/>
              <a:t>dokumen</a:t>
            </a:r>
            <a:r>
              <a:rPr lang="en-ID" sz="2000" dirty="0"/>
              <a:t> BL/AWB</a:t>
            </a:r>
          </a:p>
          <a:p>
            <a:pPr marL="266700" indent="-266700">
              <a:buFont typeface="+mj-lt"/>
              <a:buAutoNum type="arabicPeriod" startAt="5"/>
            </a:pPr>
            <a:r>
              <a:rPr lang="en-ID" sz="2000" dirty="0" err="1"/>
              <a:t>Klik</a:t>
            </a:r>
            <a:r>
              <a:rPr lang="en-ID" sz="2000" dirty="0"/>
              <a:t> submit </a:t>
            </a:r>
            <a:r>
              <a:rPr lang="en-ID" sz="2000" dirty="0" err="1"/>
              <a:t>untuk</a:t>
            </a:r>
            <a:r>
              <a:rPr lang="en-ID" sz="2000" dirty="0"/>
              <a:t> </a:t>
            </a:r>
            <a:r>
              <a:rPr lang="en-ID" sz="2000" dirty="0" err="1"/>
              <a:t>mengirimkan</a:t>
            </a:r>
            <a:r>
              <a:rPr lang="en-ID" sz="2000" dirty="0"/>
              <a:t> data </a:t>
            </a:r>
            <a:r>
              <a:rPr lang="en-ID" sz="2000" dirty="0" err="1"/>
              <a:t>ke</a:t>
            </a:r>
            <a:r>
              <a:rPr lang="en-ID" sz="2000" dirty="0"/>
              <a:t> reviewer (</a:t>
            </a:r>
            <a:r>
              <a:rPr lang="en-ID" sz="2000" dirty="0" err="1"/>
              <a:t>tim</a:t>
            </a:r>
            <a:r>
              <a:rPr lang="en-ID" sz="2000" dirty="0"/>
              <a:t> IMEX)</a:t>
            </a:r>
          </a:p>
        </p:txBody>
      </p:sp>
      <p:pic>
        <p:nvPicPr>
          <p:cNvPr id="39" name="Picture 38">
            <a:extLst>
              <a:ext uri="{FF2B5EF4-FFF2-40B4-BE49-F238E27FC236}">
                <a16:creationId xmlns:a16="http://schemas.microsoft.com/office/drawing/2014/main" id="{804E22D7-0E92-4E00-A8BE-004FA888A7D9}"/>
              </a:ext>
            </a:extLst>
          </p:cNvPr>
          <p:cNvPicPr>
            <a:picLocks noChangeAspect="1"/>
          </p:cNvPicPr>
          <p:nvPr/>
        </p:nvPicPr>
        <p:blipFill>
          <a:blip r:embed="rId2"/>
          <a:stretch>
            <a:fillRect/>
          </a:stretch>
        </p:blipFill>
        <p:spPr>
          <a:xfrm>
            <a:off x="3618" y="1063046"/>
            <a:ext cx="5378007" cy="2032580"/>
          </a:xfrm>
          <a:prstGeom prst="rect">
            <a:avLst/>
          </a:prstGeom>
        </p:spPr>
      </p:pic>
      <p:sp>
        <p:nvSpPr>
          <p:cNvPr id="40" name="Oval 39">
            <a:extLst>
              <a:ext uri="{FF2B5EF4-FFF2-40B4-BE49-F238E27FC236}">
                <a16:creationId xmlns:a16="http://schemas.microsoft.com/office/drawing/2014/main" id="{8E06DA0E-9422-4FBF-9DEF-7DD5EB1E35A6}"/>
              </a:ext>
            </a:extLst>
          </p:cNvPr>
          <p:cNvSpPr/>
          <p:nvPr/>
        </p:nvSpPr>
        <p:spPr>
          <a:xfrm>
            <a:off x="2300030" y="2043704"/>
            <a:ext cx="205205" cy="1632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n w="0"/>
                <a:solidFill>
                  <a:schemeClr val="tx1"/>
                </a:solidFill>
                <a:effectLst>
                  <a:outerShdw blurRad="38100" dist="19050" dir="2700000" algn="tl" rotWithShape="0">
                    <a:schemeClr val="dk1">
                      <a:alpha val="40000"/>
                    </a:schemeClr>
                  </a:outerShdw>
                </a:effectLst>
              </a:rPr>
              <a:t>6</a:t>
            </a:r>
            <a:endParaRPr lang="en-ID" sz="800" dirty="0">
              <a:ln w="0"/>
              <a:solidFill>
                <a:schemeClr val="tx1"/>
              </a:solidFill>
              <a:effectLst>
                <a:outerShdw blurRad="38100" dist="19050" dir="2700000" algn="tl" rotWithShape="0">
                  <a:schemeClr val="dk1">
                    <a:alpha val="40000"/>
                  </a:schemeClr>
                </a:outerShdw>
              </a:effectLst>
            </a:endParaRPr>
          </a:p>
        </p:txBody>
      </p:sp>
      <p:sp>
        <p:nvSpPr>
          <p:cNvPr id="41" name="Oval 40">
            <a:extLst>
              <a:ext uri="{FF2B5EF4-FFF2-40B4-BE49-F238E27FC236}">
                <a16:creationId xmlns:a16="http://schemas.microsoft.com/office/drawing/2014/main" id="{BAD45B32-C783-4C23-8244-7D1182F9BF03}"/>
              </a:ext>
            </a:extLst>
          </p:cNvPr>
          <p:cNvSpPr/>
          <p:nvPr/>
        </p:nvSpPr>
        <p:spPr>
          <a:xfrm>
            <a:off x="2364453" y="1697358"/>
            <a:ext cx="205205" cy="1632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n w="0"/>
                <a:solidFill>
                  <a:schemeClr val="tx1"/>
                </a:solidFill>
                <a:effectLst>
                  <a:outerShdw blurRad="38100" dist="19050" dir="2700000" algn="tl" rotWithShape="0">
                    <a:schemeClr val="dk1">
                      <a:alpha val="40000"/>
                    </a:schemeClr>
                  </a:outerShdw>
                </a:effectLst>
              </a:rPr>
              <a:t>5</a:t>
            </a:r>
            <a:endParaRPr lang="en-ID" sz="800" dirty="0">
              <a:ln w="0"/>
              <a:solidFill>
                <a:schemeClr val="tx1"/>
              </a:solidFill>
              <a:effectLst>
                <a:outerShdw blurRad="38100" dist="19050" dir="2700000" algn="tl" rotWithShape="0">
                  <a:schemeClr val="dk1">
                    <a:alpha val="40000"/>
                  </a:schemeClr>
                </a:outerShdw>
              </a:effectLst>
            </a:endParaRPr>
          </a:p>
        </p:txBody>
      </p:sp>
      <p:sp>
        <p:nvSpPr>
          <p:cNvPr id="42" name="Oval 41">
            <a:extLst>
              <a:ext uri="{FF2B5EF4-FFF2-40B4-BE49-F238E27FC236}">
                <a16:creationId xmlns:a16="http://schemas.microsoft.com/office/drawing/2014/main" id="{1E8E9652-FCBB-4C0D-A485-138076A064B5}"/>
              </a:ext>
            </a:extLst>
          </p:cNvPr>
          <p:cNvSpPr/>
          <p:nvPr/>
        </p:nvSpPr>
        <p:spPr>
          <a:xfrm>
            <a:off x="2285485" y="2390050"/>
            <a:ext cx="205205" cy="1632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n w="0"/>
                <a:solidFill>
                  <a:schemeClr val="tx1"/>
                </a:solidFill>
                <a:effectLst>
                  <a:outerShdw blurRad="38100" dist="19050" dir="2700000" algn="tl" rotWithShape="0">
                    <a:schemeClr val="dk1">
                      <a:alpha val="40000"/>
                    </a:schemeClr>
                  </a:outerShdw>
                </a:effectLst>
              </a:rPr>
              <a:t>7</a:t>
            </a:r>
            <a:endParaRPr lang="en-ID" sz="800" dirty="0">
              <a:ln w="0"/>
              <a:solidFill>
                <a:schemeClr val="tx1"/>
              </a:solidFill>
              <a:effectLst>
                <a:outerShdw blurRad="38100" dist="19050" dir="2700000" algn="tl" rotWithShape="0">
                  <a:schemeClr val="dk1">
                    <a:alpha val="40000"/>
                  </a:schemeClr>
                </a:outerShdw>
              </a:effectLst>
            </a:endParaRPr>
          </a:p>
        </p:txBody>
      </p:sp>
      <p:sp>
        <p:nvSpPr>
          <p:cNvPr id="43" name="Oval 42">
            <a:extLst>
              <a:ext uri="{FF2B5EF4-FFF2-40B4-BE49-F238E27FC236}">
                <a16:creationId xmlns:a16="http://schemas.microsoft.com/office/drawing/2014/main" id="{D934F457-E36E-41C7-AF82-857B5BA0BBDB}"/>
              </a:ext>
            </a:extLst>
          </p:cNvPr>
          <p:cNvSpPr/>
          <p:nvPr/>
        </p:nvSpPr>
        <p:spPr>
          <a:xfrm>
            <a:off x="4596442" y="1922149"/>
            <a:ext cx="205205" cy="1632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n w="0"/>
                <a:solidFill>
                  <a:schemeClr val="tx1"/>
                </a:solidFill>
                <a:effectLst>
                  <a:outerShdw blurRad="38100" dist="19050" dir="2700000" algn="tl" rotWithShape="0">
                    <a:schemeClr val="dk1">
                      <a:alpha val="40000"/>
                    </a:schemeClr>
                  </a:outerShdw>
                </a:effectLst>
              </a:rPr>
              <a:t>8</a:t>
            </a:r>
            <a:endParaRPr lang="en-ID" sz="800" dirty="0">
              <a:ln w="0"/>
              <a:solidFill>
                <a:schemeClr val="tx1"/>
              </a:solidFill>
              <a:effectLst>
                <a:outerShdw blurRad="38100" dist="19050" dir="2700000" algn="tl" rotWithShape="0">
                  <a:schemeClr val="dk1">
                    <a:alpha val="40000"/>
                  </a:schemeClr>
                </a:outerShdw>
              </a:effectLst>
            </a:endParaRPr>
          </a:p>
        </p:txBody>
      </p:sp>
      <p:sp>
        <p:nvSpPr>
          <p:cNvPr id="53" name="Oval 52">
            <a:extLst>
              <a:ext uri="{FF2B5EF4-FFF2-40B4-BE49-F238E27FC236}">
                <a16:creationId xmlns:a16="http://schemas.microsoft.com/office/drawing/2014/main" id="{1313AD93-6F47-45AE-8596-69587706DDAC}"/>
              </a:ext>
            </a:extLst>
          </p:cNvPr>
          <p:cNvSpPr/>
          <p:nvPr/>
        </p:nvSpPr>
        <p:spPr>
          <a:xfrm>
            <a:off x="4801647" y="2390050"/>
            <a:ext cx="427843" cy="1632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n w="0"/>
                <a:solidFill>
                  <a:schemeClr val="tx1"/>
                </a:solidFill>
                <a:effectLst>
                  <a:outerShdw blurRad="38100" dist="19050" dir="2700000" algn="tl" rotWithShape="0">
                    <a:schemeClr val="dk1">
                      <a:alpha val="40000"/>
                    </a:schemeClr>
                  </a:outerShdw>
                </a:effectLst>
              </a:rPr>
              <a:t>9</a:t>
            </a:r>
            <a:endParaRPr lang="en-ID" sz="8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55062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308D63C-C1D8-4B40-A45C-B6D7EEB1D9EC}"/>
              </a:ext>
            </a:extLst>
          </p:cNvPr>
          <p:cNvSpPr txBox="1">
            <a:spLocks/>
          </p:cNvSpPr>
          <p:nvPr/>
        </p:nvSpPr>
        <p:spPr>
          <a:xfrm>
            <a:off x="396247" y="2130435"/>
            <a:ext cx="8300721" cy="147002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b="1" dirty="0">
                <a:solidFill>
                  <a:schemeClr val="bg1"/>
                </a:solidFill>
                <a:effectLst>
                  <a:outerShdw blurRad="38100" dist="38100" dir="2700000" algn="tl">
                    <a:srgbClr val="000000">
                      <a:alpha val="43137"/>
                    </a:srgbClr>
                  </a:outerShdw>
                </a:effectLst>
              </a:rPr>
              <a:t>Approval </a:t>
            </a:r>
            <a:r>
              <a:rPr lang="en-US" b="1" dirty="0">
                <a:solidFill>
                  <a:schemeClr val="bg1"/>
                </a:solidFill>
                <a:effectLst>
                  <a:outerShdw blurRad="38100" dist="38100" dir="2700000" algn="tl">
                    <a:srgbClr val="000000">
                      <a:alpha val="43137"/>
                    </a:srgbClr>
                  </a:outerShdw>
                </a:effectLst>
              </a:rPr>
              <a:t>BL/AWB</a:t>
            </a:r>
          </a:p>
        </p:txBody>
      </p:sp>
      <p:sp>
        <p:nvSpPr>
          <p:cNvPr id="3" name="Title 1">
            <a:extLst>
              <a:ext uri="{FF2B5EF4-FFF2-40B4-BE49-F238E27FC236}">
                <a16:creationId xmlns:a16="http://schemas.microsoft.com/office/drawing/2014/main" id="{104CA317-EA74-43A1-ACEB-45CC70EB1DCE}"/>
              </a:ext>
            </a:extLst>
          </p:cNvPr>
          <p:cNvSpPr txBox="1">
            <a:spLocks/>
          </p:cNvSpPr>
          <p:nvPr/>
        </p:nvSpPr>
        <p:spPr>
          <a:xfrm>
            <a:off x="1165335" y="2865447"/>
            <a:ext cx="8300721" cy="147002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solidFill>
                  <a:schemeClr val="bg1"/>
                </a:solidFill>
                <a:effectLst>
                  <a:outerShdw blurRad="38100" dist="38100" dir="2700000" algn="tl">
                    <a:srgbClr val="000000">
                      <a:alpha val="43137"/>
                    </a:srgbClr>
                  </a:outerShdw>
                </a:effectLst>
              </a:rPr>
              <a:t>By Tim IMEX</a:t>
            </a:r>
          </a:p>
        </p:txBody>
      </p:sp>
    </p:spTree>
    <p:extLst>
      <p:ext uri="{BB962C8B-B14F-4D97-AF65-F5344CB8AC3E}">
        <p14:creationId xmlns:p14="http://schemas.microsoft.com/office/powerpoint/2010/main" val="20397717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00CCB-0BD9-410E-9864-FEBE11AA1475}"/>
              </a:ext>
            </a:extLst>
          </p:cNvPr>
          <p:cNvSpPr>
            <a:spLocks noGrp="1"/>
          </p:cNvSpPr>
          <p:nvPr>
            <p:ph type="title"/>
          </p:nvPr>
        </p:nvSpPr>
        <p:spPr/>
        <p:txBody>
          <a:bodyPr/>
          <a:lstStyle/>
          <a:p>
            <a:r>
              <a:rPr lang="en-US" dirty="0"/>
              <a:t>Cara </a:t>
            </a:r>
            <a:r>
              <a:rPr lang="en-US" dirty="0" err="1"/>
              <a:t>Akses</a:t>
            </a:r>
            <a:r>
              <a:rPr lang="en-US" dirty="0"/>
              <a:t> </a:t>
            </a:r>
            <a:r>
              <a:rPr lang="en-US" dirty="0" err="1"/>
              <a:t>Aplikasi</a:t>
            </a:r>
            <a:endParaRPr lang="en-ID" dirty="0"/>
          </a:p>
        </p:txBody>
      </p:sp>
      <p:sp>
        <p:nvSpPr>
          <p:cNvPr id="4" name="Content Placeholder 3">
            <a:extLst>
              <a:ext uri="{FF2B5EF4-FFF2-40B4-BE49-F238E27FC236}">
                <a16:creationId xmlns:a16="http://schemas.microsoft.com/office/drawing/2014/main" id="{3F274BD0-6F7A-45BA-AD97-E1713C271BAA}"/>
              </a:ext>
            </a:extLst>
          </p:cNvPr>
          <p:cNvSpPr>
            <a:spLocks noGrp="1"/>
          </p:cNvSpPr>
          <p:nvPr>
            <p:ph idx="1"/>
          </p:nvPr>
        </p:nvSpPr>
        <p:spPr>
          <a:xfrm>
            <a:off x="314754" y="1208114"/>
            <a:ext cx="4618193" cy="3580454"/>
          </a:xfrm>
        </p:spPr>
        <p:txBody>
          <a:bodyPr>
            <a:normAutofit/>
          </a:bodyPr>
          <a:lstStyle/>
          <a:p>
            <a:r>
              <a:rPr lang="en-US" dirty="0"/>
              <a:t>Buka browser pada computer (</a:t>
            </a:r>
            <a:r>
              <a:rPr lang="en-US" dirty="0" err="1"/>
              <a:t>Rekomendasi</a:t>
            </a:r>
            <a:r>
              <a:rPr lang="en-US" dirty="0"/>
              <a:t> </a:t>
            </a:r>
            <a:r>
              <a:rPr lang="en-US" dirty="0" err="1"/>
              <a:t>menggunakan</a:t>
            </a:r>
            <a:r>
              <a:rPr lang="en-US" dirty="0"/>
              <a:t> google chrome)</a:t>
            </a:r>
            <a:endParaRPr lang="en-ID" dirty="0"/>
          </a:p>
          <a:p>
            <a:r>
              <a:rPr lang="en-US" dirty="0" err="1"/>
              <a:t>Ketik</a:t>
            </a:r>
            <a:r>
              <a:rPr lang="en-US" dirty="0"/>
              <a:t> pada browser - </a:t>
            </a:r>
            <a:r>
              <a:rPr lang="en-US" dirty="0">
                <a:hlinkClick r:id="rId2"/>
              </a:rPr>
              <a:t>http://pis.trakindo.co.id/</a:t>
            </a:r>
            <a:endParaRPr lang="en-US" dirty="0"/>
          </a:p>
          <a:p>
            <a:r>
              <a:rPr lang="en-US" dirty="0"/>
              <a:t>Masukkan (username , password dan captcha yang </a:t>
            </a:r>
            <a:r>
              <a:rPr lang="en-US" dirty="0" err="1"/>
              <a:t>sesuai</a:t>
            </a:r>
            <a:r>
              <a:rPr lang="en-US" dirty="0"/>
              <a:t>) dan </a:t>
            </a:r>
            <a:r>
              <a:rPr lang="en-US" dirty="0" err="1"/>
              <a:t>klik</a:t>
            </a:r>
            <a:r>
              <a:rPr lang="en-US" dirty="0"/>
              <a:t> Submit.</a:t>
            </a:r>
            <a:endParaRPr lang="en-ID" dirty="0"/>
          </a:p>
        </p:txBody>
      </p:sp>
      <p:pic>
        <p:nvPicPr>
          <p:cNvPr id="3" name="Picture 2">
            <a:extLst>
              <a:ext uri="{FF2B5EF4-FFF2-40B4-BE49-F238E27FC236}">
                <a16:creationId xmlns:a16="http://schemas.microsoft.com/office/drawing/2014/main" id="{4F92900A-5C57-4359-8593-69627E1AA3B8}"/>
              </a:ext>
            </a:extLst>
          </p:cNvPr>
          <p:cNvPicPr>
            <a:picLocks noChangeAspect="1"/>
          </p:cNvPicPr>
          <p:nvPr/>
        </p:nvPicPr>
        <p:blipFill>
          <a:blip r:embed="rId3"/>
          <a:stretch>
            <a:fillRect/>
          </a:stretch>
        </p:blipFill>
        <p:spPr>
          <a:xfrm>
            <a:off x="5307689" y="796338"/>
            <a:ext cx="3176744" cy="3992230"/>
          </a:xfrm>
          <a:prstGeom prst="rect">
            <a:avLst/>
          </a:prstGeom>
        </p:spPr>
      </p:pic>
    </p:spTree>
    <p:extLst>
      <p:ext uri="{BB962C8B-B14F-4D97-AF65-F5344CB8AC3E}">
        <p14:creationId xmlns:p14="http://schemas.microsoft.com/office/powerpoint/2010/main" val="3067612021"/>
      </p:ext>
    </p:extLst>
  </p:cSld>
  <p:clrMapOvr>
    <a:masterClrMapping/>
  </p:clrMapOvr>
</p:sld>
</file>

<file path=ppt/theme/theme1.xml><?xml version="1.0" encoding="utf-8"?>
<a:theme xmlns:a="http://schemas.openxmlformats.org/drawingml/2006/main" name="Office Theme">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Trakindo 2019">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ustom Design">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Trakindo 2019">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a834bd3c-c1b2-4e1a-ae5b-24059a9457b3">TEUHJXYQTMNJ-5-328987</_dlc_DocId>
    <_dlc_DocIdUrl xmlns="a834bd3c-c1b2-4e1a-ae5b-24059a9457b3">
      <Url>http://portal.trakindo.co.id/_layouts/15/DocIdRedir.aspx?ID=TEUHJXYQTMNJ-5-328987</Url>
      <Description>TEUHJXYQTMNJ-5-328987</Description>
    </_dlc_DocIdUrl>
    <urutan xmlns="7a9fd858-01c7-467a-bf89-1c153ad60811" xsi:nil="true"/>
    <l220810a40944ffb849401486a080193 xmlns="a834bd3c-c1b2-4e1a-ae5b-24059a9457b3">
      <Terms xmlns="http://schemas.microsoft.com/office/infopath/2007/PartnerControls"/>
    </l220810a40944ffb849401486a080193>
    <Reference_x0020_Document xmlns="7a9fd858-01c7-467a-bf89-1c153ad60811" xsi:nil="true"/>
    <TaxCatchAll xmlns="a834bd3c-c1b2-4e1a-ae5b-24059a9457b3"/>
    <Log xmlns="7a9fd858-01c7-467a-bf89-1c153ad60811" xsi:nil="true"/>
  </documentManagement>
</p:properties>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cument" ma:contentTypeID="0x0101008C5B3E7AAD64464893C8EA112A4A0245" ma:contentTypeVersion="11" ma:contentTypeDescription="Create a new document." ma:contentTypeScope="" ma:versionID="774c52c00c9fb1306b2f8d5b4bc545cb">
  <xsd:schema xmlns:xsd="http://www.w3.org/2001/XMLSchema" xmlns:xs="http://www.w3.org/2001/XMLSchema" xmlns:p="http://schemas.microsoft.com/office/2006/metadata/properties" xmlns:ns2="a834bd3c-c1b2-4e1a-ae5b-24059a9457b3" xmlns:ns3="7a9fd858-01c7-467a-bf89-1c153ad60811" targetNamespace="http://schemas.microsoft.com/office/2006/metadata/properties" ma:root="true" ma:fieldsID="8b92e73f52a273878bc2d7727f682613" ns2:_="" ns3:_="">
    <xsd:import namespace="a834bd3c-c1b2-4e1a-ae5b-24059a9457b3"/>
    <xsd:import namespace="7a9fd858-01c7-467a-bf89-1c153ad60811"/>
    <xsd:element name="properties">
      <xsd:complexType>
        <xsd:sequence>
          <xsd:element name="documentManagement">
            <xsd:complexType>
              <xsd:all>
                <xsd:element ref="ns2:TaxCatchAll" minOccurs="0"/>
                <xsd:element ref="ns2:l220810a40944ffb849401486a080193" minOccurs="0"/>
                <xsd:element ref="ns3:Log" minOccurs="0"/>
                <xsd:element ref="ns3:urutan" minOccurs="0"/>
                <xsd:element ref="ns2:_dlc_DocId" minOccurs="0"/>
                <xsd:element ref="ns2:_dlc_DocIdUrl" minOccurs="0"/>
                <xsd:element ref="ns2:_dlc_DocIdPersistId" minOccurs="0"/>
                <xsd:element ref="ns3:Reference_x0020_Docum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834bd3c-c1b2-4e1a-ae5b-24059a9457b3" elementFormDefault="qualified">
    <xsd:import namespace="http://schemas.microsoft.com/office/2006/documentManagement/types"/>
    <xsd:import namespace="http://schemas.microsoft.com/office/infopath/2007/PartnerControls"/>
    <xsd:element name="TaxCatchAll" ma:index="8" nillable="true" ma:displayName="Taxonomy Catch All Column" ma:hidden="true" ma:list="{a3f4969b-f686-4bc7-953b-62e3c70951d5}" ma:internalName="TaxCatchAll" ma:showField="CatchAllData" ma:web="a834bd3c-c1b2-4e1a-ae5b-24059a9457b3">
      <xsd:complexType>
        <xsd:complexContent>
          <xsd:extension base="dms:MultiChoiceLookup">
            <xsd:sequence>
              <xsd:element name="Value" type="dms:Lookup" maxOccurs="unbounded" minOccurs="0" nillable="true"/>
            </xsd:sequence>
          </xsd:extension>
        </xsd:complexContent>
      </xsd:complexType>
    </xsd:element>
    <xsd:element name="l220810a40944ffb849401486a080193" ma:index="11" nillable="true" ma:taxonomy="true" ma:internalName="l220810a40944ffb849401486a080193" ma:taxonomyFieldName="Area" ma:displayName="Area" ma:default="" ma:fieldId="{5220810a-4094-4ffb-8494-01486a080193}" ma:taxonomyMulti="true" ma:sspId="323aa523-ba5f-46b9-98fc-3f4ddafdf43d" ma:termSetId="4dfbfb44-c81c-4f1c-ba93-1c9ff8c1ceaf" ma:anchorId="00000000-0000-0000-0000-000000000000" ma:open="false" ma:isKeyword="false">
      <xsd:complexType>
        <xsd:sequence>
          <xsd:element ref="pc:Terms" minOccurs="0" maxOccurs="1"/>
        </xsd:sequence>
      </xsd:complexType>
    </xsd:element>
    <xsd:element name="_dlc_DocId" ma:index="14" nillable="true" ma:displayName="Document ID Value" ma:description="The value of the document ID assigned to this item." ma:internalName="_dlc_DocId" ma:readOnly="true">
      <xsd:simpleType>
        <xsd:restriction base="dms:Text"/>
      </xsd:simpleType>
    </xsd:element>
    <xsd:element name="_dlc_DocIdUrl" ma:index="15"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6"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7a9fd858-01c7-467a-bf89-1c153ad60811" elementFormDefault="qualified">
    <xsd:import namespace="http://schemas.microsoft.com/office/2006/documentManagement/types"/>
    <xsd:import namespace="http://schemas.microsoft.com/office/infopath/2007/PartnerControls"/>
    <xsd:element name="Log" ma:index="12" nillable="true" ma:displayName="Log" ma:internalName="Log">
      <xsd:simpleType>
        <xsd:restriction base="dms:Text">
          <xsd:maxLength value="255"/>
        </xsd:restriction>
      </xsd:simpleType>
    </xsd:element>
    <xsd:element name="urutan" ma:index="13" nillable="true" ma:displayName="Urutan" ma:description="buat bikin urutan" ma:internalName="urutan" ma:percentage="FALSE">
      <xsd:simpleType>
        <xsd:restriction base="dms:Number"/>
      </xsd:simpleType>
    </xsd:element>
    <xsd:element name="Reference_x0020_Document" ma:index="17" nillable="true" ma:displayName="Reference Document" ma:internalName="Reference_x0020_Document">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C33B820-6B8A-46D2-BC99-62F4AFC930E0}">
  <ds:schemaRefs>
    <ds:schemaRef ds:uri="http://schemas.microsoft.com/office/2006/metadata/properties"/>
    <ds:schemaRef ds:uri="http://schemas.microsoft.com/office/infopath/2007/PartnerControls"/>
    <ds:schemaRef ds:uri="a834bd3c-c1b2-4e1a-ae5b-24059a9457b3"/>
    <ds:schemaRef ds:uri="7a9fd858-01c7-467a-bf89-1c153ad60811"/>
  </ds:schemaRefs>
</ds:datastoreItem>
</file>

<file path=customXml/itemProps2.xml><?xml version="1.0" encoding="utf-8"?>
<ds:datastoreItem xmlns:ds="http://schemas.openxmlformats.org/officeDocument/2006/customXml" ds:itemID="{A4C4A281-FD45-4B1B-AF6E-7FF250A3A167}">
  <ds:schemaRefs>
    <ds:schemaRef ds:uri="http://schemas.microsoft.com/sharepoint/events"/>
  </ds:schemaRefs>
</ds:datastoreItem>
</file>

<file path=customXml/itemProps3.xml><?xml version="1.0" encoding="utf-8"?>
<ds:datastoreItem xmlns:ds="http://schemas.openxmlformats.org/officeDocument/2006/customXml" ds:itemID="{90B7AEC4-4293-4377-ABDC-FEF8796B4AC1}">
  <ds:schemaRefs>
    <ds:schemaRef ds:uri="http://schemas.microsoft.com/sharepoint/v3/contenttype/forms"/>
  </ds:schemaRefs>
</ds:datastoreItem>
</file>

<file path=customXml/itemProps4.xml><?xml version="1.0" encoding="utf-8"?>
<ds:datastoreItem xmlns:ds="http://schemas.openxmlformats.org/officeDocument/2006/customXml" ds:itemID="{99AA233B-9FC0-46B7-9D16-383CAE3E412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834bd3c-c1b2-4e1a-ae5b-24059a9457b3"/>
    <ds:schemaRef ds:uri="7a9fd858-01c7-467a-bf89-1c153ad6081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35045</TotalTime>
  <Words>897</Words>
  <Application>Microsoft Office PowerPoint</Application>
  <PresentationFormat>On-screen Show (4:3)</PresentationFormat>
  <Paragraphs>117</Paragraphs>
  <Slides>13</Slides>
  <Notes>1</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13</vt:i4>
      </vt:variant>
    </vt:vector>
  </HeadingPairs>
  <TitlesOfParts>
    <vt:vector size="21" baseType="lpstr">
      <vt:lpstr>Arial</vt:lpstr>
      <vt:lpstr>Arial Narrow</vt:lpstr>
      <vt:lpstr>Calibri</vt:lpstr>
      <vt:lpstr>Calibri Light</vt:lpstr>
      <vt:lpstr>Office Theme</vt:lpstr>
      <vt:lpstr>Custom Design</vt:lpstr>
      <vt:lpstr>1_Custom Design</vt:lpstr>
      <vt:lpstr>2_Custom Design</vt:lpstr>
      <vt:lpstr>PowerPoint Presentation</vt:lpstr>
      <vt:lpstr>Overview</vt:lpstr>
      <vt:lpstr>PowerPoint Presentation</vt:lpstr>
      <vt:lpstr>Cara Akses Aplikasi</vt:lpstr>
      <vt:lpstr>Aplikasi EMCS</vt:lpstr>
      <vt:lpstr>Create BL/AWB</vt:lpstr>
      <vt:lpstr>Create BL/AWB</vt:lpstr>
      <vt:lpstr>PowerPoint Presentation</vt:lpstr>
      <vt:lpstr>Cara Akses Aplikasi</vt:lpstr>
      <vt:lpstr>Approval BL AWB</vt:lpstr>
      <vt:lpstr>Approval BL/AWB</vt:lpstr>
      <vt:lpstr>Need Revise BL/AWB</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Galih Yulie Pranoto</dc:creator>
  <cp:lastModifiedBy>Nunuoktavia</cp:lastModifiedBy>
  <cp:revision>403</cp:revision>
  <dcterms:created xsi:type="dcterms:W3CDTF">2019-09-27T09:02:08Z</dcterms:created>
  <dcterms:modified xsi:type="dcterms:W3CDTF">2021-01-25T02:18:07Z</dcterms:modified>
</cp:coreProperties>
</file>