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74" r:id="rId7"/>
    <p:sldMasterId id="2147483684" r:id="rId8"/>
  </p:sldMasterIdLst>
  <p:notesMasterIdLst>
    <p:notesMasterId r:id="rId19"/>
  </p:notesMasterIdLst>
  <p:sldIdLst>
    <p:sldId id="256" r:id="rId9"/>
    <p:sldId id="383" r:id="rId10"/>
    <p:sldId id="410" r:id="rId11"/>
    <p:sldId id="464" r:id="rId12"/>
    <p:sldId id="384" r:id="rId13"/>
    <p:sldId id="458" r:id="rId14"/>
    <p:sldId id="465" r:id="rId15"/>
    <p:sldId id="466" r:id="rId16"/>
    <p:sldId id="467"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nuoktavia" initials="N" lastIdx="1" clrIdx="0">
    <p:extLst>
      <p:ext uri="{19B8F6BF-5375-455C-9EA6-DF929625EA0E}">
        <p15:presenceInfo xmlns:p15="http://schemas.microsoft.com/office/powerpoint/2012/main" userId="S::Nunuoktavia@officeku.net::35f98ce9-823d-4cb2-9ec7-a933fe129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063" autoAdjust="0"/>
  </p:normalViewPr>
  <p:slideViewPr>
    <p:cSldViewPr snapToGrid="0" showGuides="1">
      <p:cViewPr varScale="1">
        <p:scale>
          <a:sx n="60" d="100"/>
          <a:sy n="60" d="100"/>
        </p:scale>
        <p:origin x="16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4B8AD12-AC74-4661-953B-C459F47F8348}" type="datetimeFigureOut">
              <a:rPr lang="en-ID" smtClean="0"/>
              <a:t>25/01/2021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C418-F2A3-4933-A9B8-7D1B08F70AFD}" type="slidenum">
              <a:rPr lang="en-ID" smtClean="0"/>
              <a:t>‹#›</a:t>
            </a:fld>
            <a:endParaRPr lang="en-ID"/>
          </a:p>
        </p:txBody>
      </p:sp>
    </p:spTree>
    <p:extLst>
      <p:ext uri="{BB962C8B-B14F-4D97-AF65-F5344CB8AC3E}">
        <p14:creationId xmlns:p14="http://schemas.microsoft.com/office/powerpoint/2010/main" val="273608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ICC.ICC.SOP.001.R01 </a:t>
            </a:r>
            <a:endParaRPr lang="en-ID" sz="1200" b="0" i="0" u="none" strike="noStrike" kern="1200" baseline="0" dirty="0">
              <a:solidFill>
                <a:schemeClr val="tx1"/>
              </a:solidFill>
              <a:latin typeface="+mn-lt"/>
              <a:ea typeface="+mn-ea"/>
              <a:cs typeface="+mn-cs"/>
            </a:endParaRPr>
          </a:p>
          <a:p>
            <a:r>
              <a:rPr lang="en-ID" sz="1200" b="1" i="0" u="none" strike="noStrike" kern="1200" baseline="0" dirty="0">
                <a:solidFill>
                  <a:schemeClr val="tx1"/>
                </a:solidFill>
                <a:latin typeface="+mn-lt"/>
                <a:ea typeface="+mn-ea"/>
                <a:cs typeface="+mn-cs"/>
              </a:rPr>
              <a:t>Tata Cara </a:t>
            </a:r>
            <a:r>
              <a:rPr lang="en-ID" sz="1200" b="1" i="0" u="none" strike="noStrike" kern="1200" baseline="0" dirty="0" err="1">
                <a:solidFill>
                  <a:schemeClr val="tx1"/>
                </a:solidFill>
                <a:latin typeface="+mn-lt"/>
                <a:ea typeface="+mn-ea"/>
                <a:cs typeface="+mn-cs"/>
              </a:rPr>
              <a:t>Pembuatan</a:t>
            </a:r>
            <a:r>
              <a:rPr lang="en-ID" sz="1200" b="1" i="0" u="none" strike="noStrike" kern="1200" baseline="0" dirty="0">
                <a:solidFill>
                  <a:schemeClr val="tx1"/>
                </a:solidFill>
                <a:latin typeface="+mn-lt"/>
                <a:ea typeface="+mn-ea"/>
                <a:cs typeface="+mn-cs"/>
              </a:rPr>
              <a:t> dan </a:t>
            </a:r>
            <a:r>
              <a:rPr lang="en-ID" sz="1200" b="1" i="0" u="none" strike="noStrike" kern="1200" baseline="0" dirty="0" err="1">
                <a:solidFill>
                  <a:schemeClr val="tx1"/>
                </a:solidFill>
                <a:latin typeface="+mn-lt"/>
                <a:ea typeface="+mn-ea"/>
                <a:cs typeface="+mn-cs"/>
              </a:rPr>
              <a:t>Pengendalian</a:t>
            </a:r>
            <a:r>
              <a:rPr lang="en-ID" sz="1200" b="1" i="0" u="none" strike="noStrike" kern="1200" baseline="0" dirty="0">
                <a:solidFill>
                  <a:schemeClr val="tx1"/>
                </a:solidFill>
                <a:latin typeface="+mn-lt"/>
                <a:ea typeface="+mn-ea"/>
                <a:cs typeface="+mn-cs"/>
              </a:rPr>
              <a:t> </a:t>
            </a:r>
            <a:r>
              <a:rPr lang="en-ID" sz="1200" b="1" i="0" u="none" strike="noStrike" kern="1200" baseline="0" dirty="0" err="1">
                <a:solidFill>
                  <a:schemeClr val="tx1"/>
                </a:solidFill>
                <a:latin typeface="+mn-lt"/>
                <a:ea typeface="+mn-ea"/>
                <a:cs typeface="+mn-cs"/>
              </a:rPr>
              <a:t>Dokumen</a:t>
            </a:r>
            <a:r>
              <a:rPr lang="en-ID" sz="1200" b="1" i="0" u="none" strike="noStrike" kern="1200" baseline="0" dirty="0">
                <a:solidFill>
                  <a:schemeClr val="tx1"/>
                </a:solidFill>
                <a:latin typeface="+mn-lt"/>
                <a:ea typeface="+mn-ea"/>
                <a:cs typeface="+mn-cs"/>
              </a:rPr>
              <a:t> </a:t>
            </a:r>
          </a:p>
          <a:p>
            <a:r>
              <a:rPr lang="en-US" sz="1200" b="1" i="1" u="none" strike="noStrike" kern="1200" baseline="0" dirty="0">
                <a:solidFill>
                  <a:schemeClr val="tx1"/>
                </a:solidFill>
                <a:latin typeface="+mn-lt"/>
                <a:ea typeface="+mn-ea"/>
                <a:cs typeface="+mn-cs"/>
              </a:rPr>
              <a:t>Procedures for Documents Development and Control </a:t>
            </a:r>
          </a:p>
          <a:p>
            <a:endParaRPr lang="en-ID" sz="1200" b="0" i="0" u="none" strike="noStrike" kern="1200" baseline="0" dirty="0">
              <a:solidFill>
                <a:schemeClr val="tx1"/>
              </a:solidFill>
              <a:latin typeface="+mn-lt"/>
              <a:ea typeface="+mn-ea"/>
              <a:cs typeface="+mn-cs"/>
            </a:endParaRPr>
          </a:p>
          <a:p>
            <a:r>
              <a:rPr lang="en-ID" sz="1200" b="1" i="0" u="sng" strike="noStrike" kern="1200" baseline="0" dirty="0">
                <a:solidFill>
                  <a:schemeClr val="tx1"/>
                </a:solidFill>
                <a:latin typeface="+mn-lt"/>
                <a:ea typeface="+mn-ea"/>
                <a:cs typeface="+mn-cs"/>
              </a:rPr>
              <a:t>Status </a:t>
            </a:r>
            <a:r>
              <a:rPr lang="en-ID" sz="1200" b="1" i="0" u="sng" strike="noStrike" kern="1200" baseline="0" dirty="0" err="1">
                <a:solidFill>
                  <a:schemeClr val="tx1"/>
                </a:solidFill>
                <a:latin typeface="+mn-lt"/>
                <a:ea typeface="+mn-ea"/>
                <a:cs typeface="+mn-cs"/>
              </a:rPr>
              <a:t>Dokumen</a:t>
            </a:r>
            <a:r>
              <a:rPr lang="en-ID" sz="1200" b="1" i="0" u="sng" strike="noStrike" kern="1200" baseline="0" dirty="0">
                <a:solidFill>
                  <a:schemeClr val="tx1"/>
                </a:solidFill>
                <a:latin typeface="+mn-lt"/>
                <a:ea typeface="+mn-ea"/>
                <a:cs typeface="+mn-cs"/>
              </a:rPr>
              <a:t>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Non Confidential: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semua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serta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Green</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perusahaan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Yellow</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Red</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pada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berwewenang</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rahasia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ID" sz="1200" b="0" i="0" u="none" strike="noStrike" baseline="0" dirty="0"/>
          </a:p>
          <a:p>
            <a:r>
              <a:rPr lang="en-ID" sz="1200" b="1" i="1" u="sng" strike="noStrike" kern="1200" baseline="0" dirty="0">
                <a:solidFill>
                  <a:schemeClr val="tx1"/>
                </a:solidFill>
                <a:latin typeface="+mn-lt"/>
                <a:ea typeface="+mn-ea"/>
                <a:cs typeface="+mn-cs"/>
              </a:rPr>
              <a:t>Document Status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Non confidential: </a:t>
            </a:r>
            <a:r>
              <a:rPr lang="en-US" sz="1200" b="0" i="1" u="none" strike="noStrike" kern="1200" baseline="0" dirty="0">
                <a:solidFill>
                  <a:schemeClr val="tx1"/>
                </a:solidFill>
                <a:latin typeface="+mn-lt"/>
                <a:ea typeface="+mn-ea"/>
                <a:cs typeface="+mn-cs"/>
              </a:rPr>
              <a:t>can be distributed to all including external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Green: </a:t>
            </a:r>
            <a:r>
              <a:rPr lang="en-US" sz="1200" b="0" i="1" u="none" strike="noStrike" kern="1200" baseline="0" dirty="0">
                <a:solidFill>
                  <a:schemeClr val="tx1"/>
                </a:solidFill>
                <a:latin typeface="+mn-lt"/>
                <a:ea typeface="+mn-ea"/>
                <a:cs typeface="+mn-cs"/>
              </a:rPr>
              <a:t>limited to internal distribution only. If it needs to be distributed externally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Yellow: </a:t>
            </a:r>
            <a:r>
              <a:rPr lang="en-US" sz="1200" b="0" i="1" u="none" strike="noStrike" kern="1200" baseline="0" dirty="0">
                <a:solidFill>
                  <a:schemeClr val="tx1"/>
                </a:solidFill>
                <a:latin typeface="+mn-lt"/>
                <a:ea typeface="+mn-ea"/>
                <a:cs typeface="+mn-cs"/>
              </a:rPr>
              <a:t>distribution limited to functional unit or business unit only. If it needs to be distributed to others,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Red: </a:t>
            </a:r>
            <a:r>
              <a:rPr lang="en-US" sz="1200" b="0" i="1" u="none" strike="noStrike" kern="1200" baseline="0" dirty="0">
                <a:solidFill>
                  <a:schemeClr val="tx1"/>
                </a:solidFill>
                <a:latin typeface="+mn-lt"/>
                <a:ea typeface="+mn-ea"/>
                <a:cs typeface="+mn-cs"/>
              </a:rPr>
              <a:t>limited for distribution to authorized persons only. If it needs to be distributed to other persons, approval shall be obtained from related functional or business unit whom publish the document. </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dirty="0"/>
          </a:p>
        </p:txBody>
      </p:sp>
      <p:sp>
        <p:nvSpPr>
          <p:cNvPr id="4" name="Slide Number Placeholder 3"/>
          <p:cNvSpPr>
            <a:spLocks noGrp="1"/>
          </p:cNvSpPr>
          <p:nvPr>
            <p:ph type="sldNum" sz="quarter" idx="5"/>
          </p:nvPr>
        </p:nvSpPr>
        <p:spPr/>
        <p:txBody>
          <a:bodyPr/>
          <a:lstStyle/>
          <a:p>
            <a:fld id="{83C5C418-F2A3-4933-A9B8-7D1B08F70AFD}" type="slidenum">
              <a:rPr lang="en-ID" smtClean="0"/>
              <a:t>1</a:t>
            </a:fld>
            <a:endParaRPr lang="en-ID"/>
          </a:p>
        </p:txBody>
      </p:sp>
    </p:spTree>
    <p:extLst>
      <p:ext uri="{BB962C8B-B14F-4D97-AF65-F5344CB8AC3E}">
        <p14:creationId xmlns:p14="http://schemas.microsoft.com/office/powerpoint/2010/main" val="29201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8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D0F7-8339-48A9-B6C4-848486A7C3EC}"/>
              </a:ext>
            </a:extLst>
          </p:cNvPr>
          <p:cNvSpPr>
            <a:spLocks noGrp="1"/>
          </p:cNvSpPr>
          <p:nvPr>
            <p:ph type="title"/>
          </p:nvPr>
        </p:nvSpPr>
        <p:spPr>
          <a:xfrm>
            <a:off x="314756" y="365127"/>
            <a:ext cx="8397449" cy="617514"/>
          </a:xfrm>
        </p:spPr>
        <p:txBody>
          <a:bodyPr>
            <a:normAutofit/>
          </a:bodyPr>
          <a:lstStyle>
            <a:lvl1pPr>
              <a:defRPr sz="3600" b="1"/>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953D288-5DAE-4F1E-8E0F-89100804B3D9}"/>
              </a:ext>
            </a:extLst>
          </p:cNvPr>
          <p:cNvSpPr>
            <a:spLocks noGrp="1"/>
          </p:cNvSpPr>
          <p:nvPr>
            <p:ph idx="1"/>
          </p:nvPr>
        </p:nvSpPr>
        <p:spPr>
          <a:xfrm>
            <a:off x="314754" y="1208114"/>
            <a:ext cx="8397448" cy="4305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7603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D1E6B7-3281-4D5D-9AFD-722607869AFB}"/>
              </a:ext>
            </a:extLst>
          </p:cNvPr>
          <p:cNvSpPr>
            <a:spLocks noGrp="1"/>
          </p:cNvSpPr>
          <p:nvPr>
            <p:ph type="title"/>
          </p:nvPr>
        </p:nvSpPr>
        <p:spPr>
          <a:xfrm>
            <a:off x="314754" y="365127"/>
            <a:ext cx="8397448" cy="617514"/>
          </a:xfrm>
        </p:spPr>
        <p:txBody>
          <a:bodyPr>
            <a:normAutofit/>
          </a:bodyPr>
          <a:lstStyle>
            <a:lvl1pPr>
              <a:defRPr sz="3600" b="1"/>
            </a:lvl1pPr>
          </a:lstStyle>
          <a:p>
            <a:r>
              <a:rPr lang="en-US"/>
              <a:t>Click to edit Master title style</a:t>
            </a:r>
            <a:endParaRPr lang="en-ID"/>
          </a:p>
        </p:txBody>
      </p:sp>
    </p:spTree>
    <p:extLst>
      <p:ext uri="{BB962C8B-B14F-4D97-AF65-F5344CB8AC3E}">
        <p14:creationId xmlns:p14="http://schemas.microsoft.com/office/powerpoint/2010/main" val="2287737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07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876AA-EFE4-448C-AD2A-D6AD9E13290F}"/>
              </a:ext>
            </a:extLst>
          </p:cNvPr>
          <p:cNvSpPr>
            <a:spLocks noGrp="1"/>
          </p:cNvSpPr>
          <p:nvPr>
            <p:ph sz="half" idx="1"/>
          </p:nvPr>
        </p:nvSpPr>
        <p:spPr>
          <a:xfrm>
            <a:off x="314752" y="1269243"/>
            <a:ext cx="4120772"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Title 1">
            <a:extLst>
              <a:ext uri="{FF2B5EF4-FFF2-40B4-BE49-F238E27FC236}">
                <a16:creationId xmlns:a16="http://schemas.microsoft.com/office/drawing/2014/main" id="{27CCC69A-6E7A-44E1-AC3D-FF5389CEA0B8}"/>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9" name="Content Placeholder 2">
            <a:extLst>
              <a:ext uri="{FF2B5EF4-FFF2-40B4-BE49-F238E27FC236}">
                <a16:creationId xmlns:a16="http://schemas.microsoft.com/office/drawing/2014/main" id="{FEFBD9B8-4F19-476C-8939-2A3F29F0072E}"/>
              </a:ext>
            </a:extLst>
          </p:cNvPr>
          <p:cNvSpPr>
            <a:spLocks noGrp="1"/>
          </p:cNvSpPr>
          <p:nvPr>
            <p:ph sz="half" idx="10"/>
          </p:nvPr>
        </p:nvSpPr>
        <p:spPr>
          <a:xfrm>
            <a:off x="4736625" y="1269243"/>
            <a:ext cx="3939064"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0991230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C4533-1941-4F18-A64C-86E1A5943D4C}"/>
              </a:ext>
            </a:extLst>
          </p:cNvPr>
          <p:cNvSpPr>
            <a:spLocks noGrp="1"/>
          </p:cNvSpPr>
          <p:nvPr>
            <p:ph type="body" idx="1"/>
          </p:nvPr>
        </p:nvSpPr>
        <p:spPr>
          <a:xfrm>
            <a:off x="314756" y="1135253"/>
            <a:ext cx="4120771" cy="82391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a:extLst>
              <a:ext uri="{FF2B5EF4-FFF2-40B4-BE49-F238E27FC236}">
                <a16:creationId xmlns:a16="http://schemas.microsoft.com/office/drawing/2014/main" id="{668E06B9-DD3C-4B0E-902A-BC6312AF7AB9}"/>
              </a:ext>
            </a:extLst>
          </p:cNvPr>
          <p:cNvSpPr>
            <a:spLocks noGrp="1"/>
          </p:cNvSpPr>
          <p:nvPr>
            <p:ph type="body" sz="quarter" idx="3"/>
          </p:nvPr>
        </p:nvSpPr>
        <p:spPr>
          <a:xfrm>
            <a:off x="4736625" y="1135253"/>
            <a:ext cx="3939064" cy="84758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1">
            <a:extLst>
              <a:ext uri="{FF2B5EF4-FFF2-40B4-BE49-F238E27FC236}">
                <a16:creationId xmlns:a16="http://schemas.microsoft.com/office/drawing/2014/main" id="{61485450-DD5E-4B73-80C3-51612DA39D42}"/>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11" name="Content Placeholder 2">
            <a:extLst>
              <a:ext uri="{FF2B5EF4-FFF2-40B4-BE49-F238E27FC236}">
                <a16:creationId xmlns:a16="http://schemas.microsoft.com/office/drawing/2014/main" id="{810FD242-4835-4B81-81CC-2A5519EAD552}"/>
              </a:ext>
            </a:extLst>
          </p:cNvPr>
          <p:cNvSpPr>
            <a:spLocks noGrp="1"/>
          </p:cNvSpPr>
          <p:nvPr>
            <p:ph sz="half" idx="10"/>
          </p:nvPr>
        </p:nvSpPr>
        <p:spPr>
          <a:xfrm>
            <a:off x="314752" y="2111778"/>
            <a:ext cx="4120772"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2" name="Content Placeholder 2">
            <a:extLst>
              <a:ext uri="{FF2B5EF4-FFF2-40B4-BE49-F238E27FC236}">
                <a16:creationId xmlns:a16="http://schemas.microsoft.com/office/drawing/2014/main" id="{54B45913-1300-47CE-8F39-AA262268223C}"/>
              </a:ext>
            </a:extLst>
          </p:cNvPr>
          <p:cNvSpPr>
            <a:spLocks noGrp="1"/>
          </p:cNvSpPr>
          <p:nvPr>
            <p:ph sz="half" idx="11"/>
          </p:nvPr>
        </p:nvSpPr>
        <p:spPr>
          <a:xfrm>
            <a:off x="4736625" y="2111778"/>
            <a:ext cx="3939064"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271561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7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8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JS_Cover_PresenterTemplate_CBM_Trakindo_05Apr19-01.jpg">
            <a:extLst>
              <a:ext uri="{FF2B5EF4-FFF2-40B4-BE49-F238E27FC236}">
                <a16:creationId xmlns:a16="http://schemas.microsoft.com/office/drawing/2014/main" id="{DF3AA703-5097-43E7-9AFF-162F59FF1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80273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A1AE0-BC8C-4F74-9F80-9618CBBB8B65}"/>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1A678B-CF1B-40F7-AC62-18559BA3FC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30942AB-1A4E-4C59-B7CC-4D11FB99CC50}"/>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F512-B204-467C-B9A5-4841819E67B7}" type="datetimeFigureOut">
              <a:rPr lang="en-ID" smtClean="0"/>
              <a:t>25/01/2021</a:t>
            </a:fld>
            <a:endParaRPr lang="en-ID"/>
          </a:p>
        </p:txBody>
      </p:sp>
      <p:sp>
        <p:nvSpPr>
          <p:cNvPr id="5" name="Footer Placeholder 4">
            <a:extLst>
              <a:ext uri="{FF2B5EF4-FFF2-40B4-BE49-F238E27FC236}">
                <a16:creationId xmlns:a16="http://schemas.microsoft.com/office/drawing/2014/main" id="{837A71BE-D94C-46FD-AB6A-3E6EDCD8F470}"/>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503F6A6-B5B7-4041-B2F5-EACA1E37360F}"/>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E156E-3951-4A0B-B650-80DDA4C12093}" type="slidenum">
              <a:rPr lang="en-ID" smtClean="0"/>
              <a:t>‹#›</a:t>
            </a:fld>
            <a:endParaRPr lang="en-ID"/>
          </a:p>
        </p:txBody>
      </p:sp>
      <p:pic>
        <p:nvPicPr>
          <p:cNvPr id="7" name="Picture 6" descr="JS_Cover_PresenterTemplate_CBM_Trakindo_27Mar19-02.png">
            <a:extLst>
              <a:ext uri="{FF2B5EF4-FFF2-40B4-BE49-F238E27FC236}">
                <a16:creationId xmlns:a16="http://schemas.microsoft.com/office/drawing/2014/main" id="{DB7FE8D6-41FB-4B6D-AB6B-9079F2AFF8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716732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FF83C-65D5-41FE-AC0F-AEBC9E3C8C0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03C4DE-698E-4311-A94B-CD0E9BCBF1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9" name="Picture 8">
            <a:extLst>
              <a:ext uri="{FF2B5EF4-FFF2-40B4-BE49-F238E27FC236}">
                <a16:creationId xmlns:a16="http://schemas.microsoft.com/office/drawing/2014/main" id="{104EB2FC-873C-46D6-9F98-A6A118357D6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6362195"/>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81" r:id="rId3"/>
    <p:sldLayoutId id="2147483678" r:id="rId4"/>
    <p:sldLayoutId id="2147483679" r:id="rId5"/>
    <p:sldLayoutId id="214748368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083C-9349-4A31-9FB2-773C317BCB1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DBA5E8-C96B-4215-8C21-6A802612B1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BBA933-EB23-4080-92C9-D1AC5CD2A529}"/>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E2AE4-82E6-44E5-B875-F4A653EB3952}" type="datetimeFigureOut">
              <a:rPr lang="en-ID" smtClean="0"/>
              <a:t>25/01/2021</a:t>
            </a:fld>
            <a:endParaRPr lang="en-ID"/>
          </a:p>
        </p:txBody>
      </p:sp>
      <p:sp>
        <p:nvSpPr>
          <p:cNvPr id="5" name="Footer Placeholder 4">
            <a:extLst>
              <a:ext uri="{FF2B5EF4-FFF2-40B4-BE49-F238E27FC236}">
                <a16:creationId xmlns:a16="http://schemas.microsoft.com/office/drawing/2014/main" id="{DC067306-B5F2-47AA-980B-B6F389CE29C5}"/>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D89EE88-8188-4ABB-BBA7-9441CEBA67CA}"/>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7D43-ED04-471B-A6A2-96971F639D40}" type="slidenum">
              <a:rPr lang="en-ID" smtClean="0"/>
              <a:t>‹#›</a:t>
            </a:fld>
            <a:endParaRPr lang="en-ID"/>
          </a:p>
        </p:txBody>
      </p:sp>
      <p:pic>
        <p:nvPicPr>
          <p:cNvPr id="7" name="Picture 6" descr="JS_Cover_PresenterTemplate_CBM_Trakindo_01Apr19-04.jpg">
            <a:extLst>
              <a:ext uri="{FF2B5EF4-FFF2-40B4-BE49-F238E27FC236}">
                <a16:creationId xmlns:a16="http://schemas.microsoft.com/office/drawing/2014/main" id="{516A4E77-B767-4789-8F98-6752CC3903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20944A-1938-4461-9256-DAE2EBA420DF}"/>
              </a:ext>
            </a:extLst>
          </p:cNvPr>
          <p:cNvSpPr txBox="1"/>
          <p:nvPr userDrawn="1"/>
        </p:nvSpPr>
        <p:spPr>
          <a:xfrm>
            <a:off x="429593" y="967276"/>
            <a:ext cx="3925956" cy="954107"/>
          </a:xfrm>
          <a:prstGeom prst="rect">
            <a:avLst/>
          </a:prstGeom>
          <a:noFill/>
        </p:spPr>
        <p:txBody>
          <a:bodyPr wrap="square" rtlCol="0">
            <a:spAutoFit/>
          </a:bodyPr>
          <a:lstStyle/>
          <a:p>
            <a:r>
              <a:rPr lang="en-US" sz="1400" dirty="0">
                <a:solidFill>
                  <a:schemeClr val="bg1"/>
                </a:solidFill>
                <a:latin typeface="Arial Narrow" panose="020B0606020202030204" pitchFamily="34" charset="0"/>
              </a:rPr>
              <a:t>2019 © PT Trakindo Utama. All rights reserved. </a:t>
            </a:r>
          </a:p>
          <a:p>
            <a:r>
              <a:rPr lang="en-US" sz="1400" dirty="0">
                <a:solidFill>
                  <a:schemeClr val="bg1"/>
                </a:solidFill>
                <a:latin typeface="Arial Narrow" panose="020B0606020202030204" pitchFamily="34" charset="0"/>
              </a:rPr>
              <a:t>The content of this presentation may not be used, duplicated or transmitted in any form without the written consent from PT Trakindo </a:t>
            </a:r>
            <a:r>
              <a:rPr lang="en-US" sz="1400" dirty="0" err="1">
                <a:solidFill>
                  <a:schemeClr val="bg1"/>
                </a:solidFill>
                <a:latin typeface="Arial Narrow" panose="020B0606020202030204" pitchFamily="34" charset="0"/>
              </a:rPr>
              <a:t>Utama</a:t>
            </a:r>
            <a:r>
              <a:rPr lang="en-US" sz="14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6149736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C27F028-4C95-45D5-8DCB-3108020BCCF1}"/>
              </a:ext>
            </a:extLst>
          </p:cNvPr>
          <p:cNvSpPr txBox="1">
            <a:spLocks/>
          </p:cNvSpPr>
          <p:nvPr/>
        </p:nvSpPr>
        <p:spPr>
          <a:xfrm>
            <a:off x="582332" y="4128057"/>
            <a:ext cx="8171924" cy="9767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3600" b="1" dirty="0">
                <a:latin typeface="Arial Narrow" panose="020B0606020202030204" pitchFamily="34" charset="0"/>
              </a:rPr>
              <a:t>User Guide</a:t>
            </a:r>
            <a:br>
              <a:rPr lang="en-US" dirty="0">
                <a:latin typeface="Arial Narrow"/>
              </a:rPr>
            </a:br>
            <a:r>
              <a:rPr lang="en-US" sz="4000" b="1" dirty="0">
                <a:latin typeface="Arial Narrow"/>
              </a:rPr>
              <a:t>EMCS – Cargo List</a:t>
            </a:r>
          </a:p>
        </p:txBody>
      </p:sp>
      <p:sp>
        <p:nvSpPr>
          <p:cNvPr id="5" name="TextBox 4">
            <a:extLst>
              <a:ext uri="{FF2B5EF4-FFF2-40B4-BE49-F238E27FC236}">
                <a16:creationId xmlns:a16="http://schemas.microsoft.com/office/drawing/2014/main" id="{6F2FEA5F-14C0-4601-9A99-63B1C1AE585A}"/>
              </a:ext>
            </a:extLst>
          </p:cNvPr>
          <p:cNvSpPr txBox="1"/>
          <p:nvPr/>
        </p:nvSpPr>
        <p:spPr>
          <a:xfrm>
            <a:off x="582331" y="5358975"/>
            <a:ext cx="6483493" cy="374654"/>
          </a:xfrm>
          <a:prstGeom prst="rect">
            <a:avLst/>
          </a:prstGeom>
          <a:noFill/>
        </p:spPr>
        <p:txBody>
          <a:bodyPr wrap="square" rtlCol="0">
            <a:spAutoFit/>
          </a:bodyPr>
          <a:lstStyle/>
          <a:p>
            <a:pPr>
              <a:lnSpc>
                <a:spcPct val="150000"/>
              </a:lnSpc>
              <a:defRPr/>
            </a:pPr>
            <a:r>
              <a:rPr lang="en-US" sz="1400" dirty="0">
                <a:latin typeface="Arial Narrow"/>
              </a:rPr>
              <a:t>Confidentiality Status </a:t>
            </a:r>
            <a:r>
              <a:rPr lang="en-US" sz="1400" b="1" dirty="0">
                <a:highlight>
                  <a:srgbClr val="FFFF00"/>
                </a:highlight>
                <a:latin typeface="Arial Narrow"/>
              </a:rPr>
              <a:t>Yellow</a:t>
            </a:r>
            <a:endParaRPr lang="en-US" sz="1400" i="1" dirty="0">
              <a:highlight>
                <a:srgbClr val="FFFF00"/>
              </a:highlight>
              <a:latin typeface="Arial Narrow"/>
            </a:endParaRPr>
          </a:p>
        </p:txBody>
      </p:sp>
      <p:sp>
        <p:nvSpPr>
          <p:cNvPr id="6" name="TextBox 5">
            <a:extLst>
              <a:ext uri="{FF2B5EF4-FFF2-40B4-BE49-F238E27FC236}">
                <a16:creationId xmlns:a16="http://schemas.microsoft.com/office/drawing/2014/main" id="{6FEDE5F6-4D74-4D36-ABCC-1C3AFFA869AA}"/>
              </a:ext>
            </a:extLst>
          </p:cNvPr>
          <p:cNvSpPr txBox="1"/>
          <p:nvPr/>
        </p:nvSpPr>
        <p:spPr>
          <a:xfrm>
            <a:off x="582324" y="5095097"/>
            <a:ext cx="6483492" cy="374718"/>
          </a:xfrm>
          <a:prstGeom prst="rect">
            <a:avLst/>
          </a:prstGeom>
          <a:noFill/>
        </p:spPr>
        <p:txBody>
          <a:bodyPr wrap="square" rtlCol="0">
            <a:spAutoFit/>
          </a:bodyPr>
          <a:lstStyle/>
          <a:p>
            <a:pPr lvl="0">
              <a:lnSpc>
                <a:spcPct val="150000"/>
              </a:lnSpc>
              <a:defRPr/>
            </a:pPr>
            <a:r>
              <a:rPr lang="en-US" sz="1400" dirty="0">
                <a:latin typeface="Arial Narrow"/>
              </a:rPr>
              <a:t>Jakarta, Jan 2021  • Digital &amp; IT – Innovation / Supply Chain Department</a:t>
            </a:r>
          </a:p>
        </p:txBody>
      </p:sp>
    </p:spTree>
    <p:extLst>
      <p:ext uri="{BB962C8B-B14F-4D97-AF65-F5344CB8AC3E}">
        <p14:creationId xmlns:p14="http://schemas.microsoft.com/office/powerpoint/2010/main" val="201346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54351261-FF26-4143-8A43-1CA1CE572557}"/>
              </a:ext>
            </a:extLst>
          </p:cNvPr>
          <p:cNvSpPr txBox="1">
            <a:spLocks/>
          </p:cNvSpPr>
          <p:nvPr/>
        </p:nvSpPr>
        <p:spPr>
          <a:xfrm>
            <a:off x="420019" y="2753279"/>
            <a:ext cx="8165029" cy="104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solidFill>
                  <a:schemeClr val="bg1"/>
                </a:solidFill>
                <a:latin typeface="Arial Narrow" panose="020B0606020202030204" pitchFamily="34" charset="0"/>
                <a:ea typeface="ＭＳ Ｐゴシック" charset="0"/>
                <a:cs typeface="ＭＳ Ｐゴシック" charset="0"/>
                <a:sym typeface="CB Univers 67 CondensedBold" charset="0"/>
              </a:rPr>
              <a:t>Non Core BPM</a:t>
            </a:r>
          </a:p>
          <a:p>
            <a:pPr marL="0" indent="0">
              <a:lnSpc>
                <a:spcPct val="100000"/>
              </a:lnSpc>
              <a:spcBef>
                <a:spcPts val="0"/>
              </a:spcBef>
              <a:buNone/>
            </a:pPr>
            <a:r>
              <a:rPr lang="en-US" sz="1200" dirty="0">
                <a:solidFill>
                  <a:schemeClr val="bg1"/>
                </a:solidFill>
                <a:latin typeface="Arial Narrow" panose="020B0606020202030204" pitchFamily="34" charset="0"/>
                <a:ea typeface="ＭＳ Ｐゴシック" charset="0"/>
                <a:cs typeface="ＭＳ Ｐゴシック" charset="0"/>
                <a:sym typeface="CB Univers 67 CondensedBold" charset="0"/>
              </a:rPr>
              <a:t>Digital &amp; IT - Innovation</a:t>
            </a:r>
          </a:p>
          <a:p>
            <a:pPr marL="0" indent="0">
              <a:lnSpc>
                <a:spcPct val="100000"/>
              </a:lnSpc>
              <a:spcBef>
                <a:spcPts val="0"/>
              </a:spcBef>
              <a:buNone/>
            </a:pPr>
            <a:r>
              <a:rPr lang="en-US" sz="1200" u="sng" dirty="0" err="1">
                <a:solidFill>
                  <a:srgbClr val="0000FF"/>
                </a:solidFill>
                <a:latin typeface="Arial Narrow" panose="020B0606020202030204" pitchFamily="34" charset="0"/>
                <a:ea typeface="ＭＳ Ｐゴシック" charset="0"/>
                <a:cs typeface="ＭＳ Ｐゴシック" charset="0"/>
                <a:sym typeface="CB Univers 67 CondensedBold" charset="0"/>
              </a:rPr>
              <a:t>Ict.bpm@trakindo,co.id</a:t>
            </a:r>
            <a:endParaRPr lang="en-US" sz="1200" u="sng" dirty="0">
              <a:solidFill>
                <a:srgbClr val="0000FF"/>
              </a:solidFill>
              <a:latin typeface="Arial Narrow" panose="020B0606020202030204" pitchFamily="34" charset="0"/>
            </a:endParaRPr>
          </a:p>
        </p:txBody>
      </p:sp>
    </p:spTree>
    <p:extLst>
      <p:ext uri="{BB962C8B-B14F-4D97-AF65-F5344CB8AC3E}">
        <p14:creationId xmlns:p14="http://schemas.microsoft.com/office/powerpoint/2010/main" val="134976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a:xfrm>
            <a:off x="314756" y="356419"/>
            <a:ext cx="8219644" cy="444770"/>
          </a:xfrm>
        </p:spPr>
        <p:txBody>
          <a:bodyPr>
            <a:normAutofit fontScale="90000"/>
          </a:bodyPr>
          <a:lstStyle/>
          <a:p>
            <a:r>
              <a:rPr lang="en-US" dirty="0"/>
              <a:t>Overview</a:t>
            </a:r>
            <a:endParaRPr lang="en-ID" dirty="0"/>
          </a:p>
        </p:txBody>
      </p:sp>
      <p:sp>
        <p:nvSpPr>
          <p:cNvPr id="7" name="Content Placeholder 3">
            <a:extLst>
              <a:ext uri="{FF2B5EF4-FFF2-40B4-BE49-F238E27FC236}">
                <a16:creationId xmlns:a16="http://schemas.microsoft.com/office/drawing/2014/main" id="{5AF528C1-F6A8-48E9-B97D-C5DBE8E8AD5F}"/>
              </a:ext>
            </a:extLst>
          </p:cNvPr>
          <p:cNvSpPr>
            <a:spLocks noGrp="1"/>
          </p:cNvSpPr>
          <p:nvPr>
            <p:ph idx="1"/>
          </p:nvPr>
        </p:nvSpPr>
        <p:spPr>
          <a:xfrm>
            <a:off x="314756" y="964268"/>
            <a:ext cx="8062892" cy="1622172"/>
          </a:xfrm>
        </p:spPr>
        <p:txBody>
          <a:bodyPr>
            <a:normAutofit/>
          </a:bodyPr>
          <a:lstStyle/>
          <a:p>
            <a:pPr marL="0" indent="0">
              <a:buNone/>
            </a:pPr>
            <a:r>
              <a:rPr lang="en-US" sz="1800" dirty="0"/>
              <a:t>Menu Cargo List </a:t>
            </a:r>
            <a:r>
              <a:rPr lang="en-US" sz="1800" dirty="0" err="1"/>
              <a:t>ini</a:t>
            </a:r>
            <a:r>
              <a:rPr lang="en-US" sz="1800" dirty="0"/>
              <a:t> </a:t>
            </a:r>
            <a:r>
              <a:rPr lang="en-US" sz="1800" dirty="0" err="1"/>
              <a:t>digunakan</a:t>
            </a:r>
            <a:r>
              <a:rPr lang="en-US" sz="1800" dirty="0"/>
              <a:t> </a:t>
            </a:r>
            <a:r>
              <a:rPr lang="en-US" sz="1800" dirty="0" err="1"/>
              <a:t>untuk</a:t>
            </a:r>
            <a:r>
              <a:rPr lang="en-US" sz="1800" dirty="0"/>
              <a:t> :</a:t>
            </a:r>
          </a:p>
          <a:p>
            <a:r>
              <a:rPr lang="en-ID" sz="1800" dirty="0" err="1"/>
              <a:t>Menampilkan</a:t>
            </a:r>
            <a:r>
              <a:rPr lang="en-ID" sz="1800" dirty="0"/>
              <a:t> cargo list yang </a:t>
            </a:r>
            <a:r>
              <a:rPr lang="en-ID" sz="1800" dirty="0" err="1"/>
              <a:t>pernah</a:t>
            </a:r>
            <a:r>
              <a:rPr lang="en-ID" sz="1800" dirty="0"/>
              <a:t> </a:t>
            </a:r>
            <a:r>
              <a:rPr lang="en-ID" sz="1800" dirty="0" err="1"/>
              <a:t>dibuat</a:t>
            </a:r>
            <a:r>
              <a:rPr lang="en-ID" sz="1800" dirty="0"/>
              <a:t> </a:t>
            </a:r>
            <a:r>
              <a:rPr lang="en-ID" sz="1800" dirty="0" err="1"/>
              <a:t>sebelumnya</a:t>
            </a:r>
            <a:endParaRPr lang="en-ID" sz="1800" dirty="0"/>
          </a:p>
          <a:p>
            <a:r>
              <a:rPr lang="en-ID" sz="1800" dirty="0" err="1"/>
              <a:t>Membuat</a:t>
            </a:r>
            <a:r>
              <a:rPr lang="en-ID" sz="1800" dirty="0"/>
              <a:t> cargo list </a:t>
            </a:r>
            <a:r>
              <a:rPr lang="en-ID" sz="1800" dirty="0" err="1"/>
              <a:t>dari</a:t>
            </a:r>
            <a:r>
              <a:rPr lang="en-ID" sz="1800" dirty="0"/>
              <a:t> CIPL yang </a:t>
            </a:r>
            <a:r>
              <a:rPr lang="en-ID" sz="1800" dirty="0" err="1"/>
              <a:t>sudah</a:t>
            </a:r>
            <a:r>
              <a:rPr lang="en-ID" sz="1800" dirty="0"/>
              <a:t> di create</a:t>
            </a:r>
          </a:p>
          <a:p>
            <a:r>
              <a:rPr lang="en-ID" sz="1800" dirty="0" err="1"/>
              <a:t>Pembuatan</a:t>
            </a:r>
            <a:r>
              <a:rPr lang="en-ID" sz="1800" dirty="0"/>
              <a:t> cargo list </a:t>
            </a:r>
            <a:r>
              <a:rPr lang="en-ID" sz="1800" dirty="0" err="1"/>
              <a:t>dilakukan</a:t>
            </a:r>
            <a:r>
              <a:rPr lang="en-ID" sz="1800" dirty="0"/>
              <a:t> oleh </a:t>
            </a:r>
            <a:r>
              <a:rPr lang="en-ID" sz="1800" dirty="0" err="1"/>
              <a:t>tim</a:t>
            </a:r>
            <a:r>
              <a:rPr lang="en-ID" sz="1800" dirty="0"/>
              <a:t> CKB/User</a:t>
            </a:r>
          </a:p>
        </p:txBody>
      </p:sp>
      <p:sp>
        <p:nvSpPr>
          <p:cNvPr id="8" name="Title 1">
            <a:extLst>
              <a:ext uri="{FF2B5EF4-FFF2-40B4-BE49-F238E27FC236}">
                <a16:creationId xmlns:a16="http://schemas.microsoft.com/office/drawing/2014/main" id="{04EEC279-9301-462C-A45B-38CB7DE47FA5}"/>
              </a:ext>
            </a:extLst>
          </p:cNvPr>
          <p:cNvSpPr txBox="1">
            <a:spLocks/>
          </p:cNvSpPr>
          <p:nvPr/>
        </p:nvSpPr>
        <p:spPr>
          <a:xfrm>
            <a:off x="343945" y="2648278"/>
            <a:ext cx="8219644" cy="4447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Flow</a:t>
            </a:r>
            <a:endParaRPr lang="en-ID" dirty="0"/>
          </a:p>
        </p:txBody>
      </p:sp>
      <p:pic>
        <p:nvPicPr>
          <p:cNvPr id="9" name="Picture 8">
            <a:extLst>
              <a:ext uri="{FF2B5EF4-FFF2-40B4-BE49-F238E27FC236}">
                <a16:creationId xmlns:a16="http://schemas.microsoft.com/office/drawing/2014/main" id="{49F25E53-D6D5-48D9-B614-FDEB18378DEF}"/>
              </a:ext>
            </a:extLst>
          </p:cNvPr>
          <p:cNvPicPr>
            <a:picLocks noChangeAspect="1"/>
          </p:cNvPicPr>
          <p:nvPr/>
        </p:nvPicPr>
        <p:blipFill>
          <a:blip r:embed="rId2"/>
          <a:stretch>
            <a:fillRect/>
          </a:stretch>
        </p:blipFill>
        <p:spPr>
          <a:xfrm>
            <a:off x="2157688" y="3293999"/>
            <a:ext cx="977182" cy="807401"/>
          </a:xfrm>
          <a:prstGeom prst="rect">
            <a:avLst/>
          </a:prstGeom>
        </p:spPr>
      </p:pic>
      <p:pic>
        <p:nvPicPr>
          <p:cNvPr id="11" name="Picture 10" descr="Icon&#10;&#10;Description automatically generated">
            <a:extLst>
              <a:ext uri="{FF2B5EF4-FFF2-40B4-BE49-F238E27FC236}">
                <a16:creationId xmlns:a16="http://schemas.microsoft.com/office/drawing/2014/main" id="{0BD93C99-FB79-4242-88D2-A14100995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17" y="3202844"/>
            <a:ext cx="807401" cy="807401"/>
          </a:xfrm>
          <a:prstGeom prst="rect">
            <a:avLst/>
          </a:prstGeom>
        </p:spPr>
      </p:pic>
      <p:sp>
        <p:nvSpPr>
          <p:cNvPr id="13" name="Arrow: Right 12">
            <a:extLst>
              <a:ext uri="{FF2B5EF4-FFF2-40B4-BE49-F238E27FC236}">
                <a16:creationId xmlns:a16="http://schemas.microsoft.com/office/drawing/2014/main" id="{49E2C7E7-7665-4B0F-BAB3-E20EB3A01C62}"/>
              </a:ext>
            </a:extLst>
          </p:cNvPr>
          <p:cNvSpPr/>
          <p:nvPr/>
        </p:nvSpPr>
        <p:spPr>
          <a:xfrm>
            <a:off x="3232592" y="3314236"/>
            <a:ext cx="1053737"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B523CADD-EAB0-48B3-8968-022B4516E149}"/>
              </a:ext>
            </a:extLst>
          </p:cNvPr>
          <p:cNvSpPr txBox="1"/>
          <p:nvPr/>
        </p:nvSpPr>
        <p:spPr>
          <a:xfrm>
            <a:off x="1936530" y="4063459"/>
            <a:ext cx="1419497" cy="430887"/>
          </a:xfrm>
          <a:prstGeom prst="rect">
            <a:avLst/>
          </a:prstGeom>
          <a:noFill/>
        </p:spPr>
        <p:txBody>
          <a:bodyPr wrap="square" rtlCol="0">
            <a:spAutoFit/>
          </a:bodyPr>
          <a:lstStyle/>
          <a:p>
            <a:r>
              <a:rPr lang="en-US" sz="1100" dirty="0"/>
              <a:t>Requestor create Cargo List</a:t>
            </a:r>
            <a:endParaRPr lang="en-ID" sz="1100" dirty="0"/>
          </a:p>
        </p:txBody>
      </p:sp>
      <p:sp>
        <p:nvSpPr>
          <p:cNvPr id="16" name="TextBox 15">
            <a:extLst>
              <a:ext uri="{FF2B5EF4-FFF2-40B4-BE49-F238E27FC236}">
                <a16:creationId xmlns:a16="http://schemas.microsoft.com/office/drawing/2014/main" id="{9EC0408D-1FC9-4F1A-A7EA-D258BFE7A09D}"/>
              </a:ext>
            </a:extLst>
          </p:cNvPr>
          <p:cNvSpPr txBox="1"/>
          <p:nvPr/>
        </p:nvSpPr>
        <p:spPr>
          <a:xfrm>
            <a:off x="4007711" y="4043076"/>
            <a:ext cx="1723975" cy="430887"/>
          </a:xfrm>
          <a:prstGeom prst="rect">
            <a:avLst/>
          </a:prstGeom>
          <a:noFill/>
        </p:spPr>
        <p:txBody>
          <a:bodyPr wrap="square" rtlCol="0">
            <a:spAutoFit/>
          </a:bodyPr>
          <a:lstStyle/>
          <a:p>
            <a:pPr algn="ctr"/>
            <a:r>
              <a:rPr lang="en-US" sz="1100" dirty="0"/>
              <a:t>Cargo list </a:t>
            </a:r>
            <a:r>
              <a:rPr lang="en-US" sz="1100" dirty="0" err="1"/>
              <a:t>akan</a:t>
            </a:r>
            <a:r>
              <a:rPr lang="en-US" sz="1100" dirty="0"/>
              <a:t> di review oleh </a:t>
            </a:r>
            <a:r>
              <a:rPr lang="en-US" sz="1100" dirty="0" err="1"/>
              <a:t>tim</a:t>
            </a:r>
            <a:r>
              <a:rPr lang="en-US" sz="1100" dirty="0"/>
              <a:t> IMEX</a:t>
            </a:r>
            <a:endParaRPr lang="en-ID" sz="1100" dirty="0"/>
          </a:p>
        </p:txBody>
      </p:sp>
      <p:pic>
        <p:nvPicPr>
          <p:cNvPr id="17" name="Picture 16">
            <a:extLst>
              <a:ext uri="{FF2B5EF4-FFF2-40B4-BE49-F238E27FC236}">
                <a16:creationId xmlns:a16="http://schemas.microsoft.com/office/drawing/2014/main" id="{3D302349-52E3-4E8F-8D57-89D19B590390}"/>
              </a:ext>
            </a:extLst>
          </p:cNvPr>
          <p:cNvPicPr>
            <a:picLocks noChangeAspect="1"/>
          </p:cNvPicPr>
          <p:nvPr/>
        </p:nvPicPr>
        <p:blipFill>
          <a:blip r:embed="rId4"/>
          <a:stretch>
            <a:fillRect/>
          </a:stretch>
        </p:blipFill>
        <p:spPr>
          <a:xfrm>
            <a:off x="4444408" y="3230593"/>
            <a:ext cx="846401" cy="868577"/>
          </a:xfrm>
          <a:prstGeom prst="rect">
            <a:avLst/>
          </a:prstGeom>
        </p:spPr>
      </p:pic>
      <p:sp>
        <p:nvSpPr>
          <p:cNvPr id="23" name="Arrow: Right 22">
            <a:extLst>
              <a:ext uri="{FF2B5EF4-FFF2-40B4-BE49-F238E27FC236}">
                <a16:creationId xmlns:a16="http://schemas.microsoft.com/office/drawing/2014/main" id="{B72FF4E2-7B55-4299-9DE4-6C6ACFB6F69E}"/>
              </a:ext>
            </a:extLst>
          </p:cNvPr>
          <p:cNvSpPr/>
          <p:nvPr/>
        </p:nvSpPr>
        <p:spPr>
          <a:xfrm>
            <a:off x="5557928" y="3340290"/>
            <a:ext cx="1053737"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B4FE0926-BD29-4C75-BA1B-639A721AAB3D}"/>
              </a:ext>
            </a:extLst>
          </p:cNvPr>
          <p:cNvSpPr txBox="1"/>
          <p:nvPr/>
        </p:nvSpPr>
        <p:spPr>
          <a:xfrm>
            <a:off x="5675076" y="3154886"/>
            <a:ext cx="1322147" cy="261610"/>
          </a:xfrm>
          <a:prstGeom prst="rect">
            <a:avLst/>
          </a:prstGeom>
          <a:noFill/>
        </p:spPr>
        <p:txBody>
          <a:bodyPr wrap="square" rtlCol="0">
            <a:spAutoFit/>
          </a:bodyPr>
          <a:lstStyle/>
          <a:p>
            <a:r>
              <a:rPr lang="en-US" sz="1100" dirty="0"/>
              <a:t>Approved</a:t>
            </a:r>
          </a:p>
        </p:txBody>
      </p:sp>
      <p:sp>
        <p:nvSpPr>
          <p:cNvPr id="26" name="TextBox 25">
            <a:extLst>
              <a:ext uri="{FF2B5EF4-FFF2-40B4-BE49-F238E27FC236}">
                <a16:creationId xmlns:a16="http://schemas.microsoft.com/office/drawing/2014/main" id="{AF61B952-8B55-442D-BA8A-7BAF6186105C}"/>
              </a:ext>
            </a:extLst>
          </p:cNvPr>
          <p:cNvSpPr txBox="1"/>
          <p:nvPr/>
        </p:nvSpPr>
        <p:spPr>
          <a:xfrm>
            <a:off x="6770925" y="3966645"/>
            <a:ext cx="1763475" cy="1277273"/>
          </a:xfrm>
          <a:prstGeom prst="rect">
            <a:avLst/>
          </a:prstGeom>
          <a:noFill/>
        </p:spPr>
        <p:txBody>
          <a:bodyPr wrap="square" rtlCol="0">
            <a:spAutoFit/>
          </a:bodyPr>
          <a:lstStyle/>
          <a:p>
            <a:r>
              <a:rPr lang="en-US" sz="1100" dirty="0"/>
              <a:t>Cargo list </a:t>
            </a:r>
            <a:r>
              <a:rPr lang="en-US" sz="1100" dirty="0" err="1"/>
              <a:t>sudah</a:t>
            </a:r>
            <a:r>
              <a:rPr lang="en-US" sz="1100" dirty="0"/>
              <a:t> di approve dan </a:t>
            </a:r>
            <a:r>
              <a:rPr lang="en-US" sz="1100" dirty="0" err="1"/>
              <a:t>statusnya</a:t>
            </a:r>
            <a:r>
              <a:rPr lang="en-US" sz="1100" dirty="0"/>
              <a:t> </a:t>
            </a:r>
            <a:r>
              <a:rPr lang="en-US" sz="1100" dirty="0" err="1"/>
              <a:t>menjadi</a:t>
            </a:r>
            <a:r>
              <a:rPr lang="en-US" sz="1100" dirty="0"/>
              <a:t> “Waiting SI”</a:t>
            </a:r>
          </a:p>
          <a:p>
            <a:r>
              <a:rPr lang="en-US" sz="1100" dirty="0"/>
              <a:t>Flow </a:t>
            </a:r>
            <a:r>
              <a:rPr lang="en-US" sz="1100" dirty="0" err="1"/>
              <a:t>selanjutnya</a:t>
            </a:r>
            <a:r>
              <a:rPr lang="en-US" sz="1100" dirty="0"/>
              <a:t> </a:t>
            </a:r>
            <a:r>
              <a:rPr lang="en-US" sz="1100" dirty="0" err="1"/>
              <a:t>adalah</a:t>
            </a:r>
            <a:r>
              <a:rPr lang="en-US" sz="1100" dirty="0"/>
              <a:t> </a:t>
            </a:r>
            <a:r>
              <a:rPr lang="en-US" sz="1100" dirty="0" err="1"/>
              <a:t>pembuatan</a:t>
            </a:r>
            <a:r>
              <a:rPr lang="en-US" sz="1100" dirty="0"/>
              <a:t> </a:t>
            </a:r>
            <a:r>
              <a:rPr lang="en-US" sz="1100" dirty="0" err="1"/>
              <a:t>dokumen</a:t>
            </a:r>
            <a:r>
              <a:rPr lang="en-US" sz="1100" dirty="0"/>
              <a:t> shipping instruction yang </a:t>
            </a:r>
            <a:r>
              <a:rPr lang="en-US" sz="1100" dirty="0" err="1"/>
              <a:t>dilakukan</a:t>
            </a:r>
            <a:r>
              <a:rPr lang="en-US" sz="1100" dirty="0"/>
              <a:t> oleh </a:t>
            </a:r>
            <a:r>
              <a:rPr lang="en-US" sz="1100" dirty="0" err="1"/>
              <a:t>tim</a:t>
            </a:r>
            <a:r>
              <a:rPr lang="en-US" sz="1100"/>
              <a:t> IMEX</a:t>
            </a:r>
            <a:endParaRPr lang="en-ID" sz="1100" dirty="0"/>
          </a:p>
        </p:txBody>
      </p:sp>
      <p:sp>
        <p:nvSpPr>
          <p:cNvPr id="30" name="Arrow: Curved Up 29">
            <a:extLst>
              <a:ext uri="{FF2B5EF4-FFF2-40B4-BE49-F238E27FC236}">
                <a16:creationId xmlns:a16="http://schemas.microsoft.com/office/drawing/2014/main" id="{C126D3E5-1EFB-49A4-BEBB-EBA3DFA71DFA}"/>
              </a:ext>
            </a:extLst>
          </p:cNvPr>
          <p:cNvSpPr/>
          <p:nvPr/>
        </p:nvSpPr>
        <p:spPr>
          <a:xfrm rot="10800000" flipV="1">
            <a:off x="3004768" y="4411106"/>
            <a:ext cx="2005887" cy="430888"/>
          </a:xfrm>
          <a:prstGeom prst="curvedUpArrow">
            <a:avLst>
              <a:gd name="adj1" fmla="val 25000"/>
              <a:gd name="adj2" fmla="val 63141"/>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D">
              <a:solidFill>
                <a:schemeClr val="tx1"/>
              </a:solidFill>
            </a:endParaRPr>
          </a:p>
        </p:txBody>
      </p:sp>
      <p:sp>
        <p:nvSpPr>
          <p:cNvPr id="31" name="TextBox 30">
            <a:extLst>
              <a:ext uri="{FF2B5EF4-FFF2-40B4-BE49-F238E27FC236}">
                <a16:creationId xmlns:a16="http://schemas.microsoft.com/office/drawing/2014/main" id="{38D2FDC7-D774-4A16-9B3F-C9998B0AE0A0}"/>
              </a:ext>
            </a:extLst>
          </p:cNvPr>
          <p:cNvSpPr txBox="1"/>
          <p:nvPr/>
        </p:nvSpPr>
        <p:spPr>
          <a:xfrm>
            <a:off x="3658405" y="4560708"/>
            <a:ext cx="1322147" cy="261610"/>
          </a:xfrm>
          <a:prstGeom prst="rect">
            <a:avLst/>
          </a:prstGeom>
          <a:noFill/>
        </p:spPr>
        <p:txBody>
          <a:bodyPr wrap="square" rtlCol="0">
            <a:spAutoFit/>
          </a:bodyPr>
          <a:lstStyle/>
          <a:p>
            <a:r>
              <a:rPr lang="en-US" sz="1100" dirty="0"/>
              <a:t>Revise/Reject</a:t>
            </a:r>
          </a:p>
        </p:txBody>
      </p:sp>
      <p:sp>
        <p:nvSpPr>
          <p:cNvPr id="22" name="TextBox 21">
            <a:extLst>
              <a:ext uri="{FF2B5EF4-FFF2-40B4-BE49-F238E27FC236}">
                <a16:creationId xmlns:a16="http://schemas.microsoft.com/office/drawing/2014/main" id="{66437EDB-C107-44F4-A6A0-48CE350D3889}"/>
              </a:ext>
            </a:extLst>
          </p:cNvPr>
          <p:cNvSpPr txBox="1"/>
          <p:nvPr/>
        </p:nvSpPr>
        <p:spPr>
          <a:xfrm>
            <a:off x="3383730" y="3154886"/>
            <a:ext cx="1322147" cy="261610"/>
          </a:xfrm>
          <a:prstGeom prst="rect">
            <a:avLst/>
          </a:prstGeom>
          <a:noFill/>
        </p:spPr>
        <p:txBody>
          <a:bodyPr wrap="square" rtlCol="0">
            <a:spAutoFit/>
          </a:bodyPr>
          <a:lstStyle/>
          <a:p>
            <a:r>
              <a:rPr lang="en-US" sz="1100" dirty="0"/>
              <a:t>Submit</a:t>
            </a:r>
          </a:p>
        </p:txBody>
      </p:sp>
    </p:spTree>
    <p:extLst>
      <p:ext uri="{BB962C8B-B14F-4D97-AF65-F5344CB8AC3E}">
        <p14:creationId xmlns:p14="http://schemas.microsoft.com/office/powerpoint/2010/main" val="140033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Create </a:t>
            </a:r>
            <a:r>
              <a:rPr lang="en-US" b="1" dirty="0">
                <a:solidFill>
                  <a:schemeClr val="bg1"/>
                </a:solidFill>
                <a:effectLst>
                  <a:outerShdw blurRad="38100" dist="38100" dir="2700000" algn="tl">
                    <a:srgbClr val="000000">
                      <a:alpha val="43137"/>
                    </a:srgbClr>
                  </a:outerShdw>
                </a:effectLst>
              </a:rPr>
              <a:t>Cargo List</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Requestor (Tim CKB)</a:t>
            </a:r>
          </a:p>
        </p:txBody>
      </p:sp>
    </p:spTree>
    <p:extLst>
      <p:ext uri="{BB962C8B-B14F-4D97-AF65-F5344CB8AC3E}">
        <p14:creationId xmlns:p14="http://schemas.microsoft.com/office/powerpoint/2010/main" val="205691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11915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err="1"/>
              <a:t>Aplikasi</a:t>
            </a:r>
            <a:r>
              <a:rPr lang="en-US" dirty="0"/>
              <a:t> EMCS</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130940" y="1153508"/>
            <a:ext cx="5097818" cy="1720111"/>
          </a:xfrm>
        </p:spPr>
        <p:txBody>
          <a:bodyPr>
            <a:normAutofit/>
          </a:bodyPr>
          <a:lstStyle/>
          <a:p>
            <a:pPr marL="0" indent="0">
              <a:buNone/>
            </a:pPr>
            <a:r>
              <a:rPr lang="en-US" sz="2000" dirty="0"/>
              <a:t>Setelah </a:t>
            </a:r>
            <a:r>
              <a:rPr lang="en-US" sz="2000" dirty="0" err="1"/>
              <a:t>berhasil</a:t>
            </a:r>
            <a:r>
              <a:rPr lang="en-US" sz="2000" dirty="0"/>
              <a:t> Login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457200" indent="-457200">
              <a:buAutoNum type="arabicPeriod"/>
            </a:pPr>
            <a:r>
              <a:rPr lang="en-US" sz="2000" dirty="0" err="1"/>
              <a:t>Klik</a:t>
            </a:r>
            <a:r>
              <a:rPr lang="en-US" sz="2000" dirty="0"/>
              <a:t> menu Export Monitoring System</a:t>
            </a:r>
          </a:p>
          <a:p>
            <a:pPr marL="457200" indent="-457200">
              <a:buAutoNum type="arabicPeriod"/>
            </a:pPr>
            <a:r>
              <a:rPr lang="en-US" sz="2000" dirty="0" err="1"/>
              <a:t>Klik</a:t>
            </a:r>
            <a:r>
              <a:rPr lang="en-US" sz="2000" dirty="0"/>
              <a:t> transaction EMCS</a:t>
            </a:r>
          </a:p>
          <a:p>
            <a:pPr marL="457200" indent="-457200">
              <a:buAutoNum type="arabicPeriod"/>
            </a:pPr>
            <a:r>
              <a:rPr lang="en-US" sz="2000" dirty="0" err="1"/>
              <a:t>Klik</a:t>
            </a:r>
            <a:r>
              <a:rPr lang="en-US" sz="2000" dirty="0"/>
              <a:t> sub menu Cargo List</a:t>
            </a:r>
            <a:endParaRPr lang="en-ID" sz="2000" dirty="0"/>
          </a:p>
        </p:txBody>
      </p:sp>
      <p:pic>
        <p:nvPicPr>
          <p:cNvPr id="3" name="Picture 2">
            <a:extLst>
              <a:ext uri="{FF2B5EF4-FFF2-40B4-BE49-F238E27FC236}">
                <a16:creationId xmlns:a16="http://schemas.microsoft.com/office/drawing/2014/main" id="{84BE503E-9DC8-41F3-B253-9E289DB125ED}"/>
              </a:ext>
            </a:extLst>
          </p:cNvPr>
          <p:cNvPicPr>
            <a:picLocks noChangeAspect="1"/>
          </p:cNvPicPr>
          <p:nvPr/>
        </p:nvPicPr>
        <p:blipFill>
          <a:blip r:embed="rId2"/>
          <a:stretch>
            <a:fillRect/>
          </a:stretch>
        </p:blipFill>
        <p:spPr>
          <a:xfrm>
            <a:off x="87269" y="2711648"/>
            <a:ext cx="7396993" cy="2992844"/>
          </a:xfrm>
          <a:prstGeom prst="rect">
            <a:avLst/>
          </a:prstGeom>
        </p:spPr>
      </p:pic>
      <p:sp>
        <p:nvSpPr>
          <p:cNvPr id="12" name="Oval 11">
            <a:extLst>
              <a:ext uri="{FF2B5EF4-FFF2-40B4-BE49-F238E27FC236}">
                <a16:creationId xmlns:a16="http://schemas.microsoft.com/office/drawing/2014/main" id="{44EC58C4-5C44-4ED8-9461-5AE443C88B92}"/>
              </a:ext>
            </a:extLst>
          </p:cNvPr>
          <p:cNvSpPr/>
          <p:nvPr/>
        </p:nvSpPr>
        <p:spPr>
          <a:xfrm>
            <a:off x="1528165" y="326707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CA1137BF-9E02-492A-BD92-D05A080CB37B}"/>
              </a:ext>
            </a:extLst>
          </p:cNvPr>
          <p:cNvSpPr/>
          <p:nvPr/>
        </p:nvSpPr>
        <p:spPr>
          <a:xfrm>
            <a:off x="1467942" y="3671992"/>
            <a:ext cx="186620" cy="216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1DA1B193-7AF6-4F6F-96B9-47189551F7BC}"/>
              </a:ext>
            </a:extLst>
          </p:cNvPr>
          <p:cNvSpPr/>
          <p:nvPr/>
        </p:nvSpPr>
        <p:spPr>
          <a:xfrm>
            <a:off x="915953" y="4112337"/>
            <a:ext cx="186620"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30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Cargo List</a:t>
            </a:r>
            <a:endParaRPr lang="en-ID" dirty="0"/>
          </a:p>
        </p:txBody>
      </p:sp>
      <p:sp>
        <p:nvSpPr>
          <p:cNvPr id="13" name="Content Placeholder 4">
            <a:extLst>
              <a:ext uri="{FF2B5EF4-FFF2-40B4-BE49-F238E27FC236}">
                <a16:creationId xmlns:a16="http://schemas.microsoft.com/office/drawing/2014/main" id="{083011AC-8C3D-4276-96B1-C09033620FAD}"/>
              </a:ext>
            </a:extLst>
          </p:cNvPr>
          <p:cNvSpPr>
            <a:spLocks noGrp="1"/>
          </p:cNvSpPr>
          <p:nvPr>
            <p:ph idx="1"/>
          </p:nvPr>
        </p:nvSpPr>
        <p:spPr>
          <a:xfrm>
            <a:off x="5556324" y="1102937"/>
            <a:ext cx="3526659" cy="2828945"/>
          </a:xfrm>
        </p:spPr>
        <p:txBody>
          <a:bodyPr>
            <a:normAutofit/>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a:t>
            </a:r>
            <a:r>
              <a:rPr lang="en-US" sz="2000" dirty="0" err="1"/>
              <a:t>layar</a:t>
            </a:r>
            <a:r>
              <a:rPr lang="en-US" sz="2000" dirty="0"/>
              <a:t> </a:t>
            </a:r>
            <a:r>
              <a:rPr lang="en-US" sz="2000" dirty="0" err="1"/>
              <a:t>aplikasi</a:t>
            </a:r>
            <a:r>
              <a:rPr lang="en-US" sz="2000" dirty="0"/>
              <a:t>, </a:t>
            </a:r>
            <a:r>
              <a:rPr lang="en-US" sz="2000" dirty="0" err="1"/>
              <a:t>maka</a:t>
            </a:r>
            <a:r>
              <a:rPr lang="en-US" sz="2000" dirty="0"/>
              <a:t> </a:t>
            </a:r>
            <a:r>
              <a:rPr lang="en-US" sz="2000" dirty="0" err="1"/>
              <a:t>selanjutnya</a:t>
            </a:r>
            <a:r>
              <a:rPr lang="en-US" sz="2000" dirty="0"/>
              <a:t> :</a:t>
            </a:r>
          </a:p>
          <a:p>
            <a:pPr marL="457200" indent="-457200">
              <a:buAutoNum type="arabicPeriod"/>
            </a:pPr>
            <a:r>
              <a:rPr lang="en-US" sz="2000" dirty="0" err="1"/>
              <a:t>Klik</a:t>
            </a:r>
            <a:r>
              <a:rPr lang="en-US" sz="2000" dirty="0"/>
              <a:t> Add new</a:t>
            </a:r>
          </a:p>
          <a:p>
            <a:pPr marL="457200" indent="-457200">
              <a:buAutoNum type="arabicPeriod"/>
            </a:pPr>
            <a:r>
              <a:rPr lang="en-US" sz="2000" dirty="0" err="1"/>
              <a:t>Sistem</a:t>
            </a:r>
            <a:r>
              <a:rPr lang="en-US" sz="2000" dirty="0"/>
              <a:t> </a:t>
            </a:r>
            <a:r>
              <a:rPr lang="en-US" sz="2000" dirty="0" err="1"/>
              <a:t>akan</a:t>
            </a:r>
            <a:r>
              <a:rPr lang="en-US" sz="2000" dirty="0"/>
              <a:t> </a:t>
            </a:r>
            <a:r>
              <a:rPr lang="en-US" sz="2000" dirty="0" err="1"/>
              <a:t>menampilkan</a:t>
            </a:r>
            <a:r>
              <a:rPr lang="en-US" sz="2000" dirty="0"/>
              <a:t> form add new cargo list</a:t>
            </a:r>
            <a:endParaRPr lang="en-ID" sz="2000" dirty="0"/>
          </a:p>
        </p:txBody>
      </p:sp>
      <p:pic>
        <p:nvPicPr>
          <p:cNvPr id="3" name="Picture 2">
            <a:extLst>
              <a:ext uri="{FF2B5EF4-FFF2-40B4-BE49-F238E27FC236}">
                <a16:creationId xmlns:a16="http://schemas.microsoft.com/office/drawing/2014/main" id="{0E09B298-669C-4DC8-8749-2CD8472C9027}"/>
              </a:ext>
            </a:extLst>
          </p:cNvPr>
          <p:cNvPicPr>
            <a:picLocks noChangeAspect="1"/>
          </p:cNvPicPr>
          <p:nvPr/>
        </p:nvPicPr>
        <p:blipFill>
          <a:blip r:embed="rId2"/>
          <a:stretch>
            <a:fillRect/>
          </a:stretch>
        </p:blipFill>
        <p:spPr>
          <a:xfrm>
            <a:off x="61017" y="1102937"/>
            <a:ext cx="5481849" cy="1549482"/>
          </a:xfrm>
          <a:prstGeom prst="rect">
            <a:avLst/>
          </a:prstGeom>
        </p:spPr>
      </p:pic>
      <p:sp>
        <p:nvSpPr>
          <p:cNvPr id="10" name="Oval 9">
            <a:extLst>
              <a:ext uri="{FF2B5EF4-FFF2-40B4-BE49-F238E27FC236}">
                <a16:creationId xmlns:a16="http://schemas.microsoft.com/office/drawing/2014/main" id="{2D00EBBB-B75C-45DB-989B-62167CBEB6E9}"/>
              </a:ext>
            </a:extLst>
          </p:cNvPr>
          <p:cNvSpPr/>
          <p:nvPr/>
        </p:nvSpPr>
        <p:spPr>
          <a:xfrm>
            <a:off x="461365" y="141922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C54FB9E-C603-4A0B-9F53-1DF560B3FCE6}"/>
              </a:ext>
            </a:extLst>
          </p:cNvPr>
          <p:cNvPicPr>
            <a:picLocks noChangeAspect="1"/>
          </p:cNvPicPr>
          <p:nvPr/>
        </p:nvPicPr>
        <p:blipFill>
          <a:blip r:embed="rId3"/>
          <a:stretch>
            <a:fillRect/>
          </a:stretch>
        </p:blipFill>
        <p:spPr>
          <a:xfrm>
            <a:off x="6498" y="2848603"/>
            <a:ext cx="5603883" cy="2166557"/>
          </a:xfrm>
          <a:prstGeom prst="rect">
            <a:avLst/>
          </a:prstGeom>
        </p:spPr>
      </p:pic>
      <p:sp>
        <p:nvSpPr>
          <p:cNvPr id="12" name="Oval 11">
            <a:extLst>
              <a:ext uri="{FF2B5EF4-FFF2-40B4-BE49-F238E27FC236}">
                <a16:creationId xmlns:a16="http://schemas.microsoft.com/office/drawing/2014/main" id="{7FF4FA0E-6E29-481F-9FA0-0BE0376E201B}"/>
              </a:ext>
            </a:extLst>
          </p:cNvPr>
          <p:cNvSpPr/>
          <p:nvPr/>
        </p:nvSpPr>
        <p:spPr>
          <a:xfrm>
            <a:off x="2318740" y="2903189"/>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702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Cargo List</a:t>
            </a:r>
            <a:endParaRPr lang="en-ID" dirty="0"/>
          </a:p>
        </p:txBody>
      </p:sp>
      <p:sp>
        <p:nvSpPr>
          <p:cNvPr id="13" name="Content Placeholder 4">
            <a:extLst>
              <a:ext uri="{FF2B5EF4-FFF2-40B4-BE49-F238E27FC236}">
                <a16:creationId xmlns:a16="http://schemas.microsoft.com/office/drawing/2014/main" id="{083011AC-8C3D-4276-96B1-C09033620FAD}"/>
              </a:ext>
            </a:extLst>
          </p:cNvPr>
          <p:cNvSpPr>
            <a:spLocks noGrp="1"/>
          </p:cNvSpPr>
          <p:nvPr>
            <p:ph idx="1"/>
          </p:nvPr>
        </p:nvSpPr>
        <p:spPr>
          <a:xfrm>
            <a:off x="5556324" y="1102937"/>
            <a:ext cx="3526659" cy="4652126"/>
          </a:xfrm>
        </p:spPr>
        <p:txBody>
          <a:bodyPr>
            <a:normAutofit fontScale="92500" lnSpcReduction="10000"/>
          </a:bodyPr>
          <a:lstStyle/>
          <a:p>
            <a:pPr marL="0" indent="0">
              <a:buNone/>
            </a:pPr>
            <a:r>
              <a:rPr lang="en-US" sz="2000" dirty="0" err="1"/>
              <a:t>Untuk</a:t>
            </a:r>
            <a:r>
              <a:rPr lang="en-US" sz="2000" dirty="0"/>
              <a:t> </a:t>
            </a:r>
            <a:r>
              <a:rPr lang="en-US" sz="2000" dirty="0" err="1"/>
              <a:t>membuat</a:t>
            </a:r>
            <a:r>
              <a:rPr lang="en-US" sz="2000" dirty="0"/>
              <a:t> cargo list, </a:t>
            </a:r>
            <a:r>
              <a:rPr lang="en-US" sz="2000" dirty="0" err="1"/>
              <a:t>lakukan</a:t>
            </a:r>
            <a:r>
              <a:rPr lang="en-US" sz="2000" dirty="0"/>
              <a:t> </a:t>
            </a:r>
            <a:r>
              <a:rPr lang="en-US" sz="2000" dirty="0" err="1"/>
              <a:t>langkah-langkah</a:t>
            </a:r>
            <a:r>
              <a:rPr lang="en-US" sz="2000" dirty="0"/>
              <a:t> </a:t>
            </a:r>
            <a:r>
              <a:rPr lang="en-US" sz="2000" dirty="0" err="1"/>
              <a:t>berikut</a:t>
            </a:r>
            <a:r>
              <a:rPr lang="en-US" sz="2000" dirty="0"/>
              <a:t>:</a:t>
            </a:r>
          </a:p>
          <a:p>
            <a:pPr marL="266700" indent="-266700">
              <a:buFont typeface="+mj-lt"/>
              <a:buAutoNum type="arabicPeriod" startAt="3"/>
            </a:pPr>
            <a:r>
              <a:rPr lang="en-US" sz="2000" dirty="0" err="1"/>
              <a:t>Pilih</a:t>
            </a:r>
            <a:r>
              <a:rPr lang="en-US" sz="2000" dirty="0"/>
              <a:t> cargo item</a:t>
            </a:r>
          </a:p>
          <a:p>
            <a:pPr marL="266700" indent="-266700">
              <a:buFont typeface="+mj-lt"/>
              <a:buAutoNum type="arabicPeriod" startAt="3"/>
            </a:pPr>
            <a:r>
              <a:rPr lang="en-US" sz="2000" dirty="0" err="1"/>
              <a:t>Pilih</a:t>
            </a:r>
            <a:r>
              <a:rPr lang="en-US" sz="2000" dirty="0"/>
              <a:t> reference</a:t>
            </a:r>
            <a:br>
              <a:rPr lang="en-US" sz="2000" dirty="0"/>
            </a:br>
            <a:br>
              <a:rPr lang="en-US" sz="2000" dirty="0"/>
            </a:br>
            <a:r>
              <a:rPr lang="en-US" sz="2000" dirty="0"/>
              <a:t>Note : Data reference yang </a:t>
            </a:r>
            <a:r>
              <a:rPr lang="en-US" sz="2000" dirty="0" err="1"/>
              <a:t>muncul</a:t>
            </a:r>
            <a:r>
              <a:rPr lang="en-US" sz="2000" dirty="0"/>
              <a:t> </a:t>
            </a:r>
            <a:r>
              <a:rPr lang="en-US" sz="2000" dirty="0" err="1"/>
              <a:t>merupakan</a:t>
            </a:r>
            <a:r>
              <a:rPr lang="en-US" sz="2000" dirty="0"/>
              <a:t> data DO CIPL yang </a:t>
            </a:r>
            <a:r>
              <a:rPr lang="en-US" sz="2000" dirty="0" err="1"/>
              <a:t>sudah</a:t>
            </a:r>
            <a:r>
              <a:rPr lang="en-US" sz="2000" dirty="0"/>
              <a:t> </a:t>
            </a:r>
            <a:r>
              <a:rPr lang="en-US" sz="2000" dirty="0" err="1"/>
              <a:t>dibuatkan</a:t>
            </a:r>
            <a:r>
              <a:rPr lang="en-US" sz="2000" dirty="0"/>
              <a:t> RG BAST. </a:t>
            </a:r>
            <a:br>
              <a:rPr lang="en-US" sz="2000" dirty="0"/>
            </a:br>
            <a:br>
              <a:rPr lang="en-US" sz="2000" dirty="0"/>
            </a:br>
            <a:r>
              <a:rPr lang="en-US" sz="2000" dirty="0" err="1"/>
              <a:t>Ketika</a:t>
            </a:r>
            <a:r>
              <a:rPr lang="en-US" sz="2000" dirty="0"/>
              <a:t> reference </a:t>
            </a:r>
            <a:r>
              <a:rPr lang="en-US" sz="2000" dirty="0" err="1"/>
              <a:t>dipilih</a:t>
            </a:r>
            <a:r>
              <a:rPr lang="en-US" sz="2000" dirty="0"/>
              <a:t>, </a:t>
            </a:r>
            <a:r>
              <a:rPr lang="en-US" sz="2000" dirty="0" err="1"/>
              <a:t>maka</a:t>
            </a:r>
            <a:r>
              <a:rPr lang="en-US" sz="2000" dirty="0"/>
              <a:t> system </a:t>
            </a:r>
            <a:r>
              <a:rPr lang="en-US" sz="2000" dirty="0" err="1"/>
              <a:t>otomatis</a:t>
            </a:r>
            <a:r>
              <a:rPr lang="en-US" sz="2000" dirty="0"/>
              <a:t> </a:t>
            </a:r>
            <a:r>
              <a:rPr lang="en-US" sz="2000" dirty="0" err="1"/>
              <a:t>akan</a:t>
            </a:r>
            <a:r>
              <a:rPr lang="en-US" sz="2000" dirty="0"/>
              <a:t> </a:t>
            </a:r>
            <a:r>
              <a:rPr lang="en-US" sz="2000" dirty="0" err="1"/>
              <a:t>menampilkan</a:t>
            </a:r>
            <a:r>
              <a:rPr lang="en-US" sz="2000" dirty="0"/>
              <a:t> data cargo no, date, Incoterm, </a:t>
            </a:r>
            <a:r>
              <a:rPr lang="en-US" sz="2000" dirty="0" err="1"/>
              <a:t>dll</a:t>
            </a:r>
            <a:r>
              <a:rPr lang="en-US" sz="2000" dirty="0"/>
              <a:t> </a:t>
            </a:r>
            <a:r>
              <a:rPr lang="en-US" sz="2000" dirty="0" err="1"/>
              <a:t>sesuai</a:t>
            </a:r>
            <a:r>
              <a:rPr lang="en-US" sz="2000" dirty="0"/>
              <a:t> </a:t>
            </a:r>
            <a:r>
              <a:rPr lang="en-US" sz="2000" dirty="0" err="1"/>
              <a:t>dengan</a:t>
            </a:r>
            <a:r>
              <a:rPr lang="en-US" sz="2000" dirty="0"/>
              <a:t> data DO yang </a:t>
            </a:r>
            <a:r>
              <a:rPr lang="en-US" sz="2000" dirty="0" err="1"/>
              <a:t>dipilih</a:t>
            </a:r>
            <a:r>
              <a:rPr lang="en-US" sz="2000" dirty="0"/>
              <a:t>.</a:t>
            </a:r>
            <a:br>
              <a:rPr lang="en-US" sz="2000" dirty="0"/>
            </a:br>
            <a:r>
              <a:rPr lang="en-US" sz="2000" dirty="0"/>
              <a:t>Reference </a:t>
            </a:r>
            <a:r>
              <a:rPr lang="en-US" sz="2000" dirty="0" err="1"/>
              <a:t>dapat</a:t>
            </a:r>
            <a:r>
              <a:rPr lang="en-US" sz="2000" dirty="0"/>
              <a:t> </a:t>
            </a:r>
            <a:r>
              <a:rPr lang="en-US" sz="2000" dirty="0" err="1"/>
              <a:t>diisi</a:t>
            </a:r>
            <a:r>
              <a:rPr lang="en-US" sz="2000" dirty="0"/>
              <a:t> </a:t>
            </a:r>
            <a:r>
              <a:rPr lang="en-US" sz="2000" dirty="0" err="1"/>
              <a:t>lebih</a:t>
            </a:r>
            <a:r>
              <a:rPr lang="en-US" sz="2000" dirty="0"/>
              <a:t> </a:t>
            </a:r>
            <a:r>
              <a:rPr lang="en-US" sz="2000" dirty="0" err="1"/>
              <a:t>dari</a:t>
            </a:r>
            <a:r>
              <a:rPr lang="en-US" sz="2000" dirty="0"/>
              <a:t> 1 DO</a:t>
            </a:r>
          </a:p>
          <a:p>
            <a:pPr marL="266700" indent="-266700">
              <a:buFont typeface="+mj-lt"/>
              <a:buAutoNum type="arabicPeriod" startAt="3"/>
            </a:pPr>
            <a:r>
              <a:rPr lang="en-US" sz="2000" dirty="0" err="1"/>
              <a:t>Klik</a:t>
            </a:r>
            <a:r>
              <a:rPr lang="en-US" sz="2000" dirty="0"/>
              <a:t> add cargo </a:t>
            </a:r>
            <a:r>
              <a:rPr lang="en-US" sz="2000" dirty="0" err="1"/>
              <a:t>maka</a:t>
            </a:r>
            <a:r>
              <a:rPr lang="en-US" sz="2000" dirty="0"/>
              <a:t> system </a:t>
            </a:r>
            <a:r>
              <a:rPr lang="en-US" sz="2000" dirty="0" err="1"/>
              <a:t>akan</a:t>
            </a:r>
            <a:r>
              <a:rPr lang="en-US" sz="2000" dirty="0"/>
              <a:t> </a:t>
            </a:r>
            <a:r>
              <a:rPr lang="en-US" sz="2000" dirty="0" err="1"/>
              <a:t>menampilkan</a:t>
            </a:r>
            <a:r>
              <a:rPr lang="en-US" sz="2000" dirty="0"/>
              <a:t> popup add cargo</a:t>
            </a:r>
          </a:p>
          <a:p>
            <a:pPr marL="0" indent="0">
              <a:buNone/>
            </a:pPr>
            <a:endParaRPr lang="en-ID" sz="2000" dirty="0"/>
          </a:p>
        </p:txBody>
      </p:sp>
      <p:pic>
        <p:nvPicPr>
          <p:cNvPr id="4" name="Picture 3">
            <a:extLst>
              <a:ext uri="{FF2B5EF4-FFF2-40B4-BE49-F238E27FC236}">
                <a16:creationId xmlns:a16="http://schemas.microsoft.com/office/drawing/2014/main" id="{6C54FB9E-C603-4A0B-9F53-1DF560B3FCE6}"/>
              </a:ext>
            </a:extLst>
          </p:cNvPr>
          <p:cNvPicPr>
            <a:picLocks noChangeAspect="1"/>
          </p:cNvPicPr>
          <p:nvPr/>
        </p:nvPicPr>
        <p:blipFill>
          <a:blip r:embed="rId2"/>
          <a:stretch>
            <a:fillRect/>
          </a:stretch>
        </p:blipFill>
        <p:spPr>
          <a:xfrm>
            <a:off x="0" y="1102937"/>
            <a:ext cx="5603883" cy="2166557"/>
          </a:xfrm>
          <a:prstGeom prst="rect">
            <a:avLst/>
          </a:prstGeom>
        </p:spPr>
      </p:pic>
      <p:sp>
        <p:nvSpPr>
          <p:cNvPr id="12" name="Oval 11">
            <a:extLst>
              <a:ext uri="{FF2B5EF4-FFF2-40B4-BE49-F238E27FC236}">
                <a16:creationId xmlns:a16="http://schemas.microsoft.com/office/drawing/2014/main" id="{7FF4FA0E-6E29-481F-9FA0-0BE0376E201B}"/>
              </a:ext>
            </a:extLst>
          </p:cNvPr>
          <p:cNvSpPr/>
          <p:nvPr/>
        </p:nvSpPr>
        <p:spPr>
          <a:xfrm>
            <a:off x="5042890" y="1845914"/>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5A8974E3-3BC0-4453-B3B2-E8FA6FD186C8}"/>
              </a:ext>
            </a:extLst>
          </p:cNvPr>
          <p:cNvPicPr>
            <a:picLocks noChangeAspect="1"/>
          </p:cNvPicPr>
          <p:nvPr/>
        </p:nvPicPr>
        <p:blipFill>
          <a:blip r:embed="rId3"/>
          <a:stretch>
            <a:fillRect/>
          </a:stretch>
        </p:blipFill>
        <p:spPr>
          <a:xfrm>
            <a:off x="62454" y="3389790"/>
            <a:ext cx="5493870" cy="1744019"/>
          </a:xfrm>
          <a:prstGeom prst="rect">
            <a:avLst/>
          </a:prstGeom>
        </p:spPr>
      </p:pic>
      <p:sp>
        <p:nvSpPr>
          <p:cNvPr id="9" name="Oval 8">
            <a:extLst>
              <a:ext uri="{FF2B5EF4-FFF2-40B4-BE49-F238E27FC236}">
                <a16:creationId xmlns:a16="http://schemas.microsoft.com/office/drawing/2014/main" id="{6994616C-9845-4A88-8502-0E2E4B0D4FED}"/>
              </a:ext>
            </a:extLst>
          </p:cNvPr>
          <p:cNvSpPr/>
          <p:nvPr/>
        </p:nvSpPr>
        <p:spPr>
          <a:xfrm>
            <a:off x="5042890" y="215767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CB3DFB2C-C424-45B3-96A2-E71C112052F5}"/>
              </a:ext>
            </a:extLst>
          </p:cNvPr>
          <p:cNvSpPr/>
          <p:nvPr/>
        </p:nvSpPr>
        <p:spPr>
          <a:xfrm>
            <a:off x="575665" y="250038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68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Cargo List – Pop up add cargo </a:t>
            </a:r>
            <a:endParaRPr lang="en-ID" dirty="0"/>
          </a:p>
        </p:txBody>
      </p:sp>
      <p:sp>
        <p:nvSpPr>
          <p:cNvPr id="13" name="Content Placeholder 4">
            <a:extLst>
              <a:ext uri="{FF2B5EF4-FFF2-40B4-BE49-F238E27FC236}">
                <a16:creationId xmlns:a16="http://schemas.microsoft.com/office/drawing/2014/main" id="{083011AC-8C3D-4276-96B1-C09033620FAD}"/>
              </a:ext>
            </a:extLst>
          </p:cNvPr>
          <p:cNvSpPr>
            <a:spLocks noGrp="1"/>
          </p:cNvSpPr>
          <p:nvPr>
            <p:ph idx="1"/>
          </p:nvPr>
        </p:nvSpPr>
        <p:spPr>
          <a:xfrm>
            <a:off x="5556324" y="1102937"/>
            <a:ext cx="3526659" cy="3192838"/>
          </a:xfrm>
        </p:spPr>
        <p:txBody>
          <a:bodyPr>
            <a:normAutofit fontScale="70000" lnSpcReduction="20000"/>
          </a:bodyPr>
          <a:lstStyle/>
          <a:p>
            <a:pPr marL="0" indent="0">
              <a:buNone/>
            </a:pPr>
            <a:r>
              <a:rPr lang="en-US" sz="2000" dirty="0"/>
              <a:t>Setelah system </a:t>
            </a:r>
            <a:r>
              <a:rPr lang="en-US" sz="2000" dirty="0" err="1"/>
              <a:t>berhasil</a:t>
            </a:r>
            <a:r>
              <a:rPr lang="en-US" sz="2000" dirty="0"/>
              <a:t> </a:t>
            </a:r>
            <a:r>
              <a:rPr lang="en-US" sz="2000" dirty="0" err="1"/>
              <a:t>menampilkan</a:t>
            </a:r>
            <a:r>
              <a:rPr lang="en-US" sz="2000" dirty="0"/>
              <a:t> popup add cargo item,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266700" indent="-266700">
              <a:buFont typeface="+mj-lt"/>
              <a:buAutoNum type="arabicPeriod" startAt="6"/>
            </a:pPr>
            <a:r>
              <a:rPr lang="en-ID" sz="2000" dirty="0"/>
              <a:t>Isi </a:t>
            </a:r>
            <a:r>
              <a:rPr lang="en-ID" sz="2000" dirty="0" err="1"/>
              <a:t>kolom</a:t>
            </a:r>
            <a:r>
              <a:rPr lang="en-ID" sz="2000" dirty="0"/>
              <a:t> container number</a:t>
            </a:r>
          </a:p>
          <a:p>
            <a:pPr marL="266700" indent="-266700">
              <a:buFont typeface="+mj-lt"/>
              <a:buAutoNum type="arabicPeriod" startAt="6"/>
            </a:pPr>
            <a:r>
              <a:rPr lang="en-ID" sz="2000" dirty="0" err="1"/>
              <a:t>Pilih</a:t>
            </a:r>
            <a:r>
              <a:rPr lang="en-ID" sz="2000" dirty="0"/>
              <a:t> container type</a:t>
            </a:r>
          </a:p>
          <a:p>
            <a:pPr marL="266700" indent="-266700">
              <a:buFont typeface="+mj-lt"/>
              <a:buAutoNum type="arabicPeriod" startAt="6"/>
            </a:pPr>
            <a:r>
              <a:rPr lang="en-ID" sz="2000" dirty="0"/>
              <a:t>Isi </a:t>
            </a:r>
            <a:r>
              <a:rPr lang="en-ID" sz="2000" dirty="0" err="1"/>
              <a:t>kolom</a:t>
            </a:r>
            <a:r>
              <a:rPr lang="en-ID" sz="2000" dirty="0"/>
              <a:t> seal number</a:t>
            </a:r>
          </a:p>
          <a:p>
            <a:pPr marL="266700" indent="-266700">
              <a:buFont typeface="+mj-lt"/>
              <a:buAutoNum type="arabicPeriod" startAt="6"/>
            </a:pPr>
            <a:r>
              <a:rPr lang="en-ID" sz="2000" dirty="0" err="1"/>
              <a:t>Ceklist</a:t>
            </a:r>
            <a:r>
              <a:rPr lang="en-ID" sz="2000" dirty="0"/>
              <a:t> data yang </a:t>
            </a:r>
            <a:r>
              <a:rPr lang="en-ID" sz="2000" dirty="0" err="1"/>
              <a:t>diinginkan</a:t>
            </a:r>
            <a:endParaRPr lang="en-ID" sz="2000" dirty="0"/>
          </a:p>
          <a:p>
            <a:pPr marL="266700" indent="-266700">
              <a:buFont typeface="+mj-lt"/>
              <a:buAutoNum type="arabicPeriod" startAt="6"/>
            </a:pPr>
            <a:r>
              <a:rPr lang="en-ID" sz="2000" dirty="0" err="1"/>
              <a:t>Klik</a:t>
            </a:r>
            <a:r>
              <a:rPr lang="en-ID" sz="2000" dirty="0"/>
              <a:t> </a:t>
            </a:r>
            <a:r>
              <a:rPr lang="en-ID" sz="2000" dirty="0" err="1"/>
              <a:t>tombol</a:t>
            </a:r>
            <a:r>
              <a:rPr lang="en-ID" sz="2000" dirty="0"/>
              <a:t> create</a:t>
            </a:r>
          </a:p>
          <a:p>
            <a:pPr marL="266700" indent="-266700">
              <a:buFont typeface="+mj-lt"/>
              <a:buAutoNum type="arabicPeriod" startAt="6"/>
            </a:pPr>
            <a:r>
              <a:rPr lang="en-ID" sz="2000" dirty="0" err="1"/>
              <a:t>Sistem</a:t>
            </a:r>
            <a:r>
              <a:rPr lang="en-ID" sz="2000" dirty="0"/>
              <a:t> </a:t>
            </a:r>
            <a:r>
              <a:rPr lang="en-ID" sz="2000" dirty="0" err="1"/>
              <a:t>akan</a:t>
            </a:r>
            <a:r>
              <a:rPr lang="en-ID" sz="2000" dirty="0"/>
              <a:t> </a:t>
            </a:r>
            <a:r>
              <a:rPr lang="en-ID" sz="2000" dirty="0" err="1"/>
              <a:t>menampilkan</a:t>
            </a:r>
            <a:r>
              <a:rPr lang="en-ID" sz="2000" dirty="0"/>
              <a:t> data yang </a:t>
            </a:r>
            <a:r>
              <a:rPr lang="en-ID" sz="2000" dirty="0" err="1"/>
              <a:t>dipilih</a:t>
            </a:r>
            <a:r>
              <a:rPr lang="en-ID" sz="2000" dirty="0"/>
              <a:t> </a:t>
            </a:r>
            <a:r>
              <a:rPr lang="en-ID" sz="2000" dirty="0" err="1"/>
              <a:t>kedalam</a:t>
            </a:r>
            <a:r>
              <a:rPr lang="en-ID" sz="2000" dirty="0"/>
              <a:t> table cargo list</a:t>
            </a:r>
          </a:p>
          <a:p>
            <a:pPr marL="266700" indent="-266700">
              <a:buFont typeface="+mj-lt"/>
              <a:buAutoNum type="arabicPeriod" startAt="6"/>
            </a:pPr>
            <a:r>
              <a:rPr lang="en-ID" sz="2000" dirty="0" err="1"/>
              <a:t>apabila</a:t>
            </a:r>
            <a:r>
              <a:rPr lang="en-ID" sz="2000" dirty="0"/>
              <a:t> </a:t>
            </a:r>
            <a:r>
              <a:rPr lang="en-ID" sz="2000" dirty="0" err="1"/>
              <a:t>ada</a:t>
            </a:r>
            <a:r>
              <a:rPr lang="en-ID" sz="2000" dirty="0"/>
              <a:t> data yang </a:t>
            </a:r>
            <a:r>
              <a:rPr lang="en-ID" sz="2000" dirty="0" err="1"/>
              <a:t>ingin</a:t>
            </a:r>
            <a:r>
              <a:rPr lang="en-ID" sz="2000" dirty="0"/>
              <a:t> </a:t>
            </a:r>
            <a:r>
              <a:rPr lang="en-ID" sz="2000" dirty="0" err="1"/>
              <a:t>diubah</a:t>
            </a:r>
            <a:r>
              <a:rPr lang="en-ID" sz="2000" dirty="0"/>
              <a:t> </a:t>
            </a:r>
            <a:r>
              <a:rPr lang="en-ID" sz="2000" dirty="0" err="1"/>
              <a:t>atau</a:t>
            </a:r>
            <a:r>
              <a:rPr lang="en-ID" sz="2000" dirty="0"/>
              <a:t> </a:t>
            </a:r>
            <a:r>
              <a:rPr lang="en-ID" sz="2000" dirty="0" err="1"/>
              <a:t>dihapus</a:t>
            </a:r>
            <a:r>
              <a:rPr lang="en-ID" sz="2000" dirty="0"/>
              <a:t>, </a:t>
            </a:r>
            <a:r>
              <a:rPr lang="en-ID" sz="2000" dirty="0" err="1"/>
              <a:t>maka</a:t>
            </a:r>
            <a:r>
              <a:rPr lang="en-ID" sz="2000" dirty="0"/>
              <a:t> </a:t>
            </a:r>
            <a:r>
              <a:rPr lang="en-ID" sz="2000" dirty="0" err="1"/>
              <a:t>klik</a:t>
            </a:r>
            <a:r>
              <a:rPr lang="en-ID" sz="2000" dirty="0"/>
              <a:t> </a:t>
            </a:r>
            <a:r>
              <a:rPr lang="en-ID" sz="2000" dirty="0" err="1"/>
              <a:t>tombol</a:t>
            </a:r>
            <a:r>
              <a:rPr lang="en-ID" sz="2000" dirty="0"/>
              <a:t> </a:t>
            </a:r>
            <a:r>
              <a:rPr lang="en-ID" sz="2000" dirty="0" err="1"/>
              <a:t>ubah</a:t>
            </a:r>
            <a:r>
              <a:rPr lang="en-ID" sz="2000" dirty="0"/>
              <a:t> pada </a:t>
            </a:r>
            <a:r>
              <a:rPr lang="en-ID" sz="2000" dirty="0" err="1"/>
              <a:t>kolom</a:t>
            </a:r>
            <a:r>
              <a:rPr lang="en-ID" sz="2000" dirty="0"/>
              <a:t> action</a:t>
            </a:r>
          </a:p>
        </p:txBody>
      </p:sp>
      <p:pic>
        <p:nvPicPr>
          <p:cNvPr id="3" name="Picture 2">
            <a:extLst>
              <a:ext uri="{FF2B5EF4-FFF2-40B4-BE49-F238E27FC236}">
                <a16:creationId xmlns:a16="http://schemas.microsoft.com/office/drawing/2014/main" id="{12306568-D99D-4A89-991D-463550FD9ED1}"/>
              </a:ext>
            </a:extLst>
          </p:cNvPr>
          <p:cNvPicPr>
            <a:picLocks noChangeAspect="1"/>
          </p:cNvPicPr>
          <p:nvPr/>
        </p:nvPicPr>
        <p:blipFill>
          <a:blip r:embed="rId2"/>
          <a:stretch>
            <a:fillRect/>
          </a:stretch>
        </p:blipFill>
        <p:spPr>
          <a:xfrm>
            <a:off x="69924" y="1107155"/>
            <a:ext cx="5486400" cy="2321845"/>
          </a:xfrm>
          <a:prstGeom prst="rect">
            <a:avLst/>
          </a:prstGeom>
        </p:spPr>
      </p:pic>
      <p:pic>
        <p:nvPicPr>
          <p:cNvPr id="6" name="Picture 5">
            <a:extLst>
              <a:ext uri="{FF2B5EF4-FFF2-40B4-BE49-F238E27FC236}">
                <a16:creationId xmlns:a16="http://schemas.microsoft.com/office/drawing/2014/main" id="{45B351D7-185F-4155-A119-352D6E658FDA}"/>
              </a:ext>
            </a:extLst>
          </p:cNvPr>
          <p:cNvPicPr>
            <a:picLocks noChangeAspect="1"/>
          </p:cNvPicPr>
          <p:nvPr/>
        </p:nvPicPr>
        <p:blipFill>
          <a:blip r:embed="rId3"/>
          <a:stretch>
            <a:fillRect/>
          </a:stretch>
        </p:blipFill>
        <p:spPr>
          <a:xfrm>
            <a:off x="3765624" y="3501671"/>
            <a:ext cx="1790700" cy="237004"/>
          </a:xfrm>
          <a:prstGeom prst="rect">
            <a:avLst/>
          </a:prstGeom>
        </p:spPr>
      </p:pic>
      <p:sp>
        <p:nvSpPr>
          <p:cNvPr id="14" name="Oval 13">
            <a:extLst>
              <a:ext uri="{FF2B5EF4-FFF2-40B4-BE49-F238E27FC236}">
                <a16:creationId xmlns:a16="http://schemas.microsoft.com/office/drawing/2014/main" id="{0CBC9BF3-1D8E-442C-A095-228E69CBF261}"/>
              </a:ext>
            </a:extLst>
          </p:cNvPr>
          <p:cNvSpPr/>
          <p:nvPr/>
        </p:nvSpPr>
        <p:spPr>
          <a:xfrm>
            <a:off x="2433933" y="135738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62841457-68E3-4FCF-A7DB-60242C37F0F8}"/>
              </a:ext>
            </a:extLst>
          </p:cNvPr>
          <p:cNvSpPr/>
          <p:nvPr/>
        </p:nvSpPr>
        <p:spPr>
          <a:xfrm>
            <a:off x="2329835" y="1622014"/>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71631083-656D-40E2-9015-A1CD7840D9DA}"/>
              </a:ext>
            </a:extLst>
          </p:cNvPr>
          <p:cNvSpPr/>
          <p:nvPr/>
        </p:nvSpPr>
        <p:spPr>
          <a:xfrm>
            <a:off x="4554304" y="1380853"/>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7" name="Oval 16">
            <a:extLst>
              <a:ext uri="{FF2B5EF4-FFF2-40B4-BE49-F238E27FC236}">
                <a16:creationId xmlns:a16="http://schemas.microsoft.com/office/drawing/2014/main" id="{2B676404-7EBF-4190-AE5A-E23B423790AD}"/>
              </a:ext>
            </a:extLst>
          </p:cNvPr>
          <p:cNvSpPr/>
          <p:nvPr/>
        </p:nvSpPr>
        <p:spPr>
          <a:xfrm>
            <a:off x="365544" y="2421676"/>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9</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8" name="Oval 17">
            <a:extLst>
              <a:ext uri="{FF2B5EF4-FFF2-40B4-BE49-F238E27FC236}">
                <a16:creationId xmlns:a16="http://schemas.microsoft.com/office/drawing/2014/main" id="{41350713-0DDC-472E-90CA-E67266D13C1E}"/>
              </a:ext>
            </a:extLst>
          </p:cNvPr>
          <p:cNvSpPr/>
          <p:nvPr/>
        </p:nvSpPr>
        <p:spPr>
          <a:xfrm>
            <a:off x="4660974" y="3694878"/>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10</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0C92103A-0F16-4F2B-8C64-9CE9806AB12F}"/>
              </a:ext>
            </a:extLst>
          </p:cNvPr>
          <p:cNvPicPr>
            <a:picLocks noChangeAspect="1"/>
          </p:cNvPicPr>
          <p:nvPr/>
        </p:nvPicPr>
        <p:blipFill>
          <a:blip r:embed="rId4"/>
          <a:stretch>
            <a:fillRect/>
          </a:stretch>
        </p:blipFill>
        <p:spPr>
          <a:xfrm>
            <a:off x="196307" y="4125089"/>
            <a:ext cx="7123346" cy="1832337"/>
          </a:xfrm>
          <a:prstGeom prst="rect">
            <a:avLst/>
          </a:prstGeom>
        </p:spPr>
      </p:pic>
      <p:sp>
        <p:nvSpPr>
          <p:cNvPr id="19" name="Oval 18">
            <a:extLst>
              <a:ext uri="{FF2B5EF4-FFF2-40B4-BE49-F238E27FC236}">
                <a16:creationId xmlns:a16="http://schemas.microsoft.com/office/drawing/2014/main" id="{FC38B015-1CA2-4ECA-9E24-C1B476AE1E20}"/>
              </a:ext>
            </a:extLst>
          </p:cNvPr>
          <p:cNvSpPr/>
          <p:nvPr/>
        </p:nvSpPr>
        <p:spPr>
          <a:xfrm>
            <a:off x="1599562" y="4209228"/>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0" name="Oval 19">
            <a:extLst>
              <a:ext uri="{FF2B5EF4-FFF2-40B4-BE49-F238E27FC236}">
                <a16:creationId xmlns:a16="http://schemas.microsoft.com/office/drawing/2014/main" id="{B2E7CF05-4F39-4148-ABEB-F918B689EB41}"/>
              </a:ext>
            </a:extLst>
          </p:cNvPr>
          <p:cNvSpPr/>
          <p:nvPr/>
        </p:nvSpPr>
        <p:spPr>
          <a:xfrm>
            <a:off x="961387" y="4922755"/>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951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Cargo List</a:t>
            </a:r>
            <a:endParaRPr lang="en-ID" dirty="0"/>
          </a:p>
        </p:txBody>
      </p:sp>
      <p:sp>
        <p:nvSpPr>
          <p:cNvPr id="13" name="Content Placeholder 4">
            <a:extLst>
              <a:ext uri="{FF2B5EF4-FFF2-40B4-BE49-F238E27FC236}">
                <a16:creationId xmlns:a16="http://schemas.microsoft.com/office/drawing/2014/main" id="{083011AC-8C3D-4276-96B1-C09033620FAD}"/>
              </a:ext>
            </a:extLst>
          </p:cNvPr>
          <p:cNvSpPr>
            <a:spLocks noGrp="1"/>
          </p:cNvSpPr>
          <p:nvPr>
            <p:ph idx="1"/>
          </p:nvPr>
        </p:nvSpPr>
        <p:spPr>
          <a:xfrm>
            <a:off x="5556324" y="1102937"/>
            <a:ext cx="3526659" cy="4335838"/>
          </a:xfrm>
        </p:spPr>
        <p:txBody>
          <a:bodyPr>
            <a:normAutofit fontScale="77500" lnSpcReduction="20000"/>
          </a:bodyPr>
          <a:lstStyle/>
          <a:p>
            <a:pPr marL="0" indent="0">
              <a:buNone/>
            </a:pPr>
            <a:r>
              <a:rPr lang="en-US" sz="2000" dirty="0"/>
              <a:t>Setelah </a:t>
            </a:r>
            <a:r>
              <a:rPr lang="en-US" sz="2000" dirty="0" err="1"/>
              <a:t>berhasil</a:t>
            </a:r>
            <a:r>
              <a:rPr lang="en-US" sz="2000" dirty="0"/>
              <a:t> </a:t>
            </a:r>
            <a:r>
              <a:rPr lang="en-US" sz="2000" dirty="0" err="1"/>
              <a:t>memilih</a:t>
            </a:r>
            <a:r>
              <a:rPr lang="en-US" sz="2000" dirty="0"/>
              <a:t> data cargo (list </a:t>
            </a:r>
            <a:r>
              <a:rPr lang="en-US" sz="2000" dirty="0" err="1"/>
              <a:t>diatas</a:t>
            </a:r>
            <a:r>
              <a:rPr lang="en-US" sz="2000" dirty="0"/>
              <a:t>) </a:t>
            </a:r>
            <a:r>
              <a:rPr lang="en-US" sz="2000" dirty="0" err="1"/>
              <a:t>maka</a:t>
            </a:r>
            <a:r>
              <a:rPr lang="en-US" sz="2000" dirty="0"/>
              <a:t> </a:t>
            </a:r>
            <a:r>
              <a:rPr lang="en-US" sz="2000" dirty="0" err="1"/>
              <a:t>lakukan</a:t>
            </a:r>
            <a:r>
              <a:rPr lang="en-US" sz="2000" dirty="0"/>
              <a:t> proses </a:t>
            </a:r>
            <a:r>
              <a:rPr lang="en-US" sz="2000" dirty="0" err="1"/>
              <a:t>selanjutnya</a:t>
            </a:r>
            <a:r>
              <a:rPr lang="en-US" sz="2000" dirty="0"/>
              <a:t>:</a:t>
            </a:r>
          </a:p>
          <a:p>
            <a:pPr marL="361950" indent="-361950">
              <a:buFont typeface="+mj-lt"/>
              <a:buAutoNum type="arabicPeriod" startAt="13"/>
            </a:pPr>
            <a:r>
              <a:rPr lang="en-ID" sz="2000" dirty="0"/>
              <a:t>Isi data Stuffing date start dan finish</a:t>
            </a:r>
          </a:p>
          <a:p>
            <a:pPr marL="361950" indent="-361950">
              <a:buFont typeface="+mj-lt"/>
              <a:buAutoNum type="arabicPeriod" startAt="13"/>
            </a:pPr>
            <a:r>
              <a:rPr lang="en-ID" sz="2000" dirty="0"/>
              <a:t>Isi vessel / flight name dan no</a:t>
            </a:r>
          </a:p>
          <a:p>
            <a:pPr marL="361950" indent="-361950">
              <a:buFont typeface="+mj-lt"/>
              <a:buAutoNum type="arabicPeriod" startAt="13"/>
            </a:pPr>
            <a:r>
              <a:rPr lang="en-ID" sz="2000" dirty="0"/>
              <a:t>Isi connecting vessel / flight name dan no</a:t>
            </a:r>
          </a:p>
          <a:p>
            <a:pPr marL="361950" indent="-361950">
              <a:buFont typeface="+mj-lt"/>
              <a:buAutoNum type="arabicPeriod" startAt="13"/>
            </a:pPr>
            <a:r>
              <a:rPr lang="en-ID" sz="2000" dirty="0"/>
              <a:t>Isi </a:t>
            </a:r>
            <a:r>
              <a:rPr lang="en-ID" sz="2000" dirty="0" err="1"/>
              <a:t>kolom</a:t>
            </a:r>
            <a:r>
              <a:rPr lang="en-ID" sz="2000" dirty="0"/>
              <a:t> liner (</a:t>
            </a:r>
            <a:r>
              <a:rPr lang="en-ID" sz="2000" dirty="0" err="1"/>
              <a:t>Contoh</a:t>
            </a:r>
            <a:r>
              <a:rPr lang="en-ID" sz="2000" dirty="0"/>
              <a:t> : Nama </a:t>
            </a:r>
            <a:r>
              <a:rPr lang="en-ID" sz="2000" dirty="0" err="1"/>
              <a:t>perusahaan</a:t>
            </a:r>
            <a:r>
              <a:rPr lang="en-ID" sz="2000" dirty="0"/>
              <a:t> </a:t>
            </a:r>
            <a:r>
              <a:rPr lang="en-ID" sz="2000" dirty="0" err="1"/>
              <a:t>pelayaran</a:t>
            </a:r>
            <a:r>
              <a:rPr lang="en-ID" sz="2000" dirty="0"/>
              <a:t> / airlines)</a:t>
            </a:r>
          </a:p>
          <a:p>
            <a:pPr marL="361950" indent="-361950">
              <a:buFont typeface="+mj-lt"/>
              <a:buAutoNum type="arabicPeriod" startAt="13"/>
            </a:pPr>
            <a:r>
              <a:rPr lang="en-ID" sz="2000" dirty="0"/>
              <a:t>Isi </a:t>
            </a:r>
            <a:r>
              <a:rPr lang="en-ID" sz="2000" dirty="0" err="1"/>
              <a:t>kolom</a:t>
            </a:r>
            <a:r>
              <a:rPr lang="en-ID" sz="2000" dirty="0"/>
              <a:t> ETD dan ETA</a:t>
            </a:r>
          </a:p>
          <a:p>
            <a:pPr marL="361950" indent="-361950">
              <a:buFont typeface="+mj-lt"/>
              <a:buAutoNum type="arabicPeriod" startAt="13"/>
            </a:pPr>
            <a:r>
              <a:rPr lang="en-ID" sz="2000" dirty="0"/>
              <a:t>Isi </a:t>
            </a:r>
            <a:r>
              <a:rPr lang="en-ID" sz="2000" dirty="0" err="1"/>
              <a:t>kolom</a:t>
            </a:r>
            <a:r>
              <a:rPr lang="en-ID" sz="2000" dirty="0"/>
              <a:t> booking number dan booking date</a:t>
            </a:r>
          </a:p>
          <a:p>
            <a:pPr marL="361950" indent="-361950">
              <a:buFont typeface="+mj-lt"/>
              <a:buAutoNum type="arabicPeriod" startAt="13"/>
            </a:pPr>
            <a:r>
              <a:rPr lang="en-ID" sz="2000" dirty="0" err="1"/>
              <a:t>Pilih</a:t>
            </a:r>
            <a:r>
              <a:rPr lang="en-ID" sz="2000" dirty="0"/>
              <a:t> port of loading</a:t>
            </a:r>
          </a:p>
          <a:p>
            <a:pPr marL="361950" indent="-361950">
              <a:buFont typeface="+mj-lt"/>
              <a:buAutoNum type="arabicPeriod" startAt="13"/>
            </a:pPr>
            <a:r>
              <a:rPr lang="en-ID" sz="2000" dirty="0" err="1"/>
              <a:t>Pilih</a:t>
            </a:r>
            <a:r>
              <a:rPr lang="en-ID" sz="2000" dirty="0"/>
              <a:t> Port of discharge / destination</a:t>
            </a:r>
          </a:p>
          <a:p>
            <a:pPr marL="361950" indent="-361950">
              <a:buFont typeface="+mj-lt"/>
              <a:buAutoNum type="arabicPeriod" startAt="13"/>
            </a:pPr>
            <a:r>
              <a:rPr lang="en-ID" sz="2000" dirty="0" err="1"/>
              <a:t>Klik</a:t>
            </a:r>
            <a:r>
              <a:rPr lang="en-ID" sz="2000" dirty="0"/>
              <a:t> save as draft </a:t>
            </a:r>
            <a:r>
              <a:rPr lang="en-ID" sz="2000" dirty="0" err="1"/>
              <a:t>untuk</a:t>
            </a:r>
            <a:r>
              <a:rPr lang="en-ID" sz="2000" dirty="0"/>
              <a:t> </a:t>
            </a:r>
            <a:r>
              <a:rPr lang="en-ID" sz="2000" dirty="0" err="1"/>
              <a:t>menyimpan</a:t>
            </a:r>
            <a:r>
              <a:rPr lang="en-ID" sz="2000" dirty="0"/>
              <a:t> data yang </a:t>
            </a:r>
            <a:r>
              <a:rPr lang="en-ID" sz="2000" dirty="0" err="1"/>
              <a:t>sudah</a:t>
            </a:r>
            <a:r>
              <a:rPr lang="en-ID" sz="2000" dirty="0"/>
              <a:t> </a:t>
            </a:r>
            <a:r>
              <a:rPr lang="en-ID" sz="2000" dirty="0" err="1"/>
              <a:t>diinput</a:t>
            </a:r>
            <a:endParaRPr lang="en-ID" sz="2000" dirty="0"/>
          </a:p>
          <a:p>
            <a:pPr marL="361950" indent="-361950">
              <a:buFont typeface="+mj-lt"/>
              <a:buAutoNum type="arabicPeriod" startAt="13"/>
            </a:pPr>
            <a:r>
              <a:rPr lang="en-ID" sz="2000" dirty="0" err="1"/>
              <a:t>Klik</a:t>
            </a:r>
            <a:r>
              <a:rPr lang="en-ID" sz="2000" dirty="0"/>
              <a:t> submit </a:t>
            </a:r>
            <a:r>
              <a:rPr lang="en-ID" sz="2000" dirty="0" err="1"/>
              <a:t>untuk</a:t>
            </a:r>
            <a:r>
              <a:rPr lang="en-ID" sz="2000" dirty="0"/>
              <a:t> </a:t>
            </a:r>
            <a:r>
              <a:rPr lang="en-ID" sz="2000" dirty="0" err="1"/>
              <a:t>mengirim</a:t>
            </a:r>
            <a:r>
              <a:rPr lang="en-ID" sz="2000" dirty="0"/>
              <a:t> data </a:t>
            </a:r>
            <a:r>
              <a:rPr lang="en-ID" sz="2000" dirty="0" err="1"/>
              <a:t>ke</a:t>
            </a:r>
            <a:r>
              <a:rPr lang="en-ID" sz="2000" dirty="0"/>
              <a:t> </a:t>
            </a:r>
            <a:r>
              <a:rPr lang="en-ID" sz="2000" dirty="0" err="1"/>
              <a:t>tim</a:t>
            </a:r>
            <a:r>
              <a:rPr lang="en-ID" sz="2000" dirty="0"/>
              <a:t> IMEX </a:t>
            </a:r>
            <a:r>
              <a:rPr lang="en-ID" sz="2000" dirty="0" err="1"/>
              <a:t>untuk</a:t>
            </a:r>
            <a:r>
              <a:rPr lang="en-ID" sz="2000" dirty="0"/>
              <a:t> </a:t>
            </a:r>
            <a:r>
              <a:rPr lang="en-ID" sz="2000" dirty="0" err="1"/>
              <a:t>dilakukan</a:t>
            </a:r>
            <a:r>
              <a:rPr lang="en-ID" sz="2000" dirty="0"/>
              <a:t> proses review</a:t>
            </a:r>
          </a:p>
          <a:p>
            <a:pPr marL="361950" indent="-361950">
              <a:buFont typeface="+mj-lt"/>
              <a:buAutoNum type="arabicPeriod" startAt="13"/>
            </a:pPr>
            <a:endParaRPr lang="en-ID" sz="2000" dirty="0"/>
          </a:p>
        </p:txBody>
      </p:sp>
      <p:pic>
        <p:nvPicPr>
          <p:cNvPr id="4" name="Picture 3">
            <a:extLst>
              <a:ext uri="{FF2B5EF4-FFF2-40B4-BE49-F238E27FC236}">
                <a16:creationId xmlns:a16="http://schemas.microsoft.com/office/drawing/2014/main" id="{16CAD7DF-A2DA-4686-9F58-982A515FAA01}"/>
              </a:ext>
            </a:extLst>
          </p:cNvPr>
          <p:cNvPicPr>
            <a:picLocks noChangeAspect="1"/>
          </p:cNvPicPr>
          <p:nvPr/>
        </p:nvPicPr>
        <p:blipFill>
          <a:blip r:embed="rId2"/>
          <a:stretch>
            <a:fillRect/>
          </a:stretch>
        </p:blipFill>
        <p:spPr>
          <a:xfrm>
            <a:off x="-19050" y="1074362"/>
            <a:ext cx="5657850" cy="2031023"/>
          </a:xfrm>
          <a:prstGeom prst="rect">
            <a:avLst/>
          </a:prstGeom>
        </p:spPr>
      </p:pic>
      <p:pic>
        <p:nvPicPr>
          <p:cNvPr id="5" name="Picture 4">
            <a:extLst>
              <a:ext uri="{FF2B5EF4-FFF2-40B4-BE49-F238E27FC236}">
                <a16:creationId xmlns:a16="http://schemas.microsoft.com/office/drawing/2014/main" id="{F27590DF-694B-4C7C-BF20-7871B97F309E}"/>
              </a:ext>
            </a:extLst>
          </p:cNvPr>
          <p:cNvPicPr>
            <a:picLocks noChangeAspect="1"/>
          </p:cNvPicPr>
          <p:nvPr/>
        </p:nvPicPr>
        <p:blipFill>
          <a:blip r:embed="rId3"/>
          <a:stretch>
            <a:fillRect/>
          </a:stretch>
        </p:blipFill>
        <p:spPr>
          <a:xfrm>
            <a:off x="3213174" y="2967126"/>
            <a:ext cx="2397051" cy="430005"/>
          </a:xfrm>
          <a:prstGeom prst="rect">
            <a:avLst/>
          </a:prstGeom>
        </p:spPr>
      </p:pic>
      <p:sp>
        <p:nvSpPr>
          <p:cNvPr id="22" name="Oval 21">
            <a:extLst>
              <a:ext uri="{FF2B5EF4-FFF2-40B4-BE49-F238E27FC236}">
                <a16:creationId xmlns:a16="http://schemas.microsoft.com/office/drawing/2014/main" id="{77452ED2-3E89-4BFA-BB00-CF11776BFFFA}"/>
              </a:ext>
            </a:extLst>
          </p:cNvPr>
          <p:cNvSpPr/>
          <p:nvPr/>
        </p:nvSpPr>
        <p:spPr>
          <a:xfrm>
            <a:off x="1887356" y="1723203"/>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13</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3" name="Oval 22">
            <a:extLst>
              <a:ext uri="{FF2B5EF4-FFF2-40B4-BE49-F238E27FC236}">
                <a16:creationId xmlns:a16="http://schemas.microsoft.com/office/drawing/2014/main" id="{7BDADD22-B5C5-48A5-B465-ACB15F1F4EBB}"/>
              </a:ext>
            </a:extLst>
          </p:cNvPr>
          <p:cNvSpPr/>
          <p:nvPr/>
        </p:nvSpPr>
        <p:spPr>
          <a:xfrm>
            <a:off x="1887356" y="2177290"/>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4" name="Oval 23">
            <a:extLst>
              <a:ext uri="{FF2B5EF4-FFF2-40B4-BE49-F238E27FC236}">
                <a16:creationId xmlns:a16="http://schemas.microsoft.com/office/drawing/2014/main" id="{C9C22CBF-E065-4CE3-82DA-0E0F024A4D29}"/>
              </a:ext>
            </a:extLst>
          </p:cNvPr>
          <p:cNvSpPr/>
          <p:nvPr/>
        </p:nvSpPr>
        <p:spPr>
          <a:xfrm>
            <a:off x="2040433" y="2590938"/>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5" name="Oval 24">
            <a:extLst>
              <a:ext uri="{FF2B5EF4-FFF2-40B4-BE49-F238E27FC236}">
                <a16:creationId xmlns:a16="http://schemas.microsoft.com/office/drawing/2014/main" id="{862E9443-000C-4A79-B313-A5B2A5CA3BB5}"/>
              </a:ext>
            </a:extLst>
          </p:cNvPr>
          <p:cNvSpPr/>
          <p:nvPr/>
        </p:nvSpPr>
        <p:spPr>
          <a:xfrm>
            <a:off x="2040433" y="2926523"/>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6" name="Oval 25">
            <a:extLst>
              <a:ext uri="{FF2B5EF4-FFF2-40B4-BE49-F238E27FC236}">
                <a16:creationId xmlns:a16="http://schemas.microsoft.com/office/drawing/2014/main" id="{D7498516-E8D1-4706-971D-022471D42EAC}"/>
              </a:ext>
            </a:extLst>
          </p:cNvPr>
          <p:cNvSpPr/>
          <p:nvPr/>
        </p:nvSpPr>
        <p:spPr>
          <a:xfrm>
            <a:off x="4572000" y="1723203"/>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17</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7" name="Oval 26">
            <a:extLst>
              <a:ext uri="{FF2B5EF4-FFF2-40B4-BE49-F238E27FC236}">
                <a16:creationId xmlns:a16="http://schemas.microsoft.com/office/drawing/2014/main" id="{A9AAE32A-3D49-4D9C-BC73-E3A9777C465D}"/>
              </a:ext>
            </a:extLst>
          </p:cNvPr>
          <p:cNvSpPr/>
          <p:nvPr/>
        </p:nvSpPr>
        <p:spPr>
          <a:xfrm>
            <a:off x="4680076" y="2171663"/>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8" name="Oval 27">
            <a:extLst>
              <a:ext uri="{FF2B5EF4-FFF2-40B4-BE49-F238E27FC236}">
                <a16:creationId xmlns:a16="http://schemas.microsoft.com/office/drawing/2014/main" id="{3DA59453-949F-4269-8BEC-B6FA602E0082}"/>
              </a:ext>
            </a:extLst>
          </p:cNvPr>
          <p:cNvSpPr/>
          <p:nvPr/>
        </p:nvSpPr>
        <p:spPr>
          <a:xfrm>
            <a:off x="4958847" y="2426734"/>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19</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9" name="Oval 28">
            <a:extLst>
              <a:ext uri="{FF2B5EF4-FFF2-40B4-BE49-F238E27FC236}">
                <a16:creationId xmlns:a16="http://schemas.microsoft.com/office/drawing/2014/main" id="{5BA21027-9860-4389-BE92-FA702F72E9C0}"/>
              </a:ext>
            </a:extLst>
          </p:cNvPr>
          <p:cNvSpPr/>
          <p:nvPr/>
        </p:nvSpPr>
        <p:spPr>
          <a:xfrm>
            <a:off x="4872877" y="2730122"/>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20</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0" name="Oval 29">
            <a:extLst>
              <a:ext uri="{FF2B5EF4-FFF2-40B4-BE49-F238E27FC236}">
                <a16:creationId xmlns:a16="http://schemas.microsoft.com/office/drawing/2014/main" id="{C6182E94-407F-4D8E-AE95-C2B506BC36F3}"/>
              </a:ext>
            </a:extLst>
          </p:cNvPr>
          <p:cNvSpPr/>
          <p:nvPr/>
        </p:nvSpPr>
        <p:spPr>
          <a:xfrm>
            <a:off x="4381096" y="3263098"/>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1" name="Oval 30">
            <a:extLst>
              <a:ext uri="{FF2B5EF4-FFF2-40B4-BE49-F238E27FC236}">
                <a16:creationId xmlns:a16="http://schemas.microsoft.com/office/drawing/2014/main" id="{AA48E2C7-363A-468F-A7BF-F58F819E7967}"/>
              </a:ext>
            </a:extLst>
          </p:cNvPr>
          <p:cNvSpPr/>
          <p:nvPr/>
        </p:nvSpPr>
        <p:spPr>
          <a:xfrm>
            <a:off x="5156732" y="3223887"/>
            <a:ext cx="449570" cy="23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78670334"/>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5B3E7AAD64464893C8EA112A4A0245" ma:contentTypeVersion="11" ma:contentTypeDescription="Create a new document." ma:contentTypeScope="" ma:versionID="774c52c00c9fb1306b2f8d5b4bc545cb">
  <xsd:schema xmlns:xsd="http://www.w3.org/2001/XMLSchema" xmlns:xs="http://www.w3.org/2001/XMLSchema" xmlns:p="http://schemas.microsoft.com/office/2006/metadata/properties" xmlns:ns2="a834bd3c-c1b2-4e1a-ae5b-24059a9457b3" xmlns:ns3="7a9fd858-01c7-467a-bf89-1c153ad60811" targetNamespace="http://schemas.microsoft.com/office/2006/metadata/properties" ma:root="true" ma:fieldsID="8b92e73f52a273878bc2d7727f682613" ns2:_="" ns3:_="">
    <xsd:import namespace="a834bd3c-c1b2-4e1a-ae5b-24059a9457b3"/>
    <xsd:import namespace="7a9fd858-01c7-467a-bf89-1c153ad60811"/>
    <xsd:element name="properties">
      <xsd:complexType>
        <xsd:sequence>
          <xsd:element name="documentManagement">
            <xsd:complexType>
              <xsd:all>
                <xsd:element ref="ns2:TaxCatchAll" minOccurs="0"/>
                <xsd:element ref="ns2:l220810a40944ffb849401486a080193" minOccurs="0"/>
                <xsd:element ref="ns3:Log" minOccurs="0"/>
                <xsd:element ref="ns3:urutan" minOccurs="0"/>
                <xsd:element ref="ns2:_dlc_DocId" minOccurs="0"/>
                <xsd:element ref="ns2:_dlc_DocIdUrl" minOccurs="0"/>
                <xsd:element ref="ns2:_dlc_DocIdPersistId" minOccurs="0"/>
                <xsd:element ref="ns3:Reference_x0020_Docu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4bd3c-c1b2-4e1a-ae5b-24059a9457b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3f4969b-f686-4bc7-953b-62e3c70951d5}" ma:internalName="TaxCatchAll" ma:showField="CatchAllData" ma:web="a834bd3c-c1b2-4e1a-ae5b-24059a9457b3">
      <xsd:complexType>
        <xsd:complexContent>
          <xsd:extension base="dms:MultiChoiceLookup">
            <xsd:sequence>
              <xsd:element name="Value" type="dms:Lookup" maxOccurs="unbounded" minOccurs="0" nillable="true"/>
            </xsd:sequence>
          </xsd:extension>
        </xsd:complexContent>
      </xsd:complexType>
    </xsd:element>
    <xsd:element name="l220810a40944ffb849401486a080193" ma:index="11" nillable="true" ma:taxonomy="true" ma:internalName="l220810a40944ffb849401486a080193" ma:taxonomyFieldName="Area" ma:displayName="Area" ma:default="" ma:fieldId="{5220810a-4094-4ffb-8494-01486a080193}" ma:taxonomyMulti="true" ma:sspId="323aa523-ba5f-46b9-98fc-3f4ddafdf43d" ma:termSetId="4dfbfb44-c81c-4f1c-ba93-1c9ff8c1ceaf"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a9fd858-01c7-467a-bf89-1c153ad60811" elementFormDefault="qualified">
    <xsd:import namespace="http://schemas.microsoft.com/office/2006/documentManagement/types"/>
    <xsd:import namespace="http://schemas.microsoft.com/office/infopath/2007/PartnerControls"/>
    <xsd:element name="Log" ma:index="12" nillable="true" ma:displayName="Log" ma:internalName="Log">
      <xsd:simpleType>
        <xsd:restriction base="dms:Text">
          <xsd:maxLength value="255"/>
        </xsd:restriction>
      </xsd:simpleType>
    </xsd:element>
    <xsd:element name="urutan" ma:index="13" nillable="true" ma:displayName="Urutan" ma:description="buat bikin urutan" ma:internalName="urutan" ma:percentage="FALSE">
      <xsd:simpleType>
        <xsd:restriction base="dms:Number"/>
      </xsd:simpleType>
    </xsd:element>
    <xsd:element name="Reference_x0020_Document" ma:index="17" nillable="true" ma:displayName="Reference Document" ma:internalName="Reference_x0020_Docum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a834bd3c-c1b2-4e1a-ae5b-24059a9457b3">TEUHJXYQTMNJ-5-328987</_dlc_DocId>
    <_dlc_DocIdUrl xmlns="a834bd3c-c1b2-4e1a-ae5b-24059a9457b3">
      <Url>http://portal.trakindo.co.id/_layouts/15/DocIdRedir.aspx?ID=TEUHJXYQTMNJ-5-328987</Url>
      <Description>TEUHJXYQTMNJ-5-328987</Description>
    </_dlc_DocIdUrl>
    <urutan xmlns="7a9fd858-01c7-467a-bf89-1c153ad60811" xsi:nil="true"/>
    <l220810a40944ffb849401486a080193 xmlns="a834bd3c-c1b2-4e1a-ae5b-24059a9457b3">
      <Terms xmlns="http://schemas.microsoft.com/office/infopath/2007/PartnerControls"/>
    </l220810a40944ffb849401486a080193>
    <Reference_x0020_Document xmlns="7a9fd858-01c7-467a-bf89-1c153ad60811" xsi:nil="true"/>
    <TaxCatchAll xmlns="a834bd3c-c1b2-4e1a-ae5b-24059a9457b3"/>
    <Log xmlns="7a9fd858-01c7-467a-bf89-1c153ad6081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0B7AEC4-4293-4377-ABDC-FEF8796B4AC1}">
  <ds:schemaRefs>
    <ds:schemaRef ds:uri="http://schemas.microsoft.com/sharepoint/v3/contenttype/forms"/>
  </ds:schemaRefs>
</ds:datastoreItem>
</file>

<file path=customXml/itemProps2.xml><?xml version="1.0" encoding="utf-8"?>
<ds:datastoreItem xmlns:ds="http://schemas.openxmlformats.org/officeDocument/2006/customXml" ds:itemID="{99AA233B-9FC0-46B7-9D16-383CAE3E4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4bd3c-c1b2-4e1a-ae5b-24059a9457b3"/>
    <ds:schemaRef ds:uri="7a9fd858-01c7-467a-bf89-1c153ad60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33B820-6B8A-46D2-BC99-62F4AFC930E0}">
  <ds:schemaRefs>
    <ds:schemaRef ds:uri="http://schemas.microsoft.com/office/2006/metadata/properties"/>
    <ds:schemaRef ds:uri="http://schemas.microsoft.com/office/infopath/2007/PartnerControls"/>
    <ds:schemaRef ds:uri="a834bd3c-c1b2-4e1a-ae5b-24059a9457b3"/>
    <ds:schemaRef ds:uri="7a9fd858-01c7-467a-bf89-1c153ad60811"/>
  </ds:schemaRefs>
</ds:datastoreItem>
</file>

<file path=customXml/itemProps4.xml><?xml version="1.0" encoding="utf-8"?>
<ds:datastoreItem xmlns:ds="http://schemas.openxmlformats.org/officeDocument/2006/customXml" ds:itemID="{A4C4A281-FD45-4B1B-AF6E-7FF250A3A16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34227</TotalTime>
  <Words>728</Words>
  <Application>Microsoft Office PowerPoint</Application>
  <PresentationFormat>On-screen Show (4:3)</PresentationFormat>
  <Paragraphs>113</Paragraphs>
  <Slides>10</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10</vt:i4>
      </vt:variant>
    </vt:vector>
  </HeadingPairs>
  <TitlesOfParts>
    <vt:vector size="18" baseType="lpstr">
      <vt:lpstr>Arial</vt:lpstr>
      <vt:lpstr>Arial Narrow</vt:lpstr>
      <vt:lpstr>Calibri</vt:lpstr>
      <vt:lpstr>Calibri Light</vt:lpstr>
      <vt:lpstr>Office Theme</vt:lpstr>
      <vt:lpstr>Custom Design</vt:lpstr>
      <vt:lpstr>1_Custom Design</vt:lpstr>
      <vt:lpstr>2_Custom Design</vt:lpstr>
      <vt:lpstr>PowerPoint Presentation</vt:lpstr>
      <vt:lpstr>Overview</vt:lpstr>
      <vt:lpstr>PowerPoint Presentation</vt:lpstr>
      <vt:lpstr>Cara Akses Aplikasi</vt:lpstr>
      <vt:lpstr>Aplikasi EMCS</vt:lpstr>
      <vt:lpstr>Create Cargo List</vt:lpstr>
      <vt:lpstr>Create Cargo List</vt:lpstr>
      <vt:lpstr>Create Cargo List – Pop up add cargo </vt:lpstr>
      <vt:lpstr>Create Cargo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Galih Yulie Pranoto</dc:creator>
  <cp:lastModifiedBy>Nunuoktavia</cp:lastModifiedBy>
  <cp:revision>332</cp:revision>
  <dcterms:created xsi:type="dcterms:W3CDTF">2019-09-27T09:02:08Z</dcterms:created>
  <dcterms:modified xsi:type="dcterms:W3CDTF">2021-01-25T02:14:23Z</dcterms:modified>
</cp:coreProperties>
</file>