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 id="2147483674" r:id="rId7"/>
    <p:sldMasterId id="2147483684" r:id="rId8"/>
  </p:sldMasterIdLst>
  <p:notesMasterIdLst>
    <p:notesMasterId r:id="rId22"/>
  </p:notesMasterIdLst>
  <p:sldIdLst>
    <p:sldId id="256" r:id="rId9"/>
    <p:sldId id="383" r:id="rId10"/>
    <p:sldId id="410" r:id="rId11"/>
    <p:sldId id="464" r:id="rId12"/>
    <p:sldId id="384" r:id="rId13"/>
    <p:sldId id="465" r:id="rId14"/>
    <p:sldId id="466" r:id="rId15"/>
    <p:sldId id="467" r:id="rId16"/>
    <p:sldId id="468" r:id="rId17"/>
    <p:sldId id="469" r:id="rId18"/>
    <p:sldId id="470" r:id="rId19"/>
    <p:sldId id="471" r:id="rId20"/>
    <p:sldId id="2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nuoktavia" initials="N" lastIdx="1" clrIdx="0">
    <p:extLst>
      <p:ext uri="{19B8F6BF-5375-455C-9EA6-DF929625EA0E}">
        <p15:presenceInfo xmlns:p15="http://schemas.microsoft.com/office/powerpoint/2012/main" userId="S::Nunuoktavia@officeku.net::35f98ce9-823d-4cb2-9ec7-a933fe1299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063" autoAdjust="0"/>
  </p:normalViewPr>
  <p:slideViewPr>
    <p:cSldViewPr snapToGrid="0" showGuides="1">
      <p:cViewPr varScale="1">
        <p:scale>
          <a:sx n="60" d="100"/>
          <a:sy n="60" d="100"/>
        </p:scale>
        <p:origin x="16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4B8AD12-AC74-4661-953B-C459F47F8348}" type="datetimeFigureOut">
              <a:rPr lang="en-ID" smtClean="0"/>
              <a:t>25/01/2021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5C418-F2A3-4933-A9B8-7D1B08F70AFD}" type="slidenum">
              <a:rPr lang="en-ID" smtClean="0"/>
              <a:t>‹#›</a:t>
            </a:fld>
            <a:endParaRPr lang="en-ID"/>
          </a:p>
        </p:txBody>
      </p:sp>
    </p:spTree>
    <p:extLst>
      <p:ext uri="{BB962C8B-B14F-4D97-AF65-F5344CB8AC3E}">
        <p14:creationId xmlns:p14="http://schemas.microsoft.com/office/powerpoint/2010/main" val="273608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pt-BR" sz="1200" b="1" i="0" u="none" strike="noStrike" kern="1200" baseline="0" dirty="0">
                <a:solidFill>
                  <a:schemeClr val="tx1"/>
                </a:solidFill>
                <a:latin typeface="+mn-lt"/>
                <a:ea typeface="+mn-ea"/>
                <a:cs typeface="+mn-cs"/>
              </a:rPr>
              <a:t>ICC.ICC.SOP.001.R01 </a:t>
            </a:r>
            <a:endParaRPr lang="en-ID" sz="1200" b="0" i="0" u="none" strike="noStrike" kern="1200" baseline="0" dirty="0">
              <a:solidFill>
                <a:schemeClr val="tx1"/>
              </a:solidFill>
              <a:latin typeface="+mn-lt"/>
              <a:ea typeface="+mn-ea"/>
              <a:cs typeface="+mn-cs"/>
            </a:endParaRPr>
          </a:p>
          <a:p>
            <a:r>
              <a:rPr lang="en-ID" sz="1200" b="1" i="0" u="none" strike="noStrike" kern="1200" baseline="0" dirty="0">
                <a:solidFill>
                  <a:schemeClr val="tx1"/>
                </a:solidFill>
                <a:latin typeface="+mn-lt"/>
                <a:ea typeface="+mn-ea"/>
                <a:cs typeface="+mn-cs"/>
              </a:rPr>
              <a:t>Tata Cara </a:t>
            </a:r>
            <a:r>
              <a:rPr lang="en-ID" sz="1200" b="1" i="0" u="none" strike="noStrike" kern="1200" baseline="0" dirty="0" err="1">
                <a:solidFill>
                  <a:schemeClr val="tx1"/>
                </a:solidFill>
                <a:latin typeface="+mn-lt"/>
                <a:ea typeface="+mn-ea"/>
                <a:cs typeface="+mn-cs"/>
              </a:rPr>
              <a:t>Pembuatan</a:t>
            </a:r>
            <a:r>
              <a:rPr lang="en-ID" sz="1200" b="1" i="0" u="none" strike="noStrike" kern="1200" baseline="0" dirty="0">
                <a:solidFill>
                  <a:schemeClr val="tx1"/>
                </a:solidFill>
                <a:latin typeface="+mn-lt"/>
                <a:ea typeface="+mn-ea"/>
                <a:cs typeface="+mn-cs"/>
              </a:rPr>
              <a:t> dan </a:t>
            </a:r>
            <a:r>
              <a:rPr lang="en-ID" sz="1200" b="1" i="0" u="none" strike="noStrike" kern="1200" baseline="0" dirty="0" err="1">
                <a:solidFill>
                  <a:schemeClr val="tx1"/>
                </a:solidFill>
                <a:latin typeface="+mn-lt"/>
                <a:ea typeface="+mn-ea"/>
                <a:cs typeface="+mn-cs"/>
              </a:rPr>
              <a:t>Pengendalian</a:t>
            </a:r>
            <a:r>
              <a:rPr lang="en-ID" sz="1200" b="1" i="0" u="none" strike="noStrike" kern="1200" baseline="0" dirty="0">
                <a:solidFill>
                  <a:schemeClr val="tx1"/>
                </a:solidFill>
                <a:latin typeface="+mn-lt"/>
                <a:ea typeface="+mn-ea"/>
                <a:cs typeface="+mn-cs"/>
              </a:rPr>
              <a:t> </a:t>
            </a:r>
            <a:r>
              <a:rPr lang="en-ID" sz="1200" b="1" i="0" u="none" strike="noStrike" kern="1200" baseline="0" dirty="0" err="1">
                <a:solidFill>
                  <a:schemeClr val="tx1"/>
                </a:solidFill>
                <a:latin typeface="+mn-lt"/>
                <a:ea typeface="+mn-ea"/>
                <a:cs typeface="+mn-cs"/>
              </a:rPr>
              <a:t>Dokumen</a:t>
            </a:r>
            <a:r>
              <a:rPr lang="en-ID" sz="1200" b="1" i="0" u="none" strike="noStrike" kern="1200" baseline="0" dirty="0">
                <a:solidFill>
                  <a:schemeClr val="tx1"/>
                </a:solidFill>
                <a:latin typeface="+mn-lt"/>
                <a:ea typeface="+mn-ea"/>
                <a:cs typeface="+mn-cs"/>
              </a:rPr>
              <a:t> </a:t>
            </a:r>
          </a:p>
          <a:p>
            <a:r>
              <a:rPr lang="en-US" sz="1200" b="1" i="1" u="none" strike="noStrike" kern="1200" baseline="0" dirty="0">
                <a:solidFill>
                  <a:schemeClr val="tx1"/>
                </a:solidFill>
                <a:latin typeface="+mn-lt"/>
                <a:ea typeface="+mn-ea"/>
                <a:cs typeface="+mn-cs"/>
              </a:rPr>
              <a:t>Procedures for Documents Development and Control </a:t>
            </a:r>
          </a:p>
          <a:p>
            <a:endParaRPr lang="en-ID" sz="1200" b="0" i="0" u="none" strike="noStrike" kern="1200" baseline="0" dirty="0">
              <a:solidFill>
                <a:schemeClr val="tx1"/>
              </a:solidFill>
              <a:latin typeface="+mn-lt"/>
              <a:ea typeface="+mn-ea"/>
              <a:cs typeface="+mn-cs"/>
            </a:endParaRPr>
          </a:p>
          <a:p>
            <a:r>
              <a:rPr lang="en-ID" sz="1200" b="1" i="0" u="sng" strike="noStrike" kern="1200" baseline="0" dirty="0">
                <a:solidFill>
                  <a:schemeClr val="tx1"/>
                </a:solidFill>
                <a:latin typeface="+mn-lt"/>
                <a:ea typeface="+mn-ea"/>
                <a:cs typeface="+mn-cs"/>
              </a:rPr>
              <a:t>Status </a:t>
            </a:r>
            <a:r>
              <a:rPr lang="en-ID" sz="1200" b="1" i="0" u="sng" strike="noStrike" kern="1200" baseline="0" dirty="0" err="1">
                <a:solidFill>
                  <a:schemeClr val="tx1"/>
                </a:solidFill>
                <a:latin typeface="+mn-lt"/>
                <a:ea typeface="+mn-ea"/>
                <a:cs typeface="+mn-cs"/>
              </a:rPr>
              <a:t>Dokumen</a:t>
            </a:r>
            <a:r>
              <a:rPr lang="en-ID" sz="1200" b="1" i="0" u="sng" strike="noStrike" kern="1200" baseline="0" dirty="0">
                <a:solidFill>
                  <a:schemeClr val="tx1"/>
                </a:solidFill>
                <a:latin typeface="+mn-lt"/>
                <a:ea typeface="+mn-ea"/>
                <a:cs typeface="+mn-cs"/>
              </a:rPr>
              <a:t>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Non Confidential: </a:t>
            </a:r>
            <a:r>
              <a:rPr lang="en-ID" sz="1200" b="0" i="0" u="none" strike="noStrike" kern="1200" baseline="0" dirty="0" err="1">
                <a:solidFill>
                  <a:schemeClr val="tx1"/>
                </a:solidFill>
                <a:latin typeface="+mn-lt"/>
                <a:ea typeface="+mn-ea"/>
                <a:cs typeface="+mn-cs"/>
              </a:rPr>
              <a:t>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semua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serta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kepada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Green</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perusahaan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eksternal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Yellow</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sebatas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lingkup</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ID" sz="1200" b="1" i="0" u="none" strike="noStrike" kern="1200" baseline="0" dirty="0">
                <a:solidFill>
                  <a:schemeClr val="tx1"/>
                </a:solidFill>
                <a:latin typeface="+mn-lt"/>
                <a:ea typeface="+mn-ea"/>
                <a:cs typeface="+mn-cs"/>
              </a:rPr>
              <a:t>Red</a:t>
            </a:r>
            <a:r>
              <a:rPr lang="en-ID" sz="1200" b="1" i="1"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beredar</a:t>
            </a:r>
            <a:r>
              <a:rPr lang="en-ID" sz="1200" b="0" i="0" u="none" strike="noStrike" kern="1200" baseline="0" dirty="0">
                <a:solidFill>
                  <a:schemeClr val="tx1"/>
                </a:solidFill>
                <a:latin typeface="+mn-lt"/>
                <a:ea typeface="+mn-ea"/>
                <a:cs typeface="+mn-cs"/>
              </a:rPr>
              <a:t> pada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berwewenang</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saja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rahasia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Bila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ingin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disebarluaskan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pihak</a:t>
            </a:r>
            <a:r>
              <a:rPr lang="en-ID" sz="1200" b="0" i="0" u="none" strike="noStrike" kern="1200" baseline="0" dirty="0">
                <a:solidFill>
                  <a:schemeClr val="tx1"/>
                </a:solidFill>
                <a:latin typeface="+mn-lt"/>
                <a:ea typeface="+mn-ea"/>
                <a:cs typeface="+mn-cs"/>
              </a:rPr>
              <a:t> lain </a:t>
            </a:r>
            <a:r>
              <a:rPr lang="en-ID" sz="1200" b="0" i="0" u="none" strike="noStrike" kern="1200" baseline="0" dirty="0" err="1">
                <a:solidFill>
                  <a:schemeClr val="tx1"/>
                </a:solidFill>
                <a:latin typeface="+mn-lt"/>
                <a:ea typeface="+mn-ea"/>
                <a:cs typeface="+mn-cs"/>
              </a:rPr>
              <a:t>harus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mendapat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persetujuan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dari</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fungsional</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unit </a:t>
            </a:r>
            <a:r>
              <a:rPr lang="en-ID" sz="1200" b="0" i="0" u="none" strike="noStrike" kern="1200" baseline="0" dirty="0" err="1">
                <a:solidFill>
                  <a:schemeClr val="tx1"/>
                </a:solidFill>
                <a:latin typeface="+mn-lt"/>
                <a:ea typeface="+mn-ea"/>
                <a:cs typeface="+mn-cs"/>
              </a:rPr>
              <a:t>bisnis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terkait</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menerbitkan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dokumen</a:t>
            </a:r>
            <a:r>
              <a:rPr lang="en-ID" sz="1200" b="0" i="0" u="none" strike="noStrike" kern="1200" baseline="0" dirty="0">
                <a:solidFill>
                  <a:schemeClr val="tx1"/>
                </a:solidFill>
                <a:latin typeface="+mn-lt"/>
                <a:ea typeface="+mn-ea"/>
                <a:cs typeface="+mn-cs"/>
              </a:rPr>
              <a:t>. 	</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endParaRPr lang="en-ID" sz="1200" b="0" i="0" u="none" strike="noStrike" baseline="0" dirty="0"/>
          </a:p>
          <a:p>
            <a:r>
              <a:rPr lang="en-ID" sz="1200" b="1" i="1" u="sng" strike="noStrike" kern="1200" baseline="0" dirty="0">
                <a:solidFill>
                  <a:schemeClr val="tx1"/>
                </a:solidFill>
                <a:latin typeface="+mn-lt"/>
                <a:ea typeface="+mn-ea"/>
                <a:cs typeface="+mn-cs"/>
              </a:rPr>
              <a:t>Document Status </a:t>
            </a:r>
            <a:endParaRPr lang="en-ID"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Non confidential: </a:t>
            </a:r>
            <a:r>
              <a:rPr lang="en-US" sz="1200" b="0" i="1" u="none" strike="noStrike" kern="1200" baseline="0" dirty="0">
                <a:solidFill>
                  <a:schemeClr val="tx1"/>
                </a:solidFill>
                <a:latin typeface="+mn-lt"/>
                <a:ea typeface="+mn-ea"/>
                <a:cs typeface="+mn-cs"/>
              </a:rPr>
              <a:t>can be distributed to all including external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Green: </a:t>
            </a:r>
            <a:r>
              <a:rPr lang="en-US" sz="1200" b="0" i="1" u="none" strike="noStrike" kern="1200" baseline="0" dirty="0">
                <a:solidFill>
                  <a:schemeClr val="tx1"/>
                </a:solidFill>
                <a:latin typeface="+mn-lt"/>
                <a:ea typeface="+mn-ea"/>
                <a:cs typeface="+mn-cs"/>
              </a:rPr>
              <a:t>limited to internal distribution only. If it needs to be distributed externally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Yellow: </a:t>
            </a:r>
            <a:r>
              <a:rPr lang="en-US" sz="1200" b="0" i="1" u="none" strike="noStrike" kern="1200" baseline="0" dirty="0">
                <a:solidFill>
                  <a:schemeClr val="tx1"/>
                </a:solidFill>
                <a:latin typeface="+mn-lt"/>
                <a:ea typeface="+mn-ea"/>
                <a:cs typeface="+mn-cs"/>
              </a:rPr>
              <a:t>distribution limited to functional unit or business unit only. If it needs to be distributed to others, approval shall be obtained from related functional or business unit whom publish the document. </a:t>
            </a:r>
          </a:p>
          <a:p>
            <a:pPr marL="171450" indent="-171450">
              <a:buFont typeface="Arial" panose="020B0604020202020204" pitchFamily="34" charset="0"/>
              <a:buChar char="•"/>
            </a:pPr>
            <a:r>
              <a:rPr lang="en-US" sz="1200" b="1" i="1" u="none" strike="noStrike" kern="1200" baseline="0" dirty="0">
                <a:solidFill>
                  <a:schemeClr val="tx1"/>
                </a:solidFill>
                <a:latin typeface="+mn-lt"/>
                <a:ea typeface="+mn-ea"/>
                <a:cs typeface="+mn-cs"/>
              </a:rPr>
              <a:t>Red: </a:t>
            </a:r>
            <a:r>
              <a:rPr lang="en-US" sz="1200" b="0" i="1" u="none" strike="noStrike" kern="1200" baseline="0" dirty="0">
                <a:solidFill>
                  <a:schemeClr val="tx1"/>
                </a:solidFill>
                <a:latin typeface="+mn-lt"/>
                <a:ea typeface="+mn-ea"/>
                <a:cs typeface="+mn-cs"/>
              </a:rPr>
              <a:t>limited for distribution to authorized persons only. If it needs to be distributed to other persons, approval shall be obtained from related functional or business unit whom publish the document. </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pPr marL="0" indent="0">
              <a:buFont typeface="Arial" panose="020B0604020202020204" pitchFamily="34" charset="0"/>
              <a:buNone/>
            </a:pPr>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sz="1200" b="0" i="0" u="none" strike="noStrike" kern="1200" baseline="0" dirty="0">
              <a:solidFill>
                <a:schemeClr val="tx1"/>
              </a:solidFill>
              <a:latin typeface="+mn-lt"/>
              <a:ea typeface="+mn-ea"/>
              <a:cs typeface="+mn-cs"/>
            </a:endParaRPr>
          </a:p>
          <a:p>
            <a:r>
              <a:rPr lang="en-ID" sz="1200" b="0" i="0" u="none" strike="noStrike" kern="1200" baseline="0" dirty="0">
                <a:solidFill>
                  <a:schemeClr val="tx1"/>
                </a:solidFill>
                <a:latin typeface="+mn-lt"/>
                <a:ea typeface="+mn-ea"/>
                <a:cs typeface="+mn-cs"/>
              </a:rPr>
              <a:t>	</a:t>
            </a:r>
          </a:p>
          <a:p>
            <a:endParaRPr lang="en-ID" dirty="0"/>
          </a:p>
        </p:txBody>
      </p:sp>
      <p:sp>
        <p:nvSpPr>
          <p:cNvPr id="4" name="Slide Number Placeholder 3"/>
          <p:cNvSpPr>
            <a:spLocks noGrp="1"/>
          </p:cNvSpPr>
          <p:nvPr>
            <p:ph type="sldNum" sz="quarter" idx="5"/>
          </p:nvPr>
        </p:nvSpPr>
        <p:spPr/>
        <p:txBody>
          <a:bodyPr/>
          <a:lstStyle/>
          <a:p>
            <a:fld id="{83C5C418-F2A3-4933-A9B8-7D1B08F70AFD}" type="slidenum">
              <a:rPr lang="en-ID" smtClean="0"/>
              <a:t>1</a:t>
            </a:fld>
            <a:endParaRPr lang="en-ID"/>
          </a:p>
        </p:txBody>
      </p:sp>
    </p:spTree>
    <p:extLst>
      <p:ext uri="{BB962C8B-B14F-4D97-AF65-F5344CB8AC3E}">
        <p14:creationId xmlns:p14="http://schemas.microsoft.com/office/powerpoint/2010/main" val="29201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8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D0F7-8339-48A9-B6C4-848486A7C3EC}"/>
              </a:ext>
            </a:extLst>
          </p:cNvPr>
          <p:cNvSpPr>
            <a:spLocks noGrp="1"/>
          </p:cNvSpPr>
          <p:nvPr>
            <p:ph type="title"/>
          </p:nvPr>
        </p:nvSpPr>
        <p:spPr>
          <a:xfrm>
            <a:off x="314756" y="365127"/>
            <a:ext cx="8397449" cy="617514"/>
          </a:xfrm>
        </p:spPr>
        <p:txBody>
          <a:bodyPr>
            <a:normAutofit/>
          </a:bodyPr>
          <a:lstStyle>
            <a:lvl1pPr>
              <a:defRPr sz="3600" b="1"/>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953D288-5DAE-4F1E-8E0F-89100804B3D9}"/>
              </a:ext>
            </a:extLst>
          </p:cNvPr>
          <p:cNvSpPr>
            <a:spLocks noGrp="1"/>
          </p:cNvSpPr>
          <p:nvPr>
            <p:ph idx="1"/>
          </p:nvPr>
        </p:nvSpPr>
        <p:spPr>
          <a:xfrm>
            <a:off x="314754" y="1208114"/>
            <a:ext cx="8397448" cy="4305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760303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D1E6B7-3281-4D5D-9AFD-722607869AFB}"/>
              </a:ext>
            </a:extLst>
          </p:cNvPr>
          <p:cNvSpPr>
            <a:spLocks noGrp="1"/>
          </p:cNvSpPr>
          <p:nvPr>
            <p:ph type="title"/>
          </p:nvPr>
        </p:nvSpPr>
        <p:spPr>
          <a:xfrm>
            <a:off x="314754" y="365127"/>
            <a:ext cx="8397448" cy="617514"/>
          </a:xfrm>
        </p:spPr>
        <p:txBody>
          <a:bodyPr>
            <a:normAutofit/>
          </a:bodyPr>
          <a:lstStyle>
            <a:lvl1pPr>
              <a:defRPr sz="3600" b="1"/>
            </a:lvl1pPr>
          </a:lstStyle>
          <a:p>
            <a:r>
              <a:rPr lang="en-US"/>
              <a:t>Click to edit Master title style</a:t>
            </a:r>
            <a:endParaRPr lang="en-ID"/>
          </a:p>
        </p:txBody>
      </p:sp>
    </p:spTree>
    <p:extLst>
      <p:ext uri="{BB962C8B-B14F-4D97-AF65-F5344CB8AC3E}">
        <p14:creationId xmlns:p14="http://schemas.microsoft.com/office/powerpoint/2010/main" val="2287737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07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876AA-EFE4-448C-AD2A-D6AD9E13290F}"/>
              </a:ext>
            </a:extLst>
          </p:cNvPr>
          <p:cNvSpPr>
            <a:spLocks noGrp="1"/>
          </p:cNvSpPr>
          <p:nvPr>
            <p:ph sz="half" idx="1"/>
          </p:nvPr>
        </p:nvSpPr>
        <p:spPr>
          <a:xfrm>
            <a:off x="314752" y="1269243"/>
            <a:ext cx="4120772"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Title 1">
            <a:extLst>
              <a:ext uri="{FF2B5EF4-FFF2-40B4-BE49-F238E27FC236}">
                <a16:creationId xmlns:a16="http://schemas.microsoft.com/office/drawing/2014/main" id="{27CCC69A-6E7A-44E1-AC3D-FF5389CEA0B8}"/>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9" name="Content Placeholder 2">
            <a:extLst>
              <a:ext uri="{FF2B5EF4-FFF2-40B4-BE49-F238E27FC236}">
                <a16:creationId xmlns:a16="http://schemas.microsoft.com/office/drawing/2014/main" id="{FEFBD9B8-4F19-476C-8939-2A3F29F0072E}"/>
              </a:ext>
            </a:extLst>
          </p:cNvPr>
          <p:cNvSpPr>
            <a:spLocks noGrp="1"/>
          </p:cNvSpPr>
          <p:nvPr>
            <p:ph sz="half" idx="10"/>
          </p:nvPr>
        </p:nvSpPr>
        <p:spPr>
          <a:xfrm>
            <a:off x="4736625" y="1269243"/>
            <a:ext cx="3939064" cy="4339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0991230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1C4533-1941-4F18-A64C-86E1A5943D4C}"/>
              </a:ext>
            </a:extLst>
          </p:cNvPr>
          <p:cNvSpPr>
            <a:spLocks noGrp="1"/>
          </p:cNvSpPr>
          <p:nvPr>
            <p:ph type="body" idx="1"/>
          </p:nvPr>
        </p:nvSpPr>
        <p:spPr>
          <a:xfrm>
            <a:off x="314756" y="1135253"/>
            <a:ext cx="4120771" cy="82391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a:extLst>
              <a:ext uri="{FF2B5EF4-FFF2-40B4-BE49-F238E27FC236}">
                <a16:creationId xmlns:a16="http://schemas.microsoft.com/office/drawing/2014/main" id="{668E06B9-DD3C-4B0E-902A-BC6312AF7AB9}"/>
              </a:ext>
            </a:extLst>
          </p:cNvPr>
          <p:cNvSpPr>
            <a:spLocks noGrp="1"/>
          </p:cNvSpPr>
          <p:nvPr>
            <p:ph type="body" sz="quarter" idx="3"/>
          </p:nvPr>
        </p:nvSpPr>
        <p:spPr>
          <a:xfrm>
            <a:off x="4736625" y="1135253"/>
            <a:ext cx="3939064" cy="847582"/>
          </a:xfrm>
        </p:spPr>
        <p:txBody>
          <a:bodyPr anchor="ctr">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itle 1">
            <a:extLst>
              <a:ext uri="{FF2B5EF4-FFF2-40B4-BE49-F238E27FC236}">
                <a16:creationId xmlns:a16="http://schemas.microsoft.com/office/drawing/2014/main" id="{61485450-DD5E-4B73-80C3-51612DA39D42}"/>
              </a:ext>
            </a:extLst>
          </p:cNvPr>
          <p:cNvSpPr>
            <a:spLocks noGrp="1"/>
          </p:cNvSpPr>
          <p:nvPr>
            <p:ph type="title"/>
          </p:nvPr>
        </p:nvSpPr>
        <p:spPr>
          <a:xfrm>
            <a:off x="314756" y="365127"/>
            <a:ext cx="8360937" cy="617514"/>
          </a:xfrm>
        </p:spPr>
        <p:txBody>
          <a:bodyPr>
            <a:normAutofit/>
          </a:bodyPr>
          <a:lstStyle>
            <a:lvl1pPr>
              <a:defRPr sz="3600" b="1"/>
            </a:lvl1pPr>
          </a:lstStyle>
          <a:p>
            <a:r>
              <a:rPr lang="en-US"/>
              <a:t>Click to edit Master title style</a:t>
            </a:r>
            <a:endParaRPr lang="en-ID"/>
          </a:p>
        </p:txBody>
      </p:sp>
      <p:sp>
        <p:nvSpPr>
          <p:cNvPr id="11" name="Content Placeholder 2">
            <a:extLst>
              <a:ext uri="{FF2B5EF4-FFF2-40B4-BE49-F238E27FC236}">
                <a16:creationId xmlns:a16="http://schemas.microsoft.com/office/drawing/2014/main" id="{810FD242-4835-4B81-81CC-2A5519EAD552}"/>
              </a:ext>
            </a:extLst>
          </p:cNvPr>
          <p:cNvSpPr>
            <a:spLocks noGrp="1"/>
          </p:cNvSpPr>
          <p:nvPr>
            <p:ph sz="half" idx="10"/>
          </p:nvPr>
        </p:nvSpPr>
        <p:spPr>
          <a:xfrm>
            <a:off x="314752" y="2111778"/>
            <a:ext cx="4120772"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2" name="Content Placeholder 2">
            <a:extLst>
              <a:ext uri="{FF2B5EF4-FFF2-40B4-BE49-F238E27FC236}">
                <a16:creationId xmlns:a16="http://schemas.microsoft.com/office/drawing/2014/main" id="{54B45913-1300-47CE-8F39-AA262268223C}"/>
              </a:ext>
            </a:extLst>
          </p:cNvPr>
          <p:cNvSpPr>
            <a:spLocks noGrp="1"/>
          </p:cNvSpPr>
          <p:nvPr>
            <p:ph sz="half" idx="11"/>
          </p:nvPr>
        </p:nvSpPr>
        <p:spPr>
          <a:xfrm>
            <a:off x="4736625" y="2111778"/>
            <a:ext cx="3939064" cy="3497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2715614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57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873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JS_Cover_PresenterTemplate_CBM_Trakindo_05Apr19-01.jpg">
            <a:extLst>
              <a:ext uri="{FF2B5EF4-FFF2-40B4-BE49-F238E27FC236}">
                <a16:creationId xmlns:a16="http://schemas.microsoft.com/office/drawing/2014/main" id="{DF3AA703-5097-43E7-9AFF-162F59FF19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80273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A1AE0-BC8C-4F74-9F80-9618CBBB8B65}"/>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91A678B-CF1B-40F7-AC62-18559BA3FC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30942AB-1A4E-4C59-B7CC-4D11FB99CC50}"/>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F512-B204-467C-B9A5-4841819E67B7}" type="datetimeFigureOut">
              <a:rPr lang="en-ID" smtClean="0"/>
              <a:t>25/01/2021</a:t>
            </a:fld>
            <a:endParaRPr lang="en-ID"/>
          </a:p>
        </p:txBody>
      </p:sp>
      <p:sp>
        <p:nvSpPr>
          <p:cNvPr id="5" name="Footer Placeholder 4">
            <a:extLst>
              <a:ext uri="{FF2B5EF4-FFF2-40B4-BE49-F238E27FC236}">
                <a16:creationId xmlns:a16="http://schemas.microsoft.com/office/drawing/2014/main" id="{837A71BE-D94C-46FD-AB6A-3E6EDCD8F470}"/>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503F6A6-B5B7-4041-B2F5-EACA1E37360F}"/>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E156E-3951-4A0B-B650-80DDA4C12093}" type="slidenum">
              <a:rPr lang="en-ID" smtClean="0"/>
              <a:t>‹#›</a:t>
            </a:fld>
            <a:endParaRPr lang="en-ID"/>
          </a:p>
        </p:txBody>
      </p:sp>
      <p:pic>
        <p:nvPicPr>
          <p:cNvPr id="7" name="Picture 6" descr="JS_Cover_PresenterTemplate_CBM_Trakindo_27Mar19-02.png">
            <a:extLst>
              <a:ext uri="{FF2B5EF4-FFF2-40B4-BE49-F238E27FC236}">
                <a16:creationId xmlns:a16="http://schemas.microsoft.com/office/drawing/2014/main" id="{DB7FE8D6-41FB-4B6D-AB6B-9079F2AFF8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0716732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FF83C-65D5-41FE-AC0F-AEBC9E3C8C0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E03C4DE-698E-4311-A94B-CD0E9BCBF19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pic>
        <p:nvPicPr>
          <p:cNvPr id="9" name="Picture 8">
            <a:extLst>
              <a:ext uri="{FF2B5EF4-FFF2-40B4-BE49-F238E27FC236}">
                <a16:creationId xmlns:a16="http://schemas.microsoft.com/office/drawing/2014/main" id="{104EB2FC-873C-46D6-9F98-A6A118357D6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6362195"/>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81" r:id="rId3"/>
    <p:sldLayoutId id="2147483678" r:id="rId4"/>
    <p:sldLayoutId id="2147483679" r:id="rId5"/>
    <p:sldLayoutId id="214748368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2083C-9349-4A31-9FB2-773C317BCB1D}"/>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5DBA5E8-C96B-4215-8C21-6A802612B1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BBA933-EB23-4080-92C9-D1AC5CD2A529}"/>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E2AE4-82E6-44E5-B875-F4A653EB3952}" type="datetimeFigureOut">
              <a:rPr lang="en-ID" smtClean="0"/>
              <a:t>25/01/2021</a:t>
            </a:fld>
            <a:endParaRPr lang="en-ID"/>
          </a:p>
        </p:txBody>
      </p:sp>
      <p:sp>
        <p:nvSpPr>
          <p:cNvPr id="5" name="Footer Placeholder 4">
            <a:extLst>
              <a:ext uri="{FF2B5EF4-FFF2-40B4-BE49-F238E27FC236}">
                <a16:creationId xmlns:a16="http://schemas.microsoft.com/office/drawing/2014/main" id="{DC067306-B5F2-47AA-980B-B6F389CE29C5}"/>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D89EE88-8188-4ABB-BBA7-9441CEBA67CA}"/>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57D43-ED04-471B-A6A2-96971F639D40}" type="slidenum">
              <a:rPr lang="en-ID" smtClean="0"/>
              <a:t>‹#›</a:t>
            </a:fld>
            <a:endParaRPr lang="en-ID"/>
          </a:p>
        </p:txBody>
      </p:sp>
      <p:pic>
        <p:nvPicPr>
          <p:cNvPr id="7" name="Picture 6" descr="JS_Cover_PresenterTemplate_CBM_Trakindo_01Apr19-04.jpg">
            <a:extLst>
              <a:ext uri="{FF2B5EF4-FFF2-40B4-BE49-F238E27FC236}">
                <a16:creationId xmlns:a16="http://schemas.microsoft.com/office/drawing/2014/main" id="{516A4E77-B767-4789-8F98-6752CC3903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a:extLst>
              <a:ext uri="{FF2B5EF4-FFF2-40B4-BE49-F238E27FC236}">
                <a16:creationId xmlns:a16="http://schemas.microsoft.com/office/drawing/2014/main" id="{4420944A-1938-4461-9256-DAE2EBA420DF}"/>
              </a:ext>
            </a:extLst>
          </p:cNvPr>
          <p:cNvSpPr txBox="1"/>
          <p:nvPr userDrawn="1"/>
        </p:nvSpPr>
        <p:spPr>
          <a:xfrm>
            <a:off x="429593" y="967276"/>
            <a:ext cx="3925956" cy="954107"/>
          </a:xfrm>
          <a:prstGeom prst="rect">
            <a:avLst/>
          </a:prstGeom>
          <a:noFill/>
        </p:spPr>
        <p:txBody>
          <a:bodyPr wrap="square" rtlCol="0">
            <a:spAutoFit/>
          </a:bodyPr>
          <a:lstStyle/>
          <a:p>
            <a:r>
              <a:rPr lang="en-US" sz="1400" dirty="0">
                <a:solidFill>
                  <a:schemeClr val="bg1"/>
                </a:solidFill>
                <a:latin typeface="Arial Narrow" panose="020B0606020202030204" pitchFamily="34" charset="0"/>
              </a:rPr>
              <a:t>2019 © PT Trakindo Utama. All rights reserved. </a:t>
            </a:r>
          </a:p>
          <a:p>
            <a:r>
              <a:rPr lang="en-US" sz="1400" dirty="0">
                <a:solidFill>
                  <a:schemeClr val="bg1"/>
                </a:solidFill>
                <a:latin typeface="Arial Narrow" panose="020B0606020202030204" pitchFamily="34" charset="0"/>
              </a:rPr>
              <a:t>The content of this presentation may not be used, duplicated or transmitted in any form without the written consent from PT Trakindo </a:t>
            </a:r>
            <a:r>
              <a:rPr lang="en-US" sz="1400" dirty="0" err="1">
                <a:solidFill>
                  <a:schemeClr val="bg1"/>
                </a:solidFill>
                <a:latin typeface="Arial Narrow" panose="020B0606020202030204" pitchFamily="34" charset="0"/>
              </a:rPr>
              <a:t>Utama</a:t>
            </a:r>
            <a:r>
              <a:rPr lang="en-US" sz="1400" dirty="0">
                <a:solidFill>
                  <a:schemeClr val="bg1"/>
                </a:solidFill>
                <a:latin typeface="Arial Narrow" panose="020B0606020202030204" pitchFamily="34" charset="0"/>
              </a:rPr>
              <a:t>.</a:t>
            </a:r>
          </a:p>
        </p:txBody>
      </p:sp>
    </p:spTree>
    <p:extLst>
      <p:ext uri="{BB962C8B-B14F-4D97-AF65-F5344CB8AC3E}">
        <p14:creationId xmlns:p14="http://schemas.microsoft.com/office/powerpoint/2010/main" val="61497365"/>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pis.trakindo.co.i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pis.trakindo.co.i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C27F028-4C95-45D5-8DCB-3108020BCCF1}"/>
              </a:ext>
            </a:extLst>
          </p:cNvPr>
          <p:cNvSpPr txBox="1">
            <a:spLocks/>
          </p:cNvSpPr>
          <p:nvPr/>
        </p:nvSpPr>
        <p:spPr>
          <a:xfrm>
            <a:off x="582332" y="4128057"/>
            <a:ext cx="8171924" cy="9767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3600" b="1" dirty="0">
                <a:latin typeface="Arial Narrow" panose="020B0606020202030204" pitchFamily="34" charset="0"/>
              </a:rPr>
              <a:t>User Guide</a:t>
            </a:r>
            <a:br>
              <a:rPr lang="en-US" dirty="0">
                <a:latin typeface="Arial Narrow"/>
              </a:rPr>
            </a:br>
            <a:r>
              <a:rPr lang="en-US" sz="4000" b="1" dirty="0">
                <a:latin typeface="Arial Narrow"/>
              </a:rPr>
              <a:t>EMCS – PEB/NPE</a:t>
            </a:r>
          </a:p>
        </p:txBody>
      </p:sp>
      <p:sp>
        <p:nvSpPr>
          <p:cNvPr id="5" name="TextBox 4">
            <a:extLst>
              <a:ext uri="{FF2B5EF4-FFF2-40B4-BE49-F238E27FC236}">
                <a16:creationId xmlns:a16="http://schemas.microsoft.com/office/drawing/2014/main" id="{6F2FEA5F-14C0-4601-9A99-63B1C1AE585A}"/>
              </a:ext>
            </a:extLst>
          </p:cNvPr>
          <p:cNvSpPr txBox="1"/>
          <p:nvPr/>
        </p:nvSpPr>
        <p:spPr>
          <a:xfrm>
            <a:off x="582331" y="5358975"/>
            <a:ext cx="6483493" cy="374654"/>
          </a:xfrm>
          <a:prstGeom prst="rect">
            <a:avLst/>
          </a:prstGeom>
          <a:noFill/>
        </p:spPr>
        <p:txBody>
          <a:bodyPr wrap="square" rtlCol="0">
            <a:spAutoFit/>
          </a:bodyPr>
          <a:lstStyle/>
          <a:p>
            <a:pPr>
              <a:lnSpc>
                <a:spcPct val="150000"/>
              </a:lnSpc>
              <a:defRPr/>
            </a:pPr>
            <a:r>
              <a:rPr lang="en-US" sz="1400" dirty="0">
                <a:latin typeface="Arial Narrow"/>
              </a:rPr>
              <a:t>Confidentiality Status </a:t>
            </a:r>
            <a:r>
              <a:rPr lang="en-US" sz="1400" b="1" dirty="0">
                <a:highlight>
                  <a:srgbClr val="FFFF00"/>
                </a:highlight>
                <a:latin typeface="Arial Narrow"/>
              </a:rPr>
              <a:t>Yellow</a:t>
            </a:r>
            <a:endParaRPr lang="en-US" sz="1400" i="1" dirty="0">
              <a:highlight>
                <a:srgbClr val="FFFF00"/>
              </a:highlight>
              <a:latin typeface="Arial Narrow"/>
            </a:endParaRPr>
          </a:p>
        </p:txBody>
      </p:sp>
      <p:sp>
        <p:nvSpPr>
          <p:cNvPr id="6" name="TextBox 5">
            <a:extLst>
              <a:ext uri="{FF2B5EF4-FFF2-40B4-BE49-F238E27FC236}">
                <a16:creationId xmlns:a16="http://schemas.microsoft.com/office/drawing/2014/main" id="{6FEDE5F6-4D74-4D36-ABCC-1C3AFFA869AA}"/>
              </a:ext>
            </a:extLst>
          </p:cNvPr>
          <p:cNvSpPr txBox="1"/>
          <p:nvPr/>
        </p:nvSpPr>
        <p:spPr>
          <a:xfrm>
            <a:off x="582324" y="5095097"/>
            <a:ext cx="6483492" cy="374718"/>
          </a:xfrm>
          <a:prstGeom prst="rect">
            <a:avLst/>
          </a:prstGeom>
          <a:noFill/>
        </p:spPr>
        <p:txBody>
          <a:bodyPr wrap="square" rtlCol="0">
            <a:spAutoFit/>
          </a:bodyPr>
          <a:lstStyle/>
          <a:p>
            <a:pPr lvl="0">
              <a:lnSpc>
                <a:spcPct val="150000"/>
              </a:lnSpc>
              <a:defRPr/>
            </a:pPr>
            <a:r>
              <a:rPr lang="en-US" sz="1400" dirty="0">
                <a:latin typeface="Arial Narrow"/>
              </a:rPr>
              <a:t>Jakarta, Jan 2021  • Digital &amp; IT – Innovation / Supply Chain Department</a:t>
            </a:r>
          </a:p>
        </p:txBody>
      </p:sp>
    </p:spTree>
    <p:extLst>
      <p:ext uri="{BB962C8B-B14F-4D97-AF65-F5344CB8AC3E}">
        <p14:creationId xmlns:p14="http://schemas.microsoft.com/office/powerpoint/2010/main" val="201346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Approval PEB / NPE</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3727582"/>
          </a:xfrm>
        </p:spPr>
        <p:txBody>
          <a:bodyPr>
            <a:normAutofit fontScale="92500" lnSpcReduction="20000"/>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menu my task,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266700" indent="-266700">
              <a:buFont typeface="+mj-lt"/>
              <a:buAutoNum type="arabicPeriod"/>
            </a:pPr>
            <a:r>
              <a:rPr lang="en-ID" sz="2000" dirty="0" err="1"/>
              <a:t>Klik</a:t>
            </a:r>
            <a:r>
              <a:rPr lang="en-ID" sz="2000" dirty="0"/>
              <a:t> PEB/NPE</a:t>
            </a:r>
            <a:br>
              <a:rPr lang="en-ID" sz="2000" dirty="0"/>
            </a:br>
            <a:br>
              <a:rPr lang="en-ID" sz="2000" dirty="0"/>
            </a:br>
            <a:r>
              <a:rPr lang="en-ID" sz="2000" dirty="0"/>
              <a:t>note : </a:t>
            </a:r>
            <a:r>
              <a:rPr lang="en-ID" sz="2000" dirty="0" err="1"/>
              <a:t>apabila</a:t>
            </a:r>
            <a:r>
              <a:rPr lang="en-ID" sz="2000" dirty="0"/>
              <a:t> </a:t>
            </a:r>
            <a:r>
              <a:rPr lang="en-ID" sz="2000" dirty="0" err="1"/>
              <a:t>ada</a:t>
            </a:r>
            <a:r>
              <a:rPr lang="en-ID" sz="2000" dirty="0"/>
              <a:t> data yang </a:t>
            </a:r>
            <a:r>
              <a:rPr lang="en-ID" sz="2000" dirty="0" err="1"/>
              <a:t>sedang</a:t>
            </a:r>
            <a:r>
              <a:rPr lang="en-ID" sz="2000" dirty="0"/>
              <a:t> </a:t>
            </a:r>
            <a:r>
              <a:rPr lang="en-ID" sz="2000" dirty="0" err="1"/>
              <a:t>menunggu</a:t>
            </a:r>
            <a:r>
              <a:rPr lang="en-ID" sz="2000" dirty="0"/>
              <a:t> di proses, </a:t>
            </a:r>
            <a:r>
              <a:rPr lang="en-ID" sz="2000" dirty="0" err="1"/>
              <a:t>maka</a:t>
            </a:r>
            <a:r>
              <a:rPr lang="en-ID" sz="2000" dirty="0"/>
              <a:t> system </a:t>
            </a:r>
            <a:r>
              <a:rPr lang="en-ID" sz="2000" dirty="0" err="1"/>
              <a:t>akan</a:t>
            </a:r>
            <a:r>
              <a:rPr lang="en-ID" sz="2000" dirty="0"/>
              <a:t> </a:t>
            </a:r>
            <a:r>
              <a:rPr lang="en-ID" sz="2000" dirty="0" err="1"/>
              <a:t>menampilkan</a:t>
            </a:r>
            <a:r>
              <a:rPr lang="en-ID" sz="2000" dirty="0"/>
              <a:t> </a:t>
            </a:r>
            <a:r>
              <a:rPr lang="en-ID" sz="2000" dirty="0" err="1"/>
              <a:t>notifikasi</a:t>
            </a:r>
            <a:r>
              <a:rPr lang="en-ID" sz="2000" dirty="0"/>
              <a:t> </a:t>
            </a:r>
            <a:r>
              <a:rPr lang="en-ID" sz="2000" dirty="0" err="1"/>
              <a:t>warna</a:t>
            </a:r>
            <a:r>
              <a:rPr lang="en-ID" sz="2000" dirty="0"/>
              <a:t> </a:t>
            </a:r>
            <a:r>
              <a:rPr lang="en-ID" sz="2000" dirty="0" err="1"/>
              <a:t>hijau</a:t>
            </a:r>
            <a:endParaRPr lang="en-ID" sz="2000" dirty="0"/>
          </a:p>
          <a:p>
            <a:pPr marL="266700" indent="-266700">
              <a:buFont typeface="+mj-lt"/>
              <a:buAutoNum type="arabicPeriod"/>
            </a:pPr>
            <a:r>
              <a:rPr lang="en-ID" sz="2000" dirty="0" err="1"/>
              <a:t>Sistem</a:t>
            </a:r>
            <a:r>
              <a:rPr lang="en-ID" sz="2000" dirty="0"/>
              <a:t> </a:t>
            </a:r>
            <a:r>
              <a:rPr lang="en-ID" sz="2000" dirty="0" err="1"/>
              <a:t>akan</a:t>
            </a:r>
            <a:r>
              <a:rPr lang="en-ID" sz="2000" dirty="0"/>
              <a:t> </a:t>
            </a:r>
            <a:r>
              <a:rPr lang="en-ID" sz="2000" dirty="0" err="1"/>
              <a:t>menampilkan</a:t>
            </a:r>
            <a:r>
              <a:rPr lang="en-ID" sz="2000" dirty="0"/>
              <a:t> </a:t>
            </a:r>
            <a:r>
              <a:rPr lang="en-ID" sz="2000" dirty="0" err="1"/>
              <a:t>halaman</a:t>
            </a:r>
            <a:r>
              <a:rPr lang="en-ID" sz="2000" dirty="0"/>
              <a:t> tab PEB/NPE </a:t>
            </a:r>
            <a:r>
              <a:rPr lang="en-ID" sz="2000" dirty="0" err="1"/>
              <a:t>seperti</a:t>
            </a:r>
            <a:r>
              <a:rPr lang="en-ID" sz="2000" dirty="0"/>
              <a:t> pada </a:t>
            </a:r>
            <a:r>
              <a:rPr lang="en-ID" sz="2000" dirty="0" err="1"/>
              <a:t>gambar</a:t>
            </a:r>
            <a:r>
              <a:rPr lang="en-ID" sz="2000" dirty="0"/>
              <a:t> no 2</a:t>
            </a:r>
          </a:p>
          <a:p>
            <a:pPr marL="266700" indent="-266700">
              <a:buFont typeface="+mj-lt"/>
              <a:buAutoNum type="arabicPeriod"/>
            </a:pPr>
            <a:r>
              <a:rPr lang="en-ID" sz="2000" dirty="0" err="1"/>
              <a:t>Klik</a:t>
            </a:r>
            <a:r>
              <a:rPr lang="en-ID" sz="2000" dirty="0"/>
              <a:t> </a:t>
            </a:r>
            <a:r>
              <a:rPr lang="en-ID" sz="2000" dirty="0" err="1"/>
              <a:t>tombol</a:t>
            </a:r>
            <a:r>
              <a:rPr lang="en-ID" sz="2000" dirty="0"/>
              <a:t> view </a:t>
            </a:r>
            <a:r>
              <a:rPr lang="en-ID" sz="2000" dirty="0" err="1"/>
              <a:t>apabila</a:t>
            </a:r>
            <a:r>
              <a:rPr lang="en-ID" sz="2000" dirty="0"/>
              <a:t> user </a:t>
            </a:r>
            <a:r>
              <a:rPr lang="en-ID" sz="2000" dirty="0" err="1"/>
              <a:t>ingin</a:t>
            </a:r>
            <a:r>
              <a:rPr lang="en-ID" sz="2000" dirty="0"/>
              <a:t> </a:t>
            </a:r>
            <a:r>
              <a:rPr lang="en-ID" sz="2000" dirty="0" err="1"/>
              <a:t>melihat</a:t>
            </a:r>
            <a:r>
              <a:rPr lang="en-ID" sz="2000" dirty="0"/>
              <a:t> detail PEB/NPE. </a:t>
            </a:r>
            <a:r>
              <a:rPr lang="en-ID" sz="2000" dirty="0" err="1"/>
              <a:t>Atau</a:t>
            </a:r>
            <a:r>
              <a:rPr lang="en-ID" sz="2000" dirty="0"/>
              <a:t> </a:t>
            </a:r>
            <a:r>
              <a:rPr lang="en-ID" sz="2000" dirty="0" err="1"/>
              <a:t>klik</a:t>
            </a:r>
            <a:r>
              <a:rPr lang="en-ID" sz="2000" dirty="0"/>
              <a:t> </a:t>
            </a:r>
            <a:r>
              <a:rPr lang="en-ID" sz="2000" dirty="0" err="1"/>
              <a:t>tombol</a:t>
            </a:r>
            <a:r>
              <a:rPr lang="en-ID" sz="2000" dirty="0"/>
              <a:t> Approve &amp; Reject </a:t>
            </a:r>
            <a:r>
              <a:rPr lang="en-ID" sz="2000" dirty="0" err="1"/>
              <a:t>maka</a:t>
            </a:r>
            <a:r>
              <a:rPr lang="en-ID" sz="2000" dirty="0"/>
              <a:t> system </a:t>
            </a:r>
            <a:r>
              <a:rPr lang="en-ID" sz="2000" dirty="0" err="1"/>
              <a:t>akan</a:t>
            </a:r>
            <a:r>
              <a:rPr lang="en-ID" sz="2000" dirty="0"/>
              <a:t> </a:t>
            </a:r>
            <a:r>
              <a:rPr lang="en-ID" sz="2000" dirty="0" err="1"/>
              <a:t>menampilkan</a:t>
            </a:r>
            <a:r>
              <a:rPr lang="en-ID" sz="2000" dirty="0"/>
              <a:t> </a:t>
            </a:r>
            <a:r>
              <a:rPr lang="en-ID" sz="2000" dirty="0" err="1"/>
              <a:t>halaman</a:t>
            </a:r>
            <a:r>
              <a:rPr lang="en-ID" sz="2000" dirty="0"/>
              <a:t> approve </a:t>
            </a:r>
            <a:r>
              <a:rPr lang="en-ID" sz="2000" dirty="0" err="1"/>
              <a:t>atau</a:t>
            </a:r>
            <a:r>
              <a:rPr lang="en-ID" sz="2000" dirty="0"/>
              <a:t> reject PEB / NPE</a:t>
            </a:r>
          </a:p>
        </p:txBody>
      </p:sp>
      <p:pic>
        <p:nvPicPr>
          <p:cNvPr id="7" name="Picture 6">
            <a:extLst>
              <a:ext uri="{FF2B5EF4-FFF2-40B4-BE49-F238E27FC236}">
                <a16:creationId xmlns:a16="http://schemas.microsoft.com/office/drawing/2014/main" id="{41985A2F-1500-4D1F-98D6-7CF488C90030}"/>
              </a:ext>
            </a:extLst>
          </p:cNvPr>
          <p:cNvPicPr>
            <a:picLocks noChangeAspect="1"/>
          </p:cNvPicPr>
          <p:nvPr/>
        </p:nvPicPr>
        <p:blipFill>
          <a:blip r:embed="rId2"/>
          <a:stretch>
            <a:fillRect/>
          </a:stretch>
        </p:blipFill>
        <p:spPr>
          <a:xfrm>
            <a:off x="74777" y="970440"/>
            <a:ext cx="5212651" cy="1322384"/>
          </a:xfrm>
          <a:prstGeom prst="rect">
            <a:avLst/>
          </a:prstGeom>
        </p:spPr>
      </p:pic>
      <p:sp>
        <p:nvSpPr>
          <p:cNvPr id="14" name="Oval 13">
            <a:extLst>
              <a:ext uri="{FF2B5EF4-FFF2-40B4-BE49-F238E27FC236}">
                <a16:creationId xmlns:a16="http://schemas.microsoft.com/office/drawing/2014/main" id="{A7777354-5098-4C81-9824-86CE5E71D173}"/>
              </a:ext>
            </a:extLst>
          </p:cNvPr>
          <p:cNvSpPr/>
          <p:nvPr/>
        </p:nvSpPr>
        <p:spPr>
          <a:xfrm>
            <a:off x="2243454" y="1039129"/>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C24D59AF-DD53-4B78-9226-3E4C59B1E3C1}"/>
              </a:ext>
            </a:extLst>
          </p:cNvPr>
          <p:cNvPicPr>
            <a:picLocks noChangeAspect="1"/>
          </p:cNvPicPr>
          <p:nvPr/>
        </p:nvPicPr>
        <p:blipFill>
          <a:blip r:embed="rId3"/>
          <a:stretch>
            <a:fillRect/>
          </a:stretch>
        </p:blipFill>
        <p:spPr>
          <a:xfrm>
            <a:off x="42514" y="2515900"/>
            <a:ext cx="5381625" cy="1586631"/>
          </a:xfrm>
          <a:prstGeom prst="rect">
            <a:avLst/>
          </a:prstGeom>
        </p:spPr>
      </p:pic>
      <p:sp>
        <p:nvSpPr>
          <p:cNvPr id="18" name="Oval 17">
            <a:extLst>
              <a:ext uri="{FF2B5EF4-FFF2-40B4-BE49-F238E27FC236}">
                <a16:creationId xmlns:a16="http://schemas.microsoft.com/office/drawing/2014/main" id="{B61044CA-DDFA-4533-90F6-3AF688EC40B6}"/>
              </a:ext>
            </a:extLst>
          </p:cNvPr>
          <p:cNvSpPr/>
          <p:nvPr/>
        </p:nvSpPr>
        <p:spPr>
          <a:xfrm>
            <a:off x="328880" y="2992741"/>
            <a:ext cx="194717" cy="137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9" name="Oval 18">
            <a:extLst>
              <a:ext uri="{FF2B5EF4-FFF2-40B4-BE49-F238E27FC236}">
                <a16:creationId xmlns:a16="http://schemas.microsoft.com/office/drawing/2014/main" id="{E5CAA48C-2DE9-448E-AD7F-DBE73DA5680F}"/>
              </a:ext>
            </a:extLst>
          </p:cNvPr>
          <p:cNvSpPr/>
          <p:nvPr/>
        </p:nvSpPr>
        <p:spPr>
          <a:xfrm>
            <a:off x="651444" y="3444706"/>
            <a:ext cx="194717" cy="137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3</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7087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Approval PEB / NPE</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3727582"/>
          </a:xfrm>
        </p:spPr>
        <p:txBody>
          <a:bodyPr>
            <a:normAutofit/>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form approval PEB/NPE, </a:t>
            </a:r>
            <a:r>
              <a:rPr lang="en-US" sz="2000" dirty="0" err="1"/>
              <a:t>maka</a:t>
            </a:r>
            <a:r>
              <a:rPr lang="en-US" sz="2000" dirty="0"/>
              <a:t> </a:t>
            </a: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361950" indent="-361950">
              <a:buFont typeface="+mj-lt"/>
              <a:buAutoNum type="arabicPeriod" startAt="4"/>
            </a:pPr>
            <a:r>
              <a:rPr lang="en-US" sz="2000" dirty="0" err="1"/>
              <a:t>Klik</a:t>
            </a:r>
            <a:r>
              <a:rPr lang="en-US" sz="2000" dirty="0"/>
              <a:t> </a:t>
            </a:r>
            <a:r>
              <a:rPr lang="en-US" sz="2000" dirty="0" err="1"/>
              <a:t>tombol</a:t>
            </a:r>
            <a:r>
              <a:rPr lang="en-US" sz="2000" dirty="0"/>
              <a:t> approve </a:t>
            </a:r>
            <a:r>
              <a:rPr lang="en-US" sz="2000" dirty="0" err="1"/>
              <a:t>untuk</a:t>
            </a:r>
            <a:r>
              <a:rPr lang="en-US" sz="2000" dirty="0"/>
              <a:t> </a:t>
            </a:r>
            <a:r>
              <a:rPr lang="en-US" sz="2000" dirty="0" err="1"/>
              <a:t>melakukan</a:t>
            </a:r>
            <a:r>
              <a:rPr lang="en-US" sz="2000" dirty="0"/>
              <a:t> proses </a:t>
            </a:r>
            <a:r>
              <a:rPr lang="en-US" sz="2000" dirty="0" err="1"/>
              <a:t>selanjutnya</a:t>
            </a:r>
            <a:endParaRPr lang="en-US" sz="2000" dirty="0"/>
          </a:p>
          <a:p>
            <a:pPr marL="361950" indent="-361950">
              <a:buFont typeface="+mj-lt"/>
              <a:buAutoNum type="arabicPeriod" startAt="4"/>
            </a:pPr>
            <a:r>
              <a:rPr lang="en-US" sz="2000" dirty="0" err="1"/>
              <a:t>Klik</a:t>
            </a:r>
            <a:r>
              <a:rPr lang="en-US" sz="2000" dirty="0"/>
              <a:t> </a:t>
            </a:r>
            <a:r>
              <a:rPr lang="en-US" sz="2000" dirty="0" err="1"/>
              <a:t>tombol</a:t>
            </a:r>
            <a:r>
              <a:rPr lang="en-US" sz="2000" dirty="0"/>
              <a:t> revise, </a:t>
            </a:r>
            <a:r>
              <a:rPr lang="en-US" sz="2000" dirty="0" err="1"/>
              <a:t>maka</a:t>
            </a:r>
            <a:r>
              <a:rPr lang="en-US" sz="2000" dirty="0"/>
              <a:t> data PEB/NPE </a:t>
            </a:r>
            <a:r>
              <a:rPr lang="en-US" sz="2000" dirty="0" err="1"/>
              <a:t>akan</a:t>
            </a:r>
            <a:r>
              <a:rPr lang="en-US" sz="2000" dirty="0"/>
              <a:t> </a:t>
            </a:r>
            <a:r>
              <a:rPr lang="en-US" sz="2000" dirty="0" err="1"/>
              <a:t>kembali</a:t>
            </a:r>
            <a:r>
              <a:rPr lang="en-US" sz="2000" dirty="0"/>
              <a:t> </a:t>
            </a:r>
            <a:r>
              <a:rPr lang="en-US" sz="2000" dirty="0" err="1"/>
              <a:t>ke</a:t>
            </a:r>
            <a:r>
              <a:rPr lang="en-US" sz="2000" dirty="0"/>
              <a:t> </a:t>
            </a:r>
            <a:r>
              <a:rPr lang="en-US" sz="2000" dirty="0" err="1"/>
              <a:t>tim</a:t>
            </a:r>
            <a:r>
              <a:rPr lang="en-US" sz="2000" dirty="0"/>
              <a:t> CKB  </a:t>
            </a:r>
            <a:r>
              <a:rPr lang="en-US" sz="2000" dirty="0" err="1"/>
              <a:t>untuk</a:t>
            </a:r>
            <a:r>
              <a:rPr lang="en-US" sz="2000" dirty="0"/>
              <a:t> </a:t>
            </a:r>
            <a:r>
              <a:rPr lang="en-US" sz="2000" dirty="0" err="1"/>
              <a:t>dilakukan</a:t>
            </a:r>
            <a:r>
              <a:rPr lang="en-US" sz="2000" dirty="0"/>
              <a:t> proses </a:t>
            </a:r>
            <a:r>
              <a:rPr lang="en-US" sz="2000" dirty="0" err="1"/>
              <a:t>revisi</a:t>
            </a:r>
            <a:endParaRPr lang="en-US" sz="2000" dirty="0"/>
          </a:p>
          <a:p>
            <a:pPr marL="361950" indent="-361950">
              <a:buFont typeface="+mj-lt"/>
              <a:buAutoNum type="arabicPeriod" startAt="4"/>
            </a:pPr>
            <a:r>
              <a:rPr lang="en-US" sz="2000" dirty="0" err="1"/>
              <a:t>Klik</a:t>
            </a:r>
            <a:r>
              <a:rPr lang="en-US" sz="2000" dirty="0"/>
              <a:t> </a:t>
            </a:r>
            <a:r>
              <a:rPr lang="en-US" sz="2000" dirty="0" err="1"/>
              <a:t>tombol</a:t>
            </a:r>
            <a:r>
              <a:rPr lang="en-US" sz="2000" dirty="0"/>
              <a:t> reject </a:t>
            </a:r>
            <a:r>
              <a:rPr lang="en-US" sz="2000" dirty="0" err="1"/>
              <a:t>untuk</a:t>
            </a:r>
            <a:r>
              <a:rPr lang="en-US" sz="2000" dirty="0"/>
              <a:t> </a:t>
            </a:r>
            <a:r>
              <a:rPr lang="en-US" sz="2000" dirty="0" err="1"/>
              <a:t>membatalkan</a:t>
            </a:r>
            <a:r>
              <a:rPr lang="en-US" sz="2000" dirty="0"/>
              <a:t> proses </a:t>
            </a:r>
            <a:r>
              <a:rPr lang="en-US" sz="2000" dirty="0" err="1"/>
              <a:t>pengajuan</a:t>
            </a:r>
            <a:r>
              <a:rPr lang="en-US" sz="2000" dirty="0"/>
              <a:t> approval PEB/NPE</a:t>
            </a:r>
          </a:p>
          <a:p>
            <a:pPr marL="0" indent="0">
              <a:buNone/>
            </a:pPr>
            <a:endParaRPr lang="en-ID" sz="2000" dirty="0"/>
          </a:p>
        </p:txBody>
      </p:sp>
      <p:pic>
        <p:nvPicPr>
          <p:cNvPr id="3" name="Picture 2">
            <a:extLst>
              <a:ext uri="{FF2B5EF4-FFF2-40B4-BE49-F238E27FC236}">
                <a16:creationId xmlns:a16="http://schemas.microsoft.com/office/drawing/2014/main" id="{2A6D90E5-8111-408F-A87D-2CD8A36375F8}"/>
              </a:ext>
            </a:extLst>
          </p:cNvPr>
          <p:cNvPicPr>
            <a:picLocks noChangeAspect="1"/>
          </p:cNvPicPr>
          <p:nvPr/>
        </p:nvPicPr>
        <p:blipFill>
          <a:blip r:embed="rId2"/>
          <a:stretch>
            <a:fillRect/>
          </a:stretch>
        </p:blipFill>
        <p:spPr>
          <a:xfrm>
            <a:off x="65899" y="988205"/>
            <a:ext cx="5315726" cy="2089876"/>
          </a:xfrm>
          <a:prstGeom prst="rect">
            <a:avLst/>
          </a:prstGeom>
        </p:spPr>
      </p:pic>
      <p:pic>
        <p:nvPicPr>
          <p:cNvPr id="6" name="Picture 5">
            <a:extLst>
              <a:ext uri="{FF2B5EF4-FFF2-40B4-BE49-F238E27FC236}">
                <a16:creationId xmlns:a16="http://schemas.microsoft.com/office/drawing/2014/main" id="{C644F244-0168-4FF9-857B-C3FFEBE964F3}"/>
              </a:ext>
            </a:extLst>
          </p:cNvPr>
          <p:cNvPicPr>
            <a:picLocks noChangeAspect="1"/>
          </p:cNvPicPr>
          <p:nvPr/>
        </p:nvPicPr>
        <p:blipFill>
          <a:blip r:embed="rId3"/>
          <a:stretch>
            <a:fillRect/>
          </a:stretch>
        </p:blipFill>
        <p:spPr>
          <a:xfrm>
            <a:off x="76532" y="3115010"/>
            <a:ext cx="2828260" cy="1266022"/>
          </a:xfrm>
          <a:prstGeom prst="rect">
            <a:avLst/>
          </a:prstGeom>
        </p:spPr>
      </p:pic>
      <p:pic>
        <p:nvPicPr>
          <p:cNvPr id="8" name="Picture 7">
            <a:extLst>
              <a:ext uri="{FF2B5EF4-FFF2-40B4-BE49-F238E27FC236}">
                <a16:creationId xmlns:a16="http://schemas.microsoft.com/office/drawing/2014/main" id="{704CDB0B-3651-4F53-99F5-2D354F99092E}"/>
              </a:ext>
            </a:extLst>
          </p:cNvPr>
          <p:cNvPicPr>
            <a:picLocks noChangeAspect="1"/>
          </p:cNvPicPr>
          <p:nvPr/>
        </p:nvPicPr>
        <p:blipFill>
          <a:blip r:embed="rId4"/>
          <a:stretch>
            <a:fillRect/>
          </a:stretch>
        </p:blipFill>
        <p:spPr>
          <a:xfrm>
            <a:off x="1771650" y="4580696"/>
            <a:ext cx="3514725" cy="259053"/>
          </a:xfrm>
          <a:prstGeom prst="rect">
            <a:avLst/>
          </a:prstGeom>
        </p:spPr>
      </p:pic>
      <p:sp>
        <p:nvSpPr>
          <p:cNvPr id="12" name="Oval 11">
            <a:extLst>
              <a:ext uri="{FF2B5EF4-FFF2-40B4-BE49-F238E27FC236}">
                <a16:creationId xmlns:a16="http://schemas.microsoft.com/office/drawing/2014/main" id="{D750FEC6-9F75-47AE-8DCE-83E37FDA345C}"/>
              </a:ext>
            </a:extLst>
          </p:cNvPr>
          <p:cNvSpPr/>
          <p:nvPr/>
        </p:nvSpPr>
        <p:spPr>
          <a:xfrm>
            <a:off x="2710075" y="4381032"/>
            <a:ext cx="356975" cy="19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4</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5C8AB181-0E2C-4C15-B873-E69F8934C9AE}"/>
              </a:ext>
            </a:extLst>
          </p:cNvPr>
          <p:cNvSpPr/>
          <p:nvPr/>
        </p:nvSpPr>
        <p:spPr>
          <a:xfrm>
            <a:off x="3583888" y="4381032"/>
            <a:ext cx="356975" cy="19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5</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27DE5A5C-417E-49C6-911C-1A4C750DF153}"/>
              </a:ext>
            </a:extLst>
          </p:cNvPr>
          <p:cNvSpPr/>
          <p:nvPr/>
        </p:nvSpPr>
        <p:spPr>
          <a:xfrm>
            <a:off x="4482756" y="4381032"/>
            <a:ext cx="356975" cy="19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6</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7703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6BBE56-5A82-45CE-B1D5-60EA197EF927}"/>
              </a:ext>
            </a:extLst>
          </p:cNvPr>
          <p:cNvSpPr>
            <a:spLocks noGrp="1"/>
          </p:cNvSpPr>
          <p:nvPr>
            <p:ph type="title"/>
          </p:nvPr>
        </p:nvSpPr>
        <p:spPr>
          <a:xfrm>
            <a:off x="314756" y="365127"/>
            <a:ext cx="8397449" cy="617514"/>
          </a:xfrm>
        </p:spPr>
        <p:txBody>
          <a:bodyPr/>
          <a:lstStyle/>
          <a:p>
            <a:r>
              <a:rPr lang="en-US" dirty="0"/>
              <a:t>Need Revise PEB/NPE</a:t>
            </a:r>
            <a:endParaRPr lang="en-ID" dirty="0"/>
          </a:p>
        </p:txBody>
      </p:sp>
      <p:sp>
        <p:nvSpPr>
          <p:cNvPr id="4" name="Content Placeholder 4">
            <a:extLst>
              <a:ext uri="{FF2B5EF4-FFF2-40B4-BE49-F238E27FC236}">
                <a16:creationId xmlns:a16="http://schemas.microsoft.com/office/drawing/2014/main" id="{D67FB778-F58E-4789-AB7E-AB67B396D288}"/>
              </a:ext>
            </a:extLst>
          </p:cNvPr>
          <p:cNvSpPr txBox="1">
            <a:spLocks/>
          </p:cNvSpPr>
          <p:nvPr/>
        </p:nvSpPr>
        <p:spPr>
          <a:xfrm>
            <a:off x="5314949" y="1003258"/>
            <a:ext cx="3904783" cy="387354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Apabila</a:t>
            </a:r>
            <a:r>
              <a:rPr lang="en-US" sz="2000" dirty="0"/>
              <a:t> reviewer </a:t>
            </a:r>
            <a:r>
              <a:rPr lang="en-US" sz="2000" dirty="0" err="1"/>
              <a:t>menghendaki</a:t>
            </a:r>
            <a:r>
              <a:rPr lang="en-US" sz="2000" dirty="0"/>
              <a:t> </a:t>
            </a:r>
            <a:r>
              <a:rPr lang="en-US" sz="2000" dirty="0" err="1"/>
              <a:t>adanya</a:t>
            </a:r>
            <a:r>
              <a:rPr lang="en-US" sz="2000" dirty="0"/>
              <a:t> </a:t>
            </a:r>
            <a:r>
              <a:rPr lang="en-US" sz="2000" dirty="0" err="1"/>
              <a:t>revisi</a:t>
            </a:r>
            <a:r>
              <a:rPr lang="en-US" sz="2000" dirty="0"/>
              <a:t> </a:t>
            </a:r>
            <a:r>
              <a:rPr lang="en-US" sz="2000" dirty="0" err="1"/>
              <a:t>dari</a:t>
            </a:r>
            <a:r>
              <a:rPr lang="en-US" sz="2000" dirty="0"/>
              <a:t> PEB/NPE, </a:t>
            </a:r>
            <a:r>
              <a:rPr lang="en-US" sz="2000" dirty="0" err="1"/>
              <a:t>maka</a:t>
            </a:r>
            <a:r>
              <a:rPr lang="en-US" sz="2000" dirty="0"/>
              <a:t> </a:t>
            </a:r>
            <a:r>
              <a:rPr lang="en-US" sz="2000" dirty="0" err="1"/>
              <a:t>setelah</a:t>
            </a:r>
            <a:r>
              <a:rPr lang="en-US" sz="2000" dirty="0"/>
              <a:t> </a:t>
            </a:r>
            <a:r>
              <a:rPr lang="en-US" sz="2000" dirty="0" err="1"/>
              <a:t>klik</a:t>
            </a:r>
            <a:r>
              <a:rPr lang="en-US" sz="2000" dirty="0"/>
              <a:t> </a:t>
            </a:r>
            <a:r>
              <a:rPr lang="en-US" sz="2000" dirty="0" err="1"/>
              <a:t>tombol</a:t>
            </a:r>
            <a:r>
              <a:rPr lang="en-US" sz="2000" dirty="0"/>
              <a:t> “Revise” system </a:t>
            </a:r>
            <a:r>
              <a:rPr lang="en-US" sz="2000" dirty="0" err="1"/>
              <a:t>akan</a:t>
            </a:r>
            <a:r>
              <a:rPr lang="en-US" sz="2000" dirty="0"/>
              <a:t> </a:t>
            </a:r>
            <a:r>
              <a:rPr lang="en-US" sz="2000" dirty="0" err="1"/>
              <a:t>menampilkan</a:t>
            </a:r>
            <a:r>
              <a:rPr lang="en-US" sz="2000" dirty="0"/>
              <a:t> form problem </a:t>
            </a:r>
            <a:r>
              <a:rPr lang="en-US" sz="2000" dirty="0" err="1"/>
              <a:t>seperti</a:t>
            </a:r>
            <a:r>
              <a:rPr lang="en-US" sz="2000" dirty="0"/>
              <a:t> pada </a:t>
            </a:r>
            <a:r>
              <a:rPr lang="en-US" sz="2000" dirty="0" err="1"/>
              <a:t>gambar</a:t>
            </a:r>
            <a:r>
              <a:rPr lang="en-US" sz="2000" dirty="0"/>
              <a:t> no 10.</a:t>
            </a:r>
          </a:p>
          <a:p>
            <a:pPr marL="0" indent="0">
              <a:buFont typeface="Arial" panose="020B0604020202020204" pitchFamily="34" charset="0"/>
              <a:buNone/>
            </a:pP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457200" indent="-457200">
              <a:buFont typeface="+mj-lt"/>
              <a:buAutoNum type="arabicPeriod" startAt="7"/>
            </a:pPr>
            <a:r>
              <a:rPr lang="en-ID" sz="2000" dirty="0" err="1"/>
              <a:t>Pilih</a:t>
            </a:r>
            <a:r>
              <a:rPr lang="en-ID" sz="2000" dirty="0"/>
              <a:t> problem </a:t>
            </a:r>
            <a:r>
              <a:rPr lang="en-ID" sz="2000" dirty="0" err="1"/>
              <a:t>kategori</a:t>
            </a:r>
            <a:endParaRPr lang="en-ID" sz="2000" dirty="0"/>
          </a:p>
          <a:p>
            <a:pPr marL="457200" indent="-457200">
              <a:buFont typeface="+mj-lt"/>
              <a:buAutoNum type="arabicPeriod" startAt="7"/>
            </a:pPr>
            <a:r>
              <a:rPr lang="en-ID" sz="2000" dirty="0" err="1"/>
              <a:t>Pilih</a:t>
            </a:r>
            <a:r>
              <a:rPr lang="en-ID" sz="2000" dirty="0"/>
              <a:t> problem case</a:t>
            </a:r>
          </a:p>
          <a:p>
            <a:pPr marL="457200" indent="-457200">
              <a:buFont typeface="+mj-lt"/>
              <a:buAutoNum type="arabicPeriod" startAt="7"/>
            </a:pPr>
            <a:r>
              <a:rPr lang="en-ID" sz="2000" dirty="0"/>
              <a:t>Isi </a:t>
            </a:r>
            <a:r>
              <a:rPr lang="en-ID" sz="2000" dirty="0" err="1"/>
              <a:t>tanggal</a:t>
            </a:r>
            <a:r>
              <a:rPr lang="en-ID" sz="2000" dirty="0"/>
              <a:t> problem</a:t>
            </a:r>
          </a:p>
          <a:p>
            <a:pPr marL="457200" indent="-457200">
              <a:buFont typeface="+mj-lt"/>
              <a:buAutoNum type="arabicPeriod" startAt="7"/>
            </a:pPr>
            <a:r>
              <a:rPr lang="en-ID" sz="2000" dirty="0"/>
              <a:t>Isi </a:t>
            </a:r>
            <a:r>
              <a:rPr lang="en-ID" sz="2000" dirty="0" err="1"/>
              <a:t>kolom</a:t>
            </a:r>
            <a:r>
              <a:rPr lang="en-ID" sz="2000" dirty="0"/>
              <a:t> problem causes</a:t>
            </a:r>
          </a:p>
          <a:p>
            <a:pPr marL="457200" indent="-457200">
              <a:buFont typeface="+mj-lt"/>
              <a:buAutoNum type="arabicPeriod" startAt="7"/>
            </a:pPr>
            <a:r>
              <a:rPr lang="en-ID" sz="2000" dirty="0"/>
              <a:t>Isi </a:t>
            </a:r>
            <a:r>
              <a:rPr lang="en-ID" sz="2000" dirty="0" err="1"/>
              <a:t>kolom</a:t>
            </a:r>
            <a:r>
              <a:rPr lang="en-ID" sz="2000" dirty="0"/>
              <a:t> problem impact</a:t>
            </a:r>
          </a:p>
          <a:p>
            <a:pPr marL="457200" indent="-457200">
              <a:buFont typeface="+mj-lt"/>
              <a:buAutoNum type="arabicPeriod" startAt="7"/>
            </a:pPr>
            <a:r>
              <a:rPr lang="en-ID" sz="2000" dirty="0"/>
              <a:t>Isi </a:t>
            </a:r>
            <a:r>
              <a:rPr lang="en-ID" sz="2000" dirty="0" err="1"/>
              <a:t>kolom</a:t>
            </a:r>
            <a:r>
              <a:rPr lang="en-ID" sz="2000" dirty="0"/>
              <a:t> note </a:t>
            </a:r>
            <a:r>
              <a:rPr lang="en-ID" sz="2000" dirty="0" err="1"/>
              <a:t>jika</a:t>
            </a:r>
            <a:r>
              <a:rPr lang="en-ID" sz="2000" dirty="0"/>
              <a:t> </a:t>
            </a:r>
            <a:r>
              <a:rPr lang="en-ID" sz="2000" dirty="0" err="1"/>
              <a:t>dibutuhkan</a:t>
            </a:r>
            <a:endParaRPr lang="en-ID" sz="2000" dirty="0"/>
          </a:p>
          <a:p>
            <a:pPr marL="457200" indent="-457200">
              <a:buFont typeface="+mj-lt"/>
              <a:buAutoNum type="arabicPeriod" startAt="7"/>
            </a:pPr>
            <a:r>
              <a:rPr lang="en-ID" sz="2000" dirty="0" err="1"/>
              <a:t>Klik</a:t>
            </a:r>
            <a:r>
              <a:rPr lang="en-ID" sz="2000" dirty="0"/>
              <a:t> </a:t>
            </a:r>
            <a:r>
              <a:rPr lang="en-ID" sz="2000" dirty="0" err="1"/>
              <a:t>tombol</a:t>
            </a:r>
            <a:r>
              <a:rPr lang="en-ID" sz="2000" dirty="0"/>
              <a:t> “Yes, Revise”)</a:t>
            </a:r>
          </a:p>
          <a:p>
            <a:pPr marL="0" indent="0">
              <a:buFont typeface="Arial" panose="020B0604020202020204" pitchFamily="34" charset="0"/>
              <a:buNone/>
            </a:pPr>
            <a:r>
              <a:rPr lang="en-ID" sz="2000" dirty="0" err="1"/>
              <a:t>Apabila</a:t>
            </a:r>
            <a:r>
              <a:rPr lang="en-ID" sz="2000" dirty="0"/>
              <a:t> user </a:t>
            </a:r>
            <a:r>
              <a:rPr lang="en-ID" sz="2000" dirty="0" err="1"/>
              <a:t>telah</a:t>
            </a:r>
            <a:r>
              <a:rPr lang="en-ID" sz="2000" dirty="0"/>
              <a:t> </a:t>
            </a:r>
            <a:r>
              <a:rPr lang="en-ID" sz="2000" dirty="0" err="1"/>
              <a:t>berhasil</a:t>
            </a:r>
            <a:r>
              <a:rPr lang="en-ID" sz="2000" dirty="0"/>
              <a:t> </a:t>
            </a:r>
            <a:r>
              <a:rPr lang="en-ID" sz="2000" dirty="0" err="1"/>
              <a:t>klik</a:t>
            </a:r>
            <a:r>
              <a:rPr lang="en-ID" sz="2000" dirty="0"/>
              <a:t> </a:t>
            </a:r>
            <a:r>
              <a:rPr lang="en-ID" sz="2000" dirty="0" err="1"/>
              <a:t>revisi</a:t>
            </a:r>
            <a:r>
              <a:rPr lang="en-ID" sz="2000" dirty="0"/>
              <a:t>, </a:t>
            </a:r>
            <a:r>
              <a:rPr lang="en-ID" sz="2000" dirty="0" err="1"/>
              <a:t>maka</a:t>
            </a:r>
            <a:r>
              <a:rPr lang="en-ID" sz="2000" dirty="0"/>
              <a:t> data </a:t>
            </a:r>
            <a:r>
              <a:rPr lang="en-ID" sz="2000" dirty="0" err="1"/>
              <a:t>akan</a:t>
            </a:r>
            <a:r>
              <a:rPr lang="en-ID" sz="2000" dirty="0"/>
              <a:t> </a:t>
            </a:r>
            <a:r>
              <a:rPr lang="en-ID" sz="2000" dirty="0" err="1"/>
              <a:t>dikembalikan</a:t>
            </a:r>
            <a:r>
              <a:rPr lang="en-ID" sz="2000" dirty="0"/>
              <a:t> </a:t>
            </a:r>
            <a:r>
              <a:rPr lang="en-ID" sz="2000" dirty="0" err="1"/>
              <a:t>ke</a:t>
            </a:r>
            <a:r>
              <a:rPr lang="en-ID" sz="2000" dirty="0"/>
              <a:t> requestor</a:t>
            </a:r>
          </a:p>
          <a:p>
            <a:pPr marL="266700" indent="-266700">
              <a:buFont typeface="+mj-lt"/>
              <a:buAutoNum type="arabicPeriod" startAt="4"/>
            </a:pPr>
            <a:endParaRPr lang="en-US" sz="2000" dirty="0"/>
          </a:p>
        </p:txBody>
      </p:sp>
      <p:pic>
        <p:nvPicPr>
          <p:cNvPr id="5" name="Picture 4">
            <a:extLst>
              <a:ext uri="{FF2B5EF4-FFF2-40B4-BE49-F238E27FC236}">
                <a16:creationId xmlns:a16="http://schemas.microsoft.com/office/drawing/2014/main" id="{6F4C08D7-1766-4F0C-BFD3-B9EEB4A706F6}"/>
              </a:ext>
            </a:extLst>
          </p:cNvPr>
          <p:cNvPicPr>
            <a:picLocks noChangeAspect="1"/>
          </p:cNvPicPr>
          <p:nvPr/>
        </p:nvPicPr>
        <p:blipFill>
          <a:blip r:embed="rId2"/>
          <a:stretch>
            <a:fillRect/>
          </a:stretch>
        </p:blipFill>
        <p:spPr>
          <a:xfrm>
            <a:off x="470117" y="1003258"/>
            <a:ext cx="4043363" cy="3996269"/>
          </a:xfrm>
          <a:prstGeom prst="rect">
            <a:avLst/>
          </a:prstGeom>
        </p:spPr>
      </p:pic>
      <p:sp>
        <p:nvSpPr>
          <p:cNvPr id="6" name="Oval 5">
            <a:extLst>
              <a:ext uri="{FF2B5EF4-FFF2-40B4-BE49-F238E27FC236}">
                <a16:creationId xmlns:a16="http://schemas.microsoft.com/office/drawing/2014/main" id="{901FD6CC-454C-4FE9-8D98-E4995012B38F}"/>
              </a:ext>
            </a:extLst>
          </p:cNvPr>
          <p:cNvSpPr/>
          <p:nvPr/>
        </p:nvSpPr>
        <p:spPr>
          <a:xfrm>
            <a:off x="3783935" y="2894441"/>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10</a:t>
            </a:r>
            <a:endParaRPr lang="en-ID" sz="800" dirty="0">
              <a:ln w="0"/>
              <a:solidFill>
                <a:schemeClr val="tx1"/>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4D1A6FE9-9482-48BC-8AB0-F35465552540}"/>
              </a:ext>
            </a:extLst>
          </p:cNvPr>
          <p:cNvSpPr/>
          <p:nvPr/>
        </p:nvSpPr>
        <p:spPr>
          <a:xfrm>
            <a:off x="3783935" y="3475466"/>
            <a:ext cx="435640" cy="212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31F0A855-C650-48C0-B67B-F885B4F1C112}"/>
              </a:ext>
            </a:extLst>
          </p:cNvPr>
          <p:cNvSpPr/>
          <p:nvPr/>
        </p:nvSpPr>
        <p:spPr>
          <a:xfrm>
            <a:off x="3783935" y="4043540"/>
            <a:ext cx="435640" cy="212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id="{5BE4603F-1A16-4DD1-BEE1-3A58E4FA8BC0}"/>
              </a:ext>
            </a:extLst>
          </p:cNvPr>
          <p:cNvSpPr/>
          <p:nvPr/>
        </p:nvSpPr>
        <p:spPr>
          <a:xfrm>
            <a:off x="3021935" y="4532281"/>
            <a:ext cx="435640" cy="212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13</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FD26B5CD-B4C2-4478-A811-30A22C2D334C}"/>
              </a:ext>
            </a:extLst>
          </p:cNvPr>
          <p:cNvSpPr/>
          <p:nvPr/>
        </p:nvSpPr>
        <p:spPr>
          <a:xfrm>
            <a:off x="3774410" y="2490965"/>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9</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5" name="Oval 14">
            <a:extLst>
              <a:ext uri="{FF2B5EF4-FFF2-40B4-BE49-F238E27FC236}">
                <a16:creationId xmlns:a16="http://schemas.microsoft.com/office/drawing/2014/main" id="{BA84EB2B-88CC-4FED-B4F3-3E6873A57243}"/>
              </a:ext>
            </a:extLst>
          </p:cNvPr>
          <p:cNvSpPr/>
          <p:nvPr/>
        </p:nvSpPr>
        <p:spPr>
          <a:xfrm>
            <a:off x="3774410" y="2063300"/>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8</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8CCE9186-D27A-4780-B272-468B72493AF8}"/>
              </a:ext>
            </a:extLst>
          </p:cNvPr>
          <p:cNvSpPr/>
          <p:nvPr/>
        </p:nvSpPr>
        <p:spPr>
          <a:xfrm>
            <a:off x="3755360" y="1634990"/>
            <a:ext cx="404921" cy="225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7</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893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54351261-FF26-4143-8A43-1CA1CE572557}"/>
              </a:ext>
            </a:extLst>
          </p:cNvPr>
          <p:cNvSpPr txBox="1">
            <a:spLocks/>
          </p:cNvSpPr>
          <p:nvPr/>
        </p:nvSpPr>
        <p:spPr>
          <a:xfrm>
            <a:off x="420019" y="2753279"/>
            <a:ext cx="8165029" cy="1049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a:solidFill>
                  <a:schemeClr val="bg1"/>
                </a:solidFill>
                <a:latin typeface="Arial Narrow" panose="020B0606020202030204" pitchFamily="34" charset="0"/>
                <a:ea typeface="ＭＳ Ｐゴシック" charset="0"/>
                <a:cs typeface="ＭＳ Ｐゴシック" charset="0"/>
                <a:sym typeface="CB Univers 67 CondensedBold" charset="0"/>
              </a:rPr>
              <a:t>Non Core BPM</a:t>
            </a:r>
          </a:p>
          <a:p>
            <a:pPr marL="0" indent="0">
              <a:lnSpc>
                <a:spcPct val="100000"/>
              </a:lnSpc>
              <a:spcBef>
                <a:spcPts val="0"/>
              </a:spcBef>
              <a:buNone/>
            </a:pPr>
            <a:r>
              <a:rPr lang="en-US" sz="1200" dirty="0">
                <a:solidFill>
                  <a:schemeClr val="bg1"/>
                </a:solidFill>
                <a:latin typeface="Arial Narrow" panose="020B0606020202030204" pitchFamily="34" charset="0"/>
                <a:ea typeface="ＭＳ Ｐゴシック" charset="0"/>
                <a:cs typeface="ＭＳ Ｐゴシック" charset="0"/>
                <a:sym typeface="CB Univers 67 CondensedBold" charset="0"/>
              </a:rPr>
              <a:t>Digital &amp; IT - Innovation</a:t>
            </a:r>
          </a:p>
          <a:p>
            <a:pPr marL="0" indent="0">
              <a:lnSpc>
                <a:spcPct val="100000"/>
              </a:lnSpc>
              <a:spcBef>
                <a:spcPts val="0"/>
              </a:spcBef>
              <a:buNone/>
            </a:pPr>
            <a:r>
              <a:rPr lang="en-US" sz="1200" u="sng" dirty="0" err="1">
                <a:solidFill>
                  <a:srgbClr val="0000FF"/>
                </a:solidFill>
                <a:latin typeface="Arial Narrow" panose="020B0606020202030204" pitchFamily="34" charset="0"/>
                <a:ea typeface="ＭＳ Ｐゴシック" charset="0"/>
                <a:cs typeface="ＭＳ Ｐゴシック" charset="0"/>
                <a:sym typeface="CB Univers 67 CondensedBold" charset="0"/>
              </a:rPr>
              <a:t>Ict.bpm@trakindo,co.id</a:t>
            </a:r>
            <a:endParaRPr lang="en-US" sz="1200" u="sng" dirty="0">
              <a:solidFill>
                <a:srgbClr val="0000FF"/>
              </a:solidFill>
              <a:latin typeface="Arial Narrow" panose="020B0606020202030204" pitchFamily="34" charset="0"/>
            </a:endParaRPr>
          </a:p>
        </p:txBody>
      </p:sp>
    </p:spTree>
    <p:extLst>
      <p:ext uri="{BB962C8B-B14F-4D97-AF65-F5344CB8AC3E}">
        <p14:creationId xmlns:p14="http://schemas.microsoft.com/office/powerpoint/2010/main" val="134976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a:xfrm>
            <a:off x="314756" y="356419"/>
            <a:ext cx="8219644" cy="444770"/>
          </a:xfrm>
        </p:spPr>
        <p:txBody>
          <a:bodyPr>
            <a:normAutofit fontScale="90000"/>
          </a:bodyPr>
          <a:lstStyle/>
          <a:p>
            <a:r>
              <a:rPr lang="en-US" dirty="0"/>
              <a:t>Overview</a:t>
            </a:r>
            <a:endParaRPr lang="en-ID" dirty="0"/>
          </a:p>
        </p:txBody>
      </p:sp>
      <p:sp>
        <p:nvSpPr>
          <p:cNvPr id="7" name="Content Placeholder 3">
            <a:extLst>
              <a:ext uri="{FF2B5EF4-FFF2-40B4-BE49-F238E27FC236}">
                <a16:creationId xmlns:a16="http://schemas.microsoft.com/office/drawing/2014/main" id="{5AF528C1-F6A8-48E9-B97D-C5DBE8E8AD5F}"/>
              </a:ext>
            </a:extLst>
          </p:cNvPr>
          <p:cNvSpPr>
            <a:spLocks noGrp="1"/>
          </p:cNvSpPr>
          <p:nvPr>
            <p:ph idx="1"/>
          </p:nvPr>
        </p:nvSpPr>
        <p:spPr>
          <a:xfrm>
            <a:off x="314756" y="964268"/>
            <a:ext cx="8062892" cy="1622172"/>
          </a:xfrm>
        </p:spPr>
        <p:txBody>
          <a:bodyPr>
            <a:normAutofit/>
          </a:bodyPr>
          <a:lstStyle/>
          <a:p>
            <a:pPr marL="0" indent="0">
              <a:buNone/>
            </a:pPr>
            <a:r>
              <a:rPr lang="en-US" sz="1800" dirty="0" err="1"/>
              <a:t>Fitur</a:t>
            </a:r>
            <a:r>
              <a:rPr lang="en-US" sz="1800" dirty="0"/>
              <a:t> </a:t>
            </a:r>
            <a:r>
              <a:rPr lang="en-US" sz="1800" dirty="0" err="1"/>
              <a:t>ini</a:t>
            </a:r>
            <a:r>
              <a:rPr lang="en-US" sz="1800" dirty="0"/>
              <a:t> </a:t>
            </a:r>
            <a:r>
              <a:rPr lang="en-US" sz="1800" dirty="0" err="1"/>
              <a:t>digunakan</a:t>
            </a:r>
            <a:r>
              <a:rPr lang="en-US" sz="1800" dirty="0"/>
              <a:t> </a:t>
            </a:r>
            <a:r>
              <a:rPr lang="en-US" sz="1800" dirty="0" err="1"/>
              <a:t>untuk</a:t>
            </a:r>
            <a:r>
              <a:rPr lang="en-US" sz="1800" dirty="0"/>
              <a:t> </a:t>
            </a:r>
            <a:r>
              <a:rPr lang="en-US" sz="1800" dirty="0" err="1"/>
              <a:t>melakukan</a:t>
            </a:r>
            <a:r>
              <a:rPr lang="en-US" sz="1800" dirty="0"/>
              <a:t> proses </a:t>
            </a:r>
            <a:r>
              <a:rPr lang="en-US" sz="1800" dirty="0" err="1"/>
              <a:t>penginputan</a:t>
            </a:r>
            <a:r>
              <a:rPr lang="en-US" sz="1800" dirty="0"/>
              <a:t> </a:t>
            </a:r>
            <a:r>
              <a:rPr lang="en-US" sz="1800"/>
              <a:t>dan upload PEB dan NPE</a:t>
            </a:r>
            <a:endParaRPr lang="en-US" sz="1800" dirty="0"/>
          </a:p>
        </p:txBody>
      </p:sp>
      <p:sp>
        <p:nvSpPr>
          <p:cNvPr id="8" name="Title 1">
            <a:extLst>
              <a:ext uri="{FF2B5EF4-FFF2-40B4-BE49-F238E27FC236}">
                <a16:creationId xmlns:a16="http://schemas.microsoft.com/office/drawing/2014/main" id="{04EEC279-9301-462C-A45B-38CB7DE47FA5}"/>
              </a:ext>
            </a:extLst>
          </p:cNvPr>
          <p:cNvSpPr txBox="1">
            <a:spLocks/>
          </p:cNvSpPr>
          <p:nvPr/>
        </p:nvSpPr>
        <p:spPr>
          <a:xfrm>
            <a:off x="314756" y="1767714"/>
            <a:ext cx="8219644" cy="4447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Flow</a:t>
            </a:r>
            <a:endParaRPr lang="en-ID" dirty="0"/>
          </a:p>
        </p:txBody>
      </p:sp>
      <p:pic>
        <p:nvPicPr>
          <p:cNvPr id="11" name="Picture 10" descr="Icon&#10;&#10;Description automatically generated">
            <a:extLst>
              <a:ext uri="{FF2B5EF4-FFF2-40B4-BE49-F238E27FC236}">
                <a16:creationId xmlns:a16="http://schemas.microsoft.com/office/drawing/2014/main" id="{0BD93C99-FB79-4242-88D2-A14100995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58" y="3431490"/>
            <a:ext cx="667274" cy="667274"/>
          </a:xfrm>
          <a:prstGeom prst="rect">
            <a:avLst/>
          </a:prstGeom>
        </p:spPr>
      </p:pic>
      <p:sp>
        <p:nvSpPr>
          <p:cNvPr id="26" name="TextBox 25">
            <a:extLst>
              <a:ext uri="{FF2B5EF4-FFF2-40B4-BE49-F238E27FC236}">
                <a16:creationId xmlns:a16="http://schemas.microsoft.com/office/drawing/2014/main" id="{AF61B952-8B55-442D-BA8A-7BAF6186105C}"/>
              </a:ext>
            </a:extLst>
          </p:cNvPr>
          <p:cNvSpPr txBox="1"/>
          <p:nvPr/>
        </p:nvSpPr>
        <p:spPr>
          <a:xfrm>
            <a:off x="0" y="4138820"/>
            <a:ext cx="1324925" cy="553998"/>
          </a:xfrm>
          <a:prstGeom prst="rect">
            <a:avLst/>
          </a:prstGeom>
          <a:noFill/>
        </p:spPr>
        <p:txBody>
          <a:bodyPr wrap="square" rtlCol="0">
            <a:spAutoFit/>
          </a:bodyPr>
          <a:lstStyle/>
          <a:p>
            <a:pPr algn="ctr"/>
            <a:r>
              <a:rPr lang="en-US" sz="1000" dirty="0" err="1"/>
              <a:t>Dokumen</a:t>
            </a:r>
            <a:r>
              <a:rPr lang="en-US" sz="1000" dirty="0"/>
              <a:t> Shipping Instruction yang </a:t>
            </a:r>
            <a:r>
              <a:rPr lang="en-US" sz="1000" dirty="0" err="1"/>
              <a:t>telah</a:t>
            </a:r>
            <a:r>
              <a:rPr lang="en-US" sz="1000" dirty="0"/>
              <a:t> </a:t>
            </a:r>
            <a:r>
              <a:rPr lang="en-US" sz="1000" dirty="0" err="1"/>
              <a:t>diinput</a:t>
            </a:r>
            <a:r>
              <a:rPr lang="en-US" sz="1000" dirty="0"/>
              <a:t> oleh </a:t>
            </a:r>
            <a:r>
              <a:rPr lang="en-US" sz="1000" dirty="0" err="1"/>
              <a:t>tim</a:t>
            </a:r>
            <a:r>
              <a:rPr lang="en-US" sz="1000" dirty="0"/>
              <a:t> IMEX</a:t>
            </a:r>
            <a:endParaRPr lang="en-ID" sz="1000" dirty="0"/>
          </a:p>
        </p:txBody>
      </p:sp>
      <p:sp>
        <p:nvSpPr>
          <p:cNvPr id="13" name="Arrow: Right 12">
            <a:extLst>
              <a:ext uri="{FF2B5EF4-FFF2-40B4-BE49-F238E27FC236}">
                <a16:creationId xmlns:a16="http://schemas.microsoft.com/office/drawing/2014/main" id="{49E2C7E7-7665-4B0F-BAB3-E20EB3A01C62}"/>
              </a:ext>
            </a:extLst>
          </p:cNvPr>
          <p:cNvSpPr/>
          <p:nvPr/>
        </p:nvSpPr>
        <p:spPr>
          <a:xfrm>
            <a:off x="1394278" y="3595103"/>
            <a:ext cx="539341" cy="32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pic>
        <p:nvPicPr>
          <p:cNvPr id="17" name="Picture 16">
            <a:extLst>
              <a:ext uri="{FF2B5EF4-FFF2-40B4-BE49-F238E27FC236}">
                <a16:creationId xmlns:a16="http://schemas.microsoft.com/office/drawing/2014/main" id="{3D302349-52E3-4E8F-8D57-89D19B590390}"/>
              </a:ext>
            </a:extLst>
          </p:cNvPr>
          <p:cNvPicPr>
            <a:picLocks noChangeAspect="1"/>
          </p:cNvPicPr>
          <p:nvPr/>
        </p:nvPicPr>
        <p:blipFill>
          <a:blip r:embed="rId3"/>
          <a:stretch>
            <a:fillRect/>
          </a:stretch>
        </p:blipFill>
        <p:spPr>
          <a:xfrm>
            <a:off x="2706694" y="2272348"/>
            <a:ext cx="699505" cy="717833"/>
          </a:xfrm>
          <a:prstGeom prst="rect">
            <a:avLst/>
          </a:prstGeom>
        </p:spPr>
      </p:pic>
      <p:pic>
        <p:nvPicPr>
          <p:cNvPr id="5" name="Picture 4">
            <a:extLst>
              <a:ext uri="{FF2B5EF4-FFF2-40B4-BE49-F238E27FC236}">
                <a16:creationId xmlns:a16="http://schemas.microsoft.com/office/drawing/2014/main" id="{99926642-CB07-4CC2-87BB-00B902D565C5}"/>
              </a:ext>
            </a:extLst>
          </p:cNvPr>
          <p:cNvPicPr>
            <a:picLocks noChangeAspect="1"/>
          </p:cNvPicPr>
          <p:nvPr/>
        </p:nvPicPr>
        <p:blipFill rotWithShape="1">
          <a:blip r:embed="rId4">
            <a:extLst>
              <a:ext uri="{28A0092B-C50C-407E-A947-70E740481C1C}">
                <a14:useLocalDpi xmlns:a14="http://schemas.microsoft.com/office/drawing/2010/main" val="0"/>
              </a:ext>
            </a:extLst>
          </a:blip>
          <a:srcRect b="12741"/>
          <a:stretch/>
        </p:blipFill>
        <p:spPr>
          <a:xfrm>
            <a:off x="5062854" y="2613472"/>
            <a:ext cx="638809" cy="461541"/>
          </a:xfrm>
          <a:prstGeom prst="rect">
            <a:avLst/>
          </a:prstGeom>
        </p:spPr>
      </p:pic>
      <p:pic>
        <p:nvPicPr>
          <p:cNvPr id="21" name="Picture 20">
            <a:extLst>
              <a:ext uri="{FF2B5EF4-FFF2-40B4-BE49-F238E27FC236}">
                <a16:creationId xmlns:a16="http://schemas.microsoft.com/office/drawing/2014/main" id="{CFE1B6EC-05C3-4845-9A94-7170A41FF807}"/>
              </a:ext>
            </a:extLst>
          </p:cNvPr>
          <p:cNvPicPr>
            <a:picLocks noChangeAspect="1"/>
          </p:cNvPicPr>
          <p:nvPr/>
        </p:nvPicPr>
        <p:blipFill>
          <a:blip r:embed="rId5"/>
          <a:stretch>
            <a:fillRect/>
          </a:stretch>
        </p:blipFill>
        <p:spPr>
          <a:xfrm>
            <a:off x="2718043" y="4115396"/>
            <a:ext cx="807588" cy="667274"/>
          </a:xfrm>
          <a:prstGeom prst="rect">
            <a:avLst/>
          </a:prstGeom>
        </p:spPr>
      </p:pic>
      <p:sp>
        <p:nvSpPr>
          <p:cNvPr id="10" name="Rectangle 9">
            <a:extLst>
              <a:ext uri="{FF2B5EF4-FFF2-40B4-BE49-F238E27FC236}">
                <a16:creationId xmlns:a16="http://schemas.microsoft.com/office/drawing/2014/main" id="{57518960-363B-42D5-B4FD-6822A2E9EE98}"/>
              </a:ext>
            </a:extLst>
          </p:cNvPr>
          <p:cNvSpPr/>
          <p:nvPr/>
        </p:nvSpPr>
        <p:spPr>
          <a:xfrm>
            <a:off x="4909379" y="3060401"/>
            <a:ext cx="975224" cy="553998"/>
          </a:xfrm>
          <a:prstGeom prst="rect">
            <a:avLst/>
          </a:prstGeom>
        </p:spPr>
        <p:txBody>
          <a:bodyPr wrap="square">
            <a:spAutoFit/>
          </a:bodyPr>
          <a:lstStyle/>
          <a:p>
            <a:pPr algn="ctr"/>
            <a:r>
              <a:rPr lang="en-US" sz="1000" dirty="0" err="1"/>
              <a:t>Dokumen</a:t>
            </a:r>
            <a:r>
              <a:rPr lang="en-US" sz="1000" dirty="0"/>
              <a:t> PEB/NPE approved</a:t>
            </a:r>
            <a:endParaRPr lang="en-ID" sz="1000" dirty="0"/>
          </a:p>
        </p:txBody>
      </p:sp>
      <p:sp>
        <p:nvSpPr>
          <p:cNvPr id="34" name="TextBox 33">
            <a:extLst>
              <a:ext uri="{FF2B5EF4-FFF2-40B4-BE49-F238E27FC236}">
                <a16:creationId xmlns:a16="http://schemas.microsoft.com/office/drawing/2014/main" id="{26CD3EAB-43A2-4600-A112-3277658E15DF}"/>
              </a:ext>
            </a:extLst>
          </p:cNvPr>
          <p:cNvSpPr txBox="1"/>
          <p:nvPr/>
        </p:nvSpPr>
        <p:spPr>
          <a:xfrm>
            <a:off x="2393984" y="2919801"/>
            <a:ext cx="1324925" cy="861774"/>
          </a:xfrm>
          <a:prstGeom prst="rect">
            <a:avLst/>
          </a:prstGeom>
          <a:noFill/>
        </p:spPr>
        <p:txBody>
          <a:bodyPr wrap="square" rtlCol="0">
            <a:spAutoFit/>
          </a:bodyPr>
          <a:lstStyle/>
          <a:p>
            <a:pPr algn="ctr"/>
            <a:r>
              <a:rPr lang="en-US" sz="1000" dirty="0"/>
              <a:t>Tim IMEX </a:t>
            </a:r>
            <a:r>
              <a:rPr lang="en-US" sz="1000" dirty="0" err="1"/>
              <a:t>membuat</a:t>
            </a:r>
            <a:r>
              <a:rPr lang="en-US" sz="1000" dirty="0"/>
              <a:t> PEB/NPE </a:t>
            </a:r>
            <a:r>
              <a:rPr lang="en-US" sz="1000" dirty="0" err="1"/>
              <a:t>jika</a:t>
            </a:r>
            <a:r>
              <a:rPr lang="en-US" sz="1000" dirty="0"/>
              <a:t> PIC BL/AWB pada </a:t>
            </a:r>
            <a:r>
              <a:rPr lang="en-US" sz="1000" dirty="0" err="1"/>
              <a:t>dokumen</a:t>
            </a:r>
            <a:r>
              <a:rPr lang="en-US" sz="1000" dirty="0"/>
              <a:t> shipping instruction </a:t>
            </a:r>
            <a:r>
              <a:rPr lang="en-US" sz="1000" dirty="0" err="1"/>
              <a:t>diisi</a:t>
            </a:r>
            <a:r>
              <a:rPr lang="en-US" sz="1000" dirty="0"/>
              <a:t> IMEX</a:t>
            </a:r>
            <a:endParaRPr lang="en-ID" sz="1000" dirty="0"/>
          </a:p>
        </p:txBody>
      </p:sp>
      <p:sp>
        <p:nvSpPr>
          <p:cNvPr id="35" name="TextBox 34">
            <a:extLst>
              <a:ext uri="{FF2B5EF4-FFF2-40B4-BE49-F238E27FC236}">
                <a16:creationId xmlns:a16="http://schemas.microsoft.com/office/drawing/2014/main" id="{9E7A50D5-5C42-4ED5-B70A-A76EF0DD8BB8}"/>
              </a:ext>
            </a:extLst>
          </p:cNvPr>
          <p:cNvSpPr txBox="1"/>
          <p:nvPr/>
        </p:nvSpPr>
        <p:spPr>
          <a:xfrm>
            <a:off x="2429247" y="4728172"/>
            <a:ext cx="1324925" cy="861774"/>
          </a:xfrm>
          <a:prstGeom prst="rect">
            <a:avLst/>
          </a:prstGeom>
          <a:noFill/>
        </p:spPr>
        <p:txBody>
          <a:bodyPr wrap="square" rtlCol="0">
            <a:spAutoFit/>
          </a:bodyPr>
          <a:lstStyle/>
          <a:p>
            <a:pPr algn="ctr"/>
            <a:r>
              <a:rPr lang="en-US" sz="1000" dirty="0"/>
              <a:t>Tim CKB </a:t>
            </a:r>
            <a:r>
              <a:rPr lang="en-US" sz="1000" dirty="0" err="1"/>
              <a:t>membuat</a:t>
            </a:r>
            <a:r>
              <a:rPr lang="en-US" sz="1000" dirty="0"/>
              <a:t> PEB/NPE </a:t>
            </a:r>
            <a:r>
              <a:rPr lang="en-US" sz="1000" dirty="0" err="1"/>
              <a:t>jika</a:t>
            </a:r>
            <a:r>
              <a:rPr lang="en-US" sz="1000" dirty="0"/>
              <a:t> PIC BL/AWB pada </a:t>
            </a:r>
            <a:r>
              <a:rPr lang="en-US" sz="1000" dirty="0" err="1"/>
              <a:t>dokumen</a:t>
            </a:r>
            <a:r>
              <a:rPr lang="en-US" sz="1000" dirty="0"/>
              <a:t> shipping instruction </a:t>
            </a:r>
            <a:r>
              <a:rPr lang="en-US" sz="1000" dirty="0" err="1"/>
              <a:t>diisi</a:t>
            </a:r>
            <a:r>
              <a:rPr lang="en-US" sz="1000" dirty="0"/>
              <a:t> CKB</a:t>
            </a:r>
            <a:endParaRPr lang="en-ID" sz="1000" dirty="0"/>
          </a:p>
        </p:txBody>
      </p:sp>
      <p:sp>
        <p:nvSpPr>
          <p:cNvPr id="14" name="Rectangle 13">
            <a:extLst>
              <a:ext uri="{FF2B5EF4-FFF2-40B4-BE49-F238E27FC236}">
                <a16:creationId xmlns:a16="http://schemas.microsoft.com/office/drawing/2014/main" id="{2A0F8166-D292-47BB-8A80-698292B17A4F}"/>
              </a:ext>
            </a:extLst>
          </p:cNvPr>
          <p:cNvSpPr/>
          <p:nvPr/>
        </p:nvSpPr>
        <p:spPr>
          <a:xfrm>
            <a:off x="2278005" y="2030019"/>
            <a:ext cx="1570908" cy="367302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D" sz="1200"/>
          </a:p>
        </p:txBody>
      </p:sp>
      <p:pic>
        <p:nvPicPr>
          <p:cNvPr id="36" name="Picture 35">
            <a:extLst>
              <a:ext uri="{FF2B5EF4-FFF2-40B4-BE49-F238E27FC236}">
                <a16:creationId xmlns:a16="http://schemas.microsoft.com/office/drawing/2014/main" id="{29EBB662-D635-48C4-9F37-B2DB900FE29A}"/>
              </a:ext>
            </a:extLst>
          </p:cNvPr>
          <p:cNvPicPr>
            <a:picLocks noChangeAspect="1"/>
          </p:cNvPicPr>
          <p:nvPr/>
        </p:nvPicPr>
        <p:blipFill>
          <a:blip r:embed="rId3"/>
          <a:stretch>
            <a:fillRect/>
          </a:stretch>
        </p:blipFill>
        <p:spPr>
          <a:xfrm>
            <a:off x="5085724" y="3951108"/>
            <a:ext cx="699505" cy="717833"/>
          </a:xfrm>
          <a:prstGeom prst="rect">
            <a:avLst/>
          </a:prstGeom>
        </p:spPr>
      </p:pic>
      <p:sp>
        <p:nvSpPr>
          <p:cNvPr id="37" name="Rectangle 36">
            <a:extLst>
              <a:ext uri="{FF2B5EF4-FFF2-40B4-BE49-F238E27FC236}">
                <a16:creationId xmlns:a16="http://schemas.microsoft.com/office/drawing/2014/main" id="{462CF35B-0693-4A1C-8D08-8AE649D29054}"/>
              </a:ext>
            </a:extLst>
          </p:cNvPr>
          <p:cNvSpPr/>
          <p:nvPr/>
        </p:nvSpPr>
        <p:spPr>
          <a:xfrm>
            <a:off x="4757673" y="4660073"/>
            <a:ext cx="1355607" cy="707886"/>
          </a:xfrm>
          <a:prstGeom prst="rect">
            <a:avLst/>
          </a:prstGeom>
        </p:spPr>
        <p:txBody>
          <a:bodyPr wrap="square">
            <a:spAutoFit/>
          </a:bodyPr>
          <a:lstStyle/>
          <a:p>
            <a:pPr algn="ctr"/>
            <a:r>
              <a:rPr lang="en-US" sz="1000" dirty="0"/>
              <a:t>Tim IMEX </a:t>
            </a:r>
            <a:r>
              <a:rPr lang="en-US" sz="1000" dirty="0" err="1"/>
              <a:t>akan</a:t>
            </a:r>
            <a:r>
              <a:rPr lang="en-US" sz="1000" dirty="0"/>
              <a:t> </a:t>
            </a:r>
            <a:r>
              <a:rPr lang="en-US" sz="1000" dirty="0" err="1"/>
              <a:t>melakukan</a:t>
            </a:r>
            <a:r>
              <a:rPr lang="en-US" sz="1000" dirty="0"/>
              <a:t> review dan approval PEB/NPE yang </a:t>
            </a:r>
            <a:r>
              <a:rPr lang="en-US" sz="1000" dirty="0" err="1"/>
              <a:t>dibuat</a:t>
            </a:r>
            <a:r>
              <a:rPr lang="en-US" sz="1000" dirty="0"/>
              <a:t> oleh </a:t>
            </a:r>
            <a:r>
              <a:rPr lang="en-US" sz="1000" dirty="0" err="1"/>
              <a:t>tim</a:t>
            </a:r>
            <a:r>
              <a:rPr lang="en-US" sz="1000" dirty="0"/>
              <a:t> CKB</a:t>
            </a:r>
            <a:endParaRPr lang="en-ID" sz="1000" dirty="0"/>
          </a:p>
        </p:txBody>
      </p:sp>
      <p:sp>
        <p:nvSpPr>
          <p:cNvPr id="38" name="Arrow: Right 37">
            <a:extLst>
              <a:ext uri="{FF2B5EF4-FFF2-40B4-BE49-F238E27FC236}">
                <a16:creationId xmlns:a16="http://schemas.microsoft.com/office/drawing/2014/main" id="{47413BF3-F337-4D9D-9FFF-1D117B482265}"/>
              </a:ext>
            </a:extLst>
          </p:cNvPr>
          <p:cNvSpPr/>
          <p:nvPr/>
        </p:nvSpPr>
        <p:spPr>
          <a:xfrm>
            <a:off x="4136346" y="2937213"/>
            <a:ext cx="834129" cy="32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39" name="Arrow: Right 38">
            <a:extLst>
              <a:ext uri="{FF2B5EF4-FFF2-40B4-BE49-F238E27FC236}">
                <a16:creationId xmlns:a16="http://schemas.microsoft.com/office/drawing/2014/main" id="{BB39F578-6C33-47D2-898C-195FE3A27897}"/>
              </a:ext>
            </a:extLst>
          </p:cNvPr>
          <p:cNvSpPr/>
          <p:nvPr/>
        </p:nvSpPr>
        <p:spPr>
          <a:xfrm>
            <a:off x="4071673" y="4138820"/>
            <a:ext cx="834129" cy="32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40" name="Arrow: Right 39">
            <a:extLst>
              <a:ext uri="{FF2B5EF4-FFF2-40B4-BE49-F238E27FC236}">
                <a16:creationId xmlns:a16="http://schemas.microsoft.com/office/drawing/2014/main" id="{82FB915D-D3DB-455A-AC14-482743E353C3}"/>
              </a:ext>
            </a:extLst>
          </p:cNvPr>
          <p:cNvSpPr/>
          <p:nvPr/>
        </p:nvSpPr>
        <p:spPr>
          <a:xfrm flipH="1">
            <a:off x="4000255" y="4447822"/>
            <a:ext cx="943907" cy="35957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sz="1400"/>
          </a:p>
        </p:txBody>
      </p:sp>
      <p:sp>
        <p:nvSpPr>
          <p:cNvPr id="41" name="Rectangle 40">
            <a:extLst>
              <a:ext uri="{FF2B5EF4-FFF2-40B4-BE49-F238E27FC236}">
                <a16:creationId xmlns:a16="http://schemas.microsoft.com/office/drawing/2014/main" id="{226E812C-6734-4865-A883-3BFA4478596F}"/>
              </a:ext>
            </a:extLst>
          </p:cNvPr>
          <p:cNvSpPr/>
          <p:nvPr/>
        </p:nvSpPr>
        <p:spPr>
          <a:xfrm>
            <a:off x="4210489" y="4659559"/>
            <a:ext cx="548035" cy="246221"/>
          </a:xfrm>
          <a:prstGeom prst="rect">
            <a:avLst/>
          </a:prstGeom>
        </p:spPr>
        <p:txBody>
          <a:bodyPr wrap="square">
            <a:spAutoFit/>
          </a:bodyPr>
          <a:lstStyle/>
          <a:p>
            <a:r>
              <a:rPr lang="en-US" sz="1000" dirty="0" err="1"/>
              <a:t>Revisi</a:t>
            </a:r>
            <a:endParaRPr lang="en-ID" sz="1000" dirty="0"/>
          </a:p>
        </p:txBody>
      </p:sp>
      <p:sp>
        <p:nvSpPr>
          <p:cNvPr id="42" name="Arrow: Right 41">
            <a:extLst>
              <a:ext uri="{FF2B5EF4-FFF2-40B4-BE49-F238E27FC236}">
                <a16:creationId xmlns:a16="http://schemas.microsoft.com/office/drawing/2014/main" id="{8324780F-217B-427B-9393-410CED764DBF}"/>
              </a:ext>
            </a:extLst>
          </p:cNvPr>
          <p:cNvSpPr/>
          <p:nvPr/>
        </p:nvSpPr>
        <p:spPr>
          <a:xfrm rot="16200000">
            <a:off x="5285015" y="3608946"/>
            <a:ext cx="300922" cy="32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pic>
        <p:nvPicPr>
          <p:cNvPr id="48" name="Picture 47">
            <a:extLst>
              <a:ext uri="{FF2B5EF4-FFF2-40B4-BE49-F238E27FC236}">
                <a16:creationId xmlns:a16="http://schemas.microsoft.com/office/drawing/2014/main" id="{759A2EEE-58A5-4AE7-98EF-0E127C4D1D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6169" y="2502569"/>
            <a:ext cx="975224" cy="975224"/>
          </a:xfrm>
          <a:prstGeom prst="rect">
            <a:avLst/>
          </a:prstGeom>
        </p:spPr>
      </p:pic>
      <p:sp>
        <p:nvSpPr>
          <p:cNvPr id="49" name="Arrow: Right 48">
            <a:extLst>
              <a:ext uri="{FF2B5EF4-FFF2-40B4-BE49-F238E27FC236}">
                <a16:creationId xmlns:a16="http://schemas.microsoft.com/office/drawing/2014/main" id="{CC50D212-EB08-414B-8158-F62E46C400C0}"/>
              </a:ext>
            </a:extLst>
          </p:cNvPr>
          <p:cNvSpPr/>
          <p:nvPr/>
        </p:nvSpPr>
        <p:spPr>
          <a:xfrm>
            <a:off x="5900479" y="2919801"/>
            <a:ext cx="1049394" cy="325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p>
        </p:txBody>
      </p:sp>
      <p:sp>
        <p:nvSpPr>
          <p:cNvPr id="50" name="Rectangle 49">
            <a:extLst>
              <a:ext uri="{FF2B5EF4-FFF2-40B4-BE49-F238E27FC236}">
                <a16:creationId xmlns:a16="http://schemas.microsoft.com/office/drawing/2014/main" id="{DF9721A7-AF5C-4FEC-B7F5-83EA04A3E31E}"/>
              </a:ext>
            </a:extLst>
          </p:cNvPr>
          <p:cNvSpPr/>
          <p:nvPr/>
        </p:nvSpPr>
        <p:spPr>
          <a:xfrm>
            <a:off x="6838327" y="3403772"/>
            <a:ext cx="1570908" cy="1015663"/>
          </a:xfrm>
          <a:prstGeom prst="rect">
            <a:avLst/>
          </a:prstGeom>
        </p:spPr>
        <p:txBody>
          <a:bodyPr wrap="square">
            <a:spAutoFit/>
          </a:bodyPr>
          <a:lstStyle/>
          <a:p>
            <a:pPr algn="ctr"/>
            <a:r>
              <a:rPr lang="en-US" sz="1000" dirty="0"/>
              <a:t>Setelah </a:t>
            </a:r>
            <a:r>
              <a:rPr lang="en-US" sz="1000" dirty="0" err="1"/>
              <a:t>dokumen</a:t>
            </a:r>
            <a:r>
              <a:rPr lang="en-US" sz="1000" dirty="0"/>
              <a:t> PEB/NPE di approve, </a:t>
            </a:r>
            <a:r>
              <a:rPr lang="en-US" sz="1000" dirty="0" err="1"/>
              <a:t>maka</a:t>
            </a:r>
            <a:r>
              <a:rPr lang="en-US" sz="1000" dirty="0"/>
              <a:t> proses </a:t>
            </a:r>
            <a:r>
              <a:rPr lang="en-US" sz="1000" dirty="0" err="1"/>
              <a:t>selanjutnya</a:t>
            </a:r>
            <a:r>
              <a:rPr lang="en-US" sz="1000" dirty="0"/>
              <a:t> </a:t>
            </a:r>
            <a:r>
              <a:rPr lang="en-US" sz="1000" dirty="0" err="1"/>
              <a:t>adalah</a:t>
            </a:r>
            <a:r>
              <a:rPr lang="en-US" sz="1000" dirty="0"/>
              <a:t> </a:t>
            </a:r>
            <a:r>
              <a:rPr lang="en-US" sz="1000" dirty="0" err="1"/>
              <a:t>pembuatan</a:t>
            </a:r>
            <a:r>
              <a:rPr lang="en-US" sz="1000" dirty="0"/>
              <a:t> </a:t>
            </a:r>
            <a:r>
              <a:rPr lang="en-US" sz="1000" dirty="0" err="1"/>
              <a:t>dokumen</a:t>
            </a:r>
            <a:r>
              <a:rPr lang="en-US" sz="1000" dirty="0"/>
              <a:t> BL/AWB oleh </a:t>
            </a:r>
            <a:r>
              <a:rPr lang="en-US" sz="1000" dirty="0" err="1"/>
              <a:t>tim</a:t>
            </a:r>
            <a:r>
              <a:rPr lang="en-US" sz="1000" dirty="0"/>
              <a:t> CKB</a:t>
            </a:r>
          </a:p>
          <a:p>
            <a:pPr algn="ctr"/>
            <a:r>
              <a:rPr lang="en-US" sz="1000" dirty="0"/>
              <a:t>(User manual </a:t>
            </a:r>
            <a:r>
              <a:rPr lang="en-US" sz="1000" dirty="0" err="1"/>
              <a:t>terpisah</a:t>
            </a:r>
            <a:r>
              <a:rPr lang="en-US" sz="1000" dirty="0"/>
              <a:t>)</a:t>
            </a:r>
            <a:endParaRPr lang="en-ID" sz="1000" dirty="0"/>
          </a:p>
        </p:txBody>
      </p:sp>
    </p:spTree>
    <p:extLst>
      <p:ext uri="{BB962C8B-B14F-4D97-AF65-F5344CB8AC3E}">
        <p14:creationId xmlns:p14="http://schemas.microsoft.com/office/powerpoint/2010/main" val="140033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08D63C-C1D8-4B40-A45C-B6D7EEB1D9EC}"/>
              </a:ext>
            </a:extLst>
          </p:cNvPr>
          <p:cNvSpPr txBox="1">
            <a:spLocks/>
          </p:cNvSpPr>
          <p:nvPr/>
        </p:nvSpPr>
        <p:spPr>
          <a:xfrm>
            <a:off x="396247" y="2130435"/>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1"/>
                </a:solidFill>
                <a:effectLst>
                  <a:outerShdw blurRad="38100" dist="38100" dir="2700000" algn="tl">
                    <a:srgbClr val="000000">
                      <a:alpha val="43137"/>
                    </a:srgbClr>
                  </a:outerShdw>
                </a:effectLst>
              </a:rPr>
              <a:t>Create </a:t>
            </a:r>
            <a:r>
              <a:rPr lang="en-US" b="1" dirty="0">
                <a:solidFill>
                  <a:schemeClr val="bg1"/>
                </a:solidFill>
                <a:effectLst>
                  <a:outerShdw blurRad="38100" dist="38100" dir="2700000" algn="tl">
                    <a:srgbClr val="000000">
                      <a:alpha val="43137"/>
                    </a:srgbClr>
                  </a:outerShdw>
                </a:effectLst>
              </a:rPr>
              <a:t>PEB/NPE</a:t>
            </a:r>
          </a:p>
        </p:txBody>
      </p:sp>
      <p:sp>
        <p:nvSpPr>
          <p:cNvPr id="3" name="Title 1">
            <a:extLst>
              <a:ext uri="{FF2B5EF4-FFF2-40B4-BE49-F238E27FC236}">
                <a16:creationId xmlns:a16="http://schemas.microsoft.com/office/drawing/2014/main" id="{104CA317-EA74-43A1-ACEB-45CC70EB1DCE}"/>
              </a:ext>
            </a:extLst>
          </p:cNvPr>
          <p:cNvSpPr txBox="1">
            <a:spLocks/>
          </p:cNvSpPr>
          <p:nvPr/>
        </p:nvSpPr>
        <p:spPr>
          <a:xfrm>
            <a:off x="1165335" y="2865447"/>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rPr>
              <a:t>By Tim IMEX / Tim CKB</a:t>
            </a:r>
          </a:p>
        </p:txBody>
      </p:sp>
    </p:spTree>
    <p:extLst>
      <p:ext uri="{BB962C8B-B14F-4D97-AF65-F5344CB8AC3E}">
        <p14:creationId xmlns:p14="http://schemas.microsoft.com/office/powerpoint/2010/main" val="205691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Cara </a:t>
            </a:r>
            <a:r>
              <a:rPr lang="en-US" dirty="0" err="1"/>
              <a:t>Akses</a:t>
            </a:r>
            <a:r>
              <a:rPr lang="en-US" dirty="0"/>
              <a:t> </a:t>
            </a:r>
            <a:r>
              <a:rPr lang="en-US" dirty="0" err="1"/>
              <a:t>Aplikasi</a:t>
            </a:r>
            <a:endParaRPr lang="en-ID" dirty="0"/>
          </a:p>
        </p:txBody>
      </p:sp>
      <p:sp>
        <p:nvSpPr>
          <p:cNvPr id="4" name="Content Placeholder 3">
            <a:extLst>
              <a:ext uri="{FF2B5EF4-FFF2-40B4-BE49-F238E27FC236}">
                <a16:creationId xmlns:a16="http://schemas.microsoft.com/office/drawing/2014/main" id="{3F274BD0-6F7A-45BA-AD97-E1713C271BAA}"/>
              </a:ext>
            </a:extLst>
          </p:cNvPr>
          <p:cNvSpPr>
            <a:spLocks noGrp="1"/>
          </p:cNvSpPr>
          <p:nvPr>
            <p:ph idx="1"/>
          </p:nvPr>
        </p:nvSpPr>
        <p:spPr>
          <a:xfrm>
            <a:off x="314754" y="1208114"/>
            <a:ext cx="4618193" cy="3580454"/>
          </a:xfrm>
        </p:spPr>
        <p:txBody>
          <a:bodyPr>
            <a:normAutofit/>
          </a:bodyPr>
          <a:lstStyle/>
          <a:p>
            <a:r>
              <a:rPr lang="en-US" dirty="0"/>
              <a:t>Buka browser pada computer (</a:t>
            </a:r>
            <a:r>
              <a:rPr lang="en-US" dirty="0" err="1"/>
              <a:t>Rekomendasi</a:t>
            </a:r>
            <a:r>
              <a:rPr lang="en-US" dirty="0"/>
              <a:t> </a:t>
            </a:r>
            <a:r>
              <a:rPr lang="en-US" dirty="0" err="1"/>
              <a:t>menggunakan</a:t>
            </a:r>
            <a:r>
              <a:rPr lang="en-US" dirty="0"/>
              <a:t> google chrome)</a:t>
            </a:r>
            <a:endParaRPr lang="en-ID" dirty="0"/>
          </a:p>
          <a:p>
            <a:r>
              <a:rPr lang="en-US" dirty="0" err="1"/>
              <a:t>Ketik</a:t>
            </a:r>
            <a:r>
              <a:rPr lang="en-US" dirty="0"/>
              <a:t> pada browser - </a:t>
            </a:r>
            <a:r>
              <a:rPr lang="en-US" dirty="0">
                <a:hlinkClick r:id="rId2"/>
              </a:rPr>
              <a:t>http://pis.trakindo.co.id/</a:t>
            </a:r>
            <a:endParaRPr lang="en-US" dirty="0"/>
          </a:p>
          <a:p>
            <a:r>
              <a:rPr lang="en-US" dirty="0"/>
              <a:t>Masukkan (username , password dan captcha yang </a:t>
            </a:r>
            <a:r>
              <a:rPr lang="en-US" dirty="0" err="1"/>
              <a:t>sesuai</a:t>
            </a:r>
            <a:r>
              <a:rPr lang="en-US" dirty="0"/>
              <a:t>) dan </a:t>
            </a:r>
            <a:r>
              <a:rPr lang="en-US" dirty="0" err="1"/>
              <a:t>klik</a:t>
            </a:r>
            <a:r>
              <a:rPr lang="en-US" dirty="0"/>
              <a:t> Submit.</a:t>
            </a:r>
            <a:endParaRPr lang="en-ID" dirty="0"/>
          </a:p>
        </p:txBody>
      </p:sp>
      <p:pic>
        <p:nvPicPr>
          <p:cNvPr id="3" name="Picture 2">
            <a:extLst>
              <a:ext uri="{FF2B5EF4-FFF2-40B4-BE49-F238E27FC236}">
                <a16:creationId xmlns:a16="http://schemas.microsoft.com/office/drawing/2014/main" id="{4F92900A-5C57-4359-8593-69627E1AA3B8}"/>
              </a:ext>
            </a:extLst>
          </p:cNvPr>
          <p:cNvPicPr>
            <a:picLocks noChangeAspect="1"/>
          </p:cNvPicPr>
          <p:nvPr/>
        </p:nvPicPr>
        <p:blipFill>
          <a:blip r:embed="rId3"/>
          <a:stretch>
            <a:fillRect/>
          </a:stretch>
        </p:blipFill>
        <p:spPr>
          <a:xfrm>
            <a:off x="5307689" y="796338"/>
            <a:ext cx="3176744" cy="3992230"/>
          </a:xfrm>
          <a:prstGeom prst="rect">
            <a:avLst/>
          </a:prstGeom>
        </p:spPr>
      </p:pic>
    </p:spTree>
    <p:extLst>
      <p:ext uri="{BB962C8B-B14F-4D97-AF65-F5344CB8AC3E}">
        <p14:creationId xmlns:p14="http://schemas.microsoft.com/office/powerpoint/2010/main" val="119156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err="1"/>
              <a:t>Aplikasi</a:t>
            </a:r>
            <a:r>
              <a:rPr lang="en-US" dirty="0"/>
              <a:t> EMCS</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130940" y="1153508"/>
            <a:ext cx="5097818" cy="1720111"/>
          </a:xfrm>
        </p:spPr>
        <p:txBody>
          <a:bodyPr>
            <a:normAutofit/>
          </a:bodyPr>
          <a:lstStyle/>
          <a:p>
            <a:pPr marL="0" indent="0">
              <a:buNone/>
            </a:pPr>
            <a:r>
              <a:rPr lang="en-US" sz="2000" dirty="0"/>
              <a:t>Setelah </a:t>
            </a:r>
            <a:r>
              <a:rPr lang="en-US" sz="2000" dirty="0" err="1"/>
              <a:t>berhasil</a:t>
            </a:r>
            <a:r>
              <a:rPr lang="en-US" sz="2000" dirty="0"/>
              <a:t> Login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457200" indent="-457200">
              <a:buAutoNum type="arabicPeriod"/>
            </a:pPr>
            <a:r>
              <a:rPr lang="en-US" sz="2000" dirty="0" err="1"/>
              <a:t>Klik</a:t>
            </a:r>
            <a:r>
              <a:rPr lang="en-US" sz="2000" dirty="0"/>
              <a:t> menu Export Monitoring System</a:t>
            </a:r>
          </a:p>
          <a:p>
            <a:pPr marL="457200" indent="-457200">
              <a:buAutoNum type="arabicPeriod"/>
            </a:pPr>
            <a:r>
              <a:rPr lang="en-US" sz="2000" dirty="0" err="1"/>
              <a:t>Klik</a:t>
            </a:r>
            <a:r>
              <a:rPr lang="en-US" sz="2000" dirty="0"/>
              <a:t> My Task</a:t>
            </a:r>
            <a:endParaRPr lang="en-ID" sz="2000" dirty="0"/>
          </a:p>
        </p:txBody>
      </p:sp>
      <p:pic>
        <p:nvPicPr>
          <p:cNvPr id="17" name="Picture 16">
            <a:extLst>
              <a:ext uri="{FF2B5EF4-FFF2-40B4-BE49-F238E27FC236}">
                <a16:creationId xmlns:a16="http://schemas.microsoft.com/office/drawing/2014/main" id="{EE1C5784-DEE6-4202-85AA-20539176536E}"/>
              </a:ext>
            </a:extLst>
          </p:cNvPr>
          <p:cNvPicPr>
            <a:picLocks noChangeAspect="1"/>
          </p:cNvPicPr>
          <p:nvPr/>
        </p:nvPicPr>
        <p:blipFill>
          <a:blip r:embed="rId2"/>
          <a:stretch>
            <a:fillRect/>
          </a:stretch>
        </p:blipFill>
        <p:spPr>
          <a:xfrm>
            <a:off x="87269" y="2711648"/>
            <a:ext cx="7396993" cy="2992844"/>
          </a:xfrm>
          <a:prstGeom prst="rect">
            <a:avLst/>
          </a:prstGeom>
        </p:spPr>
      </p:pic>
      <p:sp>
        <p:nvSpPr>
          <p:cNvPr id="18" name="Oval 17">
            <a:extLst>
              <a:ext uri="{FF2B5EF4-FFF2-40B4-BE49-F238E27FC236}">
                <a16:creationId xmlns:a16="http://schemas.microsoft.com/office/drawing/2014/main" id="{685F2407-D426-4CD2-8AD1-F49F7BC93B52}"/>
              </a:ext>
            </a:extLst>
          </p:cNvPr>
          <p:cNvSpPr/>
          <p:nvPr/>
        </p:nvSpPr>
        <p:spPr>
          <a:xfrm>
            <a:off x="1528165" y="3267075"/>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9" name="Oval 18">
            <a:extLst>
              <a:ext uri="{FF2B5EF4-FFF2-40B4-BE49-F238E27FC236}">
                <a16:creationId xmlns:a16="http://schemas.microsoft.com/office/drawing/2014/main" id="{83DB24F9-F050-4788-B165-B58E146106B6}"/>
              </a:ext>
            </a:extLst>
          </p:cNvPr>
          <p:cNvSpPr/>
          <p:nvPr/>
        </p:nvSpPr>
        <p:spPr>
          <a:xfrm>
            <a:off x="729333" y="3465763"/>
            <a:ext cx="186620" cy="2164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30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PEB / NPE</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895258" cy="2446359"/>
          </a:xfrm>
        </p:spPr>
        <p:txBody>
          <a:bodyPr>
            <a:normAutofit fontScale="77500" lnSpcReduction="20000"/>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menu my task, </a:t>
            </a:r>
            <a:r>
              <a:rPr lang="en-US" sz="2000" dirty="0" err="1"/>
              <a:t>maka</a:t>
            </a:r>
            <a:r>
              <a:rPr lang="en-US" sz="2000" dirty="0"/>
              <a:t> </a:t>
            </a:r>
            <a:r>
              <a:rPr lang="en-US" sz="2000" dirty="0" err="1"/>
              <a:t>lakukan</a:t>
            </a:r>
            <a:r>
              <a:rPr lang="en-US" sz="2000" dirty="0"/>
              <a:t> proses </a:t>
            </a:r>
            <a:r>
              <a:rPr lang="en-US" sz="2000" dirty="0" err="1"/>
              <a:t>berikut</a:t>
            </a:r>
            <a:r>
              <a:rPr lang="en-US" sz="2000" dirty="0"/>
              <a:t>:</a:t>
            </a:r>
          </a:p>
          <a:p>
            <a:pPr marL="266700" indent="-266700">
              <a:buFont typeface="+mj-lt"/>
              <a:buAutoNum type="arabicPeriod"/>
            </a:pPr>
            <a:r>
              <a:rPr lang="en-ID" sz="2000" dirty="0" err="1"/>
              <a:t>Klik</a:t>
            </a:r>
            <a:r>
              <a:rPr lang="en-ID" sz="2000" dirty="0"/>
              <a:t> PEB/NPE</a:t>
            </a:r>
            <a:br>
              <a:rPr lang="en-ID" sz="2000" dirty="0"/>
            </a:br>
            <a:br>
              <a:rPr lang="en-ID" sz="2000" dirty="0"/>
            </a:br>
            <a:r>
              <a:rPr lang="en-ID" sz="2000" dirty="0"/>
              <a:t>note : </a:t>
            </a:r>
            <a:r>
              <a:rPr lang="en-ID" sz="2000" dirty="0" err="1"/>
              <a:t>apabila</a:t>
            </a:r>
            <a:r>
              <a:rPr lang="en-ID" sz="2000" dirty="0"/>
              <a:t> </a:t>
            </a:r>
            <a:r>
              <a:rPr lang="en-ID" sz="2000" dirty="0" err="1"/>
              <a:t>ada</a:t>
            </a:r>
            <a:r>
              <a:rPr lang="en-ID" sz="2000" dirty="0"/>
              <a:t> data yang </a:t>
            </a:r>
            <a:r>
              <a:rPr lang="en-ID" sz="2000" dirty="0" err="1"/>
              <a:t>sedang</a:t>
            </a:r>
            <a:r>
              <a:rPr lang="en-ID" sz="2000" dirty="0"/>
              <a:t> </a:t>
            </a:r>
            <a:r>
              <a:rPr lang="en-ID" sz="2000" dirty="0" err="1"/>
              <a:t>menunggu</a:t>
            </a:r>
            <a:r>
              <a:rPr lang="en-ID" sz="2000" dirty="0"/>
              <a:t> di proses, </a:t>
            </a:r>
            <a:r>
              <a:rPr lang="en-ID" sz="2000" dirty="0" err="1"/>
              <a:t>maka</a:t>
            </a:r>
            <a:r>
              <a:rPr lang="en-ID" sz="2000" dirty="0"/>
              <a:t> system </a:t>
            </a:r>
            <a:r>
              <a:rPr lang="en-ID" sz="2000" dirty="0" err="1"/>
              <a:t>akan</a:t>
            </a:r>
            <a:r>
              <a:rPr lang="en-ID" sz="2000" dirty="0"/>
              <a:t> </a:t>
            </a:r>
            <a:r>
              <a:rPr lang="en-ID" sz="2000" dirty="0" err="1"/>
              <a:t>menampilkan</a:t>
            </a:r>
            <a:r>
              <a:rPr lang="en-ID" sz="2000" dirty="0"/>
              <a:t> </a:t>
            </a:r>
            <a:r>
              <a:rPr lang="en-ID" sz="2000" dirty="0" err="1"/>
              <a:t>notifikasi</a:t>
            </a:r>
            <a:r>
              <a:rPr lang="en-ID" sz="2000" dirty="0"/>
              <a:t> </a:t>
            </a:r>
            <a:r>
              <a:rPr lang="en-ID" sz="2000" dirty="0" err="1"/>
              <a:t>warna</a:t>
            </a:r>
            <a:r>
              <a:rPr lang="en-ID" sz="2000" dirty="0"/>
              <a:t> </a:t>
            </a:r>
            <a:r>
              <a:rPr lang="en-ID" sz="2000" dirty="0" err="1"/>
              <a:t>hijau</a:t>
            </a:r>
            <a:endParaRPr lang="en-ID" sz="2000" dirty="0"/>
          </a:p>
          <a:p>
            <a:pPr marL="266700" indent="-266700">
              <a:buFont typeface="+mj-lt"/>
              <a:buAutoNum type="arabicPeriod"/>
            </a:pPr>
            <a:r>
              <a:rPr lang="en-ID" sz="2000" dirty="0" err="1"/>
              <a:t>Sistem</a:t>
            </a:r>
            <a:r>
              <a:rPr lang="en-ID" sz="2000" dirty="0"/>
              <a:t> </a:t>
            </a:r>
            <a:r>
              <a:rPr lang="en-ID" sz="2000" dirty="0" err="1"/>
              <a:t>akan</a:t>
            </a:r>
            <a:r>
              <a:rPr lang="en-ID" sz="2000" dirty="0"/>
              <a:t> </a:t>
            </a:r>
            <a:r>
              <a:rPr lang="en-ID" sz="2000" dirty="0" err="1"/>
              <a:t>menampilkan</a:t>
            </a:r>
            <a:r>
              <a:rPr lang="en-ID" sz="2000" dirty="0"/>
              <a:t> </a:t>
            </a:r>
            <a:r>
              <a:rPr lang="en-ID" sz="2000" dirty="0" err="1"/>
              <a:t>halaman</a:t>
            </a:r>
            <a:r>
              <a:rPr lang="en-ID" sz="2000" dirty="0"/>
              <a:t> tab PEB/NPE </a:t>
            </a:r>
            <a:r>
              <a:rPr lang="en-ID" sz="2000" dirty="0" err="1"/>
              <a:t>seperti</a:t>
            </a:r>
            <a:r>
              <a:rPr lang="en-ID" sz="2000" dirty="0"/>
              <a:t> pada </a:t>
            </a:r>
            <a:r>
              <a:rPr lang="en-ID" sz="2000" dirty="0" err="1"/>
              <a:t>gambar</a:t>
            </a:r>
            <a:r>
              <a:rPr lang="en-ID" sz="2000" dirty="0"/>
              <a:t> no 2</a:t>
            </a:r>
          </a:p>
          <a:p>
            <a:pPr marL="266700" indent="-266700">
              <a:buFont typeface="+mj-lt"/>
              <a:buAutoNum type="arabicPeriod"/>
            </a:pPr>
            <a:r>
              <a:rPr lang="en-ID" sz="2000" dirty="0" err="1"/>
              <a:t>Klik</a:t>
            </a:r>
            <a:r>
              <a:rPr lang="en-ID" sz="2000" dirty="0"/>
              <a:t> action. Dan system </a:t>
            </a:r>
            <a:r>
              <a:rPr lang="en-ID" sz="2000" dirty="0" err="1"/>
              <a:t>akan</a:t>
            </a:r>
            <a:r>
              <a:rPr lang="en-ID" sz="2000" dirty="0"/>
              <a:t> </a:t>
            </a:r>
            <a:r>
              <a:rPr lang="en-ID" sz="2000" dirty="0" err="1"/>
              <a:t>menampilkan</a:t>
            </a:r>
            <a:r>
              <a:rPr lang="en-ID" sz="2000" dirty="0"/>
              <a:t> </a:t>
            </a:r>
            <a:r>
              <a:rPr lang="en-ID" sz="2000" dirty="0" err="1"/>
              <a:t>halaman</a:t>
            </a:r>
            <a:r>
              <a:rPr lang="en-ID" sz="2000" dirty="0"/>
              <a:t> PEB/NPE </a:t>
            </a:r>
            <a:r>
              <a:rPr lang="en-ID" sz="2000" dirty="0" err="1"/>
              <a:t>seperti</a:t>
            </a:r>
            <a:r>
              <a:rPr lang="en-ID" sz="2000" dirty="0"/>
              <a:t> pada </a:t>
            </a:r>
            <a:r>
              <a:rPr lang="en-ID" sz="2000" dirty="0" err="1"/>
              <a:t>gambar</a:t>
            </a:r>
            <a:r>
              <a:rPr lang="en-ID" sz="2000" dirty="0"/>
              <a:t> no 4</a:t>
            </a:r>
          </a:p>
        </p:txBody>
      </p:sp>
      <p:pic>
        <p:nvPicPr>
          <p:cNvPr id="7" name="Picture 6">
            <a:extLst>
              <a:ext uri="{FF2B5EF4-FFF2-40B4-BE49-F238E27FC236}">
                <a16:creationId xmlns:a16="http://schemas.microsoft.com/office/drawing/2014/main" id="{41985A2F-1500-4D1F-98D6-7CF488C90030}"/>
              </a:ext>
            </a:extLst>
          </p:cNvPr>
          <p:cNvPicPr>
            <a:picLocks noChangeAspect="1"/>
          </p:cNvPicPr>
          <p:nvPr/>
        </p:nvPicPr>
        <p:blipFill>
          <a:blip r:embed="rId2"/>
          <a:stretch>
            <a:fillRect/>
          </a:stretch>
        </p:blipFill>
        <p:spPr>
          <a:xfrm>
            <a:off x="74777" y="970440"/>
            <a:ext cx="5212651" cy="1322384"/>
          </a:xfrm>
          <a:prstGeom prst="rect">
            <a:avLst/>
          </a:prstGeom>
        </p:spPr>
      </p:pic>
      <p:sp>
        <p:nvSpPr>
          <p:cNvPr id="14" name="Oval 13">
            <a:extLst>
              <a:ext uri="{FF2B5EF4-FFF2-40B4-BE49-F238E27FC236}">
                <a16:creationId xmlns:a16="http://schemas.microsoft.com/office/drawing/2014/main" id="{A7777354-5098-4C81-9824-86CE5E71D173}"/>
              </a:ext>
            </a:extLst>
          </p:cNvPr>
          <p:cNvSpPr/>
          <p:nvPr/>
        </p:nvSpPr>
        <p:spPr>
          <a:xfrm>
            <a:off x="3423668" y="1331304"/>
            <a:ext cx="252794" cy="191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1</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B60C8424-939D-475C-ADA1-D37AB13408FD}"/>
              </a:ext>
            </a:extLst>
          </p:cNvPr>
          <p:cNvPicPr>
            <a:picLocks noChangeAspect="1"/>
          </p:cNvPicPr>
          <p:nvPr/>
        </p:nvPicPr>
        <p:blipFill>
          <a:blip r:embed="rId3"/>
          <a:stretch>
            <a:fillRect/>
          </a:stretch>
        </p:blipFill>
        <p:spPr>
          <a:xfrm>
            <a:off x="74776" y="2540777"/>
            <a:ext cx="5212651" cy="1429086"/>
          </a:xfrm>
          <a:prstGeom prst="rect">
            <a:avLst/>
          </a:prstGeom>
        </p:spPr>
      </p:pic>
      <p:sp>
        <p:nvSpPr>
          <p:cNvPr id="15" name="Oval 14">
            <a:extLst>
              <a:ext uri="{FF2B5EF4-FFF2-40B4-BE49-F238E27FC236}">
                <a16:creationId xmlns:a16="http://schemas.microsoft.com/office/drawing/2014/main" id="{C60116A9-E0FE-431D-A06D-5B6B1F1CE891}"/>
              </a:ext>
            </a:extLst>
          </p:cNvPr>
          <p:cNvSpPr/>
          <p:nvPr/>
        </p:nvSpPr>
        <p:spPr>
          <a:xfrm>
            <a:off x="446728" y="2992741"/>
            <a:ext cx="194717" cy="137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13A4D1C8-0BBB-4146-8D53-D848D92D6B6A}"/>
              </a:ext>
            </a:extLst>
          </p:cNvPr>
          <p:cNvSpPr/>
          <p:nvPr/>
        </p:nvSpPr>
        <p:spPr>
          <a:xfrm>
            <a:off x="651444" y="3444706"/>
            <a:ext cx="194717" cy="137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ln w="0"/>
                <a:solidFill>
                  <a:schemeClr val="tx1"/>
                </a:solidFill>
                <a:effectLst>
                  <a:outerShdw blurRad="38100" dist="19050" dir="2700000" algn="tl" rotWithShape="0">
                    <a:schemeClr val="dk1">
                      <a:alpha val="40000"/>
                    </a:schemeClr>
                  </a:outerShdw>
                </a:effectLst>
              </a:rPr>
              <a:t>3</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17" name="Picture 16">
            <a:extLst>
              <a:ext uri="{FF2B5EF4-FFF2-40B4-BE49-F238E27FC236}">
                <a16:creationId xmlns:a16="http://schemas.microsoft.com/office/drawing/2014/main" id="{2EDCDC0F-BEDB-40B1-91D9-8E8FD1C996CB}"/>
              </a:ext>
            </a:extLst>
          </p:cNvPr>
          <p:cNvPicPr>
            <a:picLocks noChangeAspect="1"/>
          </p:cNvPicPr>
          <p:nvPr/>
        </p:nvPicPr>
        <p:blipFill>
          <a:blip r:embed="rId4"/>
          <a:stretch>
            <a:fillRect/>
          </a:stretch>
        </p:blipFill>
        <p:spPr>
          <a:xfrm>
            <a:off x="694552" y="3913079"/>
            <a:ext cx="4762831" cy="1613617"/>
          </a:xfrm>
          <a:prstGeom prst="rect">
            <a:avLst/>
          </a:prstGeom>
        </p:spPr>
      </p:pic>
      <p:sp>
        <p:nvSpPr>
          <p:cNvPr id="20" name="Oval 19">
            <a:extLst>
              <a:ext uri="{FF2B5EF4-FFF2-40B4-BE49-F238E27FC236}">
                <a16:creationId xmlns:a16="http://schemas.microsoft.com/office/drawing/2014/main" id="{18C73377-75A5-42DC-9D24-CBDF7DC30A89}"/>
              </a:ext>
            </a:extLst>
          </p:cNvPr>
          <p:cNvSpPr/>
          <p:nvPr/>
        </p:nvSpPr>
        <p:spPr>
          <a:xfrm>
            <a:off x="651444" y="4102531"/>
            <a:ext cx="194717" cy="137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4</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865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Create PEB/NPE</a:t>
            </a:r>
            <a:endParaRPr lang="en-ID" dirty="0"/>
          </a:p>
        </p:txBody>
      </p:sp>
      <p:sp>
        <p:nvSpPr>
          <p:cNvPr id="5" name="Content Placeholder 4">
            <a:extLst>
              <a:ext uri="{FF2B5EF4-FFF2-40B4-BE49-F238E27FC236}">
                <a16:creationId xmlns:a16="http://schemas.microsoft.com/office/drawing/2014/main" id="{A6D84751-6E6A-4C24-A693-01F5E8D2F138}"/>
              </a:ext>
            </a:extLst>
          </p:cNvPr>
          <p:cNvSpPr>
            <a:spLocks noGrp="1"/>
          </p:cNvSpPr>
          <p:nvPr>
            <p:ph idx="1"/>
          </p:nvPr>
        </p:nvSpPr>
        <p:spPr>
          <a:xfrm>
            <a:off x="5381625" y="982641"/>
            <a:ext cx="3649736" cy="5211425"/>
          </a:xfrm>
        </p:spPr>
        <p:txBody>
          <a:bodyPr>
            <a:normAutofit fontScale="55000" lnSpcReduction="20000"/>
          </a:bodyPr>
          <a:lstStyle/>
          <a:p>
            <a:pPr marL="0" indent="0">
              <a:buNone/>
            </a:pPr>
            <a:r>
              <a:rPr lang="en-US" sz="2000" dirty="0"/>
              <a:t>Setelah </a:t>
            </a:r>
            <a:r>
              <a:rPr lang="en-US" sz="2000" dirty="0" err="1"/>
              <a:t>berhasil</a:t>
            </a:r>
            <a:r>
              <a:rPr lang="en-US" sz="2000" dirty="0"/>
              <a:t> </a:t>
            </a:r>
            <a:r>
              <a:rPr lang="en-US" sz="2000" dirty="0" err="1"/>
              <a:t>menampilkan</a:t>
            </a:r>
            <a:r>
              <a:rPr lang="en-US" sz="2000" dirty="0"/>
              <a:t> Form PEB/NPE, </a:t>
            </a:r>
            <a:r>
              <a:rPr lang="en-US" sz="2000" dirty="0" err="1"/>
              <a:t>maka</a:t>
            </a:r>
            <a:r>
              <a:rPr lang="en-US" sz="2000" dirty="0"/>
              <a:t> </a:t>
            </a:r>
            <a:r>
              <a:rPr lang="en-US" sz="2000" dirty="0" err="1"/>
              <a:t>lakukan</a:t>
            </a:r>
            <a:r>
              <a:rPr lang="en-US" sz="2000" dirty="0"/>
              <a:t> </a:t>
            </a:r>
            <a:r>
              <a:rPr lang="en-US" sz="2000" dirty="0" err="1"/>
              <a:t>langkah</a:t>
            </a:r>
            <a:r>
              <a:rPr lang="en-US" sz="2000" dirty="0"/>
              <a:t> </a:t>
            </a:r>
            <a:r>
              <a:rPr lang="en-US" sz="2000" dirty="0" err="1"/>
              <a:t>berikut</a:t>
            </a:r>
            <a:r>
              <a:rPr lang="en-US" sz="2000" dirty="0"/>
              <a:t>:</a:t>
            </a:r>
          </a:p>
          <a:p>
            <a:pPr marL="269875" indent="-269875">
              <a:buFont typeface="+mj-lt"/>
              <a:buAutoNum type="arabicPeriod" startAt="5"/>
            </a:pPr>
            <a:r>
              <a:rPr lang="en-ID" sz="2000" dirty="0"/>
              <a:t>Isi </a:t>
            </a:r>
            <a:r>
              <a:rPr lang="en-ID" sz="2000" dirty="0" err="1"/>
              <a:t>kolom</a:t>
            </a:r>
            <a:r>
              <a:rPr lang="en-ID" sz="2000" dirty="0"/>
              <a:t> no </a:t>
            </a:r>
            <a:r>
              <a:rPr lang="en-ID" sz="2000" dirty="0" err="1"/>
              <a:t>Aju</a:t>
            </a:r>
            <a:r>
              <a:rPr lang="en-ID" sz="2000" dirty="0"/>
              <a:t> PEB dan date &amp; time </a:t>
            </a:r>
            <a:r>
              <a:rPr lang="en-ID" sz="2000" dirty="0" err="1"/>
              <a:t>Aju</a:t>
            </a:r>
            <a:endParaRPr lang="en-ID" sz="2000" dirty="0"/>
          </a:p>
          <a:p>
            <a:pPr marL="266700" indent="-266700">
              <a:buFont typeface="+mj-lt"/>
              <a:buAutoNum type="arabicPeriod" startAt="5"/>
            </a:pPr>
            <a:r>
              <a:rPr lang="en-ID" sz="2000" dirty="0"/>
              <a:t>Isi </a:t>
            </a:r>
            <a:r>
              <a:rPr lang="en-ID" sz="2000" dirty="0" err="1"/>
              <a:t>kolom</a:t>
            </a:r>
            <a:r>
              <a:rPr lang="en-ID" sz="2000" dirty="0"/>
              <a:t> NPE Number dan date &amp; time NPE</a:t>
            </a:r>
          </a:p>
          <a:p>
            <a:pPr marL="266700" indent="-266700">
              <a:buFont typeface="+mj-lt"/>
              <a:buAutoNum type="arabicPeriod" startAt="5"/>
            </a:pPr>
            <a:r>
              <a:rPr lang="en-ID" sz="2000" dirty="0"/>
              <a:t>Isi </a:t>
            </a:r>
            <a:r>
              <a:rPr lang="en-ID" sz="2000" dirty="0" err="1"/>
              <a:t>kolom</a:t>
            </a:r>
            <a:r>
              <a:rPr lang="en-ID" sz="2000" dirty="0"/>
              <a:t> </a:t>
            </a:r>
            <a:r>
              <a:rPr lang="en-ID" sz="2000" dirty="0" err="1"/>
              <a:t>nopen</a:t>
            </a:r>
            <a:endParaRPr lang="en-ID" sz="2000" dirty="0"/>
          </a:p>
          <a:p>
            <a:pPr marL="266700" indent="-266700">
              <a:buFont typeface="+mj-lt"/>
              <a:buAutoNum type="arabicPeriod" startAt="5"/>
            </a:pPr>
            <a:r>
              <a:rPr lang="en-ID" sz="2000" dirty="0" err="1"/>
              <a:t>Pilih</a:t>
            </a:r>
            <a:r>
              <a:rPr lang="en-ID" sz="2000" dirty="0"/>
              <a:t> custom office code</a:t>
            </a:r>
          </a:p>
          <a:p>
            <a:pPr marL="266700" indent="-266700">
              <a:buFont typeface="+mj-lt"/>
              <a:buAutoNum type="arabicPeriod" startAt="5"/>
            </a:pPr>
            <a:r>
              <a:rPr lang="en-ID" sz="2000" dirty="0"/>
              <a:t>Input PEB/FOB Value</a:t>
            </a:r>
          </a:p>
          <a:p>
            <a:pPr marL="266700" indent="-266700">
              <a:buFont typeface="+mj-lt"/>
              <a:buAutoNum type="arabicPeriod" startAt="5"/>
            </a:pPr>
            <a:r>
              <a:rPr lang="en-ID" sz="2000" dirty="0" err="1"/>
              <a:t>Pilih</a:t>
            </a:r>
            <a:r>
              <a:rPr lang="en-ID" sz="2000" dirty="0"/>
              <a:t> type of currency</a:t>
            </a:r>
          </a:p>
          <a:p>
            <a:pPr marL="266700" indent="-266700">
              <a:buFont typeface="+mj-lt"/>
              <a:buAutoNum type="arabicPeriod" startAt="5"/>
            </a:pPr>
            <a:r>
              <a:rPr lang="en-ID" sz="2000" dirty="0"/>
              <a:t>Input temporary storage (Nama </a:t>
            </a:r>
            <a:r>
              <a:rPr lang="en-ID" sz="2000" dirty="0" err="1"/>
              <a:t>penyimpanan</a:t>
            </a:r>
            <a:r>
              <a:rPr lang="en-ID" sz="2000" dirty="0"/>
              <a:t> </a:t>
            </a:r>
            <a:r>
              <a:rPr lang="en-ID" sz="2000" dirty="0" err="1"/>
              <a:t>sementara</a:t>
            </a:r>
            <a:r>
              <a:rPr lang="en-ID" sz="2000" dirty="0"/>
              <a:t>)</a:t>
            </a:r>
          </a:p>
          <a:p>
            <a:pPr marL="266700" indent="-266700">
              <a:buFont typeface="+mj-lt"/>
              <a:buAutoNum type="arabicPeriod" startAt="5"/>
            </a:pPr>
            <a:r>
              <a:rPr lang="en-ID" sz="2000" dirty="0"/>
              <a:t>Input freight payment (</a:t>
            </a:r>
            <a:r>
              <a:rPr lang="en-ID" sz="2000" dirty="0" err="1"/>
              <a:t>jika</a:t>
            </a:r>
            <a:r>
              <a:rPr lang="en-ID" sz="2000" dirty="0"/>
              <a:t> </a:t>
            </a:r>
            <a:r>
              <a:rPr lang="en-ID" sz="2000" dirty="0" err="1"/>
              <a:t>ada</a:t>
            </a:r>
            <a:r>
              <a:rPr lang="en-ID" sz="2000" dirty="0"/>
              <a:t>) </a:t>
            </a:r>
          </a:p>
          <a:p>
            <a:pPr marL="266700" indent="-266700">
              <a:buFont typeface="+mj-lt"/>
              <a:buAutoNum type="arabicPeriod" startAt="5"/>
            </a:pPr>
            <a:r>
              <a:rPr lang="en-ID" sz="2000" dirty="0"/>
              <a:t>Input insurance amount (</a:t>
            </a:r>
            <a:r>
              <a:rPr lang="en-ID" sz="2000" dirty="0" err="1"/>
              <a:t>jika</a:t>
            </a:r>
            <a:r>
              <a:rPr lang="en-ID" sz="2000" dirty="0"/>
              <a:t> </a:t>
            </a:r>
            <a:r>
              <a:rPr lang="en-ID" sz="2000" dirty="0" err="1"/>
              <a:t>ada</a:t>
            </a:r>
            <a:r>
              <a:rPr lang="en-ID" sz="2000" dirty="0"/>
              <a:t>)</a:t>
            </a:r>
          </a:p>
          <a:p>
            <a:pPr marL="266700" indent="-266700">
              <a:buFont typeface="+mj-lt"/>
              <a:buAutoNum type="arabicPeriod" startAt="5"/>
            </a:pPr>
            <a:r>
              <a:rPr lang="en-ID" sz="2000" dirty="0" err="1"/>
              <a:t>Pilih</a:t>
            </a:r>
            <a:r>
              <a:rPr lang="en-ID" sz="2000" dirty="0"/>
              <a:t> PEB/NPE Document </a:t>
            </a:r>
            <a:br>
              <a:rPr lang="en-ID" sz="2000" dirty="0"/>
            </a:br>
            <a:r>
              <a:rPr lang="en-ID" sz="2000" dirty="0"/>
              <a:t>Note : </a:t>
            </a:r>
            <a:r>
              <a:rPr lang="en-ID" sz="2000" dirty="0" err="1"/>
              <a:t>jika</a:t>
            </a:r>
            <a:r>
              <a:rPr lang="en-ID" sz="2000" dirty="0"/>
              <a:t> </a:t>
            </a:r>
            <a:r>
              <a:rPr lang="en-ID" sz="2000" dirty="0" err="1"/>
              <a:t>dipilih</a:t>
            </a:r>
            <a:r>
              <a:rPr lang="en-ID" sz="2000" dirty="0"/>
              <a:t> “</a:t>
            </a:r>
            <a:r>
              <a:rPr lang="en-ID" sz="2000" dirty="0" err="1"/>
              <a:t>Ya</a:t>
            </a:r>
            <a:r>
              <a:rPr lang="en-ID" sz="2000" dirty="0"/>
              <a:t>” </a:t>
            </a:r>
            <a:r>
              <a:rPr lang="en-ID" sz="2000" dirty="0" err="1"/>
              <a:t>maka</a:t>
            </a:r>
            <a:r>
              <a:rPr lang="en-ID" sz="2000" dirty="0"/>
              <a:t>, system </a:t>
            </a:r>
            <a:r>
              <a:rPr lang="en-ID" sz="2000" dirty="0" err="1"/>
              <a:t>akan</a:t>
            </a:r>
            <a:r>
              <a:rPr lang="en-ID" sz="2000" dirty="0"/>
              <a:t> </a:t>
            </a:r>
            <a:r>
              <a:rPr lang="en-ID" sz="2000" dirty="0" err="1"/>
              <a:t>menampilkan</a:t>
            </a:r>
            <a:r>
              <a:rPr lang="en-ID" sz="2000" dirty="0"/>
              <a:t> form upload document </a:t>
            </a:r>
            <a:r>
              <a:rPr lang="en-ID" sz="2000" dirty="0" err="1"/>
              <a:t>seperti</a:t>
            </a:r>
            <a:r>
              <a:rPr lang="en-ID" sz="2000" dirty="0"/>
              <a:t> pada </a:t>
            </a:r>
            <a:r>
              <a:rPr lang="en-ID" sz="2000" dirty="0" err="1"/>
              <a:t>gambar</a:t>
            </a:r>
            <a:r>
              <a:rPr lang="en-ID" sz="2000" dirty="0"/>
              <a:t> no 18.</a:t>
            </a:r>
            <a:br>
              <a:rPr lang="en-ID" sz="2000" dirty="0"/>
            </a:br>
            <a:r>
              <a:rPr lang="en-ID" sz="2000" dirty="0" err="1"/>
              <a:t>Untuk</a:t>
            </a:r>
            <a:r>
              <a:rPr lang="en-ID" sz="2000" dirty="0"/>
              <a:t> </a:t>
            </a:r>
            <a:r>
              <a:rPr lang="en-ID" sz="2000" dirty="0" err="1"/>
              <a:t>mengupload</a:t>
            </a:r>
            <a:r>
              <a:rPr lang="en-ID" sz="2000" dirty="0"/>
              <a:t> </a:t>
            </a:r>
            <a:r>
              <a:rPr lang="en-ID" sz="2000" dirty="0" err="1"/>
              <a:t>dokumen</a:t>
            </a:r>
            <a:r>
              <a:rPr lang="en-ID" sz="2000" dirty="0"/>
              <a:t>, </a:t>
            </a:r>
            <a:r>
              <a:rPr lang="en-ID" sz="2000" dirty="0" err="1"/>
              <a:t>maka</a:t>
            </a:r>
            <a:r>
              <a:rPr lang="en-ID" sz="2000" dirty="0"/>
              <a:t> </a:t>
            </a:r>
            <a:r>
              <a:rPr lang="en-ID" sz="2000" dirty="0" err="1"/>
              <a:t>klik</a:t>
            </a:r>
            <a:r>
              <a:rPr lang="en-ID" sz="2000" dirty="0"/>
              <a:t> </a:t>
            </a:r>
            <a:r>
              <a:rPr lang="en-ID" sz="2000" dirty="0" err="1"/>
              <a:t>tombol</a:t>
            </a:r>
            <a:r>
              <a:rPr lang="en-ID" sz="2000" dirty="0"/>
              <a:t> upload.</a:t>
            </a:r>
            <a:br>
              <a:rPr lang="en-ID" sz="2000" dirty="0"/>
            </a:br>
            <a:r>
              <a:rPr lang="en-ID" sz="2000" dirty="0" err="1"/>
              <a:t>Jika</a:t>
            </a:r>
            <a:r>
              <a:rPr lang="en-ID" sz="2000" dirty="0"/>
              <a:t> </a:t>
            </a:r>
            <a:r>
              <a:rPr lang="en-ID" sz="2000" dirty="0" err="1"/>
              <a:t>dipilih</a:t>
            </a:r>
            <a:r>
              <a:rPr lang="en-ID" sz="2000" dirty="0"/>
              <a:t> “</a:t>
            </a:r>
            <a:r>
              <a:rPr lang="en-ID" sz="2000" dirty="0" err="1"/>
              <a:t>Tidak</a:t>
            </a:r>
            <a:r>
              <a:rPr lang="en-ID" sz="2000" dirty="0"/>
              <a:t>”, </a:t>
            </a:r>
            <a:r>
              <a:rPr lang="en-ID" sz="2000" dirty="0" err="1"/>
              <a:t>maka</a:t>
            </a:r>
            <a:r>
              <a:rPr lang="en-ID" sz="2000" dirty="0"/>
              <a:t> </a:t>
            </a:r>
            <a:r>
              <a:rPr lang="en-ID" sz="2000" dirty="0" err="1"/>
              <a:t>kolom</a:t>
            </a:r>
            <a:r>
              <a:rPr lang="en-ID" sz="2000" dirty="0"/>
              <a:t> </a:t>
            </a:r>
            <a:r>
              <a:rPr lang="en-ID" sz="2000" dirty="0" err="1"/>
              <a:t>uploadnya</a:t>
            </a:r>
            <a:r>
              <a:rPr lang="en-ID" sz="2000" dirty="0"/>
              <a:t> </a:t>
            </a:r>
            <a:r>
              <a:rPr lang="en-ID" sz="2000" dirty="0" err="1"/>
              <a:t>tidak</a:t>
            </a:r>
            <a:r>
              <a:rPr lang="en-ID" sz="2000" dirty="0"/>
              <a:t> </a:t>
            </a:r>
            <a:r>
              <a:rPr lang="en-ID" sz="2000" dirty="0" err="1"/>
              <a:t>dimunculkan</a:t>
            </a:r>
            <a:endParaRPr lang="en-ID" sz="2000" dirty="0"/>
          </a:p>
          <a:p>
            <a:pPr marL="266700" indent="-266700">
              <a:buFont typeface="+mj-lt"/>
              <a:buAutoNum type="arabicPeriod" startAt="5"/>
            </a:pPr>
            <a:r>
              <a:rPr lang="en-ID" sz="2000" dirty="0" err="1"/>
              <a:t>Pilih</a:t>
            </a:r>
            <a:r>
              <a:rPr lang="en-ID" sz="2000" dirty="0"/>
              <a:t> Draft PEB</a:t>
            </a:r>
            <a:br>
              <a:rPr lang="en-ID" sz="2000" dirty="0"/>
            </a:br>
            <a:r>
              <a:rPr lang="en-ID" sz="2000" dirty="0"/>
              <a:t>Note : </a:t>
            </a:r>
            <a:r>
              <a:rPr lang="en-ID" sz="2000" dirty="0" err="1"/>
              <a:t>jika</a:t>
            </a:r>
            <a:r>
              <a:rPr lang="en-ID" sz="2000" dirty="0"/>
              <a:t> </a:t>
            </a:r>
            <a:r>
              <a:rPr lang="en-ID" sz="2000" dirty="0" err="1"/>
              <a:t>dipilih</a:t>
            </a:r>
            <a:r>
              <a:rPr lang="en-ID" sz="2000" dirty="0"/>
              <a:t> “</a:t>
            </a:r>
            <a:r>
              <a:rPr lang="en-ID" sz="2000" dirty="0" err="1"/>
              <a:t>Ya</a:t>
            </a:r>
            <a:r>
              <a:rPr lang="en-ID" sz="2000" dirty="0"/>
              <a:t>” </a:t>
            </a:r>
            <a:r>
              <a:rPr lang="en-ID" sz="2000" dirty="0" err="1"/>
              <a:t>maka</a:t>
            </a:r>
            <a:r>
              <a:rPr lang="en-ID" sz="2000" dirty="0"/>
              <a:t>, system </a:t>
            </a:r>
            <a:r>
              <a:rPr lang="en-ID" sz="2000" dirty="0" err="1"/>
              <a:t>akan</a:t>
            </a:r>
            <a:r>
              <a:rPr lang="en-ID" sz="2000" dirty="0"/>
              <a:t> </a:t>
            </a:r>
            <a:r>
              <a:rPr lang="en-ID" sz="2000" dirty="0" err="1"/>
              <a:t>menampilkan</a:t>
            </a:r>
            <a:r>
              <a:rPr lang="en-ID" sz="2000" dirty="0"/>
              <a:t> form upload document </a:t>
            </a:r>
            <a:r>
              <a:rPr lang="en-ID" sz="2000" dirty="0" err="1"/>
              <a:t>seperti</a:t>
            </a:r>
            <a:r>
              <a:rPr lang="en-ID" sz="2000" dirty="0"/>
              <a:t> pada </a:t>
            </a:r>
            <a:r>
              <a:rPr lang="en-ID" sz="2000" dirty="0" err="1"/>
              <a:t>gambar</a:t>
            </a:r>
            <a:r>
              <a:rPr lang="en-ID" sz="2000" dirty="0"/>
              <a:t> no 19</a:t>
            </a:r>
            <a:br>
              <a:rPr lang="en-ID" sz="2000" dirty="0"/>
            </a:br>
            <a:r>
              <a:rPr lang="en-ID" sz="2000" dirty="0" err="1"/>
              <a:t>Untuk</a:t>
            </a:r>
            <a:r>
              <a:rPr lang="en-ID" sz="2000" dirty="0"/>
              <a:t> </a:t>
            </a:r>
            <a:r>
              <a:rPr lang="en-ID" sz="2000" dirty="0" err="1"/>
              <a:t>mengupload</a:t>
            </a:r>
            <a:r>
              <a:rPr lang="en-ID" sz="2000" dirty="0"/>
              <a:t> draft, </a:t>
            </a:r>
            <a:r>
              <a:rPr lang="en-ID" sz="2000" dirty="0" err="1"/>
              <a:t>maka</a:t>
            </a:r>
            <a:r>
              <a:rPr lang="en-ID" sz="2000" dirty="0"/>
              <a:t> </a:t>
            </a:r>
            <a:r>
              <a:rPr lang="en-ID" sz="2000" dirty="0" err="1"/>
              <a:t>klik</a:t>
            </a:r>
            <a:r>
              <a:rPr lang="en-ID" sz="2000" dirty="0"/>
              <a:t> </a:t>
            </a:r>
            <a:r>
              <a:rPr lang="en-ID" sz="2000" dirty="0" err="1"/>
              <a:t>tombol</a:t>
            </a:r>
            <a:r>
              <a:rPr lang="en-ID" sz="2000" dirty="0"/>
              <a:t> upload.</a:t>
            </a:r>
            <a:br>
              <a:rPr lang="en-ID" sz="2000" dirty="0"/>
            </a:br>
            <a:r>
              <a:rPr lang="en-ID" sz="2000" dirty="0" err="1"/>
              <a:t>Jika</a:t>
            </a:r>
            <a:r>
              <a:rPr lang="en-ID" sz="2000" dirty="0"/>
              <a:t> </a:t>
            </a:r>
            <a:r>
              <a:rPr lang="en-ID" sz="2000" dirty="0" err="1"/>
              <a:t>dipilih</a:t>
            </a:r>
            <a:r>
              <a:rPr lang="en-ID" sz="2000" dirty="0"/>
              <a:t> “</a:t>
            </a:r>
            <a:r>
              <a:rPr lang="en-ID" sz="2000" dirty="0" err="1"/>
              <a:t>Tidak</a:t>
            </a:r>
            <a:r>
              <a:rPr lang="en-ID" sz="2000" dirty="0"/>
              <a:t>”, </a:t>
            </a:r>
            <a:r>
              <a:rPr lang="en-ID" sz="2000" dirty="0" err="1"/>
              <a:t>maka</a:t>
            </a:r>
            <a:r>
              <a:rPr lang="en-ID" sz="2000" dirty="0"/>
              <a:t> </a:t>
            </a:r>
            <a:r>
              <a:rPr lang="en-ID" sz="2000" dirty="0" err="1"/>
              <a:t>kolom</a:t>
            </a:r>
            <a:r>
              <a:rPr lang="en-ID" sz="2000" dirty="0"/>
              <a:t> </a:t>
            </a:r>
            <a:r>
              <a:rPr lang="en-ID" sz="2000" dirty="0" err="1"/>
              <a:t>uploadnya</a:t>
            </a:r>
            <a:r>
              <a:rPr lang="en-ID" sz="2000" dirty="0"/>
              <a:t> </a:t>
            </a:r>
            <a:r>
              <a:rPr lang="en-ID" sz="2000" dirty="0" err="1"/>
              <a:t>tidak</a:t>
            </a:r>
            <a:r>
              <a:rPr lang="en-ID" sz="2000" dirty="0"/>
              <a:t> </a:t>
            </a:r>
            <a:r>
              <a:rPr lang="en-ID" sz="2000" dirty="0" err="1"/>
              <a:t>dimunculkan</a:t>
            </a:r>
            <a:endParaRPr lang="en-ID" sz="2000" dirty="0"/>
          </a:p>
          <a:p>
            <a:pPr marL="266700" indent="-266700">
              <a:buFont typeface="+mj-lt"/>
              <a:buAutoNum type="arabicPeriod" startAt="5"/>
            </a:pPr>
            <a:r>
              <a:rPr lang="en-ID" sz="2000" dirty="0" err="1"/>
              <a:t>Klik</a:t>
            </a:r>
            <a:r>
              <a:rPr lang="en-ID" sz="2000" dirty="0"/>
              <a:t> Draft </a:t>
            </a:r>
            <a:r>
              <a:rPr lang="en-ID" sz="2000" dirty="0" err="1"/>
              <a:t>untuk</a:t>
            </a:r>
            <a:r>
              <a:rPr lang="en-ID" sz="2000" dirty="0"/>
              <a:t> </a:t>
            </a:r>
            <a:r>
              <a:rPr lang="en-ID" sz="2000" dirty="0" err="1"/>
              <a:t>menyimpan</a:t>
            </a:r>
            <a:r>
              <a:rPr lang="en-ID" sz="2000" dirty="0"/>
              <a:t> data </a:t>
            </a:r>
            <a:r>
              <a:rPr lang="en-ID" sz="2000" dirty="0" err="1"/>
              <a:t>sebagai</a:t>
            </a:r>
            <a:r>
              <a:rPr lang="en-ID" sz="2000" dirty="0"/>
              <a:t> draft</a:t>
            </a:r>
          </a:p>
          <a:p>
            <a:pPr marL="266700" indent="-266700">
              <a:buFont typeface="+mj-lt"/>
              <a:buAutoNum type="arabicPeriod" startAt="5"/>
            </a:pPr>
            <a:r>
              <a:rPr lang="en-ID" sz="2000" dirty="0" err="1"/>
              <a:t>Klik</a:t>
            </a:r>
            <a:r>
              <a:rPr lang="en-ID" sz="2000" dirty="0"/>
              <a:t> submit </a:t>
            </a:r>
            <a:r>
              <a:rPr lang="en-ID" sz="2000" dirty="0" err="1"/>
              <a:t>untuk</a:t>
            </a:r>
            <a:r>
              <a:rPr lang="en-ID" sz="2000" dirty="0"/>
              <a:t> </a:t>
            </a:r>
            <a:r>
              <a:rPr lang="en-ID" sz="2000" dirty="0" err="1"/>
              <a:t>mengirimkan</a:t>
            </a:r>
            <a:r>
              <a:rPr lang="en-ID" sz="2000" dirty="0"/>
              <a:t> data </a:t>
            </a:r>
            <a:r>
              <a:rPr lang="en-ID" sz="2000" dirty="0" err="1"/>
              <a:t>untuk</a:t>
            </a:r>
            <a:r>
              <a:rPr lang="en-ID" sz="2000" dirty="0"/>
              <a:t> di review dan approval</a:t>
            </a:r>
          </a:p>
        </p:txBody>
      </p:sp>
      <p:pic>
        <p:nvPicPr>
          <p:cNvPr id="16" name="Picture 15">
            <a:extLst>
              <a:ext uri="{FF2B5EF4-FFF2-40B4-BE49-F238E27FC236}">
                <a16:creationId xmlns:a16="http://schemas.microsoft.com/office/drawing/2014/main" id="{68A03435-4E7B-4C04-9960-85F34691D7AC}"/>
              </a:ext>
            </a:extLst>
          </p:cNvPr>
          <p:cNvPicPr>
            <a:picLocks noChangeAspect="1"/>
          </p:cNvPicPr>
          <p:nvPr/>
        </p:nvPicPr>
        <p:blipFill>
          <a:blip r:embed="rId2"/>
          <a:stretch>
            <a:fillRect/>
          </a:stretch>
        </p:blipFill>
        <p:spPr>
          <a:xfrm>
            <a:off x="112639" y="1052424"/>
            <a:ext cx="5268986" cy="1785099"/>
          </a:xfrm>
          <a:prstGeom prst="rect">
            <a:avLst/>
          </a:prstGeom>
        </p:spPr>
      </p:pic>
      <p:pic>
        <p:nvPicPr>
          <p:cNvPr id="20" name="Picture 19">
            <a:extLst>
              <a:ext uri="{FF2B5EF4-FFF2-40B4-BE49-F238E27FC236}">
                <a16:creationId xmlns:a16="http://schemas.microsoft.com/office/drawing/2014/main" id="{4C1C839A-21C0-4ADA-ACA6-D88E4DEF3EEF}"/>
              </a:ext>
            </a:extLst>
          </p:cNvPr>
          <p:cNvPicPr>
            <a:picLocks noChangeAspect="1"/>
          </p:cNvPicPr>
          <p:nvPr/>
        </p:nvPicPr>
        <p:blipFill>
          <a:blip r:embed="rId3"/>
          <a:stretch>
            <a:fillRect/>
          </a:stretch>
        </p:blipFill>
        <p:spPr>
          <a:xfrm>
            <a:off x="110352" y="2859599"/>
            <a:ext cx="2855486" cy="1728304"/>
          </a:xfrm>
          <a:prstGeom prst="rect">
            <a:avLst/>
          </a:prstGeom>
        </p:spPr>
      </p:pic>
      <p:pic>
        <p:nvPicPr>
          <p:cNvPr id="21" name="Picture 20">
            <a:extLst>
              <a:ext uri="{FF2B5EF4-FFF2-40B4-BE49-F238E27FC236}">
                <a16:creationId xmlns:a16="http://schemas.microsoft.com/office/drawing/2014/main" id="{D6798E55-C924-47A6-93A1-7E15BB1E64CE}"/>
              </a:ext>
            </a:extLst>
          </p:cNvPr>
          <p:cNvPicPr>
            <a:picLocks noChangeAspect="1"/>
          </p:cNvPicPr>
          <p:nvPr/>
        </p:nvPicPr>
        <p:blipFill>
          <a:blip r:embed="rId4"/>
          <a:stretch>
            <a:fillRect/>
          </a:stretch>
        </p:blipFill>
        <p:spPr>
          <a:xfrm>
            <a:off x="2734336" y="1474727"/>
            <a:ext cx="2599584" cy="662874"/>
          </a:xfrm>
          <a:prstGeom prst="rect">
            <a:avLst/>
          </a:prstGeom>
        </p:spPr>
      </p:pic>
      <p:sp>
        <p:nvSpPr>
          <p:cNvPr id="23" name="Oval 22">
            <a:extLst>
              <a:ext uri="{FF2B5EF4-FFF2-40B4-BE49-F238E27FC236}">
                <a16:creationId xmlns:a16="http://schemas.microsoft.com/office/drawing/2014/main" id="{DF910FE9-A62E-4CF6-A681-52A484BD399B}"/>
              </a:ext>
            </a:extLst>
          </p:cNvPr>
          <p:cNvSpPr/>
          <p:nvPr/>
        </p:nvSpPr>
        <p:spPr>
          <a:xfrm>
            <a:off x="2572613" y="1774049"/>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6</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4" name="Oval 23">
            <a:extLst>
              <a:ext uri="{FF2B5EF4-FFF2-40B4-BE49-F238E27FC236}">
                <a16:creationId xmlns:a16="http://schemas.microsoft.com/office/drawing/2014/main" id="{EB7ABB8A-55BC-48C0-91A8-DEB6D7CDC27C}"/>
              </a:ext>
            </a:extLst>
          </p:cNvPr>
          <p:cNvSpPr/>
          <p:nvPr/>
        </p:nvSpPr>
        <p:spPr>
          <a:xfrm>
            <a:off x="2537995" y="1506531"/>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5</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5" name="Oval 24">
            <a:extLst>
              <a:ext uri="{FF2B5EF4-FFF2-40B4-BE49-F238E27FC236}">
                <a16:creationId xmlns:a16="http://schemas.microsoft.com/office/drawing/2014/main" id="{EA3602AE-D96E-47F0-8A89-FE03E9FB552B}"/>
              </a:ext>
            </a:extLst>
          </p:cNvPr>
          <p:cNvSpPr/>
          <p:nvPr/>
        </p:nvSpPr>
        <p:spPr>
          <a:xfrm>
            <a:off x="2470010" y="2090405"/>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7</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6" name="Oval 25">
            <a:extLst>
              <a:ext uri="{FF2B5EF4-FFF2-40B4-BE49-F238E27FC236}">
                <a16:creationId xmlns:a16="http://schemas.microsoft.com/office/drawing/2014/main" id="{5C73B48B-D54B-4821-B203-9E1069D4E906}"/>
              </a:ext>
            </a:extLst>
          </p:cNvPr>
          <p:cNvSpPr/>
          <p:nvPr/>
        </p:nvSpPr>
        <p:spPr>
          <a:xfrm>
            <a:off x="2367407" y="2463964"/>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8</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7" name="Oval 26">
            <a:extLst>
              <a:ext uri="{FF2B5EF4-FFF2-40B4-BE49-F238E27FC236}">
                <a16:creationId xmlns:a16="http://schemas.microsoft.com/office/drawing/2014/main" id="{6EF82279-E696-4568-A3CE-2111631D60FC}"/>
              </a:ext>
            </a:extLst>
          </p:cNvPr>
          <p:cNvSpPr/>
          <p:nvPr/>
        </p:nvSpPr>
        <p:spPr>
          <a:xfrm>
            <a:off x="2529131" y="2832457"/>
            <a:ext cx="205205" cy="163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9</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8" name="Oval 27">
            <a:extLst>
              <a:ext uri="{FF2B5EF4-FFF2-40B4-BE49-F238E27FC236}">
                <a16:creationId xmlns:a16="http://schemas.microsoft.com/office/drawing/2014/main" id="{B1332D25-E707-47AB-859E-AEFC4F484498}"/>
              </a:ext>
            </a:extLst>
          </p:cNvPr>
          <p:cNvSpPr/>
          <p:nvPr/>
        </p:nvSpPr>
        <p:spPr>
          <a:xfrm>
            <a:off x="2743199" y="3024591"/>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10</a:t>
            </a:r>
            <a:endParaRPr lang="en-ID" sz="800" dirty="0">
              <a:ln w="0"/>
              <a:solidFill>
                <a:schemeClr val="tx1"/>
              </a:solidFill>
              <a:effectLst>
                <a:outerShdw blurRad="38100" dist="19050" dir="2700000" algn="tl" rotWithShape="0">
                  <a:schemeClr val="dk1">
                    <a:alpha val="40000"/>
                  </a:schemeClr>
                </a:outerShdw>
              </a:effectLst>
            </a:endParaRPr>
          </a:p>
        </p:txBody>
      </p:sp>
      <p:sp>
        <p:nvSpPr>
          <p:cNvPr id="29" name="Oval 28">
            <a:extLst>
              <a:ext uri="{FF2B5EF4-FFF2-40B4-BE49-F238E27FC236}">
                <a16:creationId xmlns:a16="http://schemas.microsoft.com/office/drawing/2014/main" id="{A84086C3-5D02-413F-B5A6-DFFB4511CEBA}"/>
              </a:ext>
            </a:extLst>
          </p:cNvPr>
          <p:cNvSpPr/>
          <p:nvPr/>
        </p:nvSpPr>
        <p:spPr>
          <a:xfrm>
            <a:off x="2751916" y="3224023"/>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11</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0" name="Oval 29">
            <a:extLst>
              <a:ext uri="{FF2B5EF4-FFF2-40B4-BE49-F238E27FC236}">
                <a16:creationId xmlns:a16="http://schemas.microsoft.com/office/drawing/2014/main" id="{FDA16A23-F111-48A6-8249-A068FC2F2A28}"/>
              </a:ext>
            </a:extLst>
          </p:cNvPr>
          <p:cNvSpPr/>
          <p:nvPr/>
        </p:nvSpPr>
        <p:spPr>
          <a:xfrm>
            <a:off x="2734336" y="3411091"/>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12</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1" name="Oval 30">
            <a:extLst>
              <a:ext uri="{FF2B5EF4-FFF2-40B4-BE49-F238E27FC236}">
                <a16:creationId xmlns:a16="http://schemas.microsoft.com/office/drawing/2014/main" id="{558117B1-0785-4EC4-8591-87A1C84F8DE7}"/>
              </a:ext>
            </a:extLst>
          </p:cNvPr>
          <p:cNvSpPr/>
          <p:nvPr/>
        </p:nvSpPr>
        <p:spPr>
          <a:xfrm>
            <a:off x="2734335" y="3599189"/>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13</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2" name="Oval 31">
            <a:extLst>
              <a:ext uri="{FF2B5EF4-FFF2-40B4-BE49-F238E27FC236}">
                <a16:creationId xmlns:a16="http://schemas.microsoft.com/office/drawing/2014/main" id="{DE72879A-5471-4C7D-AE32-C86FAB22B5EA}"/>
              </a:ext>
            </a:extLst>
          </p:cNvPr>
          <p:cNvSpPr/>
          <p:nvPr/>
        </p:nvSpPr>
        <p:spPr>
          <a:xfrm>
            <a:off x="1324173" y="4033939"/>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14</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C850A772-918F-4BD8-B37E-07E34EA83CE1}"/>
              </a:ext>
            </a:extLst>
          </p:cNvPr>
          <p:cNvSpPr/>
          <p:nvPr/>
        </p:nvSpPr>
        <p:spPr>
          <a:xfrm>
            <a:off x="1295094" y="4310921"/>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15</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4" name="Oval 33">
            <a:extLst>
              <a:ext uri="{FF2B5EF4-FFF2-40B4-BE49-F238E27FC236}">
                <a16:creationId xmlns:a16="http://schemas.microsoft.com/office/drawing/2014/main" id="{D9830EB4-D621-4AD4-8102-6F2EDC51C9A0}"/>
              </a:ext>
            </a:extLst>
          </p:cNvPr>
          <p:cNvSpPr/>
          <p:nvPr/>
        </p:nvSpPr>
        <p:spPr>
          <a:xfrm>
            <a:off x="3531967" y="4393451"/>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16</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5" name="Oval 34">
            <a:extLst>
              <a:ext uri="{FF2B5EF4-FFF2-40B4-BE49-F238E27FC236}">
                <a16:creationId xmlns:a16="http://schemas.microsoft.com/office/drawing/2014/main" id="{9CCB7054-7547-485E-9C01-7FB0E3B271FD}"/>
              </a:ext>
            </a:extLst>
          </p:cNvPr>
          <p:cNvSpPr/>
          <p:nvPr/>
        </p:nvSpPr>
        <p:spPr>
          <a:xfrm>
            <a:off x="4640910" y="4413959"/>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17</a:t>
            </a:r>
            <a:endParaRPr lang="en-ID" sz="800" dirty="0">
              <a:ln w="0"/>
              <a:solidFill>
                <a:schemeClr val="tx1"/>
              </a:solidFill>
              <a:effectLst>
                <a:outerShdw blurRad="38100" dist="19050" dir="2700000" algn="tl" rotWithShape="0">
                  <a:schemeClr val="dk1">
                    <a:alpha val="40000"/>
                  </a:schemeClr>
                </a:outerShdw>
              </a:effectLst>
            </a:endParaRPr>
          </a:p>
        </p:txBody>
      </p:sp>
      <p:pic>
        <p:nvPicPr>
          <p:cNvPr id="36" name="Picture 35">
            <a:extLst>
              <a:ext uri="{FF2B5EF4-FFF2-40B4-BE49-F238E27FC236}">
                <a16:creationId xmlns:a16="http://schemas.microsoft.com/office/drawing/2014/main" id="{8F567E0F-0A65-448F-B5C5-CCEB33155C31}"/>
              </a:ext>
            </a:extLst>
          </p:cNvPr>
          <p:cNvPicPr>
            <a:picLocks noChangeAspect="1"/>
          </p:cNvPicPr>
          <p:nvPr/>
        </p:nvPicPr>
        <p:blipFill>
          <a:blip r:embed="rId5"/>
          <a:stretch>
            <a:fillRect/>
          </a:stretch>
        </p:blipFill>
        <p:spPr>
          <a:xfrm>
            <a:off x="2796659" y="4587903"/>
            <a:ext cx="2387065" cy="218172"/>
          </a:xfrm>
          <a:prstGeom prst="rect">
            <a:avLst/>
          </a:prstGeom>
        </p:spPr>
      </p:pic>
      <p:sp>
        <p:nvSpPr>
          <p:cNvPr id="37" name="Oval 36">
            <a:extLst>
              <a:ext uri="{FF2B5EF4-FFF2-40B4-BE49-F238E27FC236}">
                <a16:creationId xmlns:a16="http://schemas.microsoft.com/office/drawing/2014/main" id="{5BF9E8AE-2104-4DB7-AE5E-EB13C2038FBE}"/>
              </a:ext>
            </a:extLst>
          </p:cNvPr>
          <p:cNvSpPr/>
          <p:nvPr/>
        </p:nvSpPr>
        <p:spPr>
          <a:xfrm>
            <a:off x="4411611" y="1666429"/>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18</a:t>
            </a:r>
            <a:endParaRPr lang="en-ID" sz="800" dirty="0">
              <a:ln w="0"/>
              <a:solidFill>
                <a:schemeClr val="tx1"/>
              </a:solidFill>
              <a:effectLst>
                <a:outerShdw blurRad="38100" dist="19050" dir="2700000" algn="tl" rotWithShape="0">
                  <a:schemeClr val="dk1">
                    <a:alpha val="40000"/>
                  </a:schemeClr>
                </a:outerShdw>
              </a:effectLst>
            </a:endParaRPr>
          </a:p>
        </p:txBody>
      </p:sp>
      <p:sp>
        <p:nvSpPr>
          <p:cNvPr id="38" name="Oval 37">
            <a:extLst>
              <a:ext uri="{FF2B5EF4-FFF2-40B4-BE49-F238E27FC236}">
                <a16:creationId xmlns:a16="http://schemas.microsoft.com/office/drawing/2014/main" id="{5D4BA61B-D3FC-4C83-BF27-6E6B460F3FC6}"/>
              </a:ext>
            </a:extLst>
          </p:cNvPr>
          <p:cNvSpPr/>
          <p:nvPr/>
        </p:nvSpPr>
        <p:spPr>
          <a:xfrm>
            <a:off x="4435041" y="1880458"/>
            <a:ext cx="427843" cy="163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rPr>
              <a:t>19</a:t>
            </a:r>
            <a:endParaRPr lang="en-ID" sz="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506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08D63C-C1D8-4B40-A45C-B6D7EEB1D9EC}"/>
              </a:ext>
            </a:extLst>
          </p:cNvPr>
          <p:cNvSpPr txBox="1">
            <a:spLocks/>
          </p:cNvSpPr>
          <p:nvPr/>
        </p:nvSpPr>
        <p:spPr>
          <a:xfrm>
            <a:off x="396247" y="2130435"/>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1"/>
                </a:solidFill>
                <a:effectLst>
                  <a:outerShdw blurRad="38100" dist="38100" dir="2700000" algn="tl">
                    <a:srgbClr val="000000">
                      <a:alpha val="43137"/>
                    </a:srgbClr>
                  </a:outerShdw>
                </a:effectLst>
              </a:rPr>
              <a:t>Approval </a:t>
            </a:r>
            <a:r>
              <a:rPr lang="en-US" b="1" dirty="0">
                <a:solidFill>
                  <a:schemeClr val="bg1"/>
                </a:solidFill>
                <a:effectLst>
                  <a:outerShdw blurRad="38100" dist="38100" dir="2700000" algn="tl">
                    <a:srgbClr val="000000">
                      <a:alpha val="43137"/>
                    </a:srgbClr>
                  </a:outerShdw>
                </a:effectLst>
              </a:rPr>
              <a:t>PEB/NPE</a:t>
            </a:r>
          </a:p>
        </p:txBody>
      </p:sp>
      <p:sp>
        <p:nvSpPr>
          <p:cNvPr id="3" name="Title 1">
            <a:extLst>
              <a:ext uri="{FF2B5EF4-FFF2-40B4-BE49-F238E27FC236}">
                <a16:creationId xmlns:a16="http://schemas.microsoft.com/office/drawing/2014/main" id="{104CA317-EA74-43A1-ACEB-45CC70EB1DCE}"/>
              </a:ext>
            </a:extLst>
          </p:cNvPr>
          <p:cNvSpPr txBox="1">
            <a:spLocks/>
          </p:cNvSpPr>
          <p:nvPr/>
        </p:nvSpPr>
        <p:spPr>
          <a:xfrm>
            <a:off x="1165335" y="2865447"/>
            <a:ext cx="8300721" cy="1470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rPr>
              <a:t>By Tim IMEX</a:t>
            </a:r>
          </a:p>
        </p:txBody>
      </p:sp>
    </p:spTree>
    <p:extLst>
      <p:ext uri="{BB962C8B-B14F-4D97-AF65-F5344CB8AC3E}">
        <p14:creationId xmlns:p14="http://schemas.microsoft.com/office/powerpoint/2010/main" val="2039771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0CCB-0BD9-410E-9864-FEBE11AA1475}"/>
              </a:ext>
            </a:extLst>
          </p:cNvPr>
          <p:cNvSpPr>
            <a:spLocks noGrp="1"/>
          </p:cNvSpPr>
          <p:nvPr>
            <p:ph type="title"/>
          </p:nvPr>
        </p:nvSpPr>
        <p:spPr/>
        <p:txBody>
          <a:bodyPr/>
          <a:lstStyle/>
          <a:p>
            <a:r>
              <a:rPr lang="en-US" dirty="0"/>
              <a:t>Cara </a:t>
            </a:r>
            <a:r>
              <a:rPr lang="en-US" dirty="0" err="1"/>
              <a:t>Akses</a:t>
            </a:r>
            <a:r>
              <a:rPr lang="en-US" dirty="0"/>
              <a:t> </a:t>
            </a:r>
            <a:r>
              <a:rPr lang="en-US" dirty="0" err="1"/>
              <a:t>Aplikasi</a:t>
            </a:r>
            <a:endParaRPr lang="en-ID" dirty="0"/>
          </a:p>
        </p:txBody>
      </p:sp>
      <p:sp>
        <p:nvSpPr>
          <p:cNvPr id="4" name="Content Placeholder 3">
            <a:extLst>
              <a:ext uri="{FF2B5EF4-FFF2-40B4-BE49-F238E27FC236}">
                <a16:creationId xmlns:a16="http://schemas.microsoft.com/office/drawing/2014/main" id="{3F274BD0-6F7A-45BA-AD97-E1713C271BAA}"/>
              </a:ext>
            </a:extLst>
          </p:cNvPr>
          <p:cNvSpPr>
            <a:spLocks noGrp="1"/>
          </p:cNvSpPr>
          <p:nvPr>
            <p:ph idx="1"/>
          </p:nvPr>
        </p:nvSpPr>
        <p:spPr>
          <a:xfrm>
            <a:off x="314754" y="1208114"/>
            <a:ext cx="4618193" cy="3580454"/>
          </a:xfrm>
        </p:spPr>
        <p:txBody>
          <a:bodyPr>
            <a:normAutofit/>
          </a:bodyPr>
          <a:lstStyle/>
          <a:p>
            <a:r>
              <a:rPr lang="en-US" dirty="0"/>
              <a:t>Buka browser pada computer (</a:t>
            </a:r>
            <a:r>
              <a:rPr lang="en-US" dirty="0" err="1"/>
              <a:t>Rekomendasi</a:t>
            </a:r>
            <a:r>
              <a:rPr lang="en-US" dirty="0"/>
              <a:t> </a:t>
            </a:r>
            <a:r>
              <a:rPr lang="en-US" dirty="0" err="1"/>
              <a:t>menggunakan</a:t>
            </a:r>
            <a:r>
              <a:rPr lang="en-US" dirty="0"/>
              <a:t> google chrome)</a:t>
            </a:r>
            <a:endParaRPr lang="en-ID" dirty="0"/>
          </a:p>
          <a:p>
            <a:r>
              <a:rPr lang="en-US" dirty="0" err="1"/>
              <a:t>Ketik</a:t>
            </a:r>
            <a:r>
              <a:rPr lang="en-US" dirty="0"/>
              <a:t> pada browser - </a:t>
            </a:r>
            <a:r>
              <a:rPr lang="en-US" dirty="0">
                <a:hlinkClick r:id="rId2"/>
              </a:rPr>
              <a:t>http://pis.trakindo.co.id/</a:t>
            </a:r>
            <a:endParaRPr lang="en-US" dirty="0"/>
          </a:p>
          <a:p>
            <a:r>
              <a:rPr lang="en-US" dirty="0"/>
              <a:t>Masukkan (username , password dan captcha yang </a:t>
            </a:r>
            <a:r>
              <a:rPr lang="en-US" dirty="0" err="1"/>
              <a:t>sesuai</a:t>
            </a:r>
            <a:r>
              <a:rPr lang="en-US" dirty="0"/>
              <a:t>) dan </a:t>
            </a:r>
            <a:r>
              <a:rPr lang="en-US" dirty="0" err="1"/>
              <a:t>klik</a:t>
            </a:r>
            <a:r>
              <a:rPr lang="en-US" dirty="0"/>
              <a:t> Submit.</a:t>
            </a:r>
            <a:endParaRPr lang="en-ID" dirty="0"/>
          </a:p>
        </p:txBody>
      </p:sp>
      <p:pic>
        <p:nvPicPr>
          <p:cNvPr id="3" name="Picture 2">
            <a:extLst>
              <a:ext uri="{FF2B5EF4-FFF2-40B4-BE49-F238E27FC236}">
                <a16:creationId xmlns:a16="http://schemas.microsoft.com/office/drawing/2014/main" id="{4F92900A-5C57-4359-8593-69627E1AA3B8}"/>
              </a:ext>
            </a:extLst>
          </p:cNvPr>
          <p:cNvPicPr>
            <a:picLocks noChangeAspect="1"/>
          </p:cNvPicPr>
          <p:nvPr/>
        </p:nvPicPr>
        <p:blipFill>
          <a:blip r:embed="rId3"/>
          <a:stretch>
            <a:fillRect/>
          </a:stretch>
        </p:blipFill>
        <p:spPr>
          <a:xfrm>
            <a:off x="5307689" y="796338"/>
            <a:ext cx="3176744" cy="3992230"/>
          </a:xfrm>
          <a:prstGeom prst="rect">
            <a:avLst/>
          </a:prstGeom>
        </p:spPr>
      </p:pic>
    </p:spTree>
    <p:extLst>
      <p:ext uri="{BB962C8B-B14F-4D97-AF65-F5344CB8AC3E}">
        <p14:creationId xmlns:p14="http://schemas.microsoft.com/office/powerpoint/2010/main" val="3067612021"/>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akindo 2019">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5B3E7AAD64464893C8EA112A4A0245" ma:contentTypeVersion="11" ma:contentTypeDescription="Create a new document." ma:contentTypeScope="" ma:versionID="774c52c00c9fb1306b2f8d5b4bc545cb">
  <xsd:schema xmlns:xsd="http://www.w3.org/2001/XMLSchema" xmlns:xs="http://www.w3.org/2001/XMLSchema" xmlns:p="http://schemas.microsoft.com/office/2006/metadata/properties" xmlns:ns2="a834bd3c-c1b2-4e1a-ae5b-24059a9457b3" xmlns:ns3="7a9fd858-01c7-467a-bf89-1c153ad60811" targetNamespace="http://schemas.microsoft.com/office/2006/metadata/properties" ma:root="true" ma:fieldsID="8b92e73f52a273878bc2d7727f682613" ns2:_="" ns3:_="">
    <xsd:import namespace="a834bd3c-c1b2-4e1a-ae5b-24059a9457b3"/>
    <xsd:import namespace="7a9fd858-01c7-467a-bf89-1c153ad60811"/>
    <xsd:element name="properties">
      <xsd:complexType>
        <xsd:sequence>
          <xsd:element name="documentManagement">
            <xsd:complexType>
              <xsd:all>
                <xsd:element ref="ns2:TaxCatchAll" minOccurs="0"/>
                <xsd:element ref="ns2:l220810a40944ffb849401486a080193" minOccurs="0"/>
                <xsd:element ref="ns3:Log" minOccurs="0"/>
                <xsd:element ref="ns3:urutan" minOccurs="0"/>
                <xsd:element ref="ns2:_dlc_DocId" minOccurs="0"/>
                <xsd:element ref="ns2:_dlc_DocIdUrl" minOccurs="0"/>
                <xsd:element ref="ns2:_dlc_DocIdPersistId" minOccurs="0"/>
                <xsd:element ref="ns3:Reference_x0020_Docu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34bd3c-c1b2-4e1a-ae5b-24059a9457b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3f4969b-f686-4bc7-953b-62e3c70951d5}" ma:internalName="TaxCatchAll" ma:showField="CatchAllData" ma:web="a834bd3c-c1b2-4e1a-ae5b-24059a9457b3">
      <xsd:complexType>
        <xsd:complexContent>
          <xsd:extension base="dms:MultiChoiceLookup">
            <xsd:sequence>
              <xsd:element name="Value" type="dms:Lookup" maxOccurs="unbounded" minOccurs="0" nillable="true"/>
            </xsd:sequence>
          </xsd:extension>
        </xsd:complexContent>
      </xsd:complexType>
    </xsd:element>
    <xsd:element name="l220810a40944ffb849401486a080193" ma:index="11" nillable="true" ma:taxonomy="true" ma:internalName="l220810a40944ffb849401486a080193" ma:taxonomyFieldName="Area" ma:displayName="Area" ma:default="" ma:fieldId="{5220810a-4094-4ffb-8494-01486a080193}" ma:taxonomyMulti="true" ma:sspId="323aa523-ba5f-46b9-98fc-3f4ddafdf43d" ma:termSetId="4dfbfb44-c81c-4f1c-ba93-1c9ff8c1ceaf" ma:anchorId="00000000-0000-0000-0000-000000000000" ma:open="false" ma:isKeyword="false">
      <xsd:complexType>
        <xsd:sequence>
          <xsd:element ref="pc:Terms" minOccurs="0" maxOccurs="1"/>
        </xsd:sequence>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a9fd858-01c7-467a-bf89-1c153ad60811" elementFormDefault="qualified">
    <xsd:import namespace="http://schemas.microsoft.com/office/2006/documentManagement/types"/>
    <xsd:import namespace="http://schemas.microsoft.com/office/infopath/2007/PartnerControls"/>
    <xsd:element name="Log" ma:index="12" nillable="true" ma:displayName="Log" ma:internalName="Log">
      <xsd:simpleType>
        <xsd:restriction base="dms:Text">
          <xsd:maxLength value="255"/>
        </xsd:restriction>
      </xsd:simpleType>
    </xsd:element>
    <xsd:element name="urutan" ma:index="13" nillable="true" ma:displayName="Urutan" ma:description="buat bikin urutan" ma:internalName="urutan" ma:percentage="FALSE">
      <xsd:simpleType>
        <xsd:restriction base="dms:Number"/>
      </xsd:simpleType>
    </xsd:element>
    <xsd:element name="Reference_x0020_Document" ma:index="17" nillable="true" ma:displayName="Reference Document" ma:internalName="Reference_x0020_Document">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a834bd3c-c1b2-4e1a-ae5b-24059a9457b3">TEUHJXYQTMNJ-5-328987</_dlc_DocId>
    <_dlc_DocIdUrl xmlns="a834bd3c-c1b2-4e1a-ae5b-24059a9457b3">
      <Url>http://portal.trakindo.co.id/_layouts/15/DocIdRedir.aspx?ID=TEUHJXYQTMNJ-5-328987</Url>
      <Description>TEUHJXYQTMNJ-5-328987</Description>
    </_dlc_DocIdUrl>
    <urutan xmlns="7a9fd858-01c7-467a-bf89-1c153ad60811" xsi:nil="true"/>
    <l220810a40944ffb849401486a080193 xmlns="a834bd3c-c1b2-4e1a-ae5b-24059a9457b3">
      <Terms xmlns="http://schemas.microsoft.com/office/infopath/2007/PartnerControls"/>
    </l220810a40944ffb849401486a080193>
    <Reference_x0020_Document xmlns="7a9fd858-01c7-467a-bf89-1c153ad60811" xsi:nil="true"/>
    <TaxCatchAll xmlns="a834bd3c-c1b2-4e1a-ae5b-24059a9457b3"/>
    <Log xmlns="7a9fd858-01c7-467a-bf89-1c153ad60811" xsi:nil="true"/>
  </documentManagement>
</p:properties>
</file>

<file path=customXml/itemProps1.xml><?xml version="1.0" encoding="utf-8"?>
<ds:datastoreItem xmlns:ds="http://schemas.openxmlformats.org/officeDocument/2006/customXml" ds:itemID="{A4C4A281-FD45-4B1B-AF6E-7FF250A3A167}">
  <ds:schemaRefs>
    <ds:schemaRef ds:uri="http://schemas.microsoft.com/sharepoint/events"/>
  </ds:schemaRefs>
</ds:datastoreItem>
</file>

<file path=customXml/itemProps2.xml><?xml version="1.0" encoding="utf-8"?>
<ds:datastoreItem xmlns:ds="http://schemas.openxmlformats.org/officeDocument/2006/customXml" ds:itemID="{90B7AEC4-4293-4377-ABDC-FEF8796B4AC1}">
  <ds:schemaRefs>
    <ds:schemaRef ds:uri="http://schemas.microsoft.com/sharepoint/v3/contenttype/forms"/>
  </ds:schemaRefs>
</ds:datastoreItem>
</file>

<file path=customXml/itemProps3.xml><?xml version="1.0" encoding="utf-8"?>
<ds:datastoreItem xmlns:ds="http://schemas.openxmlformats.org/officeDocument/2006/customXml" ds:itemID="{99AA233B-9FC0-46B7-9D16-383CAE3E4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34bd3c-c1b2-4e1a-ae5b-24059a9457b3"/>
    <ds:schemaRef ds:uri="7a9fd858-01c7-467a-bf89-1c153ad60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C33B820-6B8A-46D2-BC99-62F4AFC930E0}">
  <ds:schemaRefs>
    <ds:schemaRef ds:uri="http://schemas.microsoft.com/office/2006/metadata/properties"/>
    <ds:schemaRef ds:uri="http://schemas.microsoft.com/office/infopath/2007/PartnerControls"/>
    <ds:schemaRef ds:uri="a834bd3c-c1b2-4e1a-ae5b-24059a9457b3"/>
    <ds:schemaRef ds:uri="7a9fd858-01c7-467a-bf89-1c153ad60811"/>
  </ds:schemaRefs>
</ds:datastoreItem>
</file>

<file path=docProps/app.xml><?xml version="1.0" encoding="utf-8"?>
<Properties xmlns="http://schemas.openxmlformats.org/officeDocument/2006/extended-properties" xmlns:vt="http://schemas.openxmlformats.org/officeDocument/2006/docPropsVTypes">
  <TotalTime>36548</TotalTime>
  <Words>1014</Words>
  <Application>Microsoft Office PowerPoint</Application>
  <PresentationFormat>On-screen Show (4:3)</PresentationFormat>
  <Paragraphs>136</Paragraphs>
  <Slides>13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Arial Narrow</vt:lpstr>
      <vt:lpstr>Calibri</vt:lpstr>
      <vt:lpstr>Calibri Light</vt:lpstr>
      <vt:lpstr>Office Theme</vt:lpstr>
      <vt:lpstr>Custom Design</vt:lpstr>
      <vt:lpstr>1_Custom Design</vt:lpstr>
      <vt:lpstr>2_Custom Design</vt:lpstr>
      <vt:lpstr>PowerPoint Presentation</vt:lpstr>
      <vt:lpstr>Overview</vt:lpstr>
      <vt:lpstr>PowerPoint Presentation</vt:lpstr>
      <vt:lpstr>Cara Akses Aplikasi</vt:lpstr>
      <vt:lpstr>Aplikasi EMCS</vt:lpstr>
      <vt:lpstr>Create PEB / NPE</vt:lpstr>
      <vt:lpstr>Create PEB/NPE</vt:lpstr>
      <vt:lpstr>PowerPoint Presentation</vt:lpstr>
      <vt:lpstr>Cara Akses Aplikasi</vt:lpstr>
      <vt:lpstr>Approval PEB / NPE</vt:lpstr>
      <vt:lpstr>Approval PEB / NPE</vt:lpstr>
      <vt:lpstr>Need Revise PEB/NPE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Galih Yulie Pranoto</dc:creator>
  <cp:lastModifiedBy>Nunuoktavia</cp:lastModifiedBy>
  <cp:revision>389</cp:revision>
  <dcterms:created xsi:type="dcterms:W3CDTF">2019-09-27T09:02:08Z</dcterms:created>
  <dcterms:modified xsi:type="dcterms:W3CDTF">2021-01-25T02:16:15Z</dcterms:modified>
</cp:coreProperties>
</file>