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2" r:id="rId6"/>
    <p:sldMasterId id="2147483674" r:id="rId7"/>
    <p:sldMasterId id="2147483684" r:id="rId8"/>
  </p:sldMasterIdLst>
  <p:notesMasterIdLst>
    <p:notesMasterId r:id="rId17"/>
  </p:notesMasterIdLst>
  <p:sldIdLst>
    <p:sldId id="256" r:id="rId9"/>
    <p:sldId id="383" r:id="rId10"/>
    <p:sldId id="410" r:id="rId11"/>
    <p:sldId id="464" r:id="rId12"/>
    <p:sldId id="384" r:id="rId13"/>
    <p:sldId id="465" r:id="rId14"/>
    <p:sldId id="466" r:id="rId15"/>
    <p:sldId id="25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nuoktavia" initials="N" lastIdx="1" clrIdx="0">
    <p:extLst>
      <p:ext uri="{19B8F6BF-5375-455C-9EA6-DF929625EA0E}">
        <p15:presenceInfo xmlns:p15="http://schemas.microsoft.com/office/powerpoint/2012/main" userId="S::Nunuoktavia@officeku.net::35f98ce9-823d-4cb2-9ec7-a933fe1299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4063" autoAdjust="0"/>
  </p:normalViewPr>
  <p:slideViewPr>
    <p:cSldViewPr snapToGrid="0" showGuides="1">
      <p:cViewPr>
        <p:scale>
          <a:sx n="90" d="100"/>
          <a:sy n="90" d="100"/>
        </p:scale>
        <p:origin x="822"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5" Type="http://schemas.openxmlformats.org/officeDocument/2006/relationships/slideMaster" Target="slideMasters/slideMaster1.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4B8AD12-AC74-4661-953B-C459F47F8348}" type="datetimeFigureOut">
              <a:rPr lang="en-ID" smtClean="0"/>
              <a:t>25/01/2021</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5C418-F2A3-4933-A9B8-7D1B08F70AFD}" type="slidenum">
              <a:rPr lang="en-ID" smtClean="0"/>
              <a:t>‹#›</a:t>
            </a:fld>
            <a:endParaRPr lang="en-ID"/>
          </a:p>
        </p:txBody>
      </p:sp>
    </p:spTree>
    <p:extLst>
      <p:ext uri="{BB962C8B-B14F-4D97-AF65-F5344CB8AC3E}">
        <p14:creationId xmlns:p14="http://schemas.microsoft.com/office/powerpoint/2010/main" val="273608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pt-BR" sz="1200" b="1" i="0" u="none" strike="noStrike" kern="1200" baseline="0" dirty="0">
                <a:solidFill>
                  <a:schemeClr val="tx1"/>
                </a:solidFill>
                <a:latin typeface="+mn-lt"/>
                <a:ea typeface="+mn-ea"/>
                <a:cs typeface="+mn-cs"/>
              </a:rPr>
              <a:t>ICC.ICC.SOP.001.R01 </a:t>
            </a:r>
            <a:endParaRPr lang="en-ID" sz="1200" b="0" i="0" u="none" strike="noStrike" kern="1200" baseline="0" dirty="0">
              <a:solidFill>
                <a:schemeClr val="tx1"/>
              </a:solidFill>
              <a:latin typeface="+mn-lt"/>
              <a:ea typeface="+mn-ea"/>
              <a:cs typeface="+mn-cs"/>
            </a:endParaRPr>
          </a:p>
          <a:p>
            <a:r>
              <a:rPr lang="en-ID" sz="1200" b="1" i="0" u="none" strike="noStrike" kern="1200" baseline="0" dirty="0">
                <a:solidFill>
                  <a:schemeClr val="tx1"/>
                </a:solidFill>
                <a:latin typeface="+mn-lt"/>
                <a:ea typeface="+mn-ea"/>
                <a:cs typeface="+mn-cs"/>
              </a:rPr>
              <a:t>Tata Cara </a:t>
            </a:r>
            <a:r>
              <a:rPr lang="en-ID" sz="1200" b="1" i="0" u="none" strike="noStrike" kern="1200" baseline="0" dirty="0" err="1">
                <a:solidFill>
                  <a:schemeClr val="tx1"/>
                </a:solidFill>
                <a:latin typeface="+mn-lt"/>
                <a:ea typeface="+mn-ea"/>
                <a:cs typeface="+mn-cs"/>
              </a:rPr>
              <a:t>Pembuatan</a:t>
            </a:r>
            <a:r>
              <a:rPr lang="en-ID" sz="1200" b="1" i="0" u="none" strike="noStrike" kern="1200" baseline="0" dirty="0">
                <a:solidFill>
                  <a:schemeClr val="tx1"/>
                </a:solidFill>
                <a:latin typeface="+mn-lt"/>
                <a:ea typeface="+mn-ea"/>
                <a:cs typeface="+mn-cs"/>
              </a:rPr>
              <a:t> dan </a:t>
            </a:r>
            <a:r>
              <a:rPr lang="en-ID" sz="1200" b="1" i="0" u="none" strike="noStrike" kern="1200" baseline="0" dirty="0" err="1">
                <a:solidFill>
                  <a:schemeClr val="tx1"/>
                </a:solidFill>
                <a:latin typeface="+mn-lt"/>
                <a:ea typeface="+mn-ea"/>
                <a:cs typeface="+mn-cs"/>
              </a:rPr>
              <a:t>Pengendalian</a:t>
            </a:r>
            <a:r>
              <a:rPr lang="en-ID" sz="1200" b="1" i="0" u="none" strike="noStrike" kern="1200" baseline="0" dirty="0">
                <a:solidFill>
                  <a:schemeClr val="tx1"/>
                </a:solidFill>
                <a:latin typeface="+mn-lt"/>
                <a:ea typeface="+mn-ea"/>
                <a:cs typeface="+mn-cs"/>
              </a:rPr>
              <a:t> </a:t>
            </a:r>
            <a:r>
              <a:rPr lang="en-ID" sz="1200" b="1" i="0" u="none" strike="noStrike" kern="1200" baseline="0" dirty="0" err="1">
                <a:solidFill>
                  <a:schemeClr val="tx1"/>
                </a:solidFill>
                <a:latin typeface="+mn-lt"/>
                <a:ea typeface="+mn-ea"/>
                <a:cs typeface="+mn-cs"/>
              </a:rPr>
              <a:t>Dokumen</a:t>
            </a:r>
            <a:r>
              <a:rPr lang="en-ID" sz="1200" b="1" i="0" u="none" strike="noStrike" kern="1200" baseline="0" dirty="0">
                <a:solidFill>
                  <a:schemeClr val="tx1"/>
                </a:solidFill>
                <a:latin typeface="+mn-lt"/>
                <a:ea typeface="+mn-ea"/>
                <a:cs typeface="+mn-cs"/>
              </a:rPr>
              <a:t> </a:t>
            </a:r>
          </a:p>
          <a:p>
            <a:r>
              <a:rPr lang="en-US" sz="1200" b="1" i="1" u="none" strike="noStrike" kern="1200" baseline="0" dirty="0">
                <a:solidFill>
                  <a:schemeClr val="tx1"/>
                </a:solidFill>
                <a:latin typeface="+mn-lt"/>
                <a:ea typeface="+mn-ea"/>
                <a:cs typeface="+mn-cs"/>
              </a:rPr>
              <a:t>Procedures for Documents Development and Control </a:t>
            </a:r>
          </a:p>
          <a:p>
            <a:endParaRPr lang="en-ID" sz="1200" b="0" i="0" u="none" strike="noStrike" kern="1200" baseline="0" dirty="0">
              <a:solidFill>
                <a:schemeClr val="tx1"/>
              </a:solidFill>
              <a:latin typeface="+mn-lt"/>
              <a:ea typeface="+mn-ea"/>
              <a:cs typeface="+mn-cs"/>
            </a:endParaRPr>
          </a:p>
          <a:p>
            <a:r>
              <a:rPr lang="en-ID" sz="1200" b="1" i="0" u="sng" strike="noStrike" kern="1200" baseline="0" dirty="0">
                <a:solidFill>
                  <a:schemeClr val="tx1"/>
                </a:solidFill>
                <a:latin typeface="+mn-lt"/>
                <a:ea typeface="+mn-ea"/>
                <a:cs typeface="+mn-cs"/>
              </a:rPr>
              <a:t>Status </a:t>
            </a:r>
            <a:r>
              <a:rPr lang="en-ID" sz="1200" b="1" i="0" u="sng" strike="noStrike" kern="1200" baseline="0" dirty="0" err="1">
                <a:solidFill>
                  <a:schemeClr val="tx1"/>
                </a:solidFill>
                <a:latin typeface="+mn-lt"/>
                <a:ea typeface="+mn-ea"/>
                <a:cs typeface="+mn-cs"/>
              </a:rPr>
              <a:t>Dokumen</a:t>
            </a:r>
            <a:r>
              <a:rPr lang="en-ID" sz="1200" b="1" i="0" u="sng" strike="noStrike" kern="1200" baseline="0" dirty="0">
                <a:solidFill>
                  <a:schemeClr val="tx1"/>
                </a:solidFill>
                <a:latin typeface="+mn-lt"/>
                <a:ea typeface="+mn-ea"/>
                <a:cs typeface="+mn-cs"/>
              </a:rPr>
              <a:t> </a:t>
            </a:r>
            <a:endParaRPr lang="en-ID"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Non Confidential: </a:t>
            </a:r>
            <a:r>
              <a:rPr lang="en-ID" sz="1200" b="0" i="0" u="none" strike="noStrike" kern="1200" baseline="0" dirty="0" err="1">
                <a:solidFill>
                  <a:schemeClr val="tx1"/>
                </a:solidFill>
                <a:latin typeface="+mn-lt"/>
                <a:ea typeface="+mn-ea"/>
                <a:cs typeface="+mn-cs"/>
              </a:rPr>
              <a:t>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kepada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semua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serta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kepada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eksternal</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Green</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sebatas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lingkup</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perusahaan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eksternal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Yellow</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sebatas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lingkup</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lain,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dari</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Red</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pada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berwewenang</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saja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rahasia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lain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dari</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endParaRPr lang="en-ID" sz="1200" b="0" i="0" u="none" strike="noStrike" baseline="0" dirty="0"/>
          </a:p>
          <a:p>
            <a:r>
              <a:rPr lang="en-ID" sz="1200" b="1" i="1" u="sng" strike="noStrike" kern="1200" baseline="0" dirty="0">
                <a:solidFill>
                  <a:schemeClr val="tx1"/>
                </a:solidFill>
                <a:latin typeface="+mn-lt"/>
                <a:ea typeface="+mn-ea"/>
                <a:cs typeface="+mn-cs"/>
              </a:rPr>
              <a:t>Document Status </a:t>
            </a:r>
            <a:endParaRPr lang="en-ID"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Non confidential: </a:t>
            </a:r>
            <a:r>
              <a:rPr lang="en-US" sz="1200" b="0" i="1" u="none" strike="noStrike" kern="1200" baseline="0" dirty="0">
                <a:solidFill>
                  <a:schemeClr val="tx1"/>
                </a:solidFill>
                <a:latin typeface="+mn-lt"/>
                <a:ea typeface="+mn-ea"/>
                <a:cs typeface="+mn-cs"/>
              </a:rPr>
              <a:t>can be distributed to all including external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Green: </a:t>
            </a:r>
            <a:r>
              <a:rPr lang="en-US" sz="1200" b="0" i="1" u="none" strike="noStrike" kern="1200" baseline="0" dirty="0">
                <a:solidFill>
                  <a:schemeClr val="tx1"/>
                </a:solidFill>
                <a:latin typeface="+mn-lt"/>
                <a:ea typeface="+mn-ea"/>
                <a:cs typeface="+mn-cs"/>
              </a:rPr>
              <a:t>limited to internal distribution only. If it needs to be distributed externally approval shall be obtained from related functional or business unit whom publish the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Yellow: </a:t>
            </a:r>
            <a:r>
              <a:rPr lang="en-US" sz="1200" b="0" i="1" u="none" strike="noStrike" kern="1200" baseline="0" dirty="0">
                <a:solidFill>
                  <a:schemeClr val="tx1"/>
                </a:solidFill>
                <a:latin typeface="+mn-lt"/>
                <a:ea typeface="+mn-ea"/>
                <a:cs typeface="+mn-cs"/>
              </a:rPr>
              <a:t>distribution limited to functional unit or business unit only. If it needs to be distributed to others, approval shall be obtained from related functional or business unit whom publish the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Red: </a:t>
            </a:r>
            <a:r>
              <a:rPr lang="en-US" sz="1200" b="0" i="1" u="none" strike="noStrike" kern="1200" baseline="0" dirty="0">
                <a:solidFill>
                  <a:schemeClr val="tx1"/>
                </a:solidFill>
                <a:latin typeface="+mn-lt"/>
                <a:ea typeface="+mn-ea"/>
                <a:cs typeface="+mn-cs"/>
              </a:rPr>
              <a:t>limited for distribution to authorized persons only. If it needs to be distributed to other persons, approval shall be obtained from related functional or business unit whom publish the document. </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pPr marL="0" indent="0">
              <a:buFont typeface="Arial" panose="020B0604020202020204" pitchFamily="34" charset="0"/>
              <a:buNone/>
            </a:pPr>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dirty="0"/>
          </a:p>
        </p:txBody>
      </p:sp>
      <p:sp>
        <p:nvSpPr>
          <p:cNvPr id="4" name="Slide Number Placeholder 3"/>
          <p:cNvSpPr>
            <a:spLocks noGrp="1"/>
          </p:cNvSpPr>
          <p:nvPr>
            <p:ph type="sldNum" sz="quarter" idx="5"/>
          </p:nvPr>
        </p:nvSpPr>
        <p:spPr/>
        <p:txBody>
          <a:bodyPr/>
          <a:lstStyle/>
          <a:p>
            <a:fld id="{83C5C418-F2A3-4933-A9B8-7D1B08F70AFD}" type="slidenum">
              <a:rPr lang="en-ID" smtClean="0"/>
              <a:t>1</a:t>
            </a:fld>
            <a:endParaRPr lang="en-ID"/>
          </a:p>
        </p:txBody>
      </p:sp>
    </p:spTree>
    <p:extLst>
      <p:ext uri="{BB962C8B-B14F-4D97-AF65-F5344CB8AC3E}">
        <p14:creationId xmlns:p14="http://schemas.microsoft.com/office/powerpoint/2010/main" val="292018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4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8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D0F7-8339-48A9-B6C4-848486A7C3EC}"/>
              </a:ext>
            </a:extLst>
          </p:cNvPr>
          <p:cNvSpPr>
            <a:spLocks noGrp="1"/>
          </p:cNvSpPr>
          <p:nvPr>
            <p:ph type="title"/>
          </p:nvPr>
        </p:nvSpPr>
        <p:spPr>
          <a:xfrm>
            <a:off x="314756" y="365127"/>
            <a:ext cx="8397449" cy="617514"/>
          </a:xfrm>
        </p:spPr>
        <p:txBody>
          <a:bodyPr>
            <a:normAutofit/>
          </a:bodyPr>
          <a:lstStyle>
            <a:lvl1pPr>
              <a:defRPr sz="3600" b="1"/>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953D288-5DAE-4F1E-8E0F-89100804B3D9}"/>
              </a:ext>
            </a:extLst>
          </p:cNvPr>
          <p:cNvSpPr>
            <a:spLocks noGrp="1"/>
          </p:cNvSpPr>
          <p:nvPr>
            <p:ph idx="1"/>
          </p:nvPr>
        </p:nvSpPr>
        <p:spPr>
          <a:xfrm>
            <a:off x="314754" y="1208114"/>
            <a:ext cx="8397448" cy="4305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760303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D1E6B7-3281-4D5D-9AFD-722607869AFB}"/>
              </a:ext>
            </a:extLst>
          </p:cNvPr>
          <p:cNvSpPr>
            <a:spLocks noGrp="1"/>
          </p:cNvSpPr>
          <p:nvPr>
            <p:ph type="title"/>
          </p:nvPr>
        </p:nvSpPr>
        <p:spPr>
          <a:xfrm>
            <a:off x="314754" y="365127"/>
            <a:ext cx="8397448" cy="617514"/>
          </a:xfrm>
        </p:spPr>
        <p:txBody>
          <a:bodyPr>
            <a:normAutofit/>
          </a:bodyPr>
          <a:lstStyle>
            <a:lvl1pPr>
              <a:defRPr sz="3600" b="1"/>
            </a:lvl1pPr>
          </a:lstStyle>
          <a:p>
            <a:r>
              <a:rPr lang="en-US"/>
              <a:t>Click to edit Master title style</a:t>
            </a:r>
            <a:endParaRPr lang="en-ID"/>
          </a:p>
        </p:txBody>
      </p:sp>
    </p:spTree>
    <p:extLst>
      <p:ext uri="{BB962C8B-B14F-4D97-AF65-F5344CB8AC3E}">
        <p14:creationId xmlns:p14="http://schemas.microsoft.com/office/powerpoint/2010/main" val="2287737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07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876AA-EFE4-448C-AD2A-D6AD9E13290F}"/>
              </a:ext>
            </a:extLst>
          </p:cNvPr>
          <p:cNvSpPr>
            <a:spLocks noGrp="1"/>
          </p:cNvSpPr>
          <p:nvPr>
            <p:ph sz="half" idx="1"/>
          </p:nvPr>
        </p:nvSpPr>
        <p:spPr>
          <a:xfrm>
            <a:off x="314752" y="1269243"/>
            <a:ext cx="4120772" cy="4339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Title 1">
            <a:extLst>
              <a:ext uri="{FF2B5EF4-FFF2-40B4-BE49-F238E27FC236}">
                <a16:creationId xmlns:a16="http://schemas.microsoft.com/office/drawing/2014/main" id="{27CCC69A-6E7A-44E1-AC3D-FF5389CEA0B8}"/>
              </a:ext>
            </a:extLst>
          </p:cNvPr>
          <p:cNvSpPr>
            <a:spLocks noGrp="1"/>
          </p:cNvSpPr>
          <p:nvPr>
            <p:ph type="title"/>
          </p:nvPr>
        </p:nvSpPr>
        <p:spPr>
          <a:xfrm>
            <a:off x="314756" y="365127"/>
            <a:ext cx="8360937" cy="617514"/>
          </a:xfrm>
        </p:spPr>
        <p:txBody>
          <a:bodyPr>
            <a:normAutofit/>
          </a:bodyPr>
          <a:lstStyle>
            <a:lvl1pPr>
              <a:defRPr sz="3600" b="1"/>
            </a:lvl1pPr>
          </a:lstStyle>
          <a:p>
            <a:r>
              <a:rPr lang="en-US"/>
              <a:t>Click to edit Master title style</a:t>
            </a:r>
            <a:endParaRPr lang="en-ID"/>
          </a:p>
        </p:txBody>
      </p:sp>
      <p:sp>
        <p:nvSpPr>
          <p:cNvPr id="9" name="Content Placeholder 2">
            <a:extLst>
              <a:ext uri="{FF2B5EF4-FFF2-40B4-BE49-F238E27FC236}">
                <a16:creationId xmlns:a16="http://schemas.microsoft.com/office/drawing/2014/main" id="{FEFBD9B8-4F19-476C-8939-2A3F29F0072E}"/>
              </a:ext>
            </a:extLst>
          </p:cNvPr>
          <p:cNvSpPr>
            <a:spLocks noGrp="1"/>
          </p:cNvSpPr>
          <p:nvPr>
            <p:ph sz="half" idx="10"/>
          </p:nvPr>
        </p:nvSpPr>
        <p:spPr>
          <a:xfrm>
            <a:off x="4736625" y="1269243"/>
            <a:ext cx="3939064" cy="4339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0991230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6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1C4533-1941-4F18-A64C-86E1A5943D4C}"/>
              </a:ext>
            </a:extLst>
          </p:cNvPr>
          <p:cNvSpPr>
            <a:spLocks noGrp="1"/>
          </p:cNvSpPr>
          <p:nvPr>
            <p:ph type="body" idx="1"/>
          </p:nvPr>
        </p:nvSpPr>
        <p:spPr>
          <a:xfrm>
            <a:off x="314756" y="1135253"/>
            <a:ext cx="4120771" cy="823912"/>
          </a:xfrm>
        </p:spPr>
        <p:txBody>
          <a:bodyPr anchor="ctr">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a:extLst>
              <a:ext uri="{FF2B5EF4-FFF2-40B4-BE49-F238E27FC236}">
                <a16:creationId xmlns:a16="http://schemas.microsoft.com/office/drawing/2014/main" id="{668E06B9-DD3C-4B0E-902A-BC6312AF7AB9}"/>
              </a:ext>
            </a:extLst>
          </p:cNvPr>
          <p:cNvSpPr>
            <a:spLocks noGrp="1"/>
          </p:cNvSpPr>
          <p:nvPr>
            <p:ph type="body" sz="quarter" idx="3"/>
          </p:nvPr>
        </p:nvSpPr>
        <p:spPr>
          <a:xfrm>
            <a:off x="4736625" y="1135253"/>
            <a:ext cx="3939064" cy="847582"/>
          </a:xfrm>
        </p:spPr>
        <p:txBody>
          <a:bodyPr anchor="ctr">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itle 1">
            <a:extLst>
              <a:ext uri="{FF2B5EF4-FFF2-40B4-BE49-F238E27FC236}">
                <a16:creationId xmlns:a16="http://schemas.microsoft.com/office/drawing/2014/main" id="{61485450-DD5E-4B73-80C3-51612DA39D42}"/>
              </a:ext>
            </a:extLst>
          </p:cNvPr>
          <p:cNvSpPr>
            <a:spLocks noGrp="1"/>
          </p:cNvSpPr>
          <p:nvPr>
            <p:ph type="title"/>
          </p:nvPr>
        </p:nvSpPr>
        <p:spPr>
          <a:xfrm>
            <a:off x="314756" y="365127"/>
            <a:ext cx="8360937" cy="617514"/>
          </a:xfrm>
        </p:spPr>
        <p:txBody>
          <a:bodyPr>
            <a:normAutofit/>
          </a:bodyPr>
          <a:lstStyle>
            <a:lvl1pPr>
              <a:defRPr sz="3600" b="1"/>
            </a:lvl1pPr>
          </a:lstStyle>
          <a:p>
            <a:r>
              <a:rPr lang="en-US"/>
              <a:t>Click to edit Master title style</a:t>
            </a:r>
            <a:endParaRPr lang="en-ID"/>
          </a:p>
        </p:txBody>
      </p:sp>
      <p:sp>
        <p:nvSpPr>
          <p:cNvPr id="11" name="Content Placeholder 2">
            <a:extLst>
              <a:ext uri="{FF2B5EF4-FFF2-40B4-BE49-F238E27FC236}">
                <a16:creationId xmlns:a16="http://schemas.microsoft.com/office/drawing/2014/main" id="{810FD242-4835-4B81-81CC-2A5519EAD552}"/>
              </a:ext>
            </a:extLst>
          </p:cNvPr>
          <p:cNvSpPr>
            <a:spLocks noGrp="1"/>
          </p:cNvSpPr>
          <p:nvPr>
            <p:ph sz="half" idx="10"/>
          </p:nvPr>
        </p:nvSpPr>
        <p:spPr>
          <a:xfrm>
            <a:off x="314752" y="2111778"/>
            <a:ext cx="4120772" cy="3497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2" name="Content Placeholder 2">
            <a:extLst>
              <a:ext uri="{FF2B5EF4-FFF2-40B4-BE49-F238E27FC236}">
                <a16:creationId xmlns:a16="http://schemas.microsoft.com/office/drawing/2014/main" id="{54B45913-1300-47CE-8F39-AA262268223C}"/>
              </a:ext>
            </a:extLst>
          </p:cNvPr>
          <p:cNvSpPr>
            <a:spLocks noGrp="1"/>
          </p:cNvSpPr>
          <p:nvPr>
            <p:ph sz="half" idx="11"/>
          </p:nvPr>
        </p:nvSpPr>
        <p:spPr>
          <a:xfrm>
            <a:off x="4736625" y="2111778"/>
            <a:ext cx="3939064" cy="3497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2715614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57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873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JS_Cover_PresenterTemplate_CBM_Trakindo_05Apr19-01.jpg">
            <a:extLst>
              <a:ext uri="{FF2B5EF4-FFF2-40B4-BE49-F238E27FC236}">
                <a16:creationId xmlns:a16="http://schemas.microsoft.com/office/drawing/2014/main" id="{DF3AA703-5097-43E7-9AFF-162F59FF19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380273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A1AE0-BC8C-4F74-9F80-9618CBBB8B65}"/>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91A678B-CF1B-40F7-AC62-18559BA3FC0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30942AB-1A4E-4C59-B7CC-4D11FB99CC50}"/>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DF512-B204-467C-B9A5-4841819E67B7}" type="datetimeFigureOut">
              <a:rPr lang="en-ID" smtClean="0"/>
              <a:t>25/01/2021</a:t>
            </a:fld>
            <a:endParaRPr lang="en-ID"/>
          </a:p>
        </p:txBody>
      </p:sp>
      <p:sp>
        <p:nvSpPr>
          <p:cNvPr id="5" name="Footer Placeholder 4">
            <a:extLst>
              <a:ext uri="{FF2B5EF4-FFF2-40B4-BE49-F238E27FC236}">
                <a16:creationId xmlns:a16="http://schemas.microsoft.com/office/drawing/2014/main" id="{837A71BE-D94C-46FD-AB6A-3E6EDCD8F470}"/>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503F6A6-B5B7-4041-B2F5-EACA1E37360F}"/>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E156E-3951-4A0B-B650-80DDA4C12093}" type="slidenum">
              <a:rPr lang="en-ID" smtClean="0"/>
              <a:t>‹#›</a:t>
            </a:fld>
            <a:endParaRPr lang="en-ID"/>
          </a:p>
        </p:txBody>
      </p:sp>
      <p:pic>
        <p:nvPicPr>
          <p:cNvPr id="7" name="Picture 6" descr="JS_Cover_PresenterTemplate_CBM_Trakindo_27Mar19-02.png">
            <a:extLst>
              <a:ext uri="{FF2B5EF4-FFF2-40B4-BE49-F238E27FC236}">
                <a16:creationId xmlns:a16="http://schemas.microsoft.com/office/drawing/2014/main" id="{DB7FE8D6-41FB-4B6D-AB6B-9079F2AFF8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0716732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FF83C-65D5-41FE-AC0F-AEBC9E3C8C0D}"/>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E03C4DE-698E-4311-A94B-CD0E9BCBF19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9" name="Picture 8">
            <a:extLst>
              <a:ext uri="{FF2B5EF4-FFF2-40B4-BE49-F238E27FC236}">
                <a16:creationId xmlns:a16="http://schemas.microsoft.com/office/drawing/2014/main" id="{104EB2FC-873C-46D6-9F98-A6A118357D6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6362195"/>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81" r:id="rId3"/>
    <p:sldLayoutId id="2147483678" r:id="rId4"/>
    <p:sldLayoutId id="2147483679" r:id="rId5"/>
    <p:sldLayoutId id="214748368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2083C-9349-4A31-9FB2-773C317BCB1D}"/>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5DBA5E8-C96B-4215-8C21-6A802612B1E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1BBA933-EB23-4080-92C9-D1AC5CD2A529}"/>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E2AE4-82E6-44E5-B875-F4A653EB3952}" type="datetimeFigureOut">
              <a:rPr lang="en-ID" smtClean="0"/>
              <a:t>25/01/2021</a:t>
            </a:fld>
            <a:endParaRPr lang="en-ID"/>
          </a:p>
        </p:txBody>
      </p:sp>
      <p:sp>
        <p:nvSpPr>
          <p:cNvPr id="5" name="Footer Placeholder 4">
            <a:extLst>
              <a:ext uri="{FF2B5EF4-FFF2-40B4-BE49-F238E27FC236}">
                <a16:creationId xmlns:a16="http://schemas.microsoft.com/office/drawing/2014/main" id="{DC067306-B5F2-47AA-980B-B6F389CE29C5}"/>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D89EE88-8188-4ABB-BBA7-9441CEBA67CA}"/>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57D43-ED04-471B-A6A2-96971F639D40}" type="slidenum">
              <a:rPr lang="en-ID" smtClean="0"/>
              <a:t>‹#›</a:t>
            </a:fld>
            <a:endParaRPr lang="en-ID"/>
          </a:p>
        </p:txBody>
      </p:sp>
      <p:pic>
        <p:nvPicPr>
          <p:cNvPr id="7" name="Picture 6" descr="JS_Cover_PresenterTemplate_CBM_Trakindo_01Apr19-04.jpg">
            <a:extLst>
              <a:ext uri="{FF2B5EF4-FFF2-40B4-BE49-F238E27FC236}">
                <a16:creationId xmlns:a16="http://schemas.microsoft.com/office/drawing/2014/main" id="{516A4E77-B767-4789-8F98-6752CC3903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a:extLst>
              <a:ext uri="{FF2B5EF4-FFF2-40B4-BE49-F238E27FC236}">
                <a16:creationId xmlns:a16="http://schemas.microsoft.com/office/drawing/2014/main" id="{4420944A-1938-4461-9256-DAE2EBA420DF}"/>
              </a:ext>
            </a:extLst>
          </p:cNvPr>
          <p:cNvSpPr txBox="1"/>
          <p:nvPr userDrawn="1"/>
        </p:nvSpPr>
        <p:spPr>
          <a:xfrm>
            <a:off x="429593" y="967276"/>
            <a:ext cx="3925956" cy="954107"/>
          </a:xfrm>
          <a:prstGeom prst="rect">
            <a:avLst/>
          </a:prstGeom>
          <a:noFill/>
        </p:spPr>
        <p:txBody>
          <a:bodyPr wrap="square" rtlCol="0">
            <a:spAutoFit/>
          </a:bodyPr>
          <a:lstStyle/>
          <a:p>
            <a:r>
              <a:rPr lang="en-US" sz="1400" dirty="0">
                <a:solidFill>
                  <a:schemeClr val="bg1"/>
                </a:solidFill>
                <a:latin typeface="Arial Narrow" panose="020B0606020202030204" pitchFamily="34" charset="0"/>
              </a:rPr>
              <a:t>2019 © PT Trakindo Utama. All rights reserved. </a:t>
            </a:r>
          </a:p>
          <a:p>
            <a:r>
              <a:rPr lang="en-US" sz="1400" dirty="0">
                <a:solidFill>
                  <a:schemeClr val="bg1"/>
                </a:solidFill>
                <a:latin typeface="Arial Narrow" panose="020B0606020202030204" pitchFamily="34" charset="0"/>
              </a:rPr>
              <a:t>The content of this presentation may not be used, duplicated or transmitted in any form without the written consent from PT Trakindo </a:t>
            </a:r>
            <a:r>
              <a:rPr lang="en-US" sz="1400" dirty="0" err="1">
                <a:solidFill>
                  <a:schemeClr val="bg1"/>
                </a:solidFill>
                <a:latin typeface="Arial Narrow" panose="020B0606020202030204" pitchFamily="34" charset="0"/>
              </a:rPr>
              <a:t>Utama</a:t>
            </a:r>
            <a:r>
              <a:rPr lang="en-US" sz="1400" dirty="0">
                <a:solidFill>
                  <a:schemeClr val="bg1"/>
                </a:solidFill>
                <a:latin typeface="Arial Narrow" panose="020B0606020202030204" pitchFamily="34" charset="0"/>
              </a:rPr>
              <a:t>.</a:t>
            </a:r>
          </a:p>
        </p:txBody>
      </p:sp>
    </p:spTree>
    <p:extLst>
      <p:ext uri="{BB962C8B-B14F-4D97-AF65-F5344CB8AC3E}">
        <p14:creationId xmlns:p14="http://schemas.microsoft.com/office/powerpoint/2010/main" val="61497365"/>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pis.trakindo.co.id/"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C27F028-4C95-45D5-8DCB-3108020BCCF1}"/>
              </a:ext>
            </a:extLst>
          </p:cNvPr>
          <p:cNvSpPr txBox="1">
            <a:spLocks/>
          </p:cNvSpPr>
          <p:nvPr/>
        </p:nvSpPr>
        <p:spPr>
          <a:xfrm>
            <a:off x="582332" y="4128057"/>
            <a:ext cx="8171924" cy="9767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sz="3600" b="1" dirty="0">
                <a:latin typeface="Arial Narrow" panose="020B0606020202030204" pitchFamily="34" charset="0"/>
              </a:rPr>
              <a:t>User Guide</a:t>
            </a:r>
            <a:br>
              <a:rPr lang="en-US" dirty="0">
                <a:latin typeface="Arial Narrow"/>
              </a:rPr>
            </a:br>
            <a:r>
              <a:rPr lang="en-US" sz="4000" b="1" dirty="0">
                <a:latin typeface="Arial Narrow"/>
              </a:rPr>
              <a:t>EMCS – Shipping Instruction</a:t>
            </a:r>
          </a:p>
        </p:txBody>
      </p:sp>
      <p:sp>
        <p:nvSpPr>
          <p:cNvPr id="5" name="TextBox 4">
            <a:extLst>
              <a:ext uri="{FF2B5EF4-FFF2-40B4-BE49-F238E27FC236}">
                <a16:creationId xmlns:a16="http://schemas.microsoft.com/office/drawing/2014/main" id="{6F2FEA5F-14C0-4601-9A99-63B1C1AE585A}"/>
              </a:ext>
            </a:extLst>
          </p:cNvPr>
          <p:cNvSpPr txBox="1"/>
          <p:nvPr/>
        </p:nvSpPr>
        <p:spPr>
          <a:xfrm>
            <a:off x="582331" y="5358975"/>
            <a:ext cx="6483493" cy="374654"/>
          </a:xfrm>
          <a:prstGeom prst="rect">
            <a:avLst/>
          </a:prstGeom>
          <a:noFill/>
        </p:spPr>
        <p:txBody>
          <a:bodyPr wrap="square" rtlCol="0">
            <a:spAutoFit/>
          </a:bodyPr>
          <a:lstStyle/>
          <a:p>
            <a:pPr>
              <a:lnSpc>
                <a:spcPct val="150000"/>
              </a:lnSpc>
              <a:defRPr/>
            </a:pPr>
            <a:r>
              <a:rPr lang="en-US" sz="1400" dirty="0">
                <a:latin typeface="Arial Narrow"/>
              </a:rPr>
              <a:t>Confidentiality Status </a:t>
            </a:r>
            <a:r>
              <a:rPr lang="en-US" sz="1400" b="1" dirty="0">
                <a:highlight>
                  <a:srgbClr val="FFFF00"/>
                </a:highlight>
                <a:latin typeface="Arial Narrow"/>
              </a:rPr>
              <a:t>Yellow</a:t>
            </a:r>
            <a:endParaRPr lang="en-US" sz="1400" i="1" dirty="0">
              <a:highlight>
                <a:srgbClr val="FFFF00"/>
              </a:highlight>
              <a:latin typeface="Arial Narrow"/>
            </a:endParaRPr>
          </a:p>
        </p:txBody>
      </p:sp>
      <p:sp>
        <p:nvSpPr>
          <p:cNvPr id="6" name="TextBox 5">
            <a:extLst>
              <a:ext uri="{FF2B5EF4-FFF2-40B4-BE49-F238E27FC236}">
                <a16:creationId xmlns:a16="http://schemas.microsoft.com/office/drawing/2014/main" id="{6FEDE5F6-4D74-4D36-ABCC-1C3AFFA869AA}"/>
              </a:ext>
            </a:extLst>
          </p:cNvPr>
          <p:cNvSpPr txBox="1"/>
          <p:nvPr/>
        </p:nvSpPr>
        <p:spPr>
          <a:xfrm>
            <a:off x="582324" y="5095097"/>
            <a:ext cx="6483492" cy="374718"/>
          </a:xfrm>
          <a:prstGeom prst="rect">
            <a:avLst/>
          </a:prstGeom>
          <a:noFill/>
        </p:spPr>
        <p:txBody>
          <a:bodyPr wrap="square" rtlCol="0">
            <a:spAutoFit/>
          </a:bodyPr>
          <a:lstStyle/>
          <a:p>
            <a:pPr lvl="0">
              <a:lnSpc>
                <a:spcPct val="150000"/>
              </a:lnSpc>
              <a:defRPr/>
            </a:pPr>
            <a:r>
              <a:rPr lang="en-US" sz="1400" dirty="0">
                <a:latin typeface="Arial Narrow"/>
              </a:rPr>
              <a:t>Jakarta, Jan 2021  • Digital &amp; IT – Innovation / Supply Chain Department</a:t>
            </a:r>
          </a:p>
        </p:txBody>
      </p:sp>
    </p:spTree>
    <p:extLst>
      <p:ext uri="{BB962C8B-B14F-4D97-AF65-F5344CB8AC3E}">
        <p14:creationId xmlns:p14="http://schemas.microsoft.com/office/powerpoint/2010/main" val="201346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a:xfrm>
            <a:off x="314756" y="356419"/>
            <a:ext cx="8219644" cy="444770"/>
          </a:xfrm>
        </p:spPr>
        <p:txBody>
          <a:bodyPr>
            <a:normAutofit fontScale="90000"/>
          </a:bodyPr>
          <a:lstStyle/>
          <a:p>
            <a:r>
              <a:rPr lang="en-US" dirty="0"/>
              <a:t>Overview</a:t>
            </a:r>
            <a:endParaRPr lang="en-ID" dirty="0"/>
          </a:p>
        </p:txBody>
      </p:sp>
      <p:sp>
        <p:nvSpPr>
          <p:cNvPr id="7" name="Content Placeholder 3">
            <a:extLst>
              <a:ext uri="{FF2B5EF4-FFF2-40B4-BE49-F238E27FC236}">
                <a16:creationId xmlns:a16="http://schemas.microsoft.com/office/drawing/2014/main" id="{5AF528C1-F6A8-48E9-B97D-C5DBE8E8AD5F}"/>
              </a:ext>
            </a:extLst>
          </p:cNvPr>
          <p:cNvSpPr>
            <a:spLocks noGrp="1"/>
          </p:cNvSpPr>
          <p:nvPr>
            <p:ph idx="1"/>
          </p:nvPr>
        </p:nvSpPr>
        <p:spPr>
          <a:xfrm>
            <a:off x="314756" y="964268"/>
            <a:ext cx="8062892" cy="1622172"/>
          </a:xfrm>
        </p:spPr>
        <p:txBody>
          <a:bodyPr>
            <a:normAutofit/>
          </a:bodyPr>
          <a:lstStyle/>
          <a:p>
            <a:pPr marL="0" indent="0">
              <a:buNone/>
            </a:pPr>
            <a:r>
              <a:rPr lang="en-US" sz="1800" dirty="0"/>
              <a:t>Shipping instruction </a:t>
            </a:r>
            <a:r>
              <a:rPr lang="en-US" sz="1800" dirty="0" err="1"/>
              <a:t>merupakan</a:t>
            </a:r>
            <a:r>
              <a:rPr lang="en-US" sz="1800" dirty="0"/>
              <a:t> </a:t>
            </a:r>
            <a:r>
              <a:rPr lang="en-US" sz="1800" dirty="0" err="1"/>
              <a:t>dokumen</a:t>
            </a:r>
            <a:r>
              <a:rPr lang="en-US" sz="1800" dirty="0"/>
              <a:t> yang </a:t>
            </a:r>
            <a:r>
              <a:rPr lang="en-US" sz="1800" dirty="0" err="1"/>
              <a:t>dibuat</a:t>
            </a:r>
            <a:r>
              <a:rPr lang="en-US" sz="1800" dirty="0"/>
              <a:t> </a:t>
            </a:r>
            <a:r>
              <a:rPr lang="en-US" sz="1800" dirty="0" err="1"/>
              <a:t>berdasakan</a:t>
            </a:r>
            <a:r>
              <a:rPr lang="en-US" sz="1800" dirty="0"/>
              <a:t> cargo list yang </a:t>
            </a:r>
            <a:r>
              <a:rPr lang="en-US" sz="1800" dirty="0" err="1"/>
              <a:t>sudah</a:t>
            </a:r>
            <a:r>
              <a:rPr lang="en-US" sz="1800" dirty="0"/>
              <a:t> di approve oleh </a:t>
            </a:r>
            <a:r>
              <a:rPr lang="en-US" sz="1800" dirty="0" err="1"/>
              <a:t>tim</a:t>
            </a:r>
            <a:r>
              <a:rPr lang="en-US" sz="1800" dirty="0"/>
              <a:t> IMEX.</a:t>
            </a:r>
          </a:p>
        </p:txBody>
      </p:sp>
      <p:sp>
        <p:nvSpPr>
          <p:cNvPr id="8" name="Title 1">
            <a:extLst>
              <a:ext uri="{FF2B5EF4-FFF2-40B4-BE49-F238E27FC236}">
                <a16:creationId xmlns:a16="http://schemas.microsoft.com/office/drawing/2014/main" id="{04EEC279-9301-462C-A45B-38CB7DE47FA5}"/>
              </a:ext>
            </a:extLst>
          </p:cNvPr>
          <p:cNvSpPr txBox="1">
            <a:spLocks/>
          </p:cNvSpPr>
          <p:nvPr/>
        </p:nvSpPr>
        <p:spPr>
          <a:xfrm>
            <a:off x="314756" y="1922379"/>
            <a:ext cx="8219644" cy="4447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Flow</a:t>
            </a:r>
            <a:endParaRPr lang="en-ID" dirty="0"/>
          </a:p>
        </p:txBody>
      </p:sp>
      <p:pic>
        <p:nvPicPr>
          <p:cNvPr id="11" name="Picture 10" descr="Icon&#10;&#10;Description automatically generated">
            <a:extLst>
              <a:ext uri="{FF2B5EF4-FFF2-40B4-BE49-F238E27FC236}">
                <a16:creationId xmlns:a16="http://schemas.microsoft.com/office/drawing/2014/main" id="{0BD93C99-FB79-4242-88D2-A14100995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16" y="3365043"/>
            <a:ext cx="807401" cy="807401"/>
          </a:xfrm>
          <a:prstGeom prst="rect">
            <a:avLst/>
          </a:prstGeom>
        </p:spPr>
      </p:pic>
      <p:sp>
        <p:nvSpPr>
          <p:cNvPr id="26" name="TextBox 25">
            <a:extLst>
              <a:ext uri="{FF2B5EF4-FFF2-40B4-BE49-F238E27FC236}">
                <a16:creationId xmlns:a16="http://schemas.microsoft.com/office/drawing/2014/main" id="{AF61B952-8B55-442D-BA8A-7BAF6186105C}"/>
              </a:ext>
            </a:extLst>
          </p:cNvPr>
          <p:cNvSpPr txBox="1"/>
          <p:nvPr/>
        </p:nvSpPr>
        <p:spPr>
          <a:xfrm>
            <a:off x="51946" y="4172444"/>
            <a:ext cx="1763475" cy="430887"/>
          </a:xfrm>
          <a:prstGeom prst="rect">
            <a:avLst/>
          </a:prstGeom>
          <a:noFill/>
        </p:spPr>
        <p:txBody>
          <a:bodyPr wrap="square" rtlCol="0">
            <a:spAutoFit/>
          </a:bodyPr>
          <a:lstStyle/>
          <a:p>
            <a:pPr algn="ctr"/>
            <a:r>
              <a:rPr lang="en-US" sz="1100" dirty="0" err="1"/>
              <a:t>Dokumen</a:t>
            </a:r>
            <a:r>
              <a:rPr lang="en-US" sz="1100" dirty="0"/>
              <a:t> CL yang </a:t>
            </a:r>
            <a:r>
              <a:rPr lang="en-US" sz="1100" dirty="0" err="1"/>
              <a:t>sudah</a:t>
            </a:r>
            <a:r>
              <a:rPr lang="en-US" sz="1100" dirty="0"/>
              <a:t> approved by IMEX</a:t>
            </a:r>
            <a:endParaRPr lang="en-ID" sz="1100" dirty="0"/>
          </a:p>
        </p:txBody>
      </p:sp>
      <p:sp>
        <p:nvSpPr>
          <p:cNvPr id="13" name="Arrow: Right 12">
            <a:extLst>
              <a:ext uri="{FF2B5EF4-FFF2-40B4-BE49-F238E27FC236}">
                <a16:creationId xmlns:a16="http://schemas.microsoft.com/office/drawing/2014/main" id="{49E2C7E7-7665-4B0F-BAB3-E20EB3A01C62}"/>
              </a:ext>
            </a:extLst>
          </p:cNvPr>
          <p:cNvSpPr/>
          <p:nvPr/>
        </p:nvSpPr>
        <p:spPr>
          <a:xfrm>
            <a:off x="1512487" y="3604357"/>
            <a:ext cx="717863" cy="296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9EC0408D-1FC9-4F1A-A7EA-D258BFE7A09D}"/>
              </a:ext>
            </a:extLst>
          </p:cNvPr>
          <p:cNvSpPr txBox="1"/>
          <p:nvPr/>
        </p:nvSpPr>
        <p:spPr>
          <a:xfrm>
            <a:off x="2131928" y="4258717"/>
            <a:ext cx="1723975" cy="769441"/>
          </a:xfrm>
          <a:prstGeom prst="rect">
            <a:avLst/>
          </a:prstGeom>
          <a:noFill/>
        </p:spPr>
        <p:txBody>
          <a:bodyPr wrap="square" rtlCol="0">
            <a:spAutoFit/>
          </a:bodyPr>
          <a:lstStyle/>
          <a:p>
            <a:pPr algn="ctr"/>
            <a:r>
              <a:rPr lang="en-US" sz="1100" dirty="0"/>
              <a:t>Tim IMEX </a:t>
            </a:r>
            <a:r>
              <a:rPr lang="en-US" sz="1100" dirty="0" err="1"/>
              <a:t>membuat</a:t>
            </a:r>
            <a:r>
              <a:rPr lang="en-US" sz="1100" dirty="0"/>
              <a:t> </a:t>
            </a:r>
            <a:r>
              <a:rPr lang="en-US" sz="1100" dirty="0" err="1"/>
              <a:t>dokumen</a:t>
            </a:r>
            <a:r>
              <a:rPr lang="en-US" sz="1100" dirty="0"/>
              <a:t> Shipping Instruction dan </a:t>
            </a:r>
            <a:r>
              <a:rPr lang="en-US" sz="1100" dirty="0" err="1"/>
              <a:t>memilih</a:t>
            </a:r>
            <a:r>
              <a:rPr lang="en-US" sz="1100" dirty="0"/>
              <a:t> PIC </a:t>
            </a:r>
            <a:r>
              <a:rPr lang="en-US" sz="1100" dirty="0" err="1"/>
              <a:t>untuk</a:t>
            </a:r>
            <a:r>
              <a:rPr lang="en-US" sz="1100" dirty="0"/>
              <a:t> </a:t>
            </a:r>
            <a:r>
              <a:rPr lang="en-US" sz="1100" dirty="0" err="1"/>
              <a:t>pembuatan</a:t>
            </a:r>
            <a:r>
              <a:rPr lang="en-US" sz="1100" dirty="0"/>
              <a:t> BL/AWB</a:t>
            </a:r>
            <a:endParaRPr lang="en-ID" sz="1100" dirty="0"/>
          </a:p>
        </p:txBody>
      </p:sp>
      <p:pic>
        <p:nvPicPr>
          <p:cNvPr id="17" name="Picture 16">
            <a:extLst>
              <a:ext uri="{FF2B5EF4-FFF2-40B4-BE49-F238E27FC236}">
                <a16:creationId xmlns:a16="http://schemas.microsoft.com/office/drawing/2014/main" id="{3D302349-52E3-4E8F-8D57-89D19B590390}"/>
              </a:ext>
            </a:extLst>
          </p:cNvPr>
          <p:cNvPicPr>
            <a:picLocks noChangeAspect="1"/>
          </p:cNvPicPr>
          <p:nvPr/>
        </p:nvPicPr>
        <p:blipFill>
          <a:blip r:embed="rId3"/>
          <a:stretch>
            <a:fillRect/>
          </a:stretch>
        </p:blipFill>
        <p:spPr>
          <a:xfrm>
            <a:off x="2556920" y="3383953"/>
            <a:ext cx="846401" cy="868577"/>
          </a:xfrm>
          <a:prstGeom prst="rect">
            <a:avLst/>
          </a:prstGeom>
        </p:spPr>
      </p:pic>
      <p:pic>
        <p:nvPicPr>
          <p:cNvPr id="5" name="Picture 4">
            <a:extLst>
              <a:ext uri="{FF2B5EF4-FFF2-40B4-BE49-F238E27FC236}">
                <a16:creationId xmlns:a16="http://schemas.microsoft.com/office/drawing/2014/main" id="{99926642-CB07-4CC2-87BB-00B902D565C5}"/>
              </a:ext>
            </a:extLst>
          </p:cNvPr>
          <p:cNvPicPr>
            <a:picLocks noChangeAspect="1"/>
          </p:cNvPicPr>
          <p:nvPr/>
        </p:nvPicPr>
        <p:blipFill rotWithShape="1">
          <a:blip r:embed="rId4">
            <a:extLst>
              <a:ext uri="{28A0092B-C50C-407E-A947-70E740481C1C}">
                <a14:useLocalDpi xmlns:a14="http://schemas.microsoft.com/office/drawing/2010/main" val="0"/>
              </a:ext>
            </a:extLst>
          </a:blip>
          <a:srcRect b="12741"/>
          <a:stretch/>
        </p:blipFill>
        <p:spPr>
          <a:xfrm>
            <a:off x="7742086" y="3429000"/>
            <a:ext cx="772958" cy="558464"/>
          </a:xfrm>
          <a:prstGeom prst="rect">
            <a:avLst/>
          </a:prstGeom>
        </p:spPr>
      </p:pic>
      <p:pic>
        <p:nvPicPr>
          <p:cNvPr id="21" name="Picture 20">
            <a:extLst>
              <a:ext uri="{FF2B5EF4-FFF2-40B4-BE49-F238E27FC236}">
                <a16:creationId xmlns:a16="http://schemas.microsoft.com/office/drawing/2014/main" id="{CFE1B6EC-05C3-4845-9A94-7170A41FF807}"/>
              </a:ext>
            </a:extLst>
          </p:cNvPr>
          <p:cNvPicPr>
            <a:picLocks noChangeAspect="1"/>
          </p:cNvPicPr>
          <p:nvPr/>
        </p:nvPicPr>
        <p:blipFill>
          <a:blip r:embed="rId5"/>
          <a:stretch>
            <a:fillRect/>
          </a:stretch>
        </p:blipFill>
        <p:spPr>
          <a:xfrm>
            <a:off x="5213549" y="3374577"/>
            <a:ext cx="977182" cy="807401"/>
          </a:xfrm>
          <a:prstGeom prst="rect">
            <a:avLst/>
          </a:prstGeom>
        </p:spPr>
      </p:pic>
      <p:sp>
        <p:nvSpPr>
          <p:cNvPr id="24" name="Arrow: Right 23">
            <a:extLst>
              <a:ext uri="{FF2B5EF4-FFF2-40B4-BE49-F238E27FC236}">
                <a16:creationId xmlns:a16="http://schemas.microsoft.com/office/drawing/2014/main" id="{7219A3E4-97B6-4661-BCF0-26E42CB3B815}"/>
              </a:ext>
            </a:extLst>
          </p:cNvPr>
          <p:cNvSpPr/>
          <p:nvPr/>
        </p:nvSpPr>
        <p:spPr>
          <a:xfrm>
            <a:off x="3666049" y="3623288"/>
            <a:ext cx="1296783" cy="296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Box 26">
            <a:extLst>
              <a:ext uri="{FF2B5EF4-FFF2-40B4-BE49-F238E27FC236}">
                <a16:creationId xmlns:a16="http://schemas.microsoft.com/office/drawing/2014/main" id="{9C7F0DA0-392B-4780-90A3-58E0119BA4AA}"/>
              </a:ext>
            </a:extLst>
          </p:cNvPr>
          <p:cNvSpPr txBox="1"/>
          <p:nvPr/>
        </p:nvSpPr>
        <p:spPr>
          <a:xfrm>
            <a:off x="3641752" y="3351313"/>
            <a:ext cx="1296783" cy="369332"/>
          </a:xfrm>
          <a:prstGeom prst="rect">
            <a:avLst/>
          </a:prstGeom>
          <a:noFill/>
        </p:spPr>
        <p:txBody>
          <a:bodyPr wrap="square" rtlCol="0">
            <a:spAutoFit/>
          </a:bodyPr>
          <a:lstStyle/>
          <a:p>
            <a:pPr algn="ctr"/>
            <a:r>
              <a:rPr lang="en-US" sz="900" dirty="0" err="1"/>
              <a:t>Jika</a:t>
            </a:r>
            <a:r>
              <a:rPr lang="en-US" sz="900" dirty="0"/>
              <a:t> PIC BL/AWB </a:t>
            </a:r>
            <a:r>
              <a:rPr lang="en-US" sz="900" dirty="0" err="1"/>
              <a:t>adalah</a:t>
            </a:r>
            <a:r>
              <a:rPr lang="en-US" sz="900" dirty="0"/>
              <a:t> CKB</a:t>
            </a:r>
            <a:endParaRPr lang="en-ID" sz="900" dirty="0"/>
          </a:p>
        </p:txBody>
      </p:sp>
      <p:sp>
        <p:nvSpPr>
          <p:cNvPr id="28" name="TextBox 27">
            <a:extLst>
              <a:ext uri="{FF2B5EF4-FFF2-40B4-BE49-F238E27FC236}">
                <a16:creationId xmlns:a16="http://schemas.microsoft.com/office/drawing/2014/main" id="{A4FF3D0C-BFB4-40EF-BB4B-BA61EEDFBDBE}"/>
              </a:ext>
            </a:extLst>
          </p:cNvPr>
          <p:cNvSpPr txBox="1"/>
          <p:nvPr/>
        </p:nvSpPr>
        <p:spPr>
          <a:xfrm>
            <a:off x="4852655" y="4158714"/>
            <a:ext cx="1723975" cy="600164"/>
          </a:xfrm>
          <a:prstGeom prst="rect">
            <a:avLst/>
          </a:prstGeom>
          <a:noFill/>
        </p:spPr>
        <p:txBody>
          <a:bodyPr wrap="square" rtlCol="0">
            <a:spAutoFit/>
          </a:bodyPr>
          <a:lstStyle/>
          <a:p>
            <a:pPr algn="ctr"/>
            <a:r>
              <a:rPr lang="en-US" sz="1100" dirty="0"/>
              <a:t>Tim CKB </a:t>
            </a:r>
            <a:r>
              <a:rPr lang="en-US" sz="1100" dirty="0" err="1"/>
              <a:t>membuat</a:t>
            </a:r>
            <a:r>
              <a:rPr lang="en-US" sz="1100" dirty="0"/>
              <a:t> </a:t>
            </a:r>
            <a:r>
              <a:rPr lang="en-US" sz="1100" dirty="0" err="1"/>
              <a:t>dokumen</a:t>
            </a:r>
            <a:r>
              <a:rPr lang="en-US" sz="1100" dirty="0"/>
              <a:t> PEB/NPE (</a:t>
            </a:r>
            <a:r>
              <a:rPr lang="en-US" sz="1100" dirty="0" err="1"/>
              <a:t>dokumen</a:t>
            </a:r>
            <a:r>
              <a:rPr lang="en-US" sz="1100" dirty="0"/>
              <a:t> user guide </a:t>
            </a:r>
            <a:r>
              <a:rPr lang="en-US" sz="1100" dirty="0" err="1"/>
              <a:t>terpisah</a:t>
            </a:r>
            <a:r>
              <a:rPr lang="en-US" sz="1100" dirty="0"/>
              <a:t>)</a:t>
            </a:r>
            <a:endParaRPr lang="en-ID" sz="1100" dirty="0"/>
          </a:p>
        </p:txBody>
      </p:sp>
      <p:sp>
        <p:nvSpPr>
          <p:cNvPr id="29" name="Arrow: Right 28">
            <a:extLst>
              <a:ext uri="{FF2B5EF4-FFF2-40B4-BE49-F238E27FC236}">
                <a16:creationId xmlns:a16="http://schemas.microsoft.com/office/drawing/2014/main" id="{48CBF542-6867-4AF3-A789-710403C3EDE9}"/>
              </a:ext>
            </a:extLst>
          </p:cNvPr>
          <p:cNvSpPr/>
          <p:nvPr/>
        </p:nvSpPr>
        <p:spPr>
          <a:xfrm>
            <a:off x="6490040" y="3604357"/>
            <a:ext cx="1110226" cy="296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57518960-363B-42D5-B4FD-6822A2E9EE98}"/>
              </a:ext>
            </a:extLst>
          </p:cNvPr>
          <p:cNvSpPr/>
          <p:nvPr/>
        </p:nvSpPr>
        <p:spPr>
          <a:xfrm>
            <a:off x="7579531" y="3985005"/>
            <a:ext cx="1871025" cy="261610"/>
          </a:xfrm>
          <a:prstGeom prst="rect">
            <a:avLst/>
          </a:prstGeom>
        </p:spPr>
        <p:txBody>
          <a:bodyPr wrap="square">
            <a:spAutoFit/>
          </a:bodyPr>
          <a:lstStyle/>
          <a:p>
            <a:r>
              <a:rPr lang="en-US" sz="1100" dirty="0" err="1"/>
              <a:t>Dokumen</a:t>
            </a:r>
            <a:r>
              <a:rPr lang="en-US" sz="1100" dirty="0"/>
              <a:t> PEB/NPE</a:t>
            </a:r>
            <a:endParaRPr lang="en-ID" sz="1100" dirty="0"/>
          </a:p>
        </p:txBody>
      </p:sp>
      <p:sp>
        <p:nvSpPr>
          <p:cNvPr id="12" name="Arrow: Curved Up 11">
            <a:extLst>
              <a:ext uri="{FF2B5EF4-FFF2-40B4-BE49-F238E27FC236}">
                <a16:creationId xmlns:a16="http://schemas.microsoft.com/office/drawing/2014/main" id="{34D2EF09-EF2C-4E34-9B52-EB8BD8FE56BC}"/>
              </a:ext>
            </a:extLst>
          </p:cNvPr>
          <p:cNvSpPr/>
          <p:nvPr/>
        </p:nvSpPr>
        <p:spPr>
          <a:xfrm rot="10800000" flipH="1">
            <a:off x="2980120" y="2703306"/>
            <a:ext cx="5026009" cy="596091"/>
          </a:xfrm>
          <a:prstGeom prst="curvedUpArrow">
            <a:avLst>
              <a:gd name="adj1" fmla="val 25000"/>
              <a:gd name="adj2" fmla="val 56443"/>
              <a:gd name="adj3" fmla="val 21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33" name="TextBox 32">
            <a:extLst>
              <a:ext uri="{FF2B5EF4-FFF2-40B4-BE49-F238E27FC236}">
                <a16:creationId xmlns:a16="http://schemas.microsoft.com/office/drawing/2014/main" id="{5873AEC5-2FDD-4B51-912C-7684C033BB08}"/>
              </a:ext>
            </a:extLst>
          </p:cNvPr>
          <p:cNvSpPr txBox="1"/>
          <p:nvPr/>
        </p:nvSpPr>
        <p:spPr>
          <a:xfrm>
            <a:off x="4844732" y="2380329"/>
            <a:ext cx="1296783" cy="369332"/>
          </a:xfrm>
          <a:prstGeom prst="rect">
            <a:avLst/>
          </a:prstGeom>
          <a:noFill/>
        </p:spPr>
        <p:txBody>
          <a:bodyPr wrap="square" rtlCol="0">
            <a:spAutoFit/>
          </a:bodyPr>
          <a:lstStyle/>
          <a:p>
            <a:pPr algn="ctr"/>
            <a:r>
              <a:rPr lang="en-US" sz="900" dirty="0" err="1"/>
              <a:t>Jika</a:t>
            </a:r>
            <a:r>
              <a:rPr lang="en-US" sz="900" dirty="0"/>
              <a:t> PIC BL/AWB </a:t>
            </a:r>
            <a:r>
              <a:rPr lang="en-US" sz="900" dirty="0" err="1"/>
              <a:t>adalah</a:t>
            </a:r>
            <a:r>
              <a:rPr lang="en-US" sz="900" dirty="0"/>
              <a:t> Tim IMEX</a:t>
            </a:r>
            <a:endParaRPr lang="en-ID" sz="900" dirty="0"/>
          </a:p>
        </p:txBody>
      </p:sp>
      <p:sp>
        <p:nvSpPr>
          <p:cNvPr id="19" name="TextBox 18">
            <a:extLst>
              <a:ext uri="{FF2B5EF4-FFF2-40B4-BE49-F238E27FC236}">
                <a16:creationId xmlns:a16="http://schemas.microsoft.com/office/drawing/2014/main" id="{407A5B18-ABCF-4448-9B60-E47860E135F1}"/>
              </a:ext>
            </a:extLst>
          </p:cNvPr>
          <p:cNvSpPr txBox="1"/>
          <p:nvPr/>
        </p:nvSpPr>
        <p:spPr>
          <a:xfrm>
            <a:off x="1009430" y="2821686"/>
            <a:ext cx="1723975" cy="415498"/>
          </a:xfrm>
          <a:prstGeom prst="rect">
            <a:avLst/>
          </a:prstGeom>
          <a:noFill/>
        </p:spPr>
        <p:txBody>
          <a:bodyPr wrap="square" rtlCol="0">
            <a:spAutoFit/>
          </a:bodyPr>
          <a:lstStyle/>
          <a:p>
            <a:pPr algn="ctr"/>
            <a:r>
              <a:rPr lang="en-US" sz="1000" dirty="0" err="1"/>
              <a:t>Dokumen</a:t>
            </a:r>
            <a:r>
              <a:rPr lang="en-US" sz="1000" dirty="0"/>
              <a:t> Shipping Summary </a:t>
            </a:r>
            <a:r>
              <a:rPr lang="en-US" sz="1000" dirty="0" err="1"/>
              <a:t>terbentuk</a:t>
            </a:r>
            <a:r>
              <a:rPr lang="en-US" sz="1000" dirty="0"/>
              <a:t> </a:t>
            </a:r>
            <a:r>
              <a:rPr lang="en-US" sz="1000" dirty="0" err="1"/>
              <a:t>jika</a:t>
            </a:r>
            <a:r>
              <a:rPr lang="en-US" sz="1000" dirty="0"/>
              <a:t> CIPL </a:t>
            </a:r>
            <a:r>
              <a:rPr lang="en-US" sz="1000" dirty="0" err="1"/>
              <a:t>consolidasi</a:t>
            </a:r>
            <a:endParaRPr lang="en-ID" sz="1000" dirty="0"/>
          </a:p>
        </p:txBody>
      </p:sp>
      <p:cxnSp>
        <p:nvCxnSpPr>
          <p:cNvPr id="9" name="Straight Arrow Connector 8">
            <a:extLst>
              <a:ext uri="{FF2B5EF4-FFF2-40B4-BE49-F238E27FC236}">
                <a16:creationId xmlns:a16="http://schemas.microsoft.com/office/drawing/2014/main" id="{8F725EF5-D155-4AFA-A1AB-BDC8A17A5DF7}"/>
              </a:ext>
            </a:extLst>
          </p:cNvPr>
          <p:cNvCxnSpPr>
            <a:cxnSpLocks/>
            <a:endCxn id="19" idx="2"/>
          </p:cNvCxnSpPr>
          <p:nvPr/>
        </p:nvCxnSpPr>
        <p:spPr>
          <a:xfrm flipV="1">
            <a:off x="1861868" y="3237184"/>
            <a:ext cx="9550" cy="32718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33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08D63C-C1D8-4B40-A45C-B6D7EEB1D9EC}"/>
              </a:ext>
            </a:extLst>
          </p:cNvPr>
          <p:cNvSpPr txBox="1">
            <a:spLocks/>
          </p:cNvSpPr>
          <p:nvPr/>
        </p:nvSpPr>
        <p:spPr>
          <a:xfrm>
            <a:off x="396247" y="2130435"/>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1"/>
                </a:solidFill>
                <a:effectLst>
                  <a:outerShdw blurRad="38100" dist="38100" dir="2700000" algn="tl">
                    <a:srgbClr val="000000">
                      <a:alpha val="43137"/>
                    </a:srgbClr>
                  </a:outerShdw>
                </a:effectLst>
              </a:rPr>
              <a:t>Create </a:t>
            </a:r>
            <a:r>
              <a:rPr lang="en-US" b="1" dirty="0">
                <a:solidFill>
                  <a:schemeClr val="bg1"/>
                </a:solidFill>
                <a:effectLst>
                  <a:outerShdw blurRad="38100" dist="38100" dir="2700000" algn="tl">
                    <a:srgbClr val="000000">
                      <a:alpha val="43137"/>
                    </a:srgbClr>
                  </a:outerShdw>
                </a:effectLst>
              </a:rPr>
              <a:t>Shipping Instruction</a:t>
            </a:r>
          </a:p>
        </p:txBody>
      </p:sp>
      <p:sp>
        <p:nvSpPr>
          <p:cNvPr id="3" name="Title 1">
            <a:extLst>
              <a:ext uri="{FF2B5EF4-FFF2-40B4-BE49-F238E27FC236}">
                <a16:creationId xmlns:a16="http://schemas.microsoft.com/office/drawing/2014/main" id="{104CA317-EA74-43A1-ACEB-45CC70EB1DCE}"/>
              </a:ext>
            </a:extLst>
          </p:cNvPr>
          <p:cNvSpPr txBox="1">
            <a:spLocks/>
          </p:cNvSpPr>
          <p:nvPr/>
        </p:nvSpPr>
        <p:spPr>
          <a:xfrm>
            <a:off x="1165335" y="2865447"/>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rPr>
              <a:t>By Tim IMEX</a:t>
            </a:r>
          </a:p>
        </p:txBody>
      </p:sp>
    </p:spTree>
    <p:extLst>
      <p:ext uri="{BB962C8B-B14F-4D97-AF65-F5344CB8AC3E}">
        <p14:creationId xmlns:p14="http://schemas.microsoft.com/office/powerpoint/2010/main" val="205691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Cara </a:t>
            </a:r>
            <a:r>
              <a:rPr lang="en-US" dirty="0" err="1"/>
              <a:t>Akses</a:t>
            </a:r>
            <a:r>
              <a:rPr lang="en-US" dirty="0"/>
              <a:t> </a:t>
            </a:r>
            <a:r>
              <a:rPr lang="en-US" dirty="0" err="1"/>
              <a:t>Aplikasi</a:t>
            </a:r>
            <a:endParaRPr lang="en-ID" dirty="0"/>
          </a:p>
        </p:txBody>
      </p:sp>
      <p:sp>
        <p:nvSpPr>
          <p:cNvPr id="4" name="Content Placeholder 3">
            <a:extLst>
              <a:ext uri="{FF2B5EF4-FFF2-40B4-BE49-F238E27FC236}">
                <a16:creationId xmlns:a16="http://schemas.microsoft.com/office/drawing/2014/main" id="{3F274BD0-6F7A-45BA-AD97-E1713C271BAA}"/>
              </a:ext>
            </a:extLst>
          </p:cNvPr>
          <p:cNvSpPr>
            <a:spLocks noGrp="1"/>
          </p:cNvSpPr>
          <p:nvPr>
            <p:ph idx="1"/>
          </p:nvPr>
        </p:nvSpPr>
        <p:spPr>
          <a:xfrm>
            <a:off x="314754" y="1208114"/>
            <a:ext cx="4618193" cy="3580454"/>
          </a:xfrm>
        </p:spPr>
        <p:txBody>
          <a:bodyPr>
            <a:normAutofit/>
          </a:bodyPr>
          <a:lstStyle/>
          <a:p>
            <a:r>
              <a:rPr lang="en-US" dirty="0"/>
              <a:t>Buka browser pada computer (</a:t>
            </a:r>
            <a:r>
              <a:rPr lang="en-US" dirty="0" err="1"/>
              <a:t>Rekomendasi</a:t>
            </a:r>
            <a:r>
              <a:rPr lang="en-US" dirty="0"/>
              <a:t> </a:t>
            </a:r>
            <a:r>
              <a:rPr lang="en-US" dirty="0" err="1"/>
              <a:t>menggunakan</a:t>
            </a:r>
            <a:r>
              <a:rPr lang="en-US" dirty="0"/>
              <a:t> google chrome)</a:t>
            </a:r>
            <a:endParaRPr lang="en-ID" dirty="0"/>
          </a:p>
          <a:p>
            <a:r>
              <a:rPr lang="en-US" dirty="0" err="1"/>
              <a:t>Ketik</a:t>
            </a:r>
            <a:r>
              <a:rPr lang="en-US" dirty="0"/>
              <a:t> pada browser - </a:t>
            </a:r>
            <a:r>
              <a:rPr lang="en-US" dirty="0">
                <a:hlinkClick r:id="rId2"/>
              </a:rPr>
              <a:t>http://pis.trakindo.co.id/</a:t>
            </a:r>
            <a:endParaRPr lang="en-US" dirty="0"/>
          </a:p>
          <a:p>
            <a:r>
              <a:rPr lang="en-US" dirty="0"/>
              <a:t>Masukkan (username , password dan captcha yang </a:t>
            </a:r>
            <a:r>
              <a:rPr lang="en-US" dirty="0" err="1"/>
              <a:t>sesuai</a:t>
            </a:r>
            <a:r>
              <a:rPr lang="en-US" dirty="0"/>
              <a:t>) dan </a:t>
            </a:r>
            <a:r>
              <a:rPr lang="en-US" dirty="0" err="1"/>
              <a:t>klik</a:t>
            </a:r>
            <a:r>
              <a:rPr lang="en-US" dirty="0"/>
              <a:t> Submit.</a:t>
            </a:r>
            <a:endParaRPr lang="en-ID" dirty="0"/>
          </a:p>
        </p:txBody>
      </p:sp>
      <p:pic>
        <p:nvPicPr>
          <p:cNvPr id="3" name="Picture 2">
            <a:extLst>
              <a:ext uri="{FF2B5EF4-FFF2-40B4-BE49-F238E27FC236}">
                <a16:creationId xmlns:a16="http://schemas.microsoft.com/office/drawing/2014/main" id="{4F92900A-5C57-4359-8593-69627E1AA3B8}"/>
              </a:ext>
            </a:extLst>
          </p:cNvPr>
          <p:cNvPicPr>
            <a:picLocks noChangeAspect="1"/>
          </p:cNvPicPr>
          <p:nvPr/>
        </p:nvPicPr>
        <p:blipFill>
          <a:blip r:embed="rId3"/>
          <a:stretch>
            <a:fillRect/>
          </a:stretch>
        </p:blipFill>
        <p:spPr>
          <a:xfrm>
            <a:off x="5307689" y="796338"/>
            <a:ext cx="3176744" cy="3992230"/>
          </a:xfrm>
          <a:prstGeom prst="rect">
            <a:avLst/>
          </a:prstGeom>
        </p:spPr>
      </p:pic>
    </p:spTree>
    <p:extLst>
      <p:ext uri="{BB962C8B-B14F-4D97-AF65-F5344CB8AC3E}">
        <p14:creationId xmlns:p14="http://schemas.microsoft.com/office/powerpoint/2010/main" val="119156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err="1"/>
              <a:t>Aplikasi</a:t>
            </a:r>
            <a:r>
              <a:rPr lang="en-US" dirty="0"/>
              <a:t> EMCS</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130940" y="1153508"/>
            <a:ext cx="5097818" cy="1720111"/>
          </a:xfrm>
        </p:spPr>
        <p:txBody>
          <a:bodyPr>
            <a:normAutofit/>
          </a:bodyPr>
          <a:lstStyle/>
          <a:p>
            <a:pPr marL="0" indent="0">
              <a:buNone/>
            </a:pPr>
            <a:r>
              <a:rPr lang="en-US" sz="2000" dirty="0"/>
              <a:t>Setelah </a:t>
            </a:r>
            <a:r>
              <a:rPr lang="en-US" sz="2000" dirty="0" err="1"/>
              <a:t>berhasil</a:t>
            </a:r>
            <a:r>
              <a:rPr lang="en-US" sz="2000" dirty="0"/>
              <a:t> Login </a:t>
            </a:r>
            <a:r>
              <a:rPr lang="en-US" sz="2000" dirty="0" err="1"/>
              <a:t>maka</a:t>
            </a:r>
            <a:r>
              <a:rPr lang="en-US" sz="2000" dirty="0"/>
              <a:t> </a:t>
            </a:r>
            <a:r>
              <a:rPr lang="en-US" sz="2000" dirty="0" err="1"/>
              <a:t>lakukan</a:t>
            </a:r>
            <a:r>
              <a:rPr lang="en-US" sz="2000" dirty="0"/>
              <a:t> proses </a:t>
            </a:r>
            <a:r>
              <a:rPr lang="en-US" sz="2000" dirty="0" err="1"/>
              <a:t>berikut</a:t>
            </a:r>
            <a:r>
              <a:rPr lang="en-US" sz="2000" dirty="0"/>
              <a:t>:</a:t>
            </a:r>
          </a:p>
          <a:p>
            <a:pPr marL="457200" indent="-457200">
              <a:buAutoNum type="arabicPeriod"/>
            </a:pPr>
            <a:r>
              <a:rPr lang="en-US" sz="2000" dirty="0" err="1"/>
              <a:t>Klik</a:t>
            </a:r>
            <a:r>
              <a:rPr lang="en-US" sz="2000" dirty="0"/>
              <a:t> menu Export Monitoring System</a:t>
            </a:r>
          </a:p>
          <a:p>
            <a:pPr marL="457200" indent="-457200">
              <a:buAutoNum type="arabicPeriod"/>
            </a:pPr>
            <a:r>
              <a:rPr lang="en-US" sz="2000" dirty="0" err="1"/>
              <a:t>Klik</a:t>
            </a:r>
            <a:r>
              <a:rPr lang="en-US" sz="2000" dirty="0"/>
              <a:t> My Task</a:t>
            </a:r>
            <a:endParaRPr lang="en-ID" sz="2000" dirty="0"/>
          </a:p>
        </p:txBody>
      </p:sp>
      <p:pic>
        <p:nvPicPr>
          <p:cNvPr id="3" name="Picture 2">
            <a:extLst>
              <a:ext uri="{FF2B5EF4-FFF2-40B4-BE49-F238E27FC236}">
                <a16:creationId xmlns:a16="http://schemas.microsoft.com/office/drawing/2014/main" id="{84BE503E-9DC8-41F3-B253-9E289DB125ED}"/>
              </a:ext>
            </a:extLst>
          </p:cNvPr>
          <p:cNvPicPr>
            <a:picLocks noChangeAspect="1"/>
          </p:cNvPicPr>
          <p:nvPr/>
        </p:nvPicPr>
        <p:blipFill>
          <a:blip r:embed="rId2"/>
          <a:stretch>
            <a:fillRect/>
          </a:stretch>
        </p:blipFill>
        <p:spPr>
          <a:xfrm>
            <a:off x="87269" y="2711648"/>
            <a:ext cx="7396993" cy="2992844"/>
          </a:xfrm>
          <a:prstGeom prst="rect">
            <a:avLst/>
          </a:prstGeom>
        </p:spPr>
      </p:pic>
      <p:sp>
        <p:nvSpPr>
          <p:cNvPr id="12" name="Oval 11">
            <a:extLst>
              <a:ext uri="{FF2B5EF4-FFF2-40B4-BE49-F238E27FC236}">
                <a16:creationId xmlns:a16="http://schemas.microsoft.com/office/drawing/2014/main" id="{44EC58C4-5C44-4ED8-9461-5AE443C88B92}"/>
              </a:ext>
            </a:extLst>
          </p:cNvPr>
          <p:cNvSpPr/>
          <p:nvPr/>
        </p:nvSpPr>
        <p:spPr>
          <a:xfrm>
            <a:off x="1528165" y="326707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3" name="Oval 12">
            <a:extLst>
              <a:ext uri="{FF2B5EF4-FFF2-40B4-BE49-F238E27FC236}">
                <a16:creationId xmlns:a16="http://schemas.microsoft.com/office/drawing/2014/main" id="{CA1137BF-9E02-492A-BD92-D05A080CB37B}"/>
              </a:ext>
            </a:extLst>
          </p:cNvPr>
          <p:cNvSpPr/>
          <p:nvPr/>
        </p:nvSpPr>
        <p:spPr>
          <a:xfrm>
            <a:off x="729333" y="3465763"/>
            <a:ext cx="186620" cy="216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307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Shipping Instruction</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895258" cy="2446359"/>
          </a:xfrm>
        </p:spPr>
        <p:txBody>
          <a:bodyPr>
            <a:normAutofit fontScale="77500" lnSpcReduction="20000"/>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menu my task, </a:t>
            </a:r>
            <a:r>
              <a:rPr lang="en-US" sz="2000" dirty="0" err="1"/>
              <a:t>maka</a:t>
            </a:r>
            <a:r>
              <a:rPr lang="en-US" sz="2000" dirty="0"/>
              <a:t> </a:t>
            </a:r>
            <a:r>
              <a:rPr lang="en-US" sz="2000" dirty="0" err="1"/>
              <a:t>lakukan</a:t>
            </a:r>
            <a:r>
              <a:rPr lang="en-US" sz="2000" dirty="0"/>
              <a:t> proses </a:t>
            </a:r>
            <a:r>
              <a:rPr lang="en-US" sz="2000" dirty="0" err="1"/>
              <a:t>berikut</a:t>
            </a:r>
            <a:r>
              <a:rPr lang="en-US" sz="2000" dirty="0"/>
              <a:t>:</a:t>
            </a:r>
          </a:p>
          <a:p>
            <a:pPr marL="266700" indent="-266700">
              <a:buFont typeface="+mj-lt"/>
              <a:buAutoNum type="arabicPeriod"/>
            </a:pPr>
            <a:r>
              <a:rPr lang="en-ID" sz="2000" dirty="0" err="1"/>
              <a:t>Klik</a:t>
            </a:r>
            <a:r>
              <a:rPr lang="en-ID" sz="2000" dirty="0"/>
              <a:t> shipping Instruction</a:t>
            </a:r>
            <a:br>
              <a:rPr lang="en-ID" sz="2000" dirty="0"/>
            </a:br>
            <a:br>
              <a:rPr lang="en-ID" sz="2000" dirty="0"/>
            </a:br>
            <a:r>
              <a:rPr lang="en-ID" sz="2000" dirty="0"/>
              <a:t>note : </a:t>
            </a:r>
            <a:r>
              <a:rPr lang="en-ID" sz="2000" dirty="0" err="1"/>
              <a:t>apabila</a:t>
            </a:r>
            <a:r>
              <a:rPr lang="en-ID" sz="2000" dirty="0"/>
              <a:t> </a:t>
            </a:r>
            <a:r>
              <a:rPr lang="en-ID" sz="2000" dirty="0" err="1"/>
              <a:t>ada</a:t>
            </a:r>
            <a:r>
              <a:rPr lang="en-ID" sz="2000" dirty="0"/>
              <a:t> data yang </a:t>
            </a:r>
            <a:r>
              <a:rPr lang="en-ID" sz="2000" dirty="0" err="1"/>
              <a:t>sedang</a:t>
            </a:r>
            <a:r>
              <a:rPr lang="en-ID" sz="2000" dirty="0"/>
              <a:t> </a:t>
            </a:r>
            <a:r>
              <a:rPr lang="en-ID" sz="2000" dirty="0" err="1"/>
              <a:t>menunggu</a:t>
            </a:r>
            <a:r>
              <a:rPr lang="en-ID" sz="2000" dirty="0"/>
              <a:t> di proses, </a:t>
            </a:r>
            <a:r>
              <a:rPr lang="en-ID" sz="2000" dirty="0" err="1"/>
              <a:t>maka</a:t>
            </a:r>
            <a:r>
              <a:rPr lang="en-ID" sz="2000" dirty="0"/>
              <a:t> system </a:t>
            </a:r>
            <a:r>
              <a:rPr lang="en-ID" sz="2000" dirty="0" err="1"/>
              <a:t>akan</a:t>
            </a:r>
            <a:r>
              <a:rPr lang="en-ID" sz="2000" dirty="0"/>
              <a:t> </a:t>
            </a:r>
            <a:r>
              <a:rPr lang="en-ID" sz="2000" dirty="0" err="1"/>
              <a:t>menampilkan</a:t>
            </a:r>
            <a:r>
              <a:rPr lang="en-ID" sz="2000" dirty="0"/>
              <a:t> </a:t>
            </a:r>
            <a:r>
              <a:rPr lang="en-ID" sz="2000" dirty="0" err="1"/>
              <a:t>notifikasi</a:t>
            </a:r>
            <a:r>
              <a:rPr lang="en-ID" sz="2000" dirty="0"/>
              <a:t> </a:t>
            </a:r>
            <a:r>
              <a:rPr lang="en-ID" sz="2000" dirty="0" err="1"/>
              <a:t>warna</a:t>
            </a:r>
            <a:r>
              <a:rPr lang="en-ID" sz="2000" dirty="0"/>
              <a:t> </a:t>
            </a:r>
            <a:r>
              <a:rPr lang="en-ID" sz="2000" dirty="0" err="1"/>
              <a:t>hijau</a:t>
            </a:r>
            <a:endParaRPr lang="en-ID" sz="2000" dirty="0"/>
          </a:p>
          <a:p>
            <a:pPr marL="266700" indent="-266700">
              <a:buFont typeface="+mj-lt"/>
              <a:buAutoNum type="arabicPeriod"/>
            </a:pPr>
            <a:r>
              <a:rPr lang="en-ID" sz="2000" dirty="0" err="1"/>
              <a:t>Sistem</a:t>
            </a:r>
            <a:r>
              <a:rPr lang="en-ID" sz="2000" dirty="0"/>
              <a:t> </a:t>
            </a:r>
            <a:r>
              <a:rPr lang="en-ID" sz="2000" dirty="0" err="1"/>
              <a:t>akan</a:t>
            </a:r>
            <a:r>
              <a:rPr lang="en-ID" sz="2000" dirty="0"/>
              <a:t> </a:t>
            </a:r>
            <a:r>
              <a:rPr lang="en-ID" sz="2000" dirty="0" err="1"/>
              <a:t>menampilkan</a:t>
            </a:r>
            <a:r>
              <a:rPr lang="en-ID" sz="2000" dirty="0"/>
              <a:t> </a:t>
            </a:r>
            <a:r>
              <a:rPr lang="en-ID" sz="2000" dirty="0" err="1"/>
              <a:t>halaman</a:t>
            </a:r>
            <a:r>
              <a:rPr lang="en-ID" sz="2000" dirty="0"/>
              <a:t> tab shipping instruction </a:t>
            </a:r>
            <a:r>
              <a:rPr lang="en-ID" sz="2000" dirty="0" err="1"/>
              <a:t>seperti</a:t>
            </a:r>
            <a:r>
              <a:rPr lang="en-ID" sz="2000" dirty="0"/>
              <a:t> pada </a:t>
            </a:r>
            <a:r>
              <a:rPr lang="en-ID" sz="2000" dirty="0" err="1"/>
              <a:t>gambar</a:t>
            </a:r>
            <a:r>
              <a:rPr lang="en-ID" sz="2000" dirty="0"/>
              <a:t> no 2</a:t>
            </a:r>
          </a:p>
          <a:p>
            <a:pPr marL="266700" indent="-266700">
              <a:buFont typeface="+mj-lt"/>
              <a:buAutoNum type="arabicPeriod"/>
            </a:pPr>
            <a:r>
              <a:rPr lang="en-ID" sz="2000" dirty="0" err="1"/>
              <a:t>Klik</a:t>
            </a:r>
            <a:r>
              <a:rPr lang="en-ID" sz="2000" dirty="0"/>
              <a:t> action. Dan system </a:t>
            </a:r>
            <a:r>
              <a:rPr lang="en-ID" sz="2000" dirty="0" err="1"/>
              <a:t>akan</a:t>
            </a:r>
            <a:r>
              <a:rPr lang="en-ID" sz="2000" dirty="0"/>
              <a:t> </a:t>
            </a:r>
            <a:r>
              <a:rPr lang="en-ID" sz="2000" dirty="0" err="1"/>
              <a:t>menampilkan</a:t>
            </a:r>
            <a:r>
              <a:rPr lang="en-ID" sz="2000" dirty="0"/>
              <a:t> </a:t>
            </a:r>
            <a:r>
              <a:rPr lang="en-ID" sz="2000" dirty="0" err="1"/>
              <a:t>halaman</a:t>
            </a:r>
            <a:r>
              <a:rPr lang="en-ID" sz="2000" dirty="0"/>
              <a:t> shipping instruction</a:t>
            </a:r>
          </a:p>
        </p:txBody>
      </p:sp>
      <p:pic>
        <p:nvPicPr>
          <p:cNvPr id="4" name="Picture 3">
            <a:extLst>
              <a:ext uri="{FF2B5EF4-FFF2-40B4-BE49-F238E27FC236}">
                <a16:creationId xmlns:a16="http://schemas.microsoft.com/office/drawing/2014/main" id="{8911D7FB-9480-4917-A987-9AC6666BB342}"/>
              </a:ext>
            </a:extLst>
          </p:cNvPr>
          <p:cNvPicPr>
            <a:picLocks noChangeAspect="1"/>
          </p:cNvPicPr>
          <p:nvPr/>
        </p:nvPicPr>
        <p:blipFill rotWithShape="1">
          <a:blip r:embed="rId2"/>
          <a:srcRect b="14467"/>
          <a:stretch/>
        </p:blipFill>
        <p:spPr>
          <a:xfrm>
            <a:off x="152400" y="1062385"/>
            <a:ext cx="5095875" cy="1471266"/>
          </a:xfrm>
          <a:prstGeom prst="rect">
            <a:avLst/>
          </a:prstGeom>
        </p:spPr>
      </p:pic>
      <p:sp>
        <p:nvSpPr>
          <p:cNvPr id="8" name="Oval 7">
            <a:extLst>
              <a:ext uri="{FF2B5EF4-FFF2-40B4-BE49-F238E27FC236}">
                <a16:creationId xmlns:a16="http://schemas.microsoft.com/office/drawing/2014/main" id="{538B1200-C63F-42D8-8E27-4E5DF5358802}"/>
              </a:ext>
            </a:extLst>
          </p:cNvPr>
          <p:cNvSpPr/>
          <p:nvPr/>
        </p:nvSpPr>
        <p:spPr>
          <a:xfrm>
            <a:off x="2700337" y="1530330"/>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9B787ABA-C142-4EFE-AB25-A60C30B57F27}"/>
              </a:ext>
            </a:extLst>
          </p:cNvPr>
          <p:cNvPicPr>
            <a:picLocks noChangeAspect="1"/>
          </p:cNvPicPr>
          <p:nvPr/>
        </p:nvPicPr>
        <p:blipFill>
          <a:blip r:embed="rId3"/>
          <a:stretch>
            <a:fillRect/>
          </a:stretch>
        </p:blipFill>
        <p:spPr>
          <a:xfrm>
            <a:off x="135921" y="2737220"/>
            <a:ext cx="4969479" cy="1471266"/>
          </a:xfrm>
          <a:prstGeom prst="rect">
            <a:avLst/>
          </a:prstGeom>
        </p:spPr>
      </p:pic>
      <p:sp>
        <p:nvSpPr>
          <p:cNvPr id="10" name="Oval 9">
            <a:extLst>
              <a:ext uri="{FF2B5EF4-FFF2-40B4-BE49-F238E27FC236}">
                <a16:creationId xmlns:a16="http://schemas.microsoft.com/office/drawing/2014/main" id="{7FC21F8A-A6B0-45EA-896A-BC7633470A89}"/>
              </a:ext>
            </a:extLst>
          </p:cNvPr>
          <p:cNvSpPr/>
          <p:nvPr/>
        </p:nvSpPr>
        <p:spPr>
          <a:xfrm>
            <a:off x="314756" y="306385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1" name="Oval 10">
            <a:extLst>
              <a:ext uri="{FF2B5EF4-FFF2-40B4-BE49-F238E27FC236}">
                <a16:creationId xmlns:a16="http://schemas.microsoft.com/office/drawing/2014/main" id="{DF4D099C-C1A1-4584-9ACB-4CF57A407188}"/>
              </a:ext>
            </a:extLst>
          </p:cNvPr>
          <p:cNvSpPr/>
          <p:nvPr/>
        </p:nvSpPr>
        <p:spPr>
          <a:xfrm>
            <a:off x="446728" y="3636170"/>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3</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1865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Shipping Instruction</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895258" cy="2446359"/>
          </a:xfrm>
        </p:spPr>
        <p:txBody>
          <a:bodyPr>
            <a:normAutofit fontScale="85000" lnSpcReduction="20000"/>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shipping instruction form, </a:t>
            </a:r>
            <a:r>
              <a:rPr lang="en-US" sz="2000" dirty="0" err="1"/>
              <a:t>maka</a:t>
            </a:r>
            <a:r>
              <a:rPr lang="en-US" sz="2000" dirty="0"/>
              <a:t> </a:t>
            </a:r>
            <a:r>
              <a:rPr lang="en-US" sz="2000" dirty="0" err="1"/>
              <a:t>lakukan</a:t>
            </a:r>
            <a:r>
              <a:rPr lang="en-US" sz="2000" dirty="0"/>
              <a:t> </a:t>
            </a:r>
            <a:r>
              <a:rPr lang="en-US" sz="2000" dirty="0" err="1"/>
              <a:t>langkah</a:t>
            </a:r>
            <a:r>
              <a:rPr lang="en-US" sz="2000" dirty="0"/>
              <a:t> </a:t>
            </a:r>
            <a:r>
              <a:rPr lang="en-US" sz="2000" dirty="0" err="1"/>
              <a:t>berikut</a:t>
            </a:r>
            <a:r>
              <a:rPr lang="en-US" sz="2000" dirty="0"/>
              <a:t>:</a:t>
            </a:r>
          </a:p>
          <a:p>
            <a:pPr marL="266700" indent="-266700">
              <a:buFont typeface="+mj-lt"/>
              <a:buAutoNum type="arabicPeriod" startAt="4"/>
            </a:pPr>
            <a:r>
              <a:rPr lang="en-ID" sz="2000" dirty="0"/>
              <a:t>Isi </a:t>
            </a:r>
            <a:r>
              <a:rPr lang="en-ID" sz="2000" dirty="0" err="1"/>
              <a:t>kolom</a:t>
            </a:r>
            <a:r>
              <a:rPr lang="en-ID" sz="2000" dirty="0"/>
              <a:t> special instruction</a:t>
            </a:r>
          </a:p>
          <a:p>
            <a:pPr marL="266700" indent="-266700">
              <a:buFont typeface="+mj-lt"/>
              <a:buAutoNum type="arabicPeriod" startAt="4"/>
            </a:pPr>
            <a:r>
              <a:rPr lang="en-ID" sz="2000" dirty="0"/>
              <a:t>Isi </a:t>
            </a:r>
            <a:r>
              <a:rPr lang="en-ID" sz="2000" dirty="0" err="1"/>
              <a:t>kolom</a:t>
            </a:r>
            <a:r>
              <a:rPr lang="en-ID" sz="2000" dirty="0"/>
              <a:t> document requirement</a:t>
            </a:r>
          </a:p>
          <a:p>
            <a:pPr marL="266700" indent="-266700">
              <a:buFont typeface="+mj-lt"/>
              <a:buAutoNum type="arabicPeriod" startAt="4"/>
            </a:pPr>
            <a:r>
              <a:rPr lang="en-ID" sz="2000" dirty="0" err="1"/>
              <a:t>Pilih</a:t>
            </a:r>
            <a:r>
              <a:rPr lang="en-ID" sz="2000" dirty="0"/>
              <a:t> PIC for BL/AWB</a:t>
            </a:r>
            <a:br>
              <a:rPr lang="en-ID" sz="2000" dirty="0"/>
            </a:br>
            <a:r>
              <a:rPr lang="en-ID" sz="2000" dirty="0"/>
              <a:t>Note: PIC </a:t>
            </a:r>
            <a:r>
              <a:rPr lang="en-ID" sz="2000" dirty="0" err="1"/>
              <a:t>ini</a:t>
            </a:r>
            <a:r>
              <a:rPr lang="en-ID" sz="2000" dirty="0"/>
              <a:t> yang </a:t>
            </a:r>
            <a:r>
              <a:rPr lang="en-ID" sz="2000" dirty="0" err="1"/>
              <a:t>akan</a:t>
            </a:r>
            <a:r>
              <a:rPr lang="en-ID" sz="2000" dirty="0"/>
              <a:t> </a:t>
            </a:r>
            <a:r>
              <a:rPr lang="en-ID" sz="2000" dirty="0" err="1"/>
              <a:t>menentukan</a:t>
            </a:r>
            <a:r>
              <a:rPr lang="en-ID" sz="2000" dirty="0"/>
              <a:t> </a:t>
            </a:r>
            <a:r>
              <a:rPr lang="en-ID" sz="2000" dirty="0" err="1"/>
              <a:t>siapa</a:t>
            </a:r>
            <a:r>
              <a:rPr lang="en-ID" sz="2000" dirty="0"/>
              <a:t> yang </a:t>
            </a:r>
            <a:r>
              <a:rPr lang="en-ID" sz="2000" dirty="0" err="1"/>
              <a:t>akan</a:t>
            </a:r>
            <a:r>
              <a:rPr lang="en-ID" sz="2000" dirty="0"/>
              <a:t> </a:t>
            </a:r>
            <a:r>
              <a:rPr lang="en-ID" sz="2000" dirty="0" err="1"/>
              <a:t>membuat</a:t>
            </a:r>
            <a:r>
              <a:rPr lang="en-ID" sz="2000" dirty="0"/>
              <a:t> </a:t>
            </a:r>
            <a:r>
              <a:rPr lang="en-ID" sz="2000" dirty="0" err="1"/>
              <a:t>dokumen</a:t>
            </a:r>
            <a:r>
              <a:rPr lang="en-ID" sz="2000" dirty="0"/>
              <a:t> PEB/</a:t>
            </a:r>
            <a:r>
              <a:rPr lang="en-ID" sz="2000"/>
              <a:t>NPE dan BL</a:t>
            </a:r>
            <a:r>
              <a:rPr lang="en-ID" sz="2000" dirty="0"/>
              <a:t>/AWB </a:t>
            </a:r>
            <a:r>
              <a:rPr lang="en-ID" sz="2000" dirty="0" err="1"/>
              <a:t>nya</a:t>
            </a:r>
            <a:endParaRPr lang="en-ID" sz="2000" dirty="0"/>
          </a:p>
          <a:p>
            <a:pPr marL="266700" indent="-266700">
              <a:buFont typeface="+mj-lt"/>
              <a:buAutoNum type="arabicPeriod" startAt="4"/>
            </a:pPr>
            <a:r>
              <a:rPr lang="en-ID" sz="2000" dirty="0" err="1"/>
              <a:t>Klik</a:t>
            </a:r>
            <a:r>
              <a:rPr lang="en-ID" sz="2000" dirty="0"/>
              <a:t> submit </a:t>
            </a:r>
            <a:r>
              <a:rPr lang="en-ID" sz="2000" dirty="0" err="1"/>
              <a:t>untuk</a:t>
            </a:r>
            <a:r>
              <a:rPr lang="en-ID" sz="2000" dirty="0"/>
              <a:t> </a:t>
            </a:r>
            <a:r>
              <a:rPr lang="en-ID" sz="2000" dirty="0" err="1"/>
              <a:t>menyimpan</a:t>
            </a:r>
            <a:r>
              <a:rPr lang="en-ID" sz="2000" dirty="0"/>
              <a:t> dan </a:t>
            </a:r>
            <a:r>
              <a:rPr lang="en-ID" sz="2000" dirty="0" err="1"/>
              <a:t>mengirimkan</a:t>
            </a:r>
            <a:r>
              <a:rPr lang="en-ID" sz="2000" dirty="0"/>
              <a:t> </a:t>
            </a:r>
            <a:r>
              <a:rPr lang="en-ID" sz="2000" dirty="0" err="1"/>
              <a:t>dokumen</a:t>
            </a:r>
            <a:r>
              <a:rPr lang="en-ID" sz="2000" dirty="0"/>
              <a:t> </a:t>
            </a:r>
            <a:r>
              <a:rPr lang="en-ID" sz="2000" dirty="0" err="1"/>
              <a:t>ke</a:t>
            </a:r>
            <a:r>
              <a:rPr lang="en-ID" sz="2000" dirty="0"/>
              <a:t> step </a:t>
            </a:r>
            <a:r>
              <a:rPr lang="en-ID" sz="2000" dirty="0" err="1"/>
              <a:t>selanjutnya</a:t>
            </a:r>
            <a:endParaRPr lang="en-ID" sz="2000" dirty="0"/>
          </a:p>
        </p:txBody>
      </p:sp>
      <p:pic>
        <p:nvPicPr>
          <p:cNvPr id="3" name="Picture 2">
            <a:extLst>
              <a:ext uri="{FF2B5EF4-FFF2-40B4-BE49-F238E27FC236}">
                <a16:creationId xmlns:a16="http://schemas.microsoft.com/office/drawing/2014/main" id="{5FD1AD01-B9E1-482C-9394-2C5FFB357C1E}"/>
              </a:ext>
            </a:extLst>
          </p:cNvPr>
          <p:cNvPicPr>
            <a:picLocks noChangeAspect="1"/>
          </p:cNvPicPr>
          <p:nvPr/>
        </p:nvPicPr>
        <p:blipFill>
          <a:blip r:embed="rId2"/>
          <a:stretch>
            <a:fillRect/>
          </a:stretch>
        </p:blipFill>
        <p:spPr>
          <a:xfrm>
            <a:off x="95250" y="1012828"/>
            <a:ext cx="5286375" cy="1765646"/>
          </a:xfrm>
          <a:prstGeom prst="rect">
            <a:avLst/>
          </a:prstGeom>
        </p:spPr>
      </p:pic>
      <p:pic>
        <p:nvPicPr>
          <p:cNvPr id="7" name="Picture 6">
            <a:extLst>
              <a:ext uri="{FF2B5EF4-FFF2-40B4-BE49-F238E27FC236}">
                <a16:creationId xmlns:a16="http://schemas.microsoft.com/office/drawing/2014/main" id="{DA8CF863-5AD1-41B4-A85E-4C7534EE5940}"/>
              </a:ext>
            </a:extLst>
          </p:cNvPr>
          <p:cNvPicPr>
            <a:picLocks noChangeAspect="1"/>
          </p:cNvPicPr>
          <p:nvPr/>
        </p:nvPicPr>
        <p:blipFill>
          <a:blip r:embed="rId3"/>
          <a:stretch>
            <a:fillRect/>
          </a:stretch>
        </p:blipFill>
        <p:spPr>
          <a:xfrm>
            <a:off x="1" y="2815360"/>
            <a:ext cx="5286376" cy="2044886"/>
          </a:xfrm>
          <a:prstGeom prst="rect">
            <a:avLst/>
          </a:prstGeom>
        </p:spPr>
      </p:pic>
      <p:pic>
        <p:nvPicPr>
          <p:cNvPr id="9" name="Picture 8">
            <a:extLst>
              <a:ext uri="{FF2B5EF4-FFF2-40B4-BE49-F238E27FC236}">
                <a16:creationId xmlns:a16="http://schemas.microsoft.com/office/drawing/2014/main" id="{2568BCA7-3168-4421-ADE7-EBA005EA7D96}"/>
              </a:ext>
            </a:extLst>
          </p:cNvPr>
          <p:cNvPicPr>
            <a:picLocks noChangeAspect="1"/>
          </p:cNvPicPr>
          <p:nvPr/>
        </p:nvPicPr>
        <p:blipFill>
          <a:blip r:embed="rId4"/>
          <a:stretch>
            <a:fillRect/>
          </a:stretch>
        </p:blipFill>
        <p:spPr>
          <a:xfrm>
            <a:off x="123827" y="4887608"/>
            <a:ext cx="5153023" cy="1011984"/>
          </a:xfrm>
          <a:prstGeom prst="rect">
            <a:avLst/>
          </a:prstGeom>
        </p:spPr>
      </p:pic>
      <p:sp>
        <p:nvSpPr>
          <p:cNvPr id="12" name="Oval 11">
            <a:extLst>
              <a:ext uri="{FF2B5EF4-FFF2-40B4-BE49-F238E27FC236}">
                <a16:creationId xmlns:a16="http://schemas.microsoft.com/office/drawing/2014/main" id="{DFB4F8BF-A085-4FC5-A7C9-55F583CA9693}"/>
              </a:ext>
            </a:extLst>
          </p:cNvPr>
          <p:cNvSpPr/>
          <p:nvPr/>
        </p:nvSpPr>
        <p:spPr>
          <a:xfrm>
            <a:off x="4732978" y="1895651"/>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4</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3" name="Oval 12">
            <a:extLst>
              <a:ext uri="{FF2B5EF4-FFF2-40B4-BE49-F238E27FC236}">
                <a16:creationId xmlns:a16="http://schemas.microsoft.com/office/drawing/2014/main" id="{A2859381-6DBE-44F1-BDD9-A7DC563046DF}"/>
              </a:ext>
            </a:extLst>
          </p:cNvPr>
          <p:cNvSpPr/>
          <p:nvPr/>
        </p:nvSpPr>
        <p:spPr>
          <a:xfrm>
            <a:off x="4849376" y="2134683"/>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5</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92D6220A-19FD-4604-9BC8-56D4D48CB844}"/>
              </a:ext>
            </a:extLst>
          </p:cNvPr>
          <p:cNvSpPr/>
          <p:nvPr/>
        </p:nvSpPr>
        <p:spPr>
          <a:xfrm>
            <a:off x="4862707" y="237570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6</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5" name="Oval 14">
            <a:extLst>
              <a:ext uri="{FF2B5EF4-FFF2-40B4-BE49-F238E27FC236}">
                <a16:creationId xmlns:a16="http://schemas.microsoft.com/office/drawing/2014/main" id="{353B4435-0AA7-4F81-AD59-7DF2EB10DB9A}"/>
              </a:ext>
            </a:extLst>
          </p:cNvPr>
          <p:cNvSpPr/>
          <p:nvPr/>
        </p:nvSpPr>
        <p:spPr>
          <a:xfrm>
            <a:off x="4973202" y="5393600"/>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7</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506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54351261-FF26-4143-8A43-1CA1CE572557}"/>
              </a:ext>
            </a:extLst>
          </p:cNvPr>
          <p:cNvSpPr txBox="1">
            <a:spLocks/>
          </p:cNvSpPr>
          <p:nvPr/>
        </p:nvSpPr>
        <p:spPr>
          <a:xfrm>
            <a:off x="420019" y="2753279"/>
            <a:ext cx="8165029" cy="1049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solidFill>
                  <a:schemeClr val="bg1"/>
                </a:solidFill>
                <a:latin typeface="Arial Narrow" panose="020B0606020202030204" pitchFamily="34" charset="0"/>
                <a:ea typeface="ＭＳ Ｐゴシック" charset="0"/>
                <a:cs typeface="ＭＳ Ｐゴシック" charset="0"/>
                <a:sym typeface="CB Univers 67 CondensedBold" charset="0"/>
              </a:rPr>
              <a:t>Non Core BPM</a:t>
            </a:r>
          </a:p>
          <a:p>
            <a:pPr marL="0" indent="0">
              <a:lnSpc>
                <a:spcPct val="100000"/>
              </a:lnSpc>
              <a:spcBef>
                <a:spcPts val="0"/>
              </a:spcBef>
              <a:buNone/>
            </a:pPr>
            <a:r>
              <a:rPr lang="en-US" sz="1200" dirty="0">
                <a:solidFill>
                  <a:schemeClr val="bg1"/>
                </a:solidFill>
                <a:latin typeface="Arial Narrow" panose="020B0606020202030204" pitchFamily="34" charset="0"/>
                <a:ea typeface="ＭＳ Ｐゴシック" charset="0"/>
                <a:cs typeface="ＭＳ Ｐゴシック" charset="0"/>
                <a:sym typeface="CB Univers 67 CondensedBold" charset="0"/>
              </a:rPr>
              <a:t>Digital &amp; IT - Innovation</a:t>
            </a:r>
          </a:p>
          <a:p>
            <a:pPr marL="0" indent="0">
              <a:lnSpc>
                <a:spcPct val="100000"/>
              </a:lnSpc>
              <a:spcBef>
                <a:spcPts val="0"/>
              </a:spcBef>
              <a:buNone/>
            </a:pPr>
            <a:r>
              <a:rPr lang="en-US" sz="1200" u="sng" dirty="0" err="1">
                <a:solidFill>
                  <a:srgbClr val="0000FF"/>
                </a:solidFill>
                <a:latin typeface="Arial Narrow" panose="020B0606020202030204" pitchFamily="34" charset="0"/>
                <a:ea typeface="ＭＳ Ｐゴシック" charset="0"/>
                <a:cs typeface="ＭＳ Ｐゴシック" charset="0"/>
                <a:sym typeface="CB Univers 67 CondensedBold" charset="0"/>
              </a:rPr>
              <a:t>Ict.bpm@trakindo,co.id</a:t>
            </a:r>
            <a:endParaRPr lang="en-US" sz="1200" u="sng" dirty="0">
              <a:solidFill>
                <a:srgbClr val="0000FF"/>
              </a:solidFill>
              <a:latin typeface="Arial Narrow" panose="020B0606020202030204" pitchFamily="34" charset="0"/>
            </a:endParaRPr>
          </a:p>
        </p:txBody>
      </p:sp>
    </p:spTree>
    <p:extLst>
      <p:ext uri="{BB962C8B-B14F-4D97-AF65-F5344CB8AC3E}">
        <p14:creationId xmlns:p14="http://schemas.microsoft.com/office/powerpoint/2010/main" val="1349769664"/>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akindo 2019">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akindo 2019">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a834bd3c-c1b2-4e1a-ae5b-24059a9457b3">TEUHJXYQTMNJ-5-328987</_dlc_DocId>
    <_dlc_DocIdUrl xmlns="a834bd3c-c1b2-4e1a-ae5b-24059a9457b3">
      <Url>http://portal.trakindo.co.id/_layouts/15/DocIdRedir.aspx?ID=TEUHJXYQTMNJ-5-328987</Url>
      <Description>TEUHJXYQTMNJ-5-328987</Description>
    </_dlc_DocIdUrl>
    <urutan xmlns="7a9fd858-01c7-467a-bf89-1c153ad60811" xsi:nil="true"/>
    <l220810a40944ffb849401486a080193 xmlns="a834bd3c-c1b2-4e1a-ae5b-24059a9457b3">
      <Terms xmlns="http://schemas.microsoft.com/office/infopath/2007/PartnerControls"/>
    </l220810a40944ffb849401486a080193>
    <Reference_x0020_Document xmlns="7a9fd858-01c7-467a-bf89-1c153ad60811" xsi:nil="true"/>
    <TaxCatchAll xmlns="a834bd3c-c1b2-4e1a-ae5b-24059a9457b3"/>
    <Log xmlns="7a9fd858-01c7-467a-bf89-1c153ad6081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5B3E7AAD64464893C8EA112A4A0245" ma:contentTypeVersion="11" ma:contentTypeDescription="Create a new document." ma:contentTypeScope="" ma:versionID="774c52c00c9fb1306b2f8d5b4bc545cb">
  <xsd:schema xmlns:xsd="http://www.w3.org/2001/XMLSchema" xmlns:xs="http://www.w3.org/2001/XMLSchema" xmlns:p="http://schemas.microsoft.com/office/2006/metadata/properties" xmlns:ns2="a834bd3c-c1b2-4e1a-ae5b-24059a9457b3" xmlns:ns3="7a9fd858-01c7-467a-bf89-1c153ad60811" targetNamespace="http://schemas.microsoft.com/office/2006/metadata/properties" ma:root="true" ma:fieldsID="8b92e73f52a273878bc2d7727f682613" ns2:_="" ns3:_="">
    <xsd:import namespace="a834bd3c-c1b2-4e1a-ae5b-24059a9457b3"/>
    <xsd:import namespace="7a9fd858-01c7-467a-bf89-1c153ad60811"/>
    <xsd:element name="properties">
      <xsd:complexType>
        <xsd:sequence>
          <xsd:element name="documentManagement">
            <xsd:complexType>
              <xsd:all>
                <xsd:element ref="ns2:TaxCatchAll" minOccurs="0"/>
                <xsd:element ref="ns2:l220810a40944ffb849401486a080193" minOccurs="0"/>
                <xsd:element ref="ns3:Log" minOccurs="0"/>
                <xsd:element ref="ns3:urutan" minOccurs="0"/>
                <xsd:element ref="ns2:_dlc_DocId" minOccurs="0"/>
                <xsd:element ref="ns2:_dlc_DocIdUrl" minOccurs="0"/>
                <xsd:element ref="ns2:_dlc_DocIdPersistId" minOccurs="0"/>
                <xsd:element ref="ns3:Reference_x0020_Docu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34bd3c-c1b2-4e1a-ae5b-24059a9457b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3f4969b-f686-4bc7-953b-62e3c70951d5}" ma:internalName="TaxCatchAll" ma:showField="CatchAllData" ma:web="a834bd3c-c1b2-4e1a-ae5b-24059a9457b3">
      <xsd:complexType>
        <xsd:complexContent>
          <xsd:extension base="dms:MultiChoiceLookup">
            <xsd:sequence>
              <xsd:element name="Value" type="dms:Lookup" maxOccurs="unbounded" minOccurs="0" nillable="true"/>
            </xsd:sequence>
          </xsd:extension>
        </xsd:complexContent>
      </xsd:complexType>
    </xsd:element>
    <xsd:element name="l220810a40944ffb849401486a080193" ma:index="11" nillable="true" ma:taxonomy="true" ma:internalName="l220810a40944ffb849401486a080193" ma:taxonomyFieldName="Area" ma:displayName="Area" ma:default="" ma:fieldId="{5220810a-4094-4ffb-8494-01486a080193}" ma:taxonomyMulti="true" ma:sspId="323aa523-ba5f-46b9-98fc-3f4ddafdf43d" ma:termSetId="4dfbfb44-c81c-4f1c-ba93-1c9ff8c1ceaf" ma:anchorId="00000000-0000-0000-0000-000000000000" ma:open="false" ma:isKeyword="false">
      <xsd:complexType>
        <xsd:sequence>
          <xsd:element ref="pc:Terms" minOccurs="0" maxOccurs="1"/>
        </xsd:sequence>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a9fd858-01c7-467a-bf89-1c153ad60811" elementFormDefault="qualified">
    <xsd:import namespace="http://schemas.microsoft.com/office/2006/documentManagement/types"/>
    <xsd:import namespace="http://schemas.microsoft.com/office/infopath/2007/PartnerControls"/>
    <xsd:element name="Log" ma:index="12" nillable="true" ma:displayName="Log" ma:internalName="Log">
      <xsd:simpleType>
        <xsd:restriction base="dms:Text">
          <xsd:maxLength value="255"/>
        </xsd:restriction>
      </xsd:simpleType>
    </xsd:element>
    <xsd:element name="urutan" ma:index="13" nillable="true" ma:displayName="Urutan" ma:description="buat bikin urutan" ma:internalName="urutan" ma:percentage="FALSE">
      <xsd:simpleType>
        <xsd:restriction base="dms:Number"/>
      </xsd:simpleType>
    </xsd:element>
    <xsd:element name="Reference_x0020_Document" ma:index="17" nillable="true" ma:displayName="Reference Document" ma:internalName="Reference_x0020_Docum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C4A281-FD45-4B1B-AF6E-7FF250A3A167}">
  <ds:schemaRefs>
    <ds:schemaRef ds:uri="http://schemas.microsoft.com/sharepoint/events"/>
  </ds:schemaRefs>
</ds:datastoreItem>
</file>

<file path=customXml/itemProps2.xml><?xml version="1.0" encoding="utf-8"?>
<ds:datastoreItem xmlns:ds="http://schemas.openxmlformats.org/officeDocument/2006/customXml" ds:itemID="{4C33B820-6B8A-46D2-BC99-62F4AFC930E0}">
  <ds:schemaRefs>
    <ds:schemaRef ds:uri="http://schemas.microsoft.com/office/2006/metadata/properties"/>
    <ds:schemaRef ds:uri="http://schemas.microsoft.com/office/infopath/2007/PartnerControls"/>
    <ds:schemaRef ds:uri="a834bd3c-c1b2-4e1a-ae5b-24059a9457b3"/>
    <ds:schemaRef ds:uri="7a9fd858-01c7-467a-bf89-1c153ad60811"/>
  </ds:schemaRefs>
</ds:datastoreItem>
</file>

<file path=customXml/itemProps3.xml><?xml version="1.0" encoding="utf-8"?>
<ds:datastoreItem xmlns:ds="http://schemas.openxmlformats.org/officeDocument/2006/customXml" ds:itemID="{99AA233B-9FC0-46B7-9D16-383CAE3E41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34bd3c-c1b2-4e1a-ae5b-24059a9457b3"/>
    <ds:schemaRef ds:uri="7a9fd858-01c7-467a-bf89-1c153ad60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0B7AEC4-4293-4377-ABDC-FEF8796B4A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34564</TotalTime>
  <Words>564</Words>
  <Application>Microsoft Office PowerPoint</Application>
  <PresentationFormat>On-screen Show (4:3)</PresentationFormat>
  <Paragraphs>74</Paragraphs>
  <Slides>8</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8</vt:i4>
      </vt:variant>
    </vt:vector>
  </HeadingPairs>
  <TitlesOfParts>
    <vt:vector size="16" baseType="lpstr">
      <vt:lpstr>Arial</vt:lpstr>
      <vt:lpstr>Arial Narrow</vt:lpstr>
      <vt:lpstr>Calibri</vt:lpstr>
      <vt:lpstr>Calibri Light</vt:lpstr>
      <vt:lpstr>Office Theme</vt:lpstr>
      <vt:lpstr>Custom Design</vt:lpstr>
      <vt:lpstr>1_Custom Design</vt:lpstr>
      <vt:lpstr>2_Custom Design</vt:lpstr>
      <vt:lpstr>PowerPoint Presentation</vt:lpstr>
      <vt:lpstr>Overview</vt:lpstr>
      <vt:lpstr>PowerPoint Presentation</vt:lpstr>
      <vt:lpstr>Cara Akses Aplikasi</vt:lpstr>
      <vt:lpstr>Aplikasi EMCS</vt:lpstr>
      <vt:lpstr>Create Shipping Instruction</vt:lpstr>
      <vt:lpstr>Create Shipping Instruction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Galih Yulie Pranoto</dc:creator>
  <cp:lastModifiedBy>Nunuoktavia</cp:lastModifiedBy>
  <cp:revision>346</cp:revision>
  <dcterms:created xsi:type="dcterms:W3CDTF">2019-09-27T09:02:08Z</dcterms:created>
  <dcterms:modified xsi:type="dcterms:W3CDTF">2021-01-25T02:15:21Z</dcterms:modified>
</cp:coreProperties>
</file>