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6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4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1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6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1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6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2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A8CF-7E4C-4724-BBCD-73BA25E3D7C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8DDF-EADF-4FCD-B367-CC839A17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Shell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Purohit Shrinivasacharya</a:t>
            </a:r>
          </a:p>
        </p:txBody>
      </p:sp>
    </p:spTree>
    <p:extLst>
      <p:ext uri="{BB962C8B-B14F-4D97-AF65-F5344CB8AC3E}">
        <p14:creationId xmlns:p14="http://schemas.microsoft.com/office/powerpoint/2010/main" val="281132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3" y="871903"/>
            <a:ext cx="11544023" cy="53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6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2661" y="592748"/>
            <a:ext cx="1027527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#! /bin/</a:t>
            </a:r>
            <a:r>
              <a:rPr lang="en-US" altLang="en-US" sz="3200" b="1" dirty="0" err="1">
                <a:latin typeface="Times New Roman" panose="02020603050405020304" pitchFamily="18" charset="0"/>
              </a:rPr>
              <a:t>sh</a:t>
            </a:r>
            <a:endParaRPr lang="en-US" altLang="en-US" sz="3200" b="1" dirty="0">
              <a:latin typeface="Times New Roman" panose="02020603050405020304" pitchFamily="18" charset="0"/>
            </a:endParaRPr>
          </a:p>
          <a:p>
            <a:r>
              <a:rPr lang="en-US" altLang="en-US" sz="3200" b="1" dirty="0">
                <a:latin typeface="Times New Roman" panose="02020603050405020304" pitchFamily="18" charset="0"/>
              </a:rPr>
              <a:t>			echo “Program Name : $0”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</a:rPr>
              <a:t>			echo “No of Arguments : $#”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</a:rPr>
              <a:t>			echo “Arguments are : $*”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</a:rPr>
              <a:t>$ </a:t>
            </a:r>
            <a:r>
              <a:rPr lang="en-US" altLang="en-US" sz="3200" b="1" dirty="0" err="1">
                <a:latin typeface="Times New Roman" panose="02020603050405020304" pitchFamily="18" charset="0"/>
              </a:rPr>
              <a:t>chmod</a:t>
            </a:r>
            <a:r>
              <a:rPr lang="en-US" altLang="en-US" sz="3200" b="1" dirty="0">
                <a:latin typeface="Times New Roman" panose="02020603050405020304" pitchFamily="18" charset="0"/>
              </a:rPr>
              <a:t> +x 2.sh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</a:rPr>
              <a:t>$ 2.sh A B C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</a:rPr>
              <a:t>o/p</a:t>
            </a:r>
            <a:r>
              <a:rPr lang="en-US" altLang="en-US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 	 </a:t>
            </a:r>
            <a:r>
              <a:rPr lang="en-US" altLang="en-US" sz="3200" b="1" dirty="0">
                <a:latin typeface="Times New Roman" panose="02020603050405020304" pitchFamily="18" charset="0"/>
              </a:rPr>
              <a:t>Program Name : 2.sh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</a:rPr>
              <a:t>		 No of Arguments : 3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</a:rPr>
              <a:t>		 Arguments are : A B C</a:t>
            </a:r>
          </a:p>
          <a:p>
            <a:pPr>
              <a:spcBef>
                <a:spcPct val="50000"/>
              </a:spcBef>
            </a:pPr>
            <a:endParaRPr lang="en-US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4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Logical Operators : &amp;&amp; and ||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Two logical operators 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And - &amp;&amp;,  Or - ||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Example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grep ‘</a:t>
            </a:r>
            <a:r>
              <a:rPr lang="en-US" altLang="en-US" sz="3200" dirty="0" err="1">
                <a:latin typeface="Times New Roman" panose="02020603050405020304" pitchFamily="18" charset="0"/>
              </a:rPr>
              <a:t>cse</a:t>
            </a:r>
            <a:r>
              <a:rPr lang="en-US" altLang="en-US" sz="3200" dirty="0">
                <a:latin typeface="Times New Roman" panose="02020603050405020304" pitchFamily="18" charset="0"/>
              </a:rPr>
              <a:t>’ emp.txt &amp;&amp; echo “Record found”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grep ‘</a:t>
            </a:r>
            <a:r>
              <a:rPr lang="en-US" altLang="en-US" sz="3200" dirty="0" err="1">
                <a:latin typeface="Times New Roman" panose="02020603050405020304" pitchFamily="18" charset="0"/>
              </a:rPr>
              <a:t>cse</a:t>
            </a:r>
            <a:r>
              <a:rPr lang="en-US" altLang="en-US" sz="3200" dirty="0">
                <a:latin typeface="Times New Roman" panose="02020603050405020304" pitchFamily="18" charset="0"/>
              </a:rPr>
              <a:t>’ emp.txt || echo “Record not found”</a:t>
            </a:r>
          </a:p>
          <a:p>
            <a:pPr algn="just"/>
            <a:endParaRPr lang="en-US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3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Script Termination - exit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Prematurely terminate a program 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Syntax:   exit </a:t>
            </a:r>
            <a:r>
              <a:rPr lang="en-US" altLang="en-US" sz="3200" dirty="0" err="1">
                <a:latin typeface="Times New Roman" panose="02020603050405020304" pitchFamily="18" charset="0"/>
              </a:rPr>
              <a:t>error_number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Example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grep “$1”  $2 || exit 2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887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Conditional Statement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if  statement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 Syntax: 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if condition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then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execute commands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else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execute commands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fi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357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Conditional Statement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if  statement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 Syntax: 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if condition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then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execute commands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  <a:r>
              <a:rPr lang="en-US" altLang="en-US" sz="3200" dirty="0" err="1">
                <a:latin typeface="Times New Roman" panose="02020603050405020304" pitchFamily="18" charset="0"/>
              </a:rPr>
              <a:t>elif</a:t>
            </a:r>
            <a:r>
              <a:rPr lang="en-US" altLang="en-US" sz="3200" dirty="0">
                <a:latin typeface="Times New Roman" panose="02020603050405020304" pitchFamily="18" charset="0"/>
              </a:rPr>
              <a:t> condition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then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execute commands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else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execute commands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fi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911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Conditional Statement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Example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if grep “$1”  $2 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then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echo “Record found”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else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echo “Record not found”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fi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879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Numeric Comparison with test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It is used to compare the numbers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It returns true or false as exit status 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Syntax:    test $</a:t>
            </a:r>
            <a:r>
              <a:rPr lang="en-US" altLang="en-US" sz="3200" dirty="0" err="1">
                <a:latin typeface="Times New Roman" panose="02020603050405020304" pitchFamily="18" charset="0"/>
              </a:rPr>
              <a:t>vname</a:t>
            </a:r>
            <a:r>
              <a:rPr lang="en-US" altLang="en-US" sz="3200" dirty="0">
                <a:latin typeface="Times New Roman" panose="02020603050405020304" pitchFamily="18" charset="0"/>
              </a:rPr>
              <a:t>  operator  $</a:t>
            </a:r>
            <a:r>
              <a:rPr lang="en-US" altLang="en-US" sz="3200" dirty="0" err="1">
                <a:latin typeface="Times New Roman" panose="02020603050405020304" pitchFamily="18" charset="0"/>
              </a:rPr>
              <a:t>vname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Shorthand form :  [ $</a:t>
            </a:r>
            <a:r>
              <a:rPr lang="en-US" altLang="en-US" sz="3200" dirty="0" err="1">
                <a:latin typeface="Times New Roman" panose="02020603050405020304" pitchFamily="18" charset="0"/>
              </a:rPr>
              <a:t>vname</a:t>
            </a:r>
            <a:r>
              <a:rPr lang="en-US" altLang="en-US" sz="3200" dirty="0">
                <a:latin typeface="Times New Roman" panose="02020603050405020304" pitchFamily="18" charset="0"/>
              </a:rPr>
              <a:t>  operator  $</a:t>
            </a:r>
            <a:r>
              <a:rPr lang="en-US" altLang="en-US" sz="3200" dirty="0" err="1">
                <a:latin typeface="Times New Roman" panose="02020603050405020304" pitchFamily="18" charset="0"/>
              </a:rPr>
              <a:t>vname</a:t>
            </a:r>
            <a:r>
              <a:rPr lang="en-US" altLang="en-US" sz="3200" dirty="0">
                <a:latin typeface="Times New Roman" panose="02020603050405020304" pitchFamily="18" charset="0"/>
              </a:rPr>
              <a:t> ]</a:t>
            </a:r>
          </a:p>
          <a:p>
            <a:pPr algn="just">
              <a:buFontTx/>
              <a:buChar char="•"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55569"/>
              </p:ext>
            </p:extLst>
          </p:nvPr>
        </p:nvGraphicFramePr>
        <p:xfrm>
          <a:off x="789709" y="3610770"/>
          <a:ext cx="43918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134">
                  <a:extLst>
                    <a:ext uri="{9D8B030D-6E8A-4147-A177-3AD203B41FA5}">
                      <a16:colId xmlns:a16="http://schemas.microsoft.com/office/drawing/2014/main" val="757265527"/>
                    </a:ext>
                  </a:extLst>
                </a:gridCol>
                <a:gridCol w="3016757">
                  <a:extLst>
                    <a:ext uri="{9D8B030D-6E8A-4147-A177-3AD203B41FA5}">
                      <a16:colId xmlns:a16="http://schemas.microsoft.com/office/drawing/2014/main" val="51063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1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dirty="0" err="1"/>
                        <a:t>eq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1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3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dirty="0" err="1"/>
                        <a:t>gt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2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dirty="0" err="1"/>
                        <a:t>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8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dirty="0" err="1"/>
                        <a:t>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930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25946"/>
              </p:ext>
            </p:extLst>
          </p:nvPr>
        </p:nvGraphicFramePr>
        <p:xfrm>
          <a:off x="5999018" y="3610771"/>
          <a:ext cx="4862946" cy="2227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625">
                  <a:extLst>
                    <a:ext uri="{9D8B030D-6E8A-4147-A177-3AD203B41FA5}">
                      <a16:colId xmlns:a16="http://schemas.microsoft.com/office/drawing/2014/main" val="757265527"/>
                    </a:ext>
                  </a:extLst>
                </a:gridCol>
                <a:gridCol w="3340321">
                  <a:extLst>
                    <a:ext uri="{9D8B030D-6E8A-4147-A177-3AD203B41FA5}">
                      <a16:colId xmlns:a16="http://schemas.microsoft.com/office/drawing/2014/main" val="510631077"/>
                    </a:ext>
                  </a:extLst>
                </a:gridCol>
              </a:tblGrid>
              <a:tr h="342214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10120"/>
                  </a:ext>
                </a:extLst>
              </a:tr>
              <a:tr h="342214">
                <a:tc>
                  <a:txBody>
                    <a:bodyPr/>
                    <a:lstStyle/>
                    <a:p>
                      <a:r>
                        <a:rPr lang="en-IN" dirty="0"/>
                        <a:t>-n  </a:t>
                      </a:r>
                      <a:r>
                        <a:rPr lang="en-IN" dirty="0" err="1"/>
                        <a:t>str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if </a:t>
                      </a:r>
                      <a:r>
                        <a:rPr lang="en-IN" dirty="0" err="1"/>
                        <a:t>str</a:t>
                      </a:r>
                      <a:r>
                        <a:rPr lang="en-IN" dirty="0"/>
                        <a:t> is not a null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15100"/>
                  </a:ext>
                </a:extLst>
              </a:tr>
              <a:tr h="342214">
                <a:tc>
                  <a:txBody>
                    <a:bodyPr/>
                    <a:lstStyle/>
                    <a:p>
                      <a:r>
                        <a:rPr lang="en-IN" dirty="0"/>
                        <a:t>-z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str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True if </a:t>
                      </a:r>
                      <a:r>
                        <a:rPr lang="en-IN" dirty="0" err="1"/>
                        <a:t>str</a:t>
                      </a:r>
                      <a:r>
                        <a:rPr lang="en-IN" dirty="0"/>
                        <a:t> is a null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33597"/>
                  </a:ext>
                </a:extLst>
              </a:tr>
              <a:tr h="342214">
                <a:tc>
                  <a:txBody>
                    <a:bodyPr/>
                    <a:lstStyle/>
                    <a:p>
                      <a:r>
                        <a:rPr lang="en-IN" dirty="0"/>
                        <a:t>str1</a:t>
                      </a:r>
                      <a:r>
                        <a:rPr lang="en-IN" baseline="0" dirty="0"/>
                        <a:t> = str2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if both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26153"/>
                  </a:ext>
                </a:extLst>
              </a:tr>
              <a:tr h="398734">
                <a:tc>
                  <a:txBody>
                    <a:bodyPr/>
                    <a:lstStyle/>
                    <a:p>
                      <a:r>
                        <a:rPr lang="en-IN" dirty="0"/>
                        <a:t>str1</a:t>
                      </a:r>
                      <a:r>
                        <a:rPr lang="en-IN" baseline="0" dirty="0"/>
                        <a:t> != str2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if both strings are 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89134"/>
                  </a:ext>
                </a:extLst>
              </a:tr>
              <a:tr h="342214">
                <a:tc>
                  <a:txBody>
                    <a:bodyPr/>
                    <a:lstStyle/>
                    <a:p>
                      <a:r>
                        <a:rPr lang="en-IN" dirty="0" err="1"/>
                        <a:t>str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if </a:t>
                      </a:r>
                      <a:r>
                        <a:rPr lang="en-IN" dirty="0" err="1"/>
                        <a:t>str</a:t>
                      </a:r>
                      <a:r>
                        <a:rPr lang="en-IN" baseline="0" dirty="0"/>
                        <a:t> is 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3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Numeric Comparison with test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Example: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testEx.sh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8508" y="2178132"/>
            <a:ext cx="795250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#! /bin/</a:t>
            </a:r>
            <a:r>
              <a:rPr lang="en-US" altLang="en-US" sz="2200" dirty="0" err="1">
                <a:latin typeface="Times New Roman" panose="02020603050405020304" pitchFamily="18" charset="0"/>
              </a:rPr>
              <a:t>sh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if test $3 –ne 3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then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echo “You have not given 3 command line arguments”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exit 3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else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if grep “$1” $2 &gt; $3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then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	echo “Record found..”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else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	echo “Record not found..”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fi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fi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0259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Numeric Comparison with test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Example: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testEx2.sh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9672" y="1859478"/>
            <a:ext cx="79525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#! /bin/</a:t>
            </a:r>
            <a:r>
              <a:rPr lang="en-US" altLang="en-US" sz="2200" dirty="0" err="1">
                <a:latin typeface="Times New Roman" panose="02020603050405020304" pitchFamily="18" charset="0"/>
              </a:rPr>
              <a:t>sh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echo “Enter user name : \c”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read </a:t>
            </a:r>
            <a:r>
              <a:rPr lang="en-US" altLang="en-US" sz="2200" dirty="0" err="1">
                <a:latin typeface="Times New Roman" panose="02020603050405020304" pitchFamily="18" charset="0"/>
              </a:rPr>
              <a:t>uname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if [ -z “$</a:t>
            </a:r>
            <a:r>
              <a:rPr lang="en-US" altLang="en-US" sz="2200" dirty="0" err="1">
                <a:latin typeface="Times New Roman" panose="02020603050405020304" pitchFamily="18" charset="0"/>
              </a:rPr>
              <a:t>uname</a:t>
            </a:r>
            <a:r>
              <a:rPr lang="en-US" altLang="en-US" sz="2200" dirty="0">
                <a:latin typeface="Times New Roman" panose="02020603050405020304" pitchFamily="18" charset="0"/>
              </a:rPr>
              <a:t>” ]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then 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echo “You have not entered any name…”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exit 1</a:t>
            </a:r>
          </a:p>
          <a:p>
            <a:pPr algn="just"/>
            <a:r>
              <a:rPr lang="en-US" altLang="en-US" sz="2200" dirty="0" err="1">
                <a:latin typeface="Times New Roman" panose="02020603050405020304" pitchFamily="18" charset="0"/>
              </a:rPr>
              <a:t>elif</a:t>
            </a:r>
            <a:r>
              <a:rPr lang="en-US" altLang="en-US" sz="2200" dirty="0">
                <a:latin typeface="Times New Roman" panose="02020603050405020304" pitchFamily="18" charset="0"/>
              </a:rPr>
              <a:t> [ “$</a:t>
            </a:r>
            <a:r>
              <a:rPr lang="en-US" altLang="en-US" sz="2200" dirty="0" err="1">
                <a:latin typeface="Times New Roman" panose="02020603050405020304" pitchFamily="18" charset="0"/>
              </a:rPr>
              <a:t>uname</a:t>
            </a:r>
            <a:r>
              <a:rPr lang="en-US" altLang="en-US" sz="2200" dirty="0">
                <a:latin typeface="Times New Roman" panose="02020603050405020304" pitchFamily="18" charset="0"/>
              </a:rPr>
              <a:t>” = “</a:t>
            </a:r>
            <a:r>
              <a:rPr lang="en-US" altLang="en-US" sz="2200" dirty="0" err="1">
                <a:latin typeface="Times New Roman" panose="02020603050405020304" pitchFamily="18" charset="0"/>
              </a:rPr>
              <a:t>arun</a:t>
            </a:r>
            <a:r>
              <a:rPr lang="en-US" altLang="en-US" sz="2200" dirty="0">
                <a:latin typeface="Times New Roman" panose="02020603050405020304" pitchFamily="18" charset="0"/>
              </a:rPr>
              <a:t>” ]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then 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echo “Welcome “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else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echo “You are not a valid user”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exit 2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fi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1031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200" y="1125416"/>
            <a:ext cx="617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What is Shell Programming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43000" y="2286000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 Grouping a set commands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 Programming constructs used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63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test of files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It is used to test the various file attributes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It returns true or false ( i.e.  0 or 1)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5878"/>
              </p:ext>
            </p:extLst>
          </p:nvPr>
        </p:nvGraphicFramePr>
        <p:xfrm>
          <a:off x="2881744" y="2571679"/>
          <a:ext cx="800792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11">
                  <a:extLst>
                    <a:ext uri="{9D8B030D-6E8A-4147-A177-3AD203B41FA5}">
                      <a16:colId xmlns:a16="http://schemas.microsoft.com/office/drawing/2014/main" val="757265527"/>
                    </a:ext>
                  </a:extLst>
                </a:gridCol>
                <a:gridCol w="6151418">
                  <a:extLst>
                    <a:ext uri="{9D8B030D-6E8A-4147-A177-3AD203B41FA5}">
                      <a16:colId xmlns:a16="http://schemas.microsoft.com/office/drawing/2014/main" val="51063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2550" indent="0" algn="ctr"/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1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-e</a:t>
                      </a:r>
                      <a:r>
                        <a:rPr lang="en-IN" baseline="0" dirty="0"/>
                        <a:t> filename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  <a:r>
                        <a:rPr lang="en-IN" baseline="0" dirty="0"/>
                        <a:t> if filename exists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1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-f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  <a:r>
                        <a:rPr lang="en-IN" baseline="0" dirty="0"/>
                        <a:t> if filename exists and is a regular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3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-r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  <a:r>
                        <a:rPr lang="en-IN" baseline="0" dirty="0"/>
                        <a:t> if filename exists and is readable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2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-w</a:t>
                      </a:r>
                      <a:r>
                        <a:rPr lang="en-IN" baseline="0" dirty="0"/>
                        <a:t> filename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  <a:r>
                        <a:rPr lang="en-IN" baseline="0" dirty="0"/>
                        <a:t> if filename exists and is writeable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8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-x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  <a:r>
                        <a:rPr lang="en-IN" baseline="0" dirty="0"/>
                        <a:t> if filename exists and is executable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-d</a:t>
                      </a:r>
                      <a:r>
                        <a:rPr lang="en-IN" baseline="0" dirty="0"/>
                        <a:t> filename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  <a:r>
                        <a:rPr lang="en-IN" baseline="0" dirty="0"/>
                        <a:t> if filename exists and is a 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9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-s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  <a:r>
                        <a:rPr lang="en-IN" baseline="0" dirty="0"/>
                        <a:t> if filename exists and has a size greater than zero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4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99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test of files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It is used to test the various file attributes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testEx2.sh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9672" y="1859478"/>
            <a:ext cx="795250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#! /bin/</a:t>
            </a:r>
            <a:r>
              <a:rPr lang="en-US" altLang="en-US" sz="2200" dirty="0" err="1">
                <a:latin typeface="Times New Roman" panose="02020603050405020304" pitchFamily="18" charset="0"/>
              </a:rPr>
              <a:t>sh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echo “Enter file name: \c”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read </a:t>
            </a:r>
            <a:r>
              <a:rPr lang="en-US" altLang="en-US" sz="2200" dirty="0" err="1">
                <a:latin typeface="Times New Roman" panose="02020603050405020304" pitchFamily="18" charset="0"/>
              </a:rPr>
              <a:t>fname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if [ -f “$</a:t>
            </a:r>
            <a:r>
              <a:rPr lang="en-US" altLang="en-US" sz="2200" dirty="0" err="1">
                <a:latin typeface="Times New Roman" panose="02020603050405020304" pitchFamily="18" charset="0"/>
              </a:rPr>
              <a:t>fname</a:t>
            </a:r>
            <a:r>
              <a:rPr lang="en-US" altLang="en-US" sz="2200" dirty="0">
                <a:latin typeface="Times New Roman" panose="02020603050405020304" pitchFamily="18" charset="0"/>
              </a:rPr>
              <a:t>” ]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then 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echo “It is regular file”</a:t>
            </a:r>
          </a:p>
          <a:p>
            <a:pPr algn="just"/>
            <a:r>
              <a:rPr lang="en-US" altLang="en-US" sz="2200" dirty="0" err="1">
                <a:latin typeface="Times New Roman" panose="02020603050405020304" pitchFamily="18" charset="0"/>
              </a:rPr>
              <a:t>elif</a:t>
            </a:r>
            <a:r>
              <a:rPr lang="en-US" altLang="en-US" sz="2200" dirty="0">
                <a:latin typeface="Times New Roman" panose="02020603050405020304" pitchFamily="18" charset="0"/>
              </a:rPr>
              <a:t> [ -d “$</a:t>
            </a:r>
            <a:r>
              <a:rPr lang="en-US" altLang="en-US" sz="2200" dirty="0" err="1">
                <a:latin typeface="Times New Roman" panose="02020603050405020304" pitchFamily="18" charset="0"/>
              </a:rPr>
              <a:t>fname</a:t>
            </a:r>
            <a:r>
              <a:rPr lang="en-US" altLang="en-US" sz="2200" dirty="0">
                <a:latin typeface="Times New Roman" panose="02020603050405020304" pitchFamily="18" charset="0"/>
              </a:rPr>
              <a:t>” ]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then 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echo “It is directory file “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else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echo “It is not regular nor directory file”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	exit 2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</a:rPr>
              <a:t>fi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6272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case - Conditional Statement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if else ladder statement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 Syntax: 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case expression in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pattern1) execute commands ;;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pattern2) execute commands ;;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pattern3) execute commands ;;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….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  <a:r>
              <a:rPr lang="en-US" altLang="en-US" sz="3200" dirty="0" err="1">
                <a:latin typeface="Times New Roman" panose="02020603050405020304" pitchFamily="18" charset="0"/>
              </a:rPr>
              <a:t>esac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36839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case - Conditional Statement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Example: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 caseTest.sh 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3309" y="2579546"/>
            <a:ext cx="7675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#!/bin/</a:t>
            </a:r>
            <a:r>
              <a:rPr lang="en-US" altLang="en-US" dirty="0" err="1">
                <a:latin typeface="Times New Roman" panose="02020603050405020304" pitchFamily="18" charset="0"/>
              </a:rPr>
              <a:t>sh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echo –e “1. List files \n 2. List Processes\n 3. Date \n 4. Exit\n”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read choice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case “$choice” in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1) 	echo “List files in current working directory are :”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	ls –l ;;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2) 	echo “List files in current working directory are :”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ps</a:t>
            </a:r>
            <a:r>
              <a:rPr lang="en-US" altLang="en-US" dirty="0">
                <a:latin typeface="Times New Roman" panose="02020603050405020304" pitchFamily="18" charset="0"/>
              </a:rPr>
              <a:t> –f ;;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3)	echo –e “ Date : \c “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	date ;;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4) 	echo “Bye..”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	exit 0</a:t>
            </a:r>
          </a:p>
          <a:p>
            <a:pPr algn="just"/>
            <a:r>
              <a:rPr lang="en-US" altLang="en-US" dirty="0" err="1">
                <a:latin typeface="Times New Roman" panose="02020603050405020304" pitchFamily="18" charset="0"/>
              </a:rPr>
              <a:t>esac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55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case - Conditional Statement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Example: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1746" y="2446498"/>
            <a:ext cx="7675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case “$choice” in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[</a:t>
            </a:r>
            <a:r>
              <a:rPr lang="en-US" altLang="en-US" dirty="0" err="1">
                <a:latin typeface="Times New Roman" panose="02020603050405020304" pitchFamily="18" charset="0"/>
              </a:rPr>
              <a:t>yY</a:t>
            </a:r>
            <a:r>
              <a:rPr lang="en-US" altLang="en-US" dirty="0">
                <a:latin typeface="Times New Roman" panose="02020603050405020304" pitchFamily="18" charset="0"/>
              </a:rPr>
              <a:t>][</a:t>
            </a:r>
            <a:r>
              <a:rPr lang="en-US" altLang="en-US" dirty="0" err="1">
                <a:latin typeface="Times New Roman" panose="02020603050405020304" pitchFamily="18" charset="0"/>
              </a:rPr>
              <a:t>eE</a:t>
            </a:r>
            <a:r>
              <a:rPr lang="en-US" altLang="en-US" dirty="0">
                <a:latin typeface="Times New Roman" panose="02020603050405020304" pitchFamily="18" charset="0"/>
              </a:rPr>
              <a:t>][</a:t>
            </a:r>
            <a:r>
              <a:rPr lang="en-US" altLang="en-US" dirty="0" err="1">
                <a:latin typeface="Times New Roman" panose="02020603050405020304" pitchFamily="18" charset="0"/>
              </a:rPr>
              <a:t>sS</a:t>
            </a:r>
            <a:r>
              <a:rPr lang="en-US" altLang="en-US" dirty="0">
                <a:latin typeface="Times New Roman" panose="02020603050405020304" pitchFamily="18" charset="0"/>
              </a:rPr>
              <a:t>]) 	do something ;;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	[</a:t>
            </a:r>
            <a:r>
              <a:rPr lang="en-US" altLang="en-US" dirty="0" err="1">
                <a:latin typeface="Times New Roman" panose="02020603050405020304" pitchFamily="18" charset="0"/>
              </a:rPr>
              <a:t>nN</a:t>
            </a:r>
            <a:r>
              <a:rPr lang="en-US" altLang="en-US" dirty="0">
                <a:latin typeface="Times New Roman" panose="02020603050405020304" pitchFamily="18" charset="0"/>
              </a:rPr>
              <a:t>][</a:t>
            </a:r>
            <a:r>
              <a:rPr lang="en-US" altLang="en-US" dirty="0" err="1">
                <a:latin typeface="Times New Roman" panose="02020603050405020304" pitchFamily="18" charset="0"/>
              </a:rPr>
              <a:t>oO</a:t>
            </a:r>
            <a:r>
              <a:rPr lang="en-US" altLang="en-US" dirty="0">
                <a:latin typeface="Times New Roman" panose="02020603050405020304" pitchFamily="18" charset="0"/>
              </a:rPr>
              <a:t>]) 	do something ;;</a:t>
            </a:r>
          </a:p>
          <a:p>
            <a:pPr algn="just"/>
            <a:r>
              <a:rPr lang="en-US" altLang="en-US" dirty="0" err="1">
                <a:latin typeface="Times New Roman" panose="02020603050405020304" pitchFamily="18" charset="0"/>
              </a:rPr>
              <a:t>esac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5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Computation - expr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To perform arithmetic operations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Create variables and perform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Syntax</a:t>
            </a:r>
          </a:p>
          <a:p>
            <a:pPr marL="0" lvl="1" indent="0" algn="just"/>
            <a:r>
              <a:rPr lang="en-US" altLang="en-US" sz="3200" dirty="0">
                <a:latin typeface="Times New Roman" panose="02020603050405020304" pitchFamily="18" charset="0"/>
              </a:rPr>
              <a:t>	expr $</a:t>
            </a:r>
            <a:r>
              <a:rPr lang="en-US" altLang="en-US" sz="3200" dirty="0" err="1">
                <a:latin typeface="Times New Roman" panose="02020603050405020304" pitchFamily="18" charset="0"/>
              </a:rPr>
              <a:t>vname</a:t>
            </a:r>
            <a:r>
              <a:rPr lang="en-US" altLang="en-US" sz="3200" dirty="0">
                <a:latin typeface="Times New Roman" panose="02020603050405020304" pitchFamily="18" charset="0"/>
              </a:rPr>
              <a:t> op $</a:t>
            </a:r>
            <a:r>
              <a:rPr lang="en-US" altLang="en-US" sz="3200" dirty="0" err="1">
                <a:latin typeface="Times New Roman" panose="02020603050405020304" pitchFamily="18" charset="0"/>
              </a:rPr>
              <a:t>vname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Op may be any operator like +, -, /, %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* -  \*</a:t>
            </a:r>
          </a:p>
          <a:p>
            <a:pPr algn="just">
              <a:buFontTx/>
              <a:buChar char="•"/>
            </a:pPr>
            <a:r>
              <a:rPr lang="en-US" altLang="en-US" sz="3200" dirty="0" err="1">
                <a:latin typeface="Times New Roman" panose="02020603050405020304" pitchFamily="18" charset="0"/>
              </a:rPr>
              <a:t>ksh</a:t>
            </a:r>
            <a:r>
              <a:rPr lang="en-US" altLang="en-US" sz="3200" dirty="0">
                <a:latin typeface="Times New Roman" panose="02020603050405020304" pitchFamily="18" charset="0"/>
              </a:rPr>
              <a:t> – let </a:t>
            </a:r>
          </a:p>
          <a:p>
            <a:pPr algn="just">
              <a:buFontTx/>
              <a:buChar char="•"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457200" lvl="1" indent="0" algn="just"/>
            <a:r>
              <a:rPr lang="en-US" altLang="en-US" sz="3200" dirty="0">
                <a:latin typeface="Times New Roman" panose="02020603050405020304" pitchFamily="18" charset="0"/>
              </a:rPr>
              <a:t>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5783" y="4851454"/>
            <a:ext cx="3006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V1=20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V2=30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expr $V1 + $V2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V3=`expr $V1 + $V2`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67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Looping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while, for and until  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Syntax</a:t>
            </a:r>
          </a:p>
          <a:p>
            <a:pPr marL="0" lvl="1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while condition </a:t>
            </a:r>
          </a:p>
          <a:p>
            <a:pPr marL="0" lvl="1" indent="0" algn="just"/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	do</a:t>
            </a:r>
          </a:p>
          <a:p>
            <a:pPr marL="0" lvl="1" indent="0" algn="just"/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execute commands</a:t>
            </a:r>
          </a:p>
          <a:p>
            <a:pPr marL="0" lvl="1" indent="0" algn="just"/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	done 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Syntax</a:t>
            </a:r>
          </a:p>
          <a:p>
            <a:pPr marL="0" indent="0"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for variable in list</a:t>
            </a:r>
          </a:p>
          <a:p>
            <a:pPr marL="0" indent="0" algn="just"/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	do</a:t>
            </a:r>
          </a:p>
          <a:p>
            <a:pPr marL="0" indent="0" algn="just"/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execute commands</a:t>
            </a:r>
          </a:p>
          <a:p>
            <a:pPr marL="0" indent="0" algn="just"/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	done</a:t>
            </a:r>
          </a:p>
          <a:p>
            <a:pPr algn="just">
              <a:buFontTx/>
              <a:buChar char="•"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 marL="457200" lvl="1" indent="0" algn="just"/>
            <a:r>
              <a:rPr lang="en-US" altLang="en-US" sz="3200" dirty="0">
                <a:latin typeface="Times New Roman" panose="02020603050405020304" pitchFamily="18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828263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Looping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Example  	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4036" y="182959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#!/bin/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sh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1" indent="0" algn="just"/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=0</a:t>
            </a:r>
          </a:p>
          <a:p>
            <a:pPr marL="0" lvl="1" indent="0"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while [ $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–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10] </a:t>
            </a:r>
          </a:p>
          <a:p>
            <a:pPr marL="0" lvl="1" indent="0"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do</a:t>
            </a:r>
          </a:p>
          <a:p>
            <a:pPr marL="0" lvl="1" indent="0"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echo “$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</a:p>
          <a:p>
            <a:pPr marL="0" lvl="1" indent="0"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=`expr $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+ 1`</a:t>
            </a:r>
          </a:p>
          <a:p>
            <a:pPr marL="0" lvl="1" indent="0"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done </a:t>
            </a:r>
          </a:p>
          <a:p>
            <a:pPr algn="just"/>
            <a:endParaRPr lang="en-US" altLang="en-US" sz="20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in $*</a:t>
            </a:r>
          </a:p>
          <a:p>
            <a:pPr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do</a:t>
            </a:r>
          </a:p>
          <a:p>
            <a:pPr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echo “$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</a:p>
          <a:p>
            <a:pPr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71083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7" y="374161"/>
            <a:ext cx="11366057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Assigning Values to Positional Parameters and shift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$1, $2, $3, … </a:t>
            </a:r>
          </a:p>
          <a:p>
            <a:pPr algn="just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set statement</a:t>
            </a:r>
          </a:p>
          <a:p>
            <a:pPr algn="just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Syntax</a:t>
            </a:r>
          </a:p>
          <a:p>
            <a:pPr marL="0" indent="0" algn="just"/>
            <a:r>
              <a:rPr lang="en-US" altLang="en-US" sz="2800" dirty="0">
                <a:latin typeface="Times New Roman" panose="02020603050405020304" pitchFamily="18" charset="0"/>
              </a:rPr>
              <a:t>	set value1 value2 value 3 ….</a:t>
            </a:r>
          </a:p>
          <a:p>
            <a:pPr algn="just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Example  </a:t>
            </a:r>
          </a:p>
          <a:p>
            <a:pPr marL="0" indent="0" algn="just"/>
            <a:r>
              <a:rPr lang="en-US" altLang="en-US" sz="2800" dirty="0">
                <a:latin typeface="Times New Roman" panose="02020603050405020304" pitchFamily="18" charset="0"/>
              </a:rPr>
              <a:t>	set 123 456 234 457 300</a:t>
            </a:r>
          </a:p>
          <a:p>
            <a:pPr algn="just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Now $1 is nothing but 123, $2 – 456 </a:t>
            </a:r>
            <a:r>
              <a:rPr lang="en-US" altLang="en-US" sz="2800" dirty="0" err="1">
                <a:latin typeface="Times New Roman" panose="02020603050405020304" pitchFamily="18" charset="0"/>
              </a:rPr>
              <a:t>etc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$# - 5</a:t>
            </a:r>
          </a:p>
          <a:p>
            <a:pPr algn="just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$* - all</a:t>
            </a:r>
          </a:p>
          <a:p>
            <a:pPr algn="just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Shift position left</a:t>
            </a:r>
          </a:p>
          <a:p>
            <a:pPr marL="0" indent="0" algn="just"/>
            <a:r>
              <a:rPr lang="en-US" altLang="en-US" sz="2800" dirty="0">
                <a:latin typeface="Times New Roman" panose="02020603050405020304" pitchFamily="18" charset="0"/>
              </a:rPr>
              <a:t>	Syntax:   shift n</a:t>
            </a:r>
          </a:p>
          <a:p>
            <a:pPr algn="just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Shift n position	</a:t>
            </a:r>
          </a:p>
        </p:txBody>
      </p:sp>
    </p:spTree>
    <p:extLst>
      <p:ext uri="{BB962C8B-B14F-4D97-AF65-F5344CB8AC3E}">
        <p14:creationId xmlns:p14="http://schemas.microsoft.com/office/powerpoint/2010/main" val="55516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398585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000" b="1" u="sng" dirty="0">
                <a:solidFill>
                  <a:srgbClr val="000099"/>
                </a:solidFill>
              </a:rPr>
              <a:t>Need for Shell Programming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04800" y="1412631"/>
            <a:ext cx="116058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6088" indent="-446088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To execute a set of commands regularly</a:t>
            </a:r>
          </a:p>
          <a:p>
            <a:pPr marL="446088" indent="-446088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Typing every time every command is laborious &amp; time consuming</a:t>
            </a:r>
          </a:p>
          <a:p>
            <a:pPr marL="446088" indent="-446088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To have control on the sequence of commands to be executed based previous  results</a:t>
            </a:r>
          </a:p>
          <a:p>
            <a:pPr marL="446088" indent="-446088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File itself executed as a shell script or a shell program by the user. </a:t>
            </a:r>
          </a:p>
          <a:p>
            <a:pPr marL="446088" indent="-446088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A shell program runs in interpretive mode. </a:t>
            </a:r>
          </a:p>
          <a:p>
            <a:pPr marL="446088" indent="-446088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 Shell scripts are executed in a separate child shell   process which may or may not be same as the   login shell.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3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44538" y="576263"/>
            <a:ext cx="77724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>
                <a:solidFill>
                  <a:srgbClr val="000099"/>
                </a:solidFill>
              </a:rPr>
              <a:t>Shell Scripts</a:t>
            </a:r>
            <a:endParaRPr lang="en-US" altLang="en-US" b="1" u="sng" dirty="0">
              <a:solidFill>
                <a:srgbClr val="000099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82969" y="1547446"/>
            <a:ext cx="86106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Example: script.sh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	#! /bin/</a:t>
            </a:r>
            <a:r>
              <a:rPr lang="en-US" altLang="en-US" sz="3200" dirty="0" err="1">
                <a:latin typeface="Times New Roman" panose="02020603050405020304" pitchFamily="18" charset="0"/>
              </a:rPr>
              <a:t>sh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	# script.sh: Sample Shell Script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	echo “Welcome to Shell Programming”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	echo “Today’s date : `date`” 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	echo “This months calendar:”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  <a:r>
              <a:rPr lang="en-US" altLang="en-US" sz="3200" dirty="0" err="1">
                <a:latin typeface="Times New Roman" panose="02020603050405020304" pitchFamily="18" charset="0"/>
              </a:rPr>
              <a:t>cal</a:t>
            </a:r>
            <a:r>
              <a:rPr lang="en-US" altLang="en-US" sz="3200" dirty="0">
                <a:latin typeface="Times New Roman" panose="02020603050405020304" pitchFamily="18" charset="0"/>
              </a:rPr>
              <a:t> `date “+%m 20%y”`	</a:t>
            </a:r>
            <a:r>
              <a:rPr lang="en-US" altLang="en-US" dirty="0">
                <a:latin typeface="Times New Roman" panose="02020603050405020304" pitchFamily="18" charset="0"/>
              </a:rPr>
              <a:t>This month’s calendar.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	echo “My Shell :$ SHELL”</a:t>
            </a:r>
          </a:p>
        </p:txBody>
      </p:sp>
    </p:spTree>
    <p:extLst>
      <p:ext uri="{BB962C8B-B14F-4D97-AF65-F5344CB8AC3E}">
        <p14:creationId xmlns:p14="http://schemas.microsoft.com/office/powerpoint/2010/main" val="15657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44538" y="576263"/>
            <a:ext cx="77724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 dirty="0">
                <a:solidFill>
                  <a:srgbClr val="000099"/>
                </a:solidFill>
              </a:rPr>
              <a:t>How to Run Shell Program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44538" y="1719263"/>
            <a:ext cx="1079096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dirty="0">
                <a:latin typeface="Times New Roman" panose="02020603050405020304" pitchFamily="18" charset="0"/>
              </a:rPr>
              <a:t>To run the script we need to first make it executable. This is achieved by using the </a:t>
            </a:r>
            <a:r>
              <a:rPr lang="en-US" altLang="en-US" sz="3200" dirty="0" err="1">
                <a:latin typeface="Times New Roman" panose="02020603050405020304" pitchFamily="18" charset="0"/>
              </a:rPr>
              <a:t>chmod</a:t>
            </a:r>
            <a:r>
              <a:rPr lang="en-US" altLang="en-US" sz="3200" dirty="0">
                <a:latin typeface="Times New Roman" panose="02020603050405020304" pitchFamily="18" charset="0"/>
              </a:rPr>
              <a:t> command as shown below:</a:t>
            </a:r>
          </a:p>
          <a:p>
            <a:pPr algn="just"/>
            <a:endParaRPr lang="en-US" altLang="en-US" sz="1400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	$ </a:t>
            </a:r>
            <a:r>
              <a:rPr lang="en-US" altLang="en-US" sz="3200" dirty="0" err="1">
                <a:latin typeface="Times New Roman" panose="02020603050405020304" pitchFamily="18" charset="0"/>
              </a:rPr>
              <a:t>chmod</a:t>
            </a:r>
            <a:r>
              <a:rPr lang="en-US" altLang="en-US" sz="3200" dirty="0">
                <a:latin typeface="Times New Roman" panose="02020603050405020304" pitchFamily="18" charset="0"/>
              </a:rPr>
              <a:t> +x script.sh</a:t>
            </a:r>
          </a:p>
          <a:p>
            <a:endParaRPr lang="en-US" altLang="en-US" sz="1200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Then invoke the script name as:</a:t>
            </a:r>
          </a:p>
          <a:p>
            <a:endParaRPr lang="en-US" altLang="en-US" sz="1000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	$ script.sh</a:t>
            </a:r>
          </a:p>
        </p:txBody>
      </p:sp>
    </p:spTree>
    <p:extLst>
      <p:ext uri="{BB962C8B-B14F-4D97-AF65-F5344CB8AC3E}">
        <p14:creationId xmlns:p14="http://schemas.microsoft.com/office/powerpoint/2010/main" val="20285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112717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dirty="0">
                <a:latin typeface="Times New Roman" panose="02020603050405020304" pitchFamily="18" charset="0"/>
              </a:rPr>
              <a:t>Explicitly spawn a child with script name as argument: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  <a:r>
              <a:rPr lang="en-US" altLang="en-US" sz="3200" dirty="0" err="1">
                <a:latin typeface="Times New Roman" panose="02020603050405020304" pitchFamily="18" charset="0"/>
              </a:rPr>
              <a:t>sh</a:t>
            </a:r>
            <a:r>
              <a:rPr lang="en-US" altLang="en-US" sz="3200" dirty="0">
                <a:latin typeface="Times New Roman" panose="02020603050405020304" pitchFamily="18" charset="0"/>
              </a:rPr>
              <a:t> script.sh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</a:rPr>
              <a:t>Note: Here the script neither requires a executable permission nor an interpreter line.</a:t>
            </a:r>
          </a:p>
        </p:txBody>
      </p:sp>
    </p:spTree>
    <p:extLst>
      <p:ext uri="{BB962C8B-B14F-4D97-AF65-F5344CB8AC3E}">
        <p14:creationId xmlns:p14="http://schemas.microsoft.com/office/powerpoint/2010/main" val="246578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56493" y="826477"/>
            <a:ext cx="9372600" cy="4968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>
                <a:solidFill>
                  <a:srgbClr val="000099"/>
                </a:solidFill>
              </a:rPr>
              <a:t>Read: Making Scripts Interactive</a:t>
            </a:r>
            <a:r>
              <a:rPr lang="en-US" altLang="en-US"/>
              <a:t> </a:t>
            </a:r>
            <a:endParaRPr lang="en-US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67508" y="1615465"/>
            <a:ext cx="1057421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 Shell’s internal tool for making scripts interactive</a:t>
            </a:r>
          </a:p>
          <a:p>
            <a:pPr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 Used with one or more variables.  </a:t>
            </a:r>
          </a:p>
          <a:p>
            <a:pPr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 Inputs supplied with the standard input are read into these variables. 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 Ex: </a:t>
            </a:r>
            <a:r>
              <a:rPr lang="en-US" altLang="en-US" sz="3200" i="1" dirty="0">
                <a:latin typeface="Times New Roman" panose="02020603050405020304" pitchFamily="18" charset="0"/>
              </a:rPr>
              <a:t>read name 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 causes the script  to pause at that point to take input from the keyboard. </a:t>
            </a:r>
          </a:p>
        </p:txBody>
      </p:sp>
    </p:spTree>
    <p:extLst>
      <p:ext uri="{BB962C8B-B14F-4D97-AF65-F5344CB8AC3E}">
        <p14:creationId xmlns:p14="http://schemas.microsoft.com/office/powerpoint/2010/main" val="187731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27891" y="671691"/>
            <a:ext cx="1136552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Example: A shell script that uses read to take a search string and filename from the terminal.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#! /bin/</a:t>
            </a:r>
            <a:r>
              <a:rPr lang="en-US" altLang="en-US" sz="2800" dirty="0" err="1">
                <a:latin typeface="Times New Roman" panose="02020603050405020304" pitchFamily="18" charset="0"/>
              </a:rPr>
              <a:t>sh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# emp1.sh: Interactive version, uses read to accept two 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#</a:t>
            </a:r>
            <a:r>
              <a:rPr lang="en-US" altLang="en-US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inputs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	echo “Enter the pattern to be searched: \c”			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	read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pname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	echo “Enter the file to be used: \c”				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	read </a:t>
            </a:r>
            <a:r>
              <a:rPr lang="en-US" altLang="en-US" sz="2800" dirty="0" err="1">
                <a:latin typeface="Times New Roman" panose="02020603050405020304" pitchFamily="18" charset="0"/>
              </a:rPr>
              <a:t>fname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	echo “Searching for pattern $</a:t>
            </a:r>
            <a:r>
              <a:rPr lang="en-US" altLang="en-US" sz="2800" dirty="0" err="1">
                <a:latin typeface="Times New Roman" panose="02020603050405020304" pitchFamily="18" charset="0"/>
              </a:rPr>
              <a:t>pname</a:t>
            </a:r>
            <a:r>
              <a:rPr lang="en-US" altLang="en-US" sz="2800" dirty="0">
                <a:latin typeface="Times New Roman" panose="02020603050405020304" pitchFamily="18" charset="0"/>
              </a:rPr>
              <a:t> from the file $</a:t>
            </a:r>
            <a:r>
              <a:rPr lang="en-US" altLang="en-US" sz="2800" dirty="0" err="1">
                <a:latin typeface="Times New Roman" panose="02020603050405020304" pitchFamily="18" charset="0"/>
              </a:rPr>
              <a:t>fname</a:t>
            </a:r>
            <a:r>
              <a:rPr lang="en-US" altLang="en-US" sz="2800" dirty="0">
                <a:latin typeface="Times New Roman" panose="02020603050405020304" pitchFamily="18" charset="0"/>
              </a:rPr>
              <a:t>”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	grep $</a:t>
            </a:r>
            <a:r>
              <a:rPr lang="en-US" altLang="en-US" sz="2800" dirty="0" err="1">
                <a:latin typeface="Times New Roman" panose="02020603050405020304" pitchFamily="18" charset="0"/>
              </a:rPr>
              <a:t>pname</a:t>
            </a:r>
            <a:r>
              <a:rPr lang="en-US" altLang="en-US" sz="2800" dirty="0">
                <a:latin typeface="Times New Roman" panose="02020603050405020304" pitchFamily="18" charset="0"/>
              </a:rPr>
              <a:t> $</a:t>
            </a:r>
            <a:r>
              <a:rPr lang="en-US" altLang="en-US" sz="2800" dirty="0" err="1">
                <a:latin typeface="Times New Roman" panose="02020603050405020304" pitchFamily="18" charset="0"/>
              </a:rPr>
              <a:t>fname</a:t>
            </a:r>
            <a:r>
              <a:rPr lang="en-US" altLang="en-US" sz="2800" dirty="0">
                <a:latin typeface="Times New Roman" panose="02020603050405020304" pitchFamily="18" charset="0"/>
              </a:rPr>
              <a:t> &gt; abc.txt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	echo –e “Selected records are\n”</a:t>
            </a: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	cat abc.txt</a:t>
            </a:r>
          </a:p>
          <a:p>
            <a:r>
              <a:rPr lang="en-US" altLang="en-US" sz="2800" i="1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0029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7908" y="374161"/>
            <a:ext cx="9144000" cy="6651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u="sng">
                <a:solidFill>
                  <a:srgbClr val="000099"/>
                </a:solidFill>
              </a:rPr>
              <a:t>Using Command Line Arguments</a:t>
            </a:r>
            <a:endParaRPr lang="en-US" altLang="en-US" b="1" u="sng" dirty="0">
              <a:solidFill>
                <a:srgbClr val="000099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2015" y="1204302"/>
            <a:ext cx="1136552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Shell scripts accept arguments from the command line. 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Run non interactively 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Arguments are assigned to special shell variables (positional parameters).</a:t>
            </a:r>
          </a:p>
          <a:p>
            <a:pPr algn="just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</a:rPr>
              <a:t>Represented by $1, $2, </a:t>
            </a:r>
            <a:r>
              <a:rPr lang="en-US" altLang="en-US" sz="3200" dirty="0" err="1">
                <a:latin typeface="Times New Roman" panose="02020603050405020304" pitchFamily="18" charset="0"/>
              </a:rPr>
              <a:t>etc</a:t>
            </a:r>
            <a:r>
              <a:rPr lang="en-US" altLang="en-US" sz="3200" dirty="0">
                <a:latin typeface="Times New Roman" panose="02020603050405020304" pitchFamily="18" charset="0"/>
              </a:rPr>
              <a:t>; </a:t>
            </a:r>
          </a:p>
          <a:p>
            <a:pPr algn="just"/>
            <a:endParaRPr lang="en-US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5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755</Words>
  <Application>Microsoft Office PowerPoint</Application>
  <PresentationFormat>Widescreen</PresentationFormat>
  <Paragraphs>308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Shell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Purohit S</dc:creator>
  <cp:lastModifiedBy>Purohit S</cp:lastModifiedBy>
  <cp:revision>39</cp:revision>
  <dcterms:created xsi:type="dcterms:W3CDTF">2018-10-27T03:20:41Z</dcterms:created>
  <dcterms:modified xsi:type="dcterms:W3CDTF">2018-10-31T10:23:35Z</dcterms:modified>
</cp:coreProperties>
</file>