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222875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374798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9183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3595580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357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1736758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3765646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36742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388708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4E2CC-D2D6-483C-9D47-38D4712DC0D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353866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4E2CC-D2D6-483C-9D47-38D4712DC0D5}"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157706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4E2CC-D2D6-483C-9D47-38D4712DC0D5}"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309958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4E2CC-D2D6-483C-9D47-38D4712DC0D5}"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137953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4E2CC-D2D6-483C-9D47-38D4712DC0D5}"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238573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4E2CC-D2D6-483C-9D47-38D4712DC0D5}"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33403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44E2CC-D2D6-483C-9D47-38D4712DC0D5}"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5B597-6A6B-4800-8DB7-BBBF8FCEC3A7}" type="slidenum">
              <a:rPr lang="en-US" smtClean="0"/>
              <a:t>‹#›</a:t>
            </a:fld>
            <a:endParaRPr lang="en-US"/>
          </a:p>
        </p:txBody>
      </p:sp>
    </p:spTree>
    <p:extLst>
      <p:ext uri="{BB962C8B-B14F-4D97-AF65-F5344CB8AC3E}">
        <p14:creationId xmlns:p14="http://schemas.microsoft.com/office/powerpoint/2010/main" val="91757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44E2CC-D2D6-483C-9D47-38D4712DC0D5}" type="datetimeFigureOut">
              <a:rPr lang="en-US" smtClean="0"/>
              <a:t>4/16/2019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55B597-6A6B-4800-8DB7-BBBF8FCEC3A7}" type="slidenum">
              <a:rPr lang="en-US" smtClean="0"/>
              <a:t>‹#›</a:t>
            </a:fld>
            <a:endParaRPr lang="en-US"/>
          </a:p>
        </p:txBody>
      </p:sp>
    </p:spTree>
    <p:extLst>
      <p:ext uri="{BB962C8B-B14F-4D97-AF65-F5344CB8AC3E}">
        <p14:creationId xmlns:p14="http://schemas.microsoft.com/office/powerpoint/2010/main" val="3723532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9390-6FF0-419A-877E-87FACE8223EC}"/>
              </a:ext>
            </a:extLst>
          </p:cNvPr>
          <p:cNvSpPr>
            <a:spLocks noGrp="1"/>
          </p:cNvSpPr>
          <p:nvPr>
            <p:ph type="ctrTitle"/>
          </p:nvPr>
        </p:nvSpPr>
        <p:spPr/>
        <p:txBody>
          <a:bodyPr/>
          <a:lstStyle/>
          <a:p>
            <a:pPr algn="ctr"/>
            <a:r>
              <a:rPr lang="en-US" dirty="0"/>
              <a:t>Data Science Capstone Project</a:t>
            </a:r>
          </a:p>
        </p:txBody>
      </p:sp>
      <p:sp>
        <p:nvSpPr>
          <p:cNvPr id="3" name="Subtitle 2">
            <a:extLst>
              <a:ext uri="{FF2B5EF4-FFF2-40B4-BE49-F238E27FC236}">
                <a16:creationId xmlns:a16="http://schemas.microsoft.com/office/drawing/2014/main" id="{7148D0D4-1730-493D-B52E-98F52BDA872A}"/>
              </a:ext>
            </a:extLst>
          </p:cNvPr>
          <p:cNvSpPr>
            <a:spLocks noGrp="1"/>
          </p:cNvSpPr>
          <p:nvPr>
            <p:ph type="subTitle" idx="1"/>
          </p:nvPr>
        </p:nvSpPr>
        <p:spPr/>
        <p:txBody>
          <a:bodyPr>
            <a:normAutofit/>
          </a:bodyPr>
          <a:lstStyle/>
          <a:p>
            <a:r>
              <a:rPr lang="en-US" sz="2400" dirty="0"/>
              <a:t>Heriberto Encinas López</a:t>
            </a:r>
          </a:p>
        </p:txBody>
      </p:sp>
    </p:spTree>
    <p:extLst>
      <p:ext uri="{BB962C8B-B14F-4D97-AF65-F5344CB8AC3E}">
        <p14:creationId xmlns:p14="http://schemas.microsoft.com/office/powerpoint/2010/main" val="23134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CDDA-F022-4637-8CE8-F03DD86E8933}"/>
              </a:ext>
            </a:extLst>
          </p:cNvPr>
          <p:cNvSpPr>
            <a:spLocks noGrp="1"/>
          </p:cNvSpPr>
          <p:nvPr>
            <p:ph type="title"/>
          </p:nvPr>
        </p:nvSpPr>
        <p:spPr/>
        <p:txBody>
          <a:bodyPr/>
          <a:lstStyle/>
          <a:p>
            <a:r>
              <a:rPr lang="en-US" dirty="0"/>
              <a:t>Date of Transaction</a:t>
            </a:r>
          </a:p>
        </p:txBody>
      </p:sp>
      <p:pic>
        <p:nvPicPr>
          <p:cNvPr id="4" name="Content Placeholder 3">
            <a:extLst>
              <a:ext uri="{FF2B5EF4-FFF2-40B4-BE49-F238E27FC236}">
                <a16:creationId xmlns:a16="http://schemas.microsoft.com/office/drawing/2014/main" id="{0F14C497-2C82-4AB5-9386-CAFE7DE11E6C}"/>
              </a:ext>
            </a:extLst>
          </p:cNvPr>
          <p:cNvPicPr>
            <a:picLocks noGrp="1"/>
          </p:cNvPicPr>
          <p:nvPr>
            <p:ph idx="1"/>
          </p:nvPr>
        </p:nvPicPr>
        <p:blipFill>
          <a:blip r:embed="rId2"/>
          <a:stretch>
            <a:fillRect/>
          </a:stretch>
        </p:blipFill>
        <p:spPr>
          <a:xfrm>
            <a:off x="1612439" y="1507958"/>
            <a:ext cx="7114465" cy="4462086"/>
          </a:xfrm>
          <a:prstGeom prst="rect">
            <a:avLst/>
          </a:prstGeom>
        </p:spPr>
      </p:pic>
    </p:spTree>
    <p:extLst>
      <p:ext uri="{BB962C8B-B14F-4D97-AF65-F5344CB8AC3E}">
        <p14:creationId xmlns:p14="http://schemas.microsoft.com/office/powerpoint/2010/main" val="48421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9EDB-FC47-4D0B-8173-BC2DC26AA3FE}"/>
              </a:ext>
            </a:extLst>
          </p:cNvPr>
          <p:cNvSpPr>
            <a:spLocks noGrp="1"/>
          </p:cNvSpPr>
          <p:nvPr>
            <p:ph type="title"/>
          </p:nvPr>
        </p:nvSpPr>
        <p:spPr/>
        <p:txBody>
          <a:bodyPr/>
          <a:lstStyle/>
          <a:p>
            <a:r>
              <a:rPr lang="en-US" dirty="0"/>
              <a:t>House Age</a:t>
            </a:r>
          </a:p>
        </p:txBody>
      </p:sp>
      <p:pic>
        <p:nvPicPr>
          <p:cNvPr id="4" name="Content Placeholder 3">
            <a:extLst>
              <a:ext uri="{FF2B5EF4-FFF2-40B4-BE49-F238E27FC236}">
                <a16:creationId xmlns:a16="http://schemas.microsoft.com/office/drawing/2014/main" id="{918B8611-E693-4D32-94A1-38D5104BBBA1}"/>
              </a:ext>
            </a:extLst>
          </p:cNvPr>
          <p:cNvPicPr>
            <a:picLocks noGrp="1"/>
          </p:cNvPicPr>
          <p:nvPr>
            <p:ph idx="1"/>
          </p:nvPr>
        </p:nvPicPr>
        <p:blipFill>
          <a:blip r:embed="rId2"/>
          <a:stretch>
            <a:fillRect/>
          </a:stretch>
        </p:blipFill>
        <p:spPr>
          <a:xfrm>
            <a:off x="1693201" y="1683289"/>
            <a:ext cx="6564933" cy="4565111"/>
          </a:xfrm>
          <a:prstGeom prst="rect">
            <a:avLst/>
          </a:prstGeom>
        </p:spPr>
      </p:pic>
    </p:spTree>
    <p:extLst>
      <p:ext uri="{BB962C8B-B14F-4D97-AF65-F5344CB8AC3E}">
        <p14:creationId xmlns:p14="http://schemas.microsoft.com/office/powerpoint/2010/main" val="251398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DC8B-B656-45A3-98B6-CEF8276796A2}"/>
              </a:ext>
            </a:extLst>
          </p:cNvPr>
          <p:cNvSpPr>
            <a:spLocks noGrp="1"/>
          </p:cNvSpPr>
          <p:nvPr>
            <p:ph type="title"/>
          </p:nvPr>
        </p:nvSpPr>
        <p:spPr/>
        <p:txBody>
          <a:bodyPr/>
          <a:lstStyle/>
          <a:p>
            <a:r>
              <a:rPr lang="en-US" dirty="0"/>
              <a:t>Distance to nearest MRT station</a:t>
            </a:r>
          </a:p>
        </p:txBody>
      </p:sp>
      <p:pic>
        <p:nvPicPr>
          <p:cNvPr id="4" name="Content Placeholder 3">
            <a:extLst>
              <a:ext uri="{FF2B5EF4-FFF2-40B4-BE49-F238E27FC236}">
                <a16:creationId xmlns:a16="http://schemas.microsoft.com/office/drawing/2014/main" id="{B089E7EA-3551-45AB-91CC-DCC53B9BCC40}"/>
              </a:ext>
            </a:extLst>
          </p:cNvPr>
          <p:cNvPicPr>
            <a:picLocks noGrp="1"/>
          </p:cNvPicPr>
          <p:nvPr>
            <p:ph idx="1"/>
          </p:nvPr>
        </p:nvPicPr>
        <p:blipFill>
          <a:blip r:embed="rId2"/>
          <a:stretch>
            <a:fillRect/>
          </a:stretch>
        </p:blipFill>
        <p:spPr>
          <a:xfrm>
            <a:off x="1730047" y="1652494"/>
            <a:ext cx="6483511" cy="4595906"/>
          </a:xfrm>
          <a:prstGeom prst="rect">
            <a:avLst/>
          </a:prstGeom>
        </p:spPr>
      </p:pic>
    </p:spTree>
    <p:extLst>
      <p:ext uri="{BB962C8B-B14F-4D97-AF65-F5344CB8AC3E}">
        <p14:creationId xmlns:p14="http://schemas.microsoft.com/office/powerpoint/2010/main" val="173042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5DDD-BFDB-4B09-B6E6-0D59CD507FF8}"/>
              </a:ext>
            </a:extLst>
          </p:cNvPr>
          <p:cNvSpPr>
            <a:spLocks noGrp="1"/>
          </p:cNvSpPr>
          <p:nvPr>
            <p:ph type="title"/>
          </p:nvPr>
        </p:nvSpPr>
        <p:spPr/>
        <p:txBody>
          <a:bodyPr/>
          <a:lstStyle/>
          <a:p>
            <a:r>
              <a:rPr lang="en-US" dirty="0"/>
              <a:t>Number of convenience stores</a:t>
            </a:r>
          </a:p>
        </p:txBody>
      </p:sp>
      <p:pic>
        <p:nvPicPr>
          <p:cNvPr id="4" name="Content Placeholder 3">
            <a:extLst>
              <a:ext uri="{FF2B5EF4-FFF2-40B4-BE49-F238E27FC236}">
                <a16:creationId xmlns:a16="http://schemas.microsoft.com/office/drawing/2014/main" id="{BDD74467-F818-4925-95DB-745E6F6CEEEE}"/>
              </a:ext>
            </a:extLst>
          </p:cNvPr>
          <p:cNvPicPr>
            <a:picLocks noGrp="1"/>
          </p:cNvPicPr>
          <p:nvPr>
            <p:ph idx="1"/>
          </p:nvPr>
        </p:nvPicPr>
        <p:blipFill>
          <a:blip r:embed="rId2"/>
          <a:stretch>
            <a:fillRect/>
          </a:stretch>
        </p:blipFill>
        <p:spPr>
          <a:xfrm>
            <a:off x="1707489" y="1659042"/>
            <a:ext cx="6536358" cy="4589358"/>
          </a:xfrm>
          <a:prstGeom prst="rect">
            <a:avLst/>
          </a:prstGeom>
        </p:spPr>
      </p:pic>
    </p:spTree>
    <p:extLst>
      <p:ext uri="{BB962C8B-B14F-4D97-AF65-F5344CB8AC3E}">
        <p14:creationId xmlns:p14="http://schemas.microsoft.com/office/powerpoint/2010/main" val="103950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7717-9599-4519-9708-4708AEDD1BA8}"/>
              </a:ext>
            </a:extLst>
          </p:cNvPr>
          <p:cNvSpPr>
            <a:spLocks noGrp="1"/>
          </p:cNvSpPr>
          <p:nvPr>
            <p:ph type="title"/>
          </p:nvPr>
        </p:nvSpPr>
        <p:spPr/>
        <p:txBody>
          <a:bodyPr/>
          <a:lstStyle/>
          <a:p>
            <a:r>
              <a:rPr lang="en-US" dirty="0"/>
              <a:t>Latitude and Longitude </a:t>
            </a:r>
          </a:p>
        </p:txBody>
      </p:sp>
      <p:sp>
        <p:nvSpPr>
          <p:cNvPr id="3" name="Content Placeholder 2">
            <a:extLst>
              <a:ext uri="{FF2B5EF4-FFF2-40B4-BE49-F238E27FC236}">
                <a16:creationId xmlns:a16="http://schemas.microsoft.com/office/drawing/2014/main" id="{5C13DD47-6CE0-4C3C-BA82-3A41441074BC}"/>
              </a:ext>
            </a:extLst>
          </p:cNvPr>
          <p:cNvSpPr>
            <a:spLocks noGrp="1"/>
          </p:cNvSpPr>
          <p:nvPr>
            <p:ph idx="1"/>
          </p:nvPr>
        </p:nvSpPr>
        <p:spPr/>
        <p:txBody>
          <a:bodyPr/>
          <a:lstStyle/>
          <a:p>
            <a:r>
              <a:rPr lang="en-US" dirty="0"/>
              <a:t>Latitude and longitude values were modified first to addresses and then to city districts. I consider this attribute to be more meaningful than latitude </a:t>
            </a:r>
            <a:r>
              <a:rPr lang="en-US" dirty="0">
                <a:latin typeface="Arial Nova Cond" panose="020B0604020202020204" pitchFamily="34" charset="0"/>
              </a:rPr>
              <a:t>and longitude values alone</a:t>
            </a:r>
            <a:r>
              <a:rPr lang="en-US" dirty="0"/>
              <a:t>.</a:t>
            </a:r>
          </a:p>
        </p:txBody>
      </p:sp>
      <p:sp>
        <p:nvSpPr>
          <p:cNvPr id="5" name="Rectangle: Rounded Corners 4">
            <a:extLst>
              <a:ext uri="{FF2B5EF4-FFF2-40B4-BE49-F238E27FC236}">
                <a16:creationId xmlns:a16="http://schemas.microsoft.com/office/drawing/2014/main" id="{69A218F7-452B-4346-82F8-28D2F1FD30DB}"/>
              </a:ext>
            </a:extLst>
          </p:cNvPr>
          <p:cNvSpPr/>
          <p:nvPr/>
        </p:nvSpPr>
        <p:spPr>
          <a:xfrm>
            <a:off x="1203158" y="3673642"/>
            <a:ext cx="1540042" cy="85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D68E00-F78F-4014-B9A8-F8078AF95994}"/>
              </a:ext>
            </a:extLst>
          </p:cNvPr>
          <p:cNvSpPr txBox="1"/>
          <p:nvPr/>
        </p:nvSpPr>
        <p:spPr>
          <a:xfrm>
            <a:off x="1448902" y="3637093"/>
            <a:ext cx="1377956" cy="923330"/>
          </a:xfrm>
          <a:prstGeom prst="rect">
            <a:avLst/>
          </a:prstGeom>
          <a:noFill/>
        </p:spPr>
        <p:txBody>
          <a:bodyPr wrap="square" rtlCol="0">
            <a:spAutoFit/>
          </a:bodyPr>
          <a:lstStyle/>
          <a:p>
            <a:r>
              <a:rPr lang="en-US" dirty="0"/>
              <a:t>Latitude and Longitude</a:t>
            </a:r>
          </a:p>
        </p:txBody>
      </p:sp>
      <p:sp>
        <p:nvSpPr>
          <p:cNvPr id="6" name="Rectangle: Rounded Corners 5">
            <a:extLst>
              <a:ext uri="{FF2B5EF4-FFF2-40B4-BE49-F238E27FC236}">
                <a16:creationId xmlns:a16="http://schemas.microsoft.com/office/drawing/2014/main" id="{1742536F-790E-497E-ACB5-6B77D4460E9B}"/>
              </a:ext>
            </a:extLst>
          </p:cNvPr>
          <p:cNvSpPr/>
          <p:nvPr/>
        </p:nvSpPr>
        <p:spPr>
          <a:xfrm>
            <a:off x="7253647" y="3673642"/>
            <a:ext cx="1540042" cy="85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B5EF813-B333-4FA1-A6F7-8C9EF62FC0FE}"/>
              </a:ext>
            </a:extLst>
          </p:cNvPr>
          <p:cNvSpPr/>
          <p:nvPr/>
        </p:nvSpPr>
        <p:spPr>
          <a:xfrm>
            <a:off x="4168333" y="3673642"/>
            <a:ext cx="1540042" cy="85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86A069-F8B9-46EE-B3F1-E4EA8FA2D320}"/>
              </a:ext>
            </a:extLst>
          </p:cNvPr>
          <p:cNvSpPr txBox="1"/>
          <p:nvPr/>
        </p:nvSpPr>
        <p:spPr>
          <a:xfrm>
            <a:off x="4414077" y="3914092"/>
            <a:ext cx="1377956" cy="369332"/>
          </a:xfrm>
          <a:prstGeom prst="rect">
            <a:avLst/>
          </a:prstGeom>
          <a:noFill/>
        </p:spPr>
        <p:txBody>
          <a:bodyPr wrap="square" rtlCol="0">
            <a:spAutoFit/>
          </a:bodyPr>
          <a:lstStyle/>
          <a:p>
            <a:r>
              <a:rPr lang="en-US" dirty="0"/>
              <a:t>Address</a:t>
            </a:r>
          </a:p>
        </p:txBody>
      </p:sp>
      <p:sp>
        <p:nvSpPr>
          <p:cNvPr id="9" name="TextBox 8">
            <a:extLst>
              <a:ext uri="{FF2B5EF4-FFF2-40B4-BE49-F238E27FC236}">
                <a16:creationId xmlns:a16="http://schemas.microsoft.com/office/drawing/2014/main" id="{BA61CA0E-0EB6-46A8-BA2C-4CAC83A2E76F}"/>
              </a:ext>
            </a:extLst>
          </p:cNvPr>
          <p:cNvSpPr txBox="1"/>
          <p:nvPr/>
        </p:nvSpPr>
        <p:spPr>
          <a:xfrm>
            <a:off x="7655890" y="3775592"/>
            <a:ext cx="1377956" cy="646331"/>
          </a:xfrm>
          <a:prstGeom prst="rect">
            <a:avLst/>
          </a:prstGeom>
          <a:noFill/>
        </p:spPr>
        <p:txBody>
          <a:bodyPr wrap="square" rtlCol="0">
            <a:spAutoFit/>
          </a:bodyPr>
          <a:lstStyle/>
          <a:p>
            <a:r>
              <a:rPr lang="en-US" dirty="0"/>
              <a:t>City District</a:t>
            </a:r>
          </a:p>
        </p:txBody>
      </p:sp>
      <p:cxnSp>
        <p:nvCxnSpPr>
          <p:cNvPr id="11" name="Straight Arrow Connector 10">
            <a:extLst>
              <a:ext uri="{FF2B5EF4-FFF2-40B4-BE49-F238E27FC236}">
                <a16:creationId xmlns:a16="http://schemas.microsoft.com/office/drawing/2014/main" id="{4761E40C-82AA-451E-B488-07505FF4C372}"/>
              </a:ext>
            </a:extLst>
          </p:cNvPr>
          <p:cNvCxnSpPr/>
          <p:nvPr/>
        </p:nvCxnSpPr>
        <p:spPr>
          <a:xfrm>
            <a:off x="2951747" y="4098757"/>
            <a:ext cx="994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01A1A6-374B-457B-8AA6-D4032832EDF5}"/>
              </a:ext>
            </a:extLst>
          </p:cNvPr>
          <p:cNvCxnSpPr/>
          <p:nvPr/>
        </p:nvCxnSpPr>
        <p:spPr>
          <a:xfrm>
            <a:off x="5936411" y="4058651"/>
            <a:ext cx="1090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52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8141-6445-48FF-B859-0B151DCCFE6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9E298A4-6374-4D3D-8BA9-F31F5841D1D3}"/>
              </a:ext>
            </a:extLst>
          </p:cNvPr>
          <p:cNvPicPr>
            <a:picLocks noGrp="1"/>
          </p:cNvPicPr>
          <p:nvPr>
            <p:ph idx="1"/>
          </p:nvPr>
        </p:nvPicPr>
        <p:blipFill>
          <a:blip r:embed="rId2"/>
          <a:stretch>
            <a:fillRect/>
          </a:stretch>
        </p:blipFill>
        <p:spPr>
          <a:xfrm rot="16200000">
            <a:off x="2077390" y="-1060510"/>
            <a:ext cx="5683315" cy="8934504"/>
          </a:xfrm>
          <a:prstGeom prst="rect">
            <a:avLst/>
          </a:prstGeom>
        </p:spPr>
      </p:pic>
    </p:spTree>
    <p:extLst>
      <p:ext uri="{BB962C8B-B14F-4D97-AF65-F5344CB8AC3E}">
        <p14:creationId xmlns:p14="http://schemas.microsoft.com/office/powerpoint/2010/main" val="384189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A3D2-1F68-4997-AEC9-F8D6D18F22E6}"/>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F1BBEAF0-77CD-4AF0-B03C-74237629F69C}"/>
              </a:ext>
            </a:extLst>
          </p:cNvPr>
          <p:cNvPicPr>
            <a:picLocks noGrp="1"/>
          </p:cNvPicPr>
          <p:nvPr>
            <p:ph idx="1"/>
          </p:nvPr>
        </p:nvPicPr>
        <p:blipFill rotWithShape="1">
          <a:blip r:embed="rId2"/>
          <a:srcRect l="548" r="4299"/>
          <a:stretch/>
        </p:blipFill>
        <p:spPr>
          <a:xfrm>
            <a:off x="431843" y="1662979"/>
            <a:ext cx="9289255" cy="4071996"/>
          </a:xfrm>
          <a:prstGeom prst="rect">
            <a:avLst/>
          </a:prstGeom>
        </p:spPr>
      </p:pic>
    </p:spTree>
    <p:extLst>
      <p:ext uri="{BB962C8B-B14F-4D97-AF65-F5344CB8AC3E}">
        <p14:creationId xmlns:p14="http://schemas.microsoft.com/office/powerpoint/2010/main" val="202176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745B-6963-41BE-9C79-4C942197DCFC}"/>
              </a:ext>
            </a:extLst>
          </p:cNvPr>
          <p:cNvSpPr>
            <a:spLocks noGrp="1"/>
          </p:cNvSpPr>
          <p:nvPr>
            <p:ph type="title"/>
          </p:nvPr>
        </p:nvSpPr>
        <p:spPr/>
        <p:txBody>
          <a:bodyPr/>
          <a:lstStyle/>
          <a:p>
            <a:r>
              <a:rPr lang="en-US" b="1" dirty="0"/>
              <a:t>Final Data Preparation</a:t>
            </a:r>
            <a:br>
              <a:rPr lang="en-US" b="1" dirty="0"/>
            </a:br>
            <a:endParaRPr lang="en-US" dirty="0"/>
          </a:p>
        </p:txBody>
      </p:sp>
      <p:pic>
        <p:nvPicPr>
          <p:cNvPr id="4" name="Content Placeholder 3">
            <a:extLst>
              <a:ext uri="{FF2B5EF4-FFF2-40B4-BE49-F238E27FC236}">
                <a16:creationId xmlns:a16="http://schemas.microsoft.com/office/drawing/2014/main" id="{4639D256-2F99-47BC-B033-C54D2A15CC81}"/>
              </a:ext>
            </a:extLst>
          </p:cNvPr>
          <p:cNvPicPr>
            <a:picLocks noGrp="1"/>
          </p:cNvPicPr>
          <p:nvPr>
            <p:ph idx="1"/>
          </p:nvPr>
        </p:nvPicPr>
        <p:blipFill>
          <a:blip r:embed="rId2"/>
          <a:stretch>
            <a:fillRect/>
          </a:stretch>
        </p:blipFill>
        <p:spPr>
          <a:xfrm>
            <a:off x="677334" y="2861761"/>
            <a:ext cx="9344303" cy="2030161"/>
          </a:xfrm>
          <a:prstGeom prst="rect">
            <a:avLst/>
          </a:prstGeom>
        </p:spPr>
      </p:pic>
    </p:spTree>
    <p:extLst>
      <p:ext uri="{BB962C8B-B14F-4D97-AF65-F5344CB8AC3E}">
        <p14:creationId xmlns:p14="http://schemas.microsoft.com/office/powerpoint/2010/main" val="1014416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E374-4956-4C66-8EBF-374F4FA5244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61DDC9E-AF30-4905-A67E-6612C1AAFCA2}"/>
              </a:ext>
            </a:extLst>
          </p:cNvPr>
          <p:cNvSpPr>
            <a:spLocks noGrp="1"/>
          </p:cNvSpPr>
          <p:nvPr>
            <p:ph idx="1"/>
          </p:nvPr>
        </p:nvSpPr>
        <p:spPr/>
        <p:txBody>
          <a:bodyPr/>
          <a:lstStyle/>
          <a:p>
            <a:r>
              <a:rPr lang="en-US" dirty="0"/>
              <a:t>We were able to develop a significant model that is capable of explaining a decent percentage of variation within the data. It is possible that more complex models or more rich datasets achieve better results. </a:t>
            </a:r>
          </a:p>
          <a:p>
            <a:r>
              <a:rPr lang="en-US" dirty="0"/>
              <a:t>However, for our purposes we were able to find a model that performed well. To achieve better results I would suggest using more complex models such as K-Nearest Neighbors or Polynomial Regression. </a:t>
            </a:r>
          </a:p>
          <a:p>
            <a:r>
              <a:rPr lang="en-US" dirty="0"/>
              <a:t>The obtained results can be seen as the base to make further improvements, maybe using the well-known Sklearn library.</a:t>
            </a:r>
          </a:p>
          <a:p>
            <a:endParaRPr lang="en-US" dirty="0"/>
          </a:p>
        </p:txBody>
      </p:sp>
    </p:spTree>
    <p:extLst>
      <p:ext uri="{BB962C8B-B14F-4D97-AF65-F5344CB8AC3E}">
        <p14:creationId xmlns:p14="http://schemas.microsoft.com/office/powerpoint/2010/main" val="407338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DF08-0ADE-4BFD-956A-989583BF4BA2}"/>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DAE1A5DF-384B-4B85-BA49-4F3092CF528B}"/>
              </a:ext>
            </a:extLst>
          </p:cNvPr>
          <p:cNvSpPr>
            <a:spLocks noGrp="1"/>
          </p:cNvSpPr>
          <p:nvPr>
            <p:ph idx="1"/>
          </p:nvPr>
        </p:nvSpPr>
        <p:spPr/>
        <p:txBody>
          <a:bodyPr/>
          <a:lstStyle/>
          <a:p>
            <a:r>
              <a:rPr lang="en-US" dirty="0"/>
              <a:t>After analyzing the information, I would make the following suggestions:</a:t>
            </a:r>
          </a:p>
          <a:p>
            <a:r>
              <a:rPr lang="en-US" dirty="0"/>
              <a:t>1. First, I would recommend focusing on those districts that we pinpointed as the most relevant when determining the price.</a:t>
            </a:r>
          </a:p>
          <a:p>
            <a:r>
              <a:rPr lang="en-US" dirty="0"/>
              <a:t>2. I would also recommend exploring the possibility of gathering data related to other factors such as: How many schools the district has? How close it is to other transportation services such as bus, or airport, etc.? Including more of these variables will provide us with a better look at the whole picture.</a:t>
            </a:r>
          </a:p>
          <a:p>
            <a:r>
              <a:rPr lang="en-US" dirty="0"/>
              <a:t>3. Instead of latitude and longitude values try to get more meaningful information such as neighborhood, city district, village, etc. Attributes that segment the data into more meaningful subsets</a:t>
            </a:r>
          </a:p>
        </p:txBody>
      </p:sp>
    </p:spTree>
    <p:extLst>
      <p:ext uri="{BB962C8B-B14F-4D97-AF65-F5344CB8AC3E}">
        <p14:creationId xmlns:p14="http://schemas.microsoft.com/office/powerpoint/2010/main" val="46894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5F09-97D0-41A8-AE49-1AC09FEC9F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B1D193-5B7D-470F-9406-A00ACDB85FCF}"/>
              </a:ext>
            </a:extLst>
          </p:cNvPr>
          <p:cNvSpPr>
            <a:spLocks noGrp="1"/>
          </p:cNvSpPr>
          <p:nvPr>
            <p:ph idx="1"/>
          </p:nvPr>
        </p:nvSpPr>
        <p:spPr/>
        <p:txBody>
          <a:bodyPr>
            <a:normAutofit lnSpcReduction="10000"/>
          </a:bodyPr>
          <a:lstStyle/>
          <a:p>
            <a:r>
              <a:rPr lang="en-US" dirty="0"/>
              <a:t>Analyze and then solve the following problem: Real state valuation. </a:t>
            </a:r>
          </a:p>
          <a:p>
            <a:r>
              <a:rPr lang="en-US" dirty="0"/>
              <a:t>The task of assigning a monetary value to a specific property based on its attributes. </a:t>
            </a:r>
          </a:p>
          <a:p>
            <a:r>
              <a:rPr lang="en-US" dirty="0"/>
              <a:t>Complex and dynamic problem that can be affected by a variety of external factors such as: the economy, neighborhood crime rates, geology, etc. </a:t>
            </a:r>
          </a:p>
          <a:p>
            <a:r>
              <a:rPr lang="en-US" dirty="0"/>
              <a:t>This problem is of interest for the two following groups: </a:t>
            </a:r>
          </a:p>
          <a:p>
            <a:pPr lvl="1"/>
            <a:r>
              <a:rPr lang="en-US" dirty="0"/>
              <a:t>1) Real state agencies: may help them achieve better profits when purchasing/selling a specific property</a:t>
            </a:r>
          </a:p>
          <a:p>
            <a:pPr lvl="1"/>
            <a:r>
              <a:rPr lang="en-US" dirty="0"/>
              <a:t>2) potential buyers (clients): may help make more appropriate decisions when purchasing/selling a specific property</a:t>
            </a:r>
          </a:p>
          <a:p>
            <a:r>
              <a:rPr lang="en-US" dirty="0"/>
              <a:t>Can we accurately predict the price of a given property using information such as, house age and/or location?</a:t>
            </a:r>
          </a:p>
          <a:p>
            <a:endParaRPr lang="en-US" dirty="0"/>
          </a:p>
        </p:txBody>
      </p:sp>
    </p:spTree>
    <p:extLst>
      <p:ext uri="{BB962C8B-B14F-4D97-AF65-F5344CB8AC3E}">
        <p14:creationId xmlns:p14="http://schemas.microsoft.com/office/powerpoint/2010/main" val="2474828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29FF-FAF0-4CEE-91DB-083EB732CF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01E3E74-A249-49E0-BADD-DA55E0159716}"/>
              </a:ext>
            </a:extLst>
          </p:cNvPr>
          <p:cNvSpPr>
            <a:spLocks noGrp="1"/>
          </p:cNvSpPr>
          <p:nvPr>
            <p:ph idx="1"/>
          </p:nvPr>
        </p:nvSpPr>
        <p:spPr/>
        <p:txBody>
          <a:bodyPr/>
          <a:lstStyle/>
          <a:p>
            <a:r>
              <a:rPr lang="en-US" dirty="0"/>
              <a:t>This is the conclusion to my capstone project. In this project we took information related to real state for different properties in the city of New Taipei in Taiwan. The data set was processed, relevant information was extracted, and a multi-linear regression model was built. </a:t>
            </a:r>
          </a:p>
          <a:p>
            <a:r>
              <a:rPr lang="en-US" dirty="0"/>
              <a:t>From these models several insights were obtained: The relevancy of some variables was confirmed as was previously suspected during the exploratory analysis phase. In addition to this, for the location variable, a group of highly relevant city districts was identified.</a:t>
            </a:r>
          </a:p>
          <a:p>
            <a:r>
              <a:rPr lang="en-US" dirty="0"/>
              <a:t>We were able to build a significant model that requires less information than what we initially had. Additionally, we were able to pinpoint those attributes that have the most impact on the final price.</a:t>
            </a:r>
          </a:p>
          <a:p>
            <a:endParaRPr lang="en-US" dirty="0"/>
          </a:p>
        </p:txBody>
      </p:sp>
    </p:spTree>
    <p:extLst>
      <p:ext uri="{BB962C8B-B14F-4D97-AF65-F5344CB8AC3E}">
        <p14:creationId xmlns:p14="http://schemas.microsoft.com/office/powerpoint/2010/main" val="422161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A7DA-90DA-404E-A552-846B4E10652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5CA06D0-3AD2-472A-9385-4F449AA1A2BE}"/>
              </a:ext>
            </a:extLst>
          </p:cNvPr>
          <p:cNvSpPr>
            <a:spLocks noGrp="1"/>
          </p:cNvSpPr>
          <p:nvPr>
            <p:ph idx="1"/>
          </p:nvPr>
        </p:nvSpPr>
        <p:spPr/>
        <p:txBody>
          <a:bodyPr>
            <a:normAutofit/>
          </a:bodyPr>
          <a:lstStyle/>
          <a:p>
            <a:r>
              <a:rPr lang="en-US" sz="2400" dirty="0"/>
              <a:t>“Real Estate Valuation Data Set”</a:t>
            </a:r>
          </a:p>
          <a:p>
            <a:r>
              <a:rPr lang="en-US" sz="2400" dirty="0"/>
              <a:t>From UCI Machine Learning Repository. </a:t>
            </a:r>
          </a:p>
          <a:p>
            <a:r>
              <a:rPr lang="en-US" sz="2400" dirty="0"/>
              <a:t>Multivariate data</a:t>
            </a:r>
          </a:p>
          <a:p>
            <a:r>
              <a:rPr lang="en-US" sz="2400" dirty="0"/>
              <a:t>414 instances. </a:t>
            </a:r>
          </a:p>
          <a:p>
            <a:r>
              <a:rPr lang="en-US" sz="2400" dirty="0"/>
              <a:t>7 attributes per instance</a:t>
            </a:r>
          </a:p>
          <a:p>
            <a:r>
              <a:rPr lang="en-US" sz="2400" dirty="0"/>
              <a:t>Associated with Regression tasks</a:t>
            </a:r>
          </a:p>
        </p:txBody>
      </p:sp>
    </p:spTree>
    <p:extLst>
      <p:ext uri="{BB962C8B-B14F-4D97-AF65-F5344CB8AC3E}">
        <p14:creationId xmlns:p14="http://schemas.microsoft.com/office/powerpoint/2010/main" val="94194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FDD1-0C7C-4856-8B32-1B5EDBCE5243}"/>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AA07578F-A4CC-4BF6-BA71-C54FBED7B99F}"/>
              </a:ext>
            </a:extLst>
          </p:cNvPr>
          <p:cNvGraphicFramePr>
            <a:graphicFrameLocks noGrp="1"/>
          </p:cNvGraphicFramePr>
          <p:nvPr>
            <p:ph idx="1"/>
            <p:extLst>
              <p:ext uri="{D42A27DB-BD31-4B8C-83A1-F6EECF244321}">
                <p14:modId xmlns:p14="http://schemas.microsoft.com/office/powerpoint/2010/main" val="1108907738"/>
              </p:ext>
            </p:extLst>
          </p:nvPr>
        </p:nvGraphicFramePr>
        <p:xfrm>
          <a:off x="798989" y="2130642"/>
          <a:ext cx="8596667" cy="3081716"/>
        </p:xfrm>
        <a:graphic>
          <a:graphicData uri="http://schemas.openxmlformats.org/drawingml/2006/table">
            <a:tbl>
              <a:tblPr firstRow="1" firstCol="1" bandRow="1">
                <a:tableStyleId>{5C22544A-7EE6-4342-B048-85BDC9FD1C3A}</a:tableStyleId>
              </a:tblPr>
              <a:tblGrid>
                <a:gridCol w="3453415">
                  <a:extLst>
                    <a:ext uri="{9D8B030D-6E8A-4147-A177-3AD203B41FA5}">
                      <a16:colId xmlns:a16="http://schemas.microsoft.com/office/drawing/2014/main" val="516857658"/>
                    </a:ext>
                  </a:extLst>
                </a:gridCol>
                <a:gridCol w="3079133">
                  <a:extLst>
                    <a:ext uri="{9D8B030D-6E8A-4147-A177-3AD203B41FA5}">
                      <a16:colId xmlns:a16="http://schemas.microsoft.com/office/drawing/2014/main" val="3889398456"/>
                    </a:ext>
                  </a:extLst>
                </a:gridCol>
                <a:gridCol w="2064119">
                  <a:extLst>
                    <a:ext uri="{9D8B030D-6E8A-4147-A177-3AD203B41FA5}">
                      <a16:colId xmlns:a16="http://schemas.microsoft.com/office/drawing/2014/main" val="637516634"/>
                    </a:ext>
                  </a:extLst>
                </a:gridCol>
              </a:tblGrid>
              <a:tr h="315773">
                <a:tc>
                  <a:txBody>
                    <a:bodyPr/>
                    <a:lstStyle/>
                    <a:p>
                      <a:pPr marL="0" marR="0" algn="ctr">
                        <a:lnSpc>
                          <a:spcPct val="107000"/>
                        </a:lnSpc>
                        <a:spcBef>
                          <a:spcPts val="0"/>
                        </a:spcBef>
                        <a:spcAft>
                          <a:spcPts val="0"/>
                        </a:spcAft>
                      </a:pPr>
                      <a:r>
                        <a:rPr lang="en-US" sz="1400">
                          <a:effectLst/>
                        </a:rPr>
                        <a:t>Attribute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Attribute type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44200"/>
                  </a:ext>
                </a:extLst>
              </a:tr>
              <a:tr h="315773">
                <a:tc>
                  <a:txBody>
                    <a:bodyPr/>
                    <a:lstStyle/>
                    <a:p>
                      <a:pPr marL="0" marR="0" algn="just">
                        <a:lnSpc>
                          <a:spcPct val="107000"/>
                        </a:lnSpc>
                        <a:spcBef>
                          <a:spcPts val="0"/>
                        </a:spcBef>
                        <a:spcAft>
                          <a:spcPts val="0"/>
                        </a:spcAft>
                        <a:tabLst>
                          <a:tab pos="1043940" algn="ctr"/>
                        </a:tabLst>
                      </a:pPr>
                      <a:r>
                        <a:rPr lang="en-US" sz="1400">
                          <a:effectLst/>
                        </a:rPr>
                        <a:t>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Instance number, identifier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Numeric: Integer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2686962"/>
                  </a:ext>
                </a:extLst>
              </a:tr>
              <a:tr h="451529">
                <a:tc>
                  <a:txBody>
                    <a:bodyPr/>
                    <a:lstStyle/>
                    <a:p>
                      <a:pPr marL="0" marR="0" algn="just">
                        <a:lnSpc>
                          <a:spcPct val="107000"/>
                        </a:lnSpc>
                        <a:spcBef>
                          <a:spcPts val="0"/>
                        </a:spcBef>
                        <a:spcAft>
                          <a:spcPts val="0"/>
                        </a:spcAft>
                      </a:pPr>
                      <a:r>
                        <a:rPr lang="en-US" sz="1400">
                          <a:effectLst/>
                        </a:rPr>
                        <a:t>X1 transaction 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The date the transaction was made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Numeric: Real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8254684"/>
                  </a:ext>
                </a:extLst>
              </a:tr>
              <a:tr h="315773">
                <a:tc>
                  <a:txBody>
                    <a:bodyPr/>
                    <a:lstStyle/>
                    <a:p>
                      <a:pPr marL="0" marR="0" algn="just">
                        <a:lnSpc>
                          <a:spcPct val="107000"/>
                        </a:lnSpc>
                        <a:spcBef>
                          <a:spcPts val="0"/>
                        </a:spcBef>
                        <a:spcAft>
                          <a:spcPts val="0"/>
                        </a:spcAft>
                        <a:tabLst>
                          <a:tab pos="2066925" algn="l"/>
                        </a:tabLst>
                      </a:pPr>
                      <a:r>
                        <a:rPr lang="en-US" sz="1400">
                          <a:effectLst/>
                        </a:rPr>
                        <a:t>X2 house 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House age in years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Numeric: Real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993976"/>
                  </a:ext>
                </a:extLst>
              </a:tr>
              <a:tr h="419776">
                <a:tc>
                  <a:txBody>
                    <a:bodyPr/>
                    <a:lstStyle/>
                    <a:p>
                      <a:pPr marL="0" marR="0" algn="just">
                        <a:lnSpc>
                          <a:spcPct val="107000"/>
                        </a:lnSpc>
                        <a:spcBef>
                          <a:spcPts val="0"/>
                        </a:spcBef>
                        <a:spcAft>
                          <a:spcPts val="0"/>
                        </a:spcAft>
                      </a:pPr>
                      <a:r>
                        <a:rPr lang="en-US" sz="1400">
                          <a:effectLst/>
                        </a:rPr>
                        <a:t>X3 distance to the nearest MRT station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Distance to nearest subway station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Numeric: Real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398751"/>
                  </a:ext>
                </a:extLst>
              </a:tr>
              <a:tr h="315773">
                <a:tc>
                  <a:txBody>
                    <a:bodyPr/>
                    <a:lstStyle/>
                    <a:p>
                      <a:pPr marL="0" marR="0" algn="just">
                        <a:lnSpc>
                          <a:spcPct val="107000"/>
                        </a:lnSpc>
                        <a:spcBef>
                          <a:spcPts val="0"/>
                        </a:spcBef>
                        <a:spcAft>
                          <a:spcPts val="0"/>
                        </a:spcAft>
                      </a:pPr>
                      <a:r>
                        <a:rPr lang="en-US" sz="1400">
                          <a:effectLst/>
                        </a:rPr>
                        <a:t>X4 number of convenience stores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Number of convenience stores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Numeric: Integer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98230"/>
                  </a:ext>
                </a:extLst>
              </a:tr>
              <a:tr h="315773">
                <a:tc>
                  <a:txBody>
                    <a:bodyPr/>
                    <a:lstStyle/>
                    <a:p>
                      <a:pPr marL="0" marR="0" algn="just">
                        <a:lnSpc>
                          <a:spcPct val="107000"/>
                        </a:lnSpc>
                        <a:spcBef>
                          <a:spcPts val="0"/>
                        </a:spcBef>
                        <a:spcAft>
                          <a:spcPts val="0"/>
                        </a:spcAft>
                      </a:pPr>
                      <a:r>
                        <a:rPr lang="en-US" sz="1400">
                          <a:effectLst/>
                        </a:rPr>
                        <a:t>X5 latitude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Latitude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Numeric: Real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8804571"/>
                  </a:ext>
                </a:extLst>
              </a:tr>
              <a:tr h="315773">
                <a:tc>
                  <a:txBody>
                    <a:bodyPr/>
                    <a:lstStyle/>
                    <a:p>
                      <a:pPr marL="0" marR="0" algn="just">
                        <a:lnSpc>
                          <a:spcPct val="107000"/>
                        </a:lnSpc>
                        <a:spcBef>
                          <a:spcPts val="0"/>
                        </a:spcBef>
                        <a:spcAft>
                          <a:spcPts val="0"/>
                        </a:spcAft>
                      </a:pPr>
                      <a:r>
                        <a:rPr lang="en-US" sz="1400">
                          <a:effectLst/>
                        </a:rPr>
                        <a:t>X6 longitude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Longitude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Numeric: Real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091532"/>
                  </a:ext>
                </a:extLst>
              </a:tr>
              <a:tr h="315773">
                <a:tc>
                  <a:txBody>
                    <a:bodyPr/>
                    <a:lstStyle/>
                    <a:p>
                      <a:pPr marL="0" marR="0" algn="just">
                        <a:lnSpc>
                          <a:spcPct val="107000"/>
                        </a:lnSpc>
                        <a:spcBef>
                          <a:spcPts val="0"/>
                        </a:spcBef>
                        <a:spcAft>
                          <a:spcPts val="0"/>
                        </a:spcAft>
                      </a:pPr>
                      <a:r>
                        <a:rPr lang="en-US" sz="1400">
                          <a:effectLst/>
                        </a:rPr>
                        <a:t>Y house price of unit area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House price of unit area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Numeric: Real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5767745"/>
                  </a:ext>
                </a:extLst>
              </a:tr>
            </a:tbl>
          </a:graphicData>
        </a:graphic>
      </p:graphicFrame>
    </p:spTree>
    <p:extLst>
      <p:ext uri="{BB962C8B-B14F-4D97-AF65-F5344CB8AC3E}">
        <p14:creationId xmlns:p14="http://schemas.microsoft.com/office/powerpoint/2010/main" val="194489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9CEF-E23A-456A-AFE4-135589EB5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4EE12C-4D87-40C2-84DE-959863127B1E}"/>
              </a:ext>
            </a:extLst>
          </p:cNvPr>
          <p:cNvSpPr>
            <a:spLocks noGrp="1"/>
          </p:cNvSpPr>
          <p:nvPr>
            <p:ph idx="1"/>
          </p:nvPr>
        </p:nvSpPr>
        <p:spPr/>
        <p:txBody>
          <a:bodyPr/>
          <a:lstStyle/>
          <a:p>
            <a:r>
              <a:rPr lang="en-US" sz="2400" dirty="0"/>
              <a:t>Most of the attributes are real values</a:t>
            </a:r>
          </a:p>
          <a:p>
            <a:pPr lvl="1"/>
            <a:r>
              <a:rPr lang="en-US" sz="2000" dirty="0"/>
              <a:t>Few exceptions (integer). </a:t>
            </a:r>
          </a:p>
          <a:p>
            <a:r>
              <a:rPr lang="en-US" sz="2400" dirty="0"/>
              <a:t>Most of the attributes relate to location information. </a:t>
            </a:r>
          </a:p>
          <a:p>
            <a:r>
              <a:rPr lang="en-US" sz="2400" dirty="0"/>
              <a:t>Target value is a numeric (real) value which indicates the price per unit area for a given property.</a:t>
            </a:r>
          </a:p>
          <a:p>
            <a:pPr marL="0" indent="0">
              <a:buNone/>
            </a:pPr>
            <a:endParaRPr lang="en-US" dirty="0"/>
          </a:p>
        </p:txBody>
      </p:sp>
    </p:spTree>
    <p:extLst>
      <p:ext uri="{BB962C8B-B14F-4D97-AF65-F5344CB8AC3E}">
        <p14:creationId xmlns:p14="http://schemas.microsoft.com/office/powerpoint/2010/main" val="33297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F629-FAEA-43DB-9D5C-6B0193F6D3E3}"/>
              </a:ext>
            </a:extLst>
          </p:cNvPr>
          <p:cNvSpPr>
            <a:spLocks noGrp="1"/>
          </p:cNvSpPr>
          <p:nvPr>
            <p:ph type="title"/>
          </p:nvPr>
        </p:nvSpPr>
        <p:spPr/>
        <p:txBody>
          <a:bodyPr/>
          <a:lstStyle/>
          <a:p>
            <a:r>
              <a:rPr lang="en-US" b="1" dirty="0"/>
              <a:t>Initial Data Processing</a:t>
            </a:r>
            <a:br>
              <a:rPr lang="en-US" b="1" dirty="0"/>
            </a:br>
            <a:endParaRPr lang="en-US" dirty="0"/>
          </a:p>
        </p:txBody>
      </p:sp>
      <p:sp>
        <p:nvSpPr>
          <p:cNvPr id="3" name="Content Placeholder 2">
            <a:extLst>
              <a:ext uri="{FF2B5EF4-FFF2-40B4-BE49-F238E27FC236}">
                <a16:creationId xmlns:a16="http://schemas.microsoft.com/office/drawing/2014/main" id="{1111CCFC-B228-4646-8848-49A435C9FCBB}"/>
              </a:ext>
            </a:extLst>
          </p:cNvPr>
          <p:cNvSpPr>
            <a:spLocks noGrp="1"/>
          </p:cNvSpPr>
          <p:nvPr>
            <p:ph idx="1"/>
          </p:nvPr>
        </p:nvSpPr>
        <p:spPr/>
        <p:txBody>
          <a:bodyPr/>
          <a:lstStyle/>
          <a:p>
            <a:r>
              <a:rPr lang="en-US" sz="2400" dirty="0"/>
              <a:t>Initial transformations:</a:t>
            </a:r>
          </a:p>
          <a:p>
            <a:pPr lvl="1"/>
            <a:r>
              <a:rPr lang="en-US" sz="2000" dirty="0"/>
              <a:t>Checked the data was complete (no missing values),</a:t>
            </a:r>
          </a:p>
          <a:p>
            <a:pPr lvl="1"/>
            <a:r>
              <a:rPr lang="en-US" sz="2000" dirty="0"/>
              <a:t>Dropped the first column of our data, this column is just an identifier (does not provide any statistical insight)</a:t>
            </a:r>
          </a:p>
          <a:p>
            <a:r>
              <a:rPr lang="en-US" sz="2400" dirty="0"/>
              <a:t>After that we proceeded to analyze the basis statistical information for the data. The following table shows that information:</a:t>
            </a:r>
          </a:p>
          <a:p>
            <a:endParaRPr lang="en-US" dirty="0"/>
          </a:p>
        </p:txBody>
      </p:sp>
    </p:spTree>
    <p:extLst>
      <p:ext uri="{BB962C8B-B14F-4D97-AF65-F5344CB8AC3E}">
        <p14:creationId xmlns:p14="http://schemas.microsoft.com/office/powerpoint/2010/main" val="114128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49F0-67C2-4618-AE29-27895EE9873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292E2DD-E702-4259-AEDE-9A5423B267DD}"/>
              </a:ext>
            </a:extLst>
          </p:cNvPr>
          <p:cNvPicPr>
            <a:picLocks noGrp="1"/>
          </p:cNvPicPr>
          <p:nvPr>
            <p:ph idx="1"/>
          </p:nvPr>
        </p:nvPicPr>
        <p:blipFill>
          <a:blip r:embed="rId2"/>
          <a:stretch>
            <a:fillRect/>
          </a:stretch>
        </p:blipFill>
        <p:spPr>
          <a:xfrm>
            <a:off x="792744" y="1544716"/>
            <a:ext cx="8718783" cy="4065971"/>
          </a:xfrm>
          <a:prstGeom prst="rect">
            <a:avLst/>
          </a:prstGeom>
        </p:spPr>
      </p:pic>
    </p:spTree>
    <p:extLst>
      <p:ext uri="{BB962C8B-B14F-4D97-AF65-F5344CB8AC3E}">
        <p14:creationId xmlns:p14="http://schemas.microsoft.com/office/powerpoint/2010/main" val="196455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F24-528B-4E7A-8255-363B81ADC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740AFE-A75F-4D21-9E9F-9D3F493B41D6}"/>
              </a:ext>
            </a:extLst>
          </p:cNvPr>
          <p:cNvSpPr>
            <a:spLocks noGrp="1"/>
          </p:cNvSpPr>
          <p:nvPr>
            <p:ph idx="1"/>
          </p:nvPr>
        </p:nvSpPr>
        <p:spPr/>
        <p:txBody>
          <a:bodyPr/>
          <a:lstStyle/>
          <a:p>
            <a:r>
              <a:rPr lang="en-US" dirty="0"/>
              <a:t>After that, we modified the names for all columns to make them easier to read and understand. The following names were chosen:</a:t>
            </a:r>
          </a:p>
          <a:p>
            <a:endParaRPr lang="en-US" dirty="0"/>
          </a:p>
        </p:txBody>
      </p:sp>
      <p:graphicFrame>
        <p:nvGraphicFramePr>
          <p:cNvPr id="4" name="Table 3">
            <a:extLst>
              <a:ext uri="{FF2B5EF4-FFF2-40B4-BE49-F238E27FC236}">
                <a16:creationId xmlns:a16="http://schemas.microsoft.com/office/drawing/2014/main" id="{682ED898-C0F7-401D-96A0-769524C93BE4}"/>
              </a:ext>
            </a:extLst>
          </p:cNvPr>
          <p:cNvGraphicFramePr>
            <a:graphicFrameLocks noGrp="1"/>
          </p:cNvGraphicFramePr>
          <p:nvPr>
            <p:extLst>
              <p:ext uri="{D42A27DB-BD31-4B8C-83A1-F6EECF244321}">
                <p14:modId xmlns:p14="http://schemas.microsoft.com/office/powerpoint/2010/main" val="1953172008"/>
              </p:ext>
            </p:extLst>
          </p:nvPr>
        </p:nvGraphicFramePr>
        <p:xfrm>
          <a:off x="1198220" y="2989378"/>
          <a:ext cx="7554896" cy="2505904"/>
        </p:xfrm>
        <a:graphic>
          <a:graphicData uri="http://schemas.openxmlformats.org/drawingml/2006/table">
            <a:tbl>
              <a:tblPr firstRow="1" firstCol="1" bandRow="1">
                <a:tableStyleId>{5C22544A-7EE6-4342-B048-85BDC9FD1C3A}</a:tableStyleId>
              </a:tblPr>
              <a:tblGrid>
                <a:gridCol w="4643022">
                  <a:extLst>
                    <a:ext uri="{9D8B030D-6E8A-4147-A177-3AD203B41FA5}">
                      <a16:colId xmlns:a16="http://schemas.microsoft.com/office/drawing/2014/main" val="2050936082"/>
                    </a:ext>
                  </a:extLst>
                </a:gridCol>
                <a:gridCol w="2911874">
                  <a:extLst>
                    <a:ext uri="{9D8B030D-6E8A-4147-A177-3AD203B41FA5}">
                      <a16:colId xmlns:a16="http://schemas.microsoft.com/office/drawing/2014/main" val="1680872019"/>
                    </a:ext>
                  </a:extLst>
                </a:gridCol>
              </a:tblGrid>
              <a:tr h="313238">
                <a:tc>
                  <a:txBody>
                    <a:bodyPr/>
                    <a:lstStyle/>
                    <a:p>
                      <a:pPr marL="0" marR="0" algn="ctr">
                        <a:lnSpc>
                          <a:spcPct val="107000"/>
                        </a:lnSpc>
                        <a:spcBef>
                          <a:spcPts val="0"/>
                        </a:spcBef>
                        <a:spcAft>
                          <a:spcPts val="0"/>
                        </a:spcAft>
                      </a:pPr>
                      <a:r>
                        <a:rPr lang="en-US" sz="1600" dirty="0">
                          <a:effectLst/>
                        </a:rPr>
                        <a:t>Original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New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6889593"/>
                  </a:ext>
                </a:extLst>
              </a:tr>
              <a:tr h="313238">
                <a:tc>
                  <a:txBody>
                    <a:bodyPr/>
                    <a:lstStyle/>
                    <a:p>
                      <a:pPr marL="0" marR="0">
                        <a:lnSpc>
                          <a:spcPct val="107000"/>
                        </a:lnSpc>
                        <a:spcBef>
                          <a:spcPts val="0"/>
                        </a:spcBef>
                        <a:spcAft>
                          <a:spcPts val="0"/>
                        </a:spcAft>
                      </a:pPr>
                      <a:r>
                        <a:rPr lang="en-US" sz="1600">
                          <a:effectLst/>
                        </a:rPr>
                        <a:t>X1 transaction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030782"/>
                  </a:ext>
                </a:extLst>
              </a:tr>
              <a:tr h="313238">
                <a:tc>
                  <a:txBody>
                    <a:bodyPr/>
                    <a:lstStyle/>
                    <a:p>
                      <a:pPr marL="0" marR="0">
                        <a:lnSpc>
                          <a:spcPct val="107000"/>
                        </a:lnSpc>
                        <a:spcBef>
                          <a:spcPts val="0"/>
                        </a:spcBef>
                        <a:spcAft>
                          <a:spcPts val="0"/>
                        </a:spcAft>
                      </a:pPr>
                      <a:r>
                        <a:rPr lang="en-US" sz="1600" dirty="0">
                          <a:effectLst/>
                        </a:rPr>
                        <a:t>X2 house 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1127003"/>
                  </a:ext>
                </a:extLst>
              </a:tr>
              <a:tr h="313238">
                <a:tc>
                  <a:txBody>
                    <a:bodyPr/>
                    <a:lstStyle/>
                    <a:p>
                      <a:pPr marL="0" marR="0">
                        <a:lnSpc>
                          <a:spcPct val="107000"/>
                        </a:lnSpc>
                        <a:spcBef>
                          <a:spcPts val="0"/>
                        </a:spcBef>
                        <a:spcAft>
                          <a:spcPts val="0"/>
                        </a:spcAft>
                      </a:pPr>
                      <a:r>
                        <a:rPr lang="en-US" sz="1600">
                          <a:effectLst/>
                        </a:rPr>
                        <a:t>X3 distance to the nearest MRT station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mrt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6763787"/>
                  </a:ext>
                </a:extLst>
              </a:tr>
              <a:tr h="313238">
                <a:tc>
                  <a:txBody>
                    <a:bodyPr/>
                    <a:lstStyle/>
                    <a:p>
                      <a:pPr marL="0" marR="0">
                        <a:lnSpc>
                          <a:spcPct val="107000"/>
                        </a:lnSpc>
                        <a:spcBef>
                          <a:spcPts val="0"/>
                        </a:spcBef>
                        <a:spcAft>
                          <a:spcPts val="0"/>
                        </a:spcAft>
                      </a:pPr>
                      <a:r>
                        <a:rPr lang="en-US" sz="1600">
                          <a:effectLst/>
                        </a:rPr>
                        <a:t>X4 number of convenience stores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stores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7740538"/>
                  </a:ext>
                </a:extLst>
              </a:tr>
              <a:tr h="313238">
                <a:tc>
                  <a:txBody>
                    <a:bodyPr/>
                    <a:lstStyle/>
                    <a:p>
                      <a:pPr marL="0" marR="0">
                        <a:lnSpc>
                          <a:spcPct val="107000"/>
                        </a:lnSpc>
                        <a:spcBef>
                          <a:spcPts val="0"/>
                        </a:spcBef>
                        <a:spcAft>
                          <a:spcPts val="0"/>
                        </a:spcAft>
                      </a:pPr>
                      <a:r>
                        <a:rPr lang="en-US" sz="1600">
                          <a:effectLst/>
                        </a:rPr>
                        <a:t>X5 latitude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latitude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048604"/>
                  </a:ext>
                </a:extLst>
              </a:tr>
              <a:tr h="313238">
                <a:tc>
                  <a:txBody>
                    <a:bodyPr/>
                    <a:lstStyle/>
                    <a:p>
                      <a:pPr marL="0" marR="0">
                        <a:lnSpc>
                          <a:spcPct val="107000"/>
                        </a:lnSpc>
                        <a:spcBef>
                          <a:spcPts val="0"/>
                        </a:spcBef>
                        <a:spcAft>
                          <a:spcPts val="0"/>
                        </a:spcAft>
                      </a:pPr>
                      <a:r>
                        <a:rPr lang="en-US" sz="1600">
                          <a:effectLst/>
                        </a:rPr>
                        <a:t>X6 longitude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longitude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4702953"/>
                  </a:ext>
                </a:extLst>
              </a:tr>
              <a:tr h="313238">
                <a:tc>
                  <a:txBody>
                    <a:bodyPr/>
                    <a:lstStyle/>
                    <a:p>
                      <a:pPr marL="0" marR="0">
                        <a:lnSpc>
                          <a:spcPct val="107000"/>
                        </a:lnSpc>
                        <a:spcBef>
                          <a:spcPts val="0"/>
                        </a:spcBef>
                        <a:spcAft>
                          <a:spcPts val="0"/>
                        </a:spcAft>
                      </a:pPr>
                      <a:r>
                        <a:rPr lang="en-US" sz="1600">
                          <a:effectLst/>
                        </a:rPr>
                        <a:t>Y house price of unit area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price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9454169"/>
                  </a:ext>
                </a:extLst>
              </a:tr>
            </a:tbl>
          </a:graphicData>
        </a:graphic>
      </p:graphicFrame>
    </p:spTree>
    <p:extLst>
      <p:ext uri="{BB962C8B-B14F-4D97-AF65-F5344CB8AC3E}">
        <p14:creationId xmlns:p14="http://schemas.microsoft.com/office/powerpoint/2010/main" val="11537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0645-9CE6-4062-BD84-15A59F453C89}"/>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232E7208-3140-4E21-B3FF-369717170FDB}"/>
              </a:ext>
            </a:extLst>
          </p:cNvPr>
          <p:cNvSpPr>
            <a:spLocks noGrp="1"/>
          </p:cNvSpPr>
          <p:nvPr>
            <p:ph idx="1"/>
          </p:nvPr>
        </p:nvSpPr>
        <p:spPr/>
        <p:txBody>
          <a:bodyPr/>
          <a:lstStyle/>
          <a:p>
            <a:endParaRPr lang="en-US" dirty="0"/>
          </a:p>
          <a:p>
            <a:endParaRPr lang="en-US" sz="2400" dirty="0"/>
          </a:p>
          <a:p>
            <a:r>
              <a:rPr lang="en-US" sz="2400" dirty="0"/>
              <a:t>Segment our data and explore each of its attributes to see how they relate to our target value. </a:t>
            </a:r>
          </a:p>
        </p:txBody>
      </p:sp>
    </p:spTree>
    <p:extLst>
      <p:ext uri="{BB962C8B-B14F-4D97-AF65-F5344CB8AC3E}">
        <p14:creationId xmlns:p14="http://schemas.microsoft.com/office/powerpoint/2010/main" val="3755961455"/>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TotalTime>
  <Words>851</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Nova Cond</vt:lpstr>
      <vt:lpstr>Calibri</vt:lpstr>
      <vt:lpstr>Trebuchet MS</vt:lpstr>
      <vt:lpstr>Wingdings 3</vt:lpstr>
      <vt:lpstr>Facet</vt:lpstr>
      <vt:lpstr>Data Science Capstone Project</vt:lpstr>
      <vt:lpstr>Introduction:</vt:lpstr>
      <vt:lpstr>Data</vt:lpstr>
      <vt:lpstr>PowerPoint Presentation</vt:lpstr>
      <vt:lpstr>PowerPoint Presentation</vt:lpstr>
      <vt:lpstr>Initial Data Processing </vt:lpstr>
      <vt:lpstr>PowerPoint Presentation</vt:lpstr>
      <vt:lpstr>PowerPoint Presentation</vt:lpstr>
      <vt:lpstr>Exploratory Analysis</vt:lpstr>
      <vt:lpstr>Date of Transaction</vt:lpstr>
      <vt:lpstr>House Age</vt:lpstr>
      <vt:lpstr>Distance to nearest MRT station</vt:lpstr>
      <vt:lpstr>Number of convenience stores</vt:lpstr>
      <vt:lpstr>Latitude and Longitude </vt:lpstr>
      <vt:lpstr>PowerPoint Presentation</vt:lpstr>
      <vt:lpstr>PowerPoint Presentation</vt:lpstr>
      <vt:lpstr>Final Data Preparation </vt:lpstr>
      <vt:lpstr>Results</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Heriberto Encinas López</dc:creator>
  <cp:lastModifiedBy>Heriberto Encinas López</cp:lastModifiedBy>
  <cp:revision>5</cp:revision>
  <dcterms:created xsi:type="dcterms:W3CDTF">2019-04-16T22:54:43Z</dcterms:created>
  <dcterms:modified xsi:type="dcterms:W3CDTF">2019-04-16T23:11:14Z</dcterms:modified>
</cp:coreProperties>
</file>