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080625" cy="7559675"/>
  <p:notesSz cx="7772400" cy="100584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451AC98-F0A6-4EAD-A882-0D082DAADD6A}" type="slidenum">
              <a:t>‹Nº›</a:t>
            </a:fld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92515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" name="Marcador de encabezad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Marcador de fecha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A259782-BE7B-49DC-B237-9ACB108A361D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222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s-E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3BAECB7-C079-44E6-838A-2EEDD8EEE12C}" type="slidenum">
              <a:t>1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666AD42-A730-43B2-BAA7-5ABA9B697DD1}" type="slidenum">
              <a:t>10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3E8FEE3-DA9D-42C6-8841-E88A7ADB790D}" type="slidenum">
              <a:t>11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6BBF40E-167E-4877-95F7-85AD194F88DA}" type="slidenum">
              <a:t>12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D6EA44F-6129-4367-AB8E-FF11B4B153C1}" type="slidenum">
              <a:t>13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62C7073-B798-4400-80FF-E95FE95DEDCC}" type="slidenum">
              <a:t>14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B5F05E9-5D2B-401A-B6A0-33D722B132F1}" type="slidenum">
              <a:t>15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52AB68A-AB60-486A-863B-A4CFD65BCF54}" type="slidenum">
              <a:t>16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01B8CA4-14FC-4390-82AE-3C9DA0881573}" type="slidenum">
              <a:t>2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CD0383B-3FFD-4991-AC4B-4F9076652583}" type="slidenum">
              <a:t>3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75CB492-6E8D-428D-9360-ED3A58A1D9BE}" type="slidenum">
              <a:t>4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03B36F9-7EA9-408E-B5B1-AA746CE458CB}" type="slidenum">
              <a:t>5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D3EC815-73BE-43D7-B036-BB119ACF841E}" type="slidenum">
              <a:t>6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42EA904-1EB9-4E27-AF94-EBFB5E9DEF20}" type="slidenum">
              <a:t>7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E79DED3-DD47-4A58-B8C4-8ED0E4D40BD8}" type="slidenum">
              <a:t>8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4F0FAF-FE0D-41F4-9CFB-3B2D64A7CDD1}" type="slidenum">
              <a:t>9</a:t>
            </a:fld>
            <a:endParaRPr lang="es-ES"/>
          </a:p>
        </p:txBody>
      </p:sp>
      <p:sp>
        <p:nvSpPr>
          <p:cNvPr id="2" name="Marcador de imagen d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1A4D94-37D4-43D8-829D-F7C03356AA5A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7625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1CE451-93B9-42EE-9CB2-1F54898AC2FC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6331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71B413-D49C-4070-A7AD-5470CCE83770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780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98DA0-90C0-452D-A91D-B2F75E4F749B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368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A86D1C-E396-409D-AFB0-87431DB331D6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8395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D7B185-17B8-444E-B786-46DB2DD1EAED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362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20731B-B33C-40B7-8C3F-2C7B59C57774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415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5D6EF7-C126-4048-A375-D2988827C29D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569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747BF6-016F-4F4D-9F7C-13514819999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228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58C0F5-445E-4931-8EBC-6A5CC1BAA9F4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1422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FEB8FB-5357-45FD-89BD-D175BF7BB9AA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788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s-E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s-E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3CF1FBA-7727-426B-8123-22A9791C9127}" type="slidenum"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s-E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s-E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1"/>
          <p:cNvSpPr/>
          <p:nvPr/>
        </p:nvSpPr>
        <p:spPr>
          <a:xfrm>
            <a:off x="0" y="0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96CD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6000" y="257400"/>
            <a:ext cx="10008000" cy="16797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6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REPÚBLICA BOLIVARIANA DE VENEZUELA</a:t>
            </a:r>
          </a:p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6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MINISTERIO DEL PODER POPULAR PARA LA EDUCACIÓN UNIVERSITARIA, CIENCIA Y TECNOLOGÍA</a:t>
            </a:r>
          </a:p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6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UNIVERSIDAD NACIONAL EXPERIMENTAL “RÓMULO GALLEGOS”</a:t>
            </a:r>
          </a:p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6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ÁREA DE INGENIERÍA EN SISTEMAS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080" y="3816000"/>
            <a:ext cx="3697920" cy="36979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/>
          <p:cNvSpPr txBox="1"/>
          <p:nvPr/>
        </p:nvSpPr>
        <p:spPr>
          <a:xfrm>
            <a:off x="3528000" y="4731120"/>
            <a:ext cx="6263999" cy="2653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Autores:				</a:t>
            </a:r>
          </a:p>
          <a:p>
            <a:pPr marL="0" marR="0" lvl="0" indent="0" algn="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Concepción Graterol Arianny Carolina C.I.: 23.564.191</a:t>
            </a:r>
          </a:p>
          <a:p>
            <a:pPr marL="0" marR="0" lvl="0" indent="0" algn="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Ruiz Mejías Herick Anibal C.I.: 23.785.947</a:t>
            </a:r>
          </a:p>
          <a:p>
            <a:pPr marL="0" marR="0" lvl="0" indent="0" algn="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Tutor Académico: Jairo A. Molina</a:t>
            </a:r>
          </a:p>
          <a:p>
            <a:pPr marL="0" marR="0" lvl="0" indent="0" algn="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Tutor Metodológico: Johyce Navas</a:t>
            </a:r>
          </a:p>
          <a:p>
            <a:pPr marL="0" marR="0" lvl="0" indent="0" algn="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Tutor Metodológico: Becsabe Ledezma</a:t>
            </a:r>
          </a:p>
          <a:p>
            <a:pPr marL="0" marR="0" lvl="0" indent="0" algn="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San Juan de Los Morros</a:t>
            </a:r>
          </a:p>
        </p:txBody>
      </p:sp>
      <p:pic>
        <p:nvPicPr>
          <p:cNvPr id="6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308799" y="1053360"/>
            <a:ext cx="1104120" cy="10659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/>
          <p:cNvSpPr txBox="1"/>
          <p:nvPr/>
        </p:nvSpPr>
        <p:spPr>
          <a:xfrm>
            <a:off x="976680" y="2539800"/>
            <a:ext cx="8280000" cy="1785240"/>
          </a:xfrm>
          <a:prstGeom prst="rect">
            <a:avLst/>
          </a:prstGeom>
          <a:solidFill>
            <a:srgbClr val="FFFFFF">
              <a:alpha val="0"/>
            </a:srgbClr>
          </a:solidFill>
          <a:ln w="0">
            <a:solidFill>
              <a:srgbClr val="FFFFFF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6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SISTEMA WEB DE RED ACADÉMICA PARA EL ÁREA DE INGENIERÍA EN SISTEMAS</a:t>
            </a:r>
            <a:r>
              <a:rPr lang="es-ES" sz="24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/>
            </a:r>
            <a:br>
              <a:rPr lang="es-ES" sz="24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</a:br>
            <a:r>
              <a:rPr lang="es-ES" sz="18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Caso: UNERG Sede San Juan de Los Morros – Estado Guárico</a:t>
            </a:r>
            <a:br>
              <a:rPr lang="es-ES" sz="18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</a:br>
            <a:r>
              <a:rPr lang="es-ES" sz="18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Proyecto de Grado para optar al Grado de Ingeniero en Informática</a:t>
            </a:r>
          </a:p>
        </p:txBody>
      </p:sp>
      <p:pic>
        <p:nvPicPr>
          <p:cNvPr id="8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79720" y="1130400"/>
            <a:ext cx="2636280" cy="9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1"/>
          <p:cNvSpPr/>
          <p:nvPr/>
        </p:nvSpPr>
        <p:spPr>
          <a:xfrm>
            <a:off x="0" y="0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96CD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32200" y="252000"/>
            <a:ext cx="8263799" cy="1074240"/>
          </a:xfrm>
          <a:prstGeom prst="rect">
            <a:avLst/>
          </a:prstGeom>
          <a:solidFill>
            <a:srgbClr val="729FCF">
              <a:alpha val="0"/>
            </a:srgbClr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5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ESCENARIO 4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Distribución de información a través del uso de herramientas tecnológicas</a:t>
            </a:r>
          </a:p>
        </p:txBody>
      </p:sp>
      <p:sp>
        <p:nvSpPr>
          <p:cNvPr id="4" name="Forma libre 3"/>
          <p:cNvSpPr/>
          <p:nvPr/>
        </p:nvSpPr>
        <p:spPr>
          <a:xfrm>
            <a:off x="1655999" y="1152000"/>
            <a:ext cx="1655999" cy="57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3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Publicación 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3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información</a:t>
            </a:r>
          </a:p>
        </p:txBody>
      </p:sp>
      <p:sp>
        <p:nvSpPr>
          <p:cNvPr id="5" name="Forma libre 4"/>
          <p:cNvSpPr/>
          <p:nvPr/>
        </p:nvSpPr>
        <p:spPr>
          <a:xfrm>
            <a:off x="1440000" y="2088000"/>
            <a:ext cx="2088000" cy="122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3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Almacenamiento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3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en la nube</a:t>
            </a:r>
          </a:p>
        </p:txBody>
      </p:sp>
      <p:sp>
        <p:nvSpPr>
          <p:cNvPr id="6" name="Forma libre 5"/>
          <p:cNvSpPr/>
          <p:nvPr/>
        </p:nvSpPr>
        <p:spPr>
          <a:xfrm>
            <a:off x="4356360" y="2304360"/>
            <a:ext cx="1691640" cy="1151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3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Es un Blog</a:t>
            </a:r>
          </a:p>
        </p:txBody>
      </p:sp>
      <p:sp>
        <p:nvSpPr>
          <p:cNvPr id="7" name="Forma libre 6"/>
          <p:cNvSpPr/>
          <p:nvPr/>
        </p:nvSpPr>
        <p:spPr>
          <a:xfrm>
            <a:off x="7056720" y="2448720"/>
            <a:ext cx="1727280" cy="1223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3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Red Social</a:t>
            </a:r>
          </a:p>
        </p:txBody>
      </p:sp>
      <p:sp>
        <p:nvSpPr>
          <p:cNvPr id="8" name="Forma libre 7"/>
          <p:cNvSpPr/>
          <p:nvPr/>
        </p:nvSpPr>
        <p:spPr>
          <a:xfrm>
            <a:off x="3491999" y="3456000"/>
            <a:ext cx="684000" cy="61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  <a:effectLst>
            <a:outerShdw dist="101823" dir="2700000" algn="tl">
              <a:srgbClr val="00000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9" name="Forma libre 8"/>
          <p:cNvSpPr/>
          <p:nvPr/>
        </p:nvSpPr>
        <p:spPr>
          <a:xfrm>
            <a:off x="2988000" y="4428000"/>
            <a:ext cx="1728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3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Profesor publica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3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información</a:t>
            </a:r>
          </a:p>
        </p:txBody>
      </p:sp>
      <p:sp>
        <p:nvSpPr>
          <p:cNvPr id="10" name="Forma libre 9"/>
          <p:cNvSpPr/>
          <p:nvPr/>
        </p:nvSpPr>
        <p:spPr>
          <a:xfrm>
            <a:off x="2988000" y="5328000"/>
            <a:ext cx="1728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3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Profesor da la url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3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del sitio web</a:t>
            </a:r>
          </a:p>
        </p:txBody>
      </p:sp>
      <p:sp>
        <p:nvSpPr>
          <p:cNvPr id="11" name="Forma libre 10"/>
          <p:cNvSpPr/>
          <p:nvPr/>
        </p:nvSpPr>
        <p:spPr>
          <a:xfrm>
            <a:off x="6912000" y="4104000"/>
            <a:ext cx="205776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3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Profesor hace conocer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3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la red social</a:t>
            </a:r>
          </a:p>
        </p:txBody>
      </p:sp>
      <p:sp>
        <p:nvSpPr>
          <p:cNvPr id="12" name="Forma libre 11"/>
          <p:cNvSpPr/>
          <p:nvPr/>
        </p:nvSpPr>
        <p:spPr>
          <a:xfrm>
            <a:off x="7107479" y="5076000"/>
            <a:ext cx="1728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3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Estudiante crea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3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un grupo</a:t>
            </a:r>
          </a:p>
        </p:txBody>
      </p:sp>
      <p:sp>
        <p:nvSpPr>
          <p:cNvPr id="13" name="Forma libre 12"/>
          <p:cNvSpPr/>
          <p:nvPr/>
        </p:nvSpPr>
        <p:spPr>
          <a:xfrm>
            <a:off x="4752000" y="6768000"/>
            <a:ext cx="2376000" cy="57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3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Estudiante visualiza y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3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descarga la información</a:t>
            </a:r>
          </a:p>
        </p:txBody>
      </p:sp>
      <p:cxnSp>
        <p:nvCxnSpPr>
          <p:cNvPr id="14" name="Conector recto de flecha 13"/>
          <p:cNvCxnSpPr>
            <a:stCxn id="4" idx="2"/>
          </p:cNvCxnSpPr>
          <p:nvPr/>
        </p:nvCxnSpPr>
        <p:spPr>
          <a:xfrm>
            <a:off x="2484000" y="1728000"/>
            <a:ext cx="0" cy="3600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5" name="Conector angular 14"/>
          <p:cNvCxnSpPr>
            <a:stCxn id="5" idx="7"/>
            <a:endCxn id="6" idx="5"/>
          </p:cNvCxnSpPr>
          <p:nvPr/>
        </p:nvCxnSpPr>
        <p:spPr>
          <a:xfrm rot="16200000" flipH="1">
            <a:off x="3852090" y="2375910"/>
            <a:ext cx="180180" cy="828360"/>
          </a:xfrm>
          <a:prstGeom prst="bentConnector3">
            <a:avLst>
              <a:gd name="adj1" fmla="val -466533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6" name="Conector angular 15"/>
          <p:cNvCxnSpPr>
            <a:stCxn id="6" idx="7"/>
            <a:endCxn id="7" idx="5"/>
          </p:cNvCxnSpPr>
          <p:nvPr/>
        </p:nvCxnSpPr>
        <p:spPr>
          <a:xfrm rot="16200000" flipH="1">
            <a:off x="6462270" y="2465910"/>
            <a:ext cx="180180" cy="1008720"/>
          </a:xfrm>
          <a:prstGeom prst="bentConnector3">
            <a:avLst>
              <a:gd name="adj1" fmla="val -446454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7" name="Conector recto de flecha 16"/>
          <p:cNvCxnSpPr>
            <a:stCxn id="7" idx="6"/>
            <a:endCxn id="11" idx="0"/>
          </p:cNvCxnSpPr>
          <p:nvPr/>
        </p:nvCxnSpPr>
        <p:spPr>
          <a:xfrm>
            <a:off x="7920360" y="3672000"/>
            <a:ext cx="20520" cy="4320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8" name="Conector recto de flecha 17"/>
          <p:cNvCxnSpPr>
            <a:stCxn id="11" idx="2"/>
            <a:endCxn id="12" idx="0"/>
          </p:cNvCxnSpPr>
          <p:nvPr/>
        </p:nvCxnSpPr>
        <p:spPr>
          <a:xfrm>
            <a:off x="7940880" y="4680000"/>
            <a:ext cx="30599" cy="3960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9" name="Conector recto de flecha 18"/>
          <p:cNvCxnSpPr>
            <a:stCxn id="9" idx="2"/>
            <a:endCxn id="10" idx="0"/>
          </p:cNvCxnSpPr>
          <p:nvPr/>
        </p:nvCxnSpPr>
        <p:spPr>
          <a:xfrm>
            <a:off x="3852000" y="5004000"/>
            <a:ext cx="0" cy="3240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0" name="Conector angular 19"/>
          <p:cNvCxnSpPr>
            <a:stCxn id="6" idx="6"/>
            <a:endCxn id="8" idx="1"/>
          </p:cNvCxnSpPr>
          <p:nvPr/>
        </p:nvCxnSpPr>
        <p:spPr>
          <a:xfrm rot="16200000" flipH="1" flipV="1">
            <a:off x="4536090" y="3095909"/>
            <a:ext cx="306000" cy="1026181"/>
          </a:xfrm>
          <a:prstGeom prst="bentConnector4">
            <a:avLst>
              <a:gd name="adj1" fmla="val -74706"/>
              <a:gd name="adj2" fmla="val 91212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1" name="Conector angular 20"/>
          <p:cNvCxnSpPr>
            <a:stCxn id="5" idx="6"/>
            <a:endCxn id="8" idx="3"/>
          </p:cNvCxnSpPr>
          <p:nvPr/>
        </p:nvCxnSpPr>
        <p:spPr>
          <a:xfrm rot="16200000" flipH="1">
            <a:off x="2762999" y="3033001"/>
            <a:ext cx="450000" cy="1007999"/>
          </a:xfrm>
          <a:prstGeom prst="bentConnector4">
            <a:avLst>
              <a:gd name="adj1" fmla="val -322800"/>
              <a:gd name="adj2" fmla="val -12625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2" name="Conector recto de flecha 21"/>
          <p:cNvCxnSpPr>
            <a:stCxn id="8" idx="2"/>
            <a:endCxn id="9" idx="0"/>
          </p:cNvCxnSpPr>
          <p:nvPr/>
        </p:nvCxnSpPr>
        <p:spPr>
          <a:xfrm>
            <a:off x="3833999" y="4068000"/>
            <a:ext cx="18001" cy="3600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3" name="Forma libre 22"/>
          <p:cNvSpPr/>
          <p:nvPr/>
        </p:nvSpPr>
        <p:spPr>
          <a:xfrm>
            <a:off x="5580000" y="5832000"/>
            <a:ext cx="684000" cy="61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  <a:effectLst>
            <a:outerShdw dist="101823" dir="2700000" algn="tl">
              <a:srgbClr val="00000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cxnSp>
        <p:nvCxnSpPr>
          <p:cNvPr id="24" name="Conector recto de flecha 23"/>
          <p:cNvCxnSpPr>
            <a:stCxn id="23" idx="2"/>
            <a:endCxn id="13" idx="0"/>
          </p:cNvCxnSpPr>
          <p:nvPr/>
        </p:nvCxnSpPr>
        <p:spPr>
          <a:xfrm>
            <a:off x="5922000" y="6444000"/>
            <a:ext cx="18000" cy="32400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5" name="Conector angular 24"/>
          <p:cNvCxnSpPr>
            <a:stCxn id="12" idx="2"/>
            <a:endCxn id="23" idx="1"/>
          </p:cNvCxnSpPr>
          <p:nvPr/>
        </p:nvCxnSpPr>
        <p:spPr>
          <a:xfrm rot="5400000">
            <a:off x="6874740" y="5041261"/>
            <a:ext cx="486000" cy="1707479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6" name="Conector angular 25"/>
          <p:cNvCxnSpPr>
            <a:stCxn id="10" idx="2"/>
            <a:endCxn id="23" idx="3"/>
          </p:cNvCxnSpPr>
          <p:nvPr/>
        </p:nvCxnSpPr>
        <p:spPr>
          <a:xfrm rot="16200000" flipH="1">
            <a:off x="4599000" y="5157000"/>
            <a:ext cx="234000" cy="1728000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7" name="CuadroTexto 26"/>
          <p:cNvSpPr txBox="1"/>
          <p:nvPr/>
        </p:nvSpPr>
        <p:spPr>
          <a:xfrm>
            <a:off x="3671999" y="2412000"/>
            <a:ext cx="576000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no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2448000" y="3420000"/>
            <a:ext cx="576000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si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4608000" y="3420000"/>
            <a:ext cx="576000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si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7380000" y="3671999"/>
            <a:ext cx="576000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si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6300000" y="2592000"/>
            <a:ext cx="576000" cy="290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no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1"/>
          <p:cNvSpPr/>
          <p:nvPr/>
        </p:nvSpPr>
        <p:spPr>
          <a:xfrm>
            <a:off x="0" y="0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96CD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32200" y="540000"/>
            <a:ext cx="8119800" cy="731159"/>
          </a:xfrm>
          <a:prstGeom prst="rect">
            <a:avLst/>
          </a:prstGeom>
          <a:solidFill>
            <a:srgbClr val="729FCF">
              <a:alpha val="0"/>
            </a:srgbClr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s-ES" sz="18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DIAGRAMA DE CASO DE USO DEL SISTEMA PROPUESTO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s-ES" sz="18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MÓDULO PUBLICACIONES</a:t>
            </a:r>
          </a:p>
        </p:txBody>
      </p:sp>
      <p:sp>
        <p:nvSpPr>
          <p:cNvPr id="4" name="Forma libre 3"/>
          <p:cNvSpPr/>
          <p:nvPr/>
        </p:nvSpPr>
        <p:spPr>
          <a:xfrm>
            <a:off x="3996000" y="1800000"/>
            <a:ext cx="2015999" cy="79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Ingresa al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modulo</a:t>
            </a:r>
          </a:p>
        </p:txBody>
      </p:sp>
      <p:sp>
        <p:nvSpPr>
          <p:cNvPr id="5" name="Forma libre 4"/>
          <p:cNvSpPr/>
          <p:nvPr/>
        </p:nvSpPr>
        <p:spPr>
          <a:xfrm>
            <a:off x="4031999" y="2736360"/>
            <a:ext cx="1980720" cy="827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Crea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publicación</a:t>
            </a:r>
          </a:p>
        </p:txBody>
      </p:sp>
      <p:sp>
        <p:nvSpPr>
          <p:cNvPr id="6" name="Forma libre 5"/>
          <p:cNvSpPr/>
          <p:nvPr/>
        </p:nvSpPr>
        <p:spPr>
          <a:xfrm>
            <a:off x="4068720" y="4968720"/>
            <a:ext cx="1835280" cy="82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Realiza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comentarios</a:t>
            </a:r>
          </a:p>
        </p:txBody>
      </p:sp>
      <p:sp>
        <p:nvSpPr>
          <p:cNvPr id="7" name="Forma libre 6"/>
          <p:cNvSpPr/>
          <p:nvPr/>
        </p:nvSpPr>
        <p:spPr>
          <a:xfrm>
            <a:off x="4031999" y="3671999"/>
            <a:ext cx="2017080" cy="115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Observa y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descarga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información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2340000" y="3175200"/>
            <a:ext cx="504000" cy="1396800"/>
            <a:chOff x="2340000" y="3175200"/>
            <a:chExt cx="504000" cy="1396800"/>
          </a:xfrm>
        </p:grpSpPr>
        <p:sp>
          <p:nvSpPr>
            <p:cNvPr id="9" name="Forma libre 8"/>
            <p:cNvSpPr/>
            <p:nvPr/>
          </p:nvSpPr>
          <p:spPr>
            <a:xfrm>
              <a:off x="2381399" y="3175200"/>
              <a:ext cx="421200" cy="417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0" name="Conector recto 9"/>
            <p:cNvSpPr/>
            <p:nvPr/>
          </p:nvSpPr>
          <p:spPr>
            <a:xfrm>
              <a:off x="2592000" y="3592080"/>
              <a:ext cx="0" cy="687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1" name="Conector recto 10"/>
            <p:cNvSpPr/>
            <p:nvPr/>
          </p:nvSpPr>
          <p:spPr>
            <a:xfrm flipH="1">
              <a:off x="2340000" y="3696479"/>
              <a:ext cx="252000" cy="2293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2" name="Conector recto 11"/>
            <p:cNvSpPr/>
            <p:nvPr/>
          </p:nvSpPr>
          <p:spPr>
            <a:xfrm flipH="1">
              <a:off x="2340000" y="4280040"/>
              <a:ext cx="252000" cy="29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3" name="Conector recto 12"/>
            <p:cNvSpPr/>
            <p:nvPr/>
          </p:nvSpPr>
          <p:spPr>
            <a:xfrm flipH="1" flipV="1">
              <a:off x="2592000" y="4280040"/>
              <a:ext cx="252000" cy="29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4" name="Conector recto 13"/>
            <p:cNvSpPr/>
            <p:nvPr/>
          </p:nvSpPr>
          <p:spPr>
            <a:xfrm flipH="1" flipV="1">
              <a:off x="2592000" y="3696479"/>
              <a:ext cx="252000" cy="2293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7056000" y="3060000"/>
            <a:ext cx="504000" cy="1396800"/>
            <a:chOff x="7056000" y="3060000"/>
            <a:chExt cx="504000" cy="1396800"/>
          </a:xfrm>
        </p:grpSpPr>
        <p:sp>
          <p:nvSpPr>
            <p:cNvPr id="16" name="Forma libre 15"/>
            <p:cNvSpPr/>
            <p:nvPr/>
          </p:nvSpPr>
          <p:spPr>
            <a:xfrm>
              <a:off x="7097400" y="3060000"/>
              <a:ext cx="421200" cy="417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7" name="Conector recto 16"/>
            <p:cNvSpPr/>
            <p:nvPr/>
          </p:nvSpPr>
          <p:spPr>
            <a:xfrm>
              <a:off x="7308000" y="3476880"/>
              <a:ext cx="0" cy="687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8" name="Conector recto 17"/>
            <p:cNvSpPr/>
            <p:nvPr/>
          </p:nvSpPr>
          <p:spPr>
            <a:xfrm flipH="1">
              <a:off x="7056000" y="3581279"/>
              <a:ext cx="252000" cy="2293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9" name="Conector recto 18"/>
            <p:cNvSpPr/>
            <p:nvPr/>
          </p:nvSpPr>
          <p:spPr>
            <a:xfrm flipH="1">
              <a:off x="7056000" y="4164840"/>
              <a:ext cx="252000" cy="29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20" name="Conector recto 19"/>
            <p:cNvSpPr/>
            <p:nvPr/>
          </p:nvSpPr>
          <p:spPr>
            <a:xfrm flipH="1" flipV="1">
              <a:off x="7308000" y="4164840"/>
              <a:ext cx="252000" cy="29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21" name="Conector recto 20"/>
            <p:cNvSpPr/>
            <p:nvPr/>
          </p:nvSpPr>
          <p:spPr>
            <a:xfrm flipH="1" flipV="1">
              <a:off x="7308000" y="3581279"/>
              <a:ext cx="252000" cy="2293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</p:grpSp>
      <p:sp>
        <p:nvSpPr>
          <p:cNvPr id="22" name="Conector recto 21"/>
          <p:cNvSpPr/>
          <p:nvPr/>
        </p:nvSpPr>
        <p:spPr>
          <a:xfrm flipV="1">
            <a:off x="2951999" y="2196000"/>
            <a:ext cx="1044001" cy="1475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23" name="Conector recto 22"/>
          <p:cNvSpPr/>
          <p:nvPr/>
        </p:nvSpPr>
        <p:spPr>
          <a:xfrm flipH="1" flipV="1">
            <a:off x="6120000" y="2304000"/>
            <a:ext cx="684360" cy="93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24" name="Forma libre 23"/>
          <p:cNvSpPr/>
          <p:nvPr/>
        </p:nvSpPr>
        <p:spPr>
          <a:xfrm>
            <a:off x="1944000" y="4644000"/>
            <a:ext cx="1224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6480">
            <a:solidFill>
              <a:srgbClr val="333333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es-ES" sz="15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Profesor</a:t>
            </a:r>
          </a:p>
        </p:txBody>
      </p:sp>
      <p:sp>
        <p:nvSpPr>
          <p:cNvPr id="25" name="Forma libre 24"/>
          <p:cNvSpPr/>
          <p:nvPr/>
        </p:nvSpPr>
        <p:spPr>
          <a:xfrm>
            <a:off x="6732000" y="4500000"/>
            <a:ext cx="1152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6480">
            <a:solidFill>
              <a:srgbClr val="333333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es-ES" sz="15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Estudiante</a:t>
            </a:r>
          </a:p>
        </p:txBody>
      </p:sp>
      <p:sp>
        <p:nvSpPr>
          <p:cNvPr id="26" name="Conector recto 25"/>
          <p:cNvSpPr/>
          <p:nvPr/>
        </p:nvSpPr>
        <p:spPr>
          <a:xfrm flipH="1">
            <a:off x="6049080" y="4068000"/>
            <a:ext cx="755280" cy="108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27" name="Conector recto 26"/>
          <p:cNvSpPr/>
          <p:nvPr/>
        </p:nvSpPr>
        <p:spPr>
          <a:xfrm flipH="1">
            <a:off x="5903999" y="4428000"/>
            <a:ext cx="864001" cy="828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28" name="Conector recto 27"/>
          <p:cNvSpPr/>
          <p:nvPr/>
        </p:nvSpPr>
        <p:spPr>
          <a:xfrm flipV="1">
            <a:off x="2951999" y="3096359"/>
            <a:ext cx="1044001" cy="7916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29" name="Conector recto 28"/>
          <p:cNvSpPr/>
          <p:nvPr/>
        </p:nvSpPr>
        <p:spPr>
          <a:xfrm>
            <a:off x="3096000" y="4176720"/>
            <a:ext cx="9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0" name="Conector recto 29"/>
          <p:cNvSpPr/>
          <p:nvPr/>
        </p:nvSpPr>
        <p:spPr>
          <a:xfrm>
            <a:off x="3168000" y="4644000"/>
            <a:ext cx="828000" cy="6487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1"/>
          <p:cNvSpPr/>
          <p:nvPr/>
        </p:nvSpPr>
        <p:spPr>
          <a:xfrm>
            <a:off x="0" y="0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96CD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32200" y="540000"/>
            <a:ext cx="8119800" cy="731159"/>
          </a:xfrm>
          <a:prstGeom prst="rect">
            <a:avLst/>
          </a:prstGeom>
          <a:solidFill>
            <a:srgbClr val="729FCF">
              <a:alpha val="0"/>
            </a:srgbClr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s-ES" sz="18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DIAGRAMA DE CASO DE USO DEL SISTEMA PROPUESTO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s-ES" sz="18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MÓDULO PERFIL</a:t>
            </a:r>
          </a:p>
        </p:txBody>
      </p:sp>
      <p:sp>
        <p:nvSpPr>
          <p:cNvPr id="4" name="Forma libre 3"/>
          <p:cNvSpPr/>
          <p:nvPr/>
        </p:nvSpPr>
        <p:spPr>
          <a:xfrm>
            <a:off x="3996000" y="1800000"/>
            <a:ext cx="2015999" cy="79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Ingresa al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modulo</a:t>
            </a:r>
          </a:p>
        </p:txBody>
      </p:sp>
      <p:sp>
        <p:nvSpPr>
          <p:cNvPr id="5" name="Forma libre 4"/>
          <p:cNvSpPr/>
          <p:nvPr/>
        </p:nvSpPr>
        <p:spPr>
          <a:xfrm>
            <a:off x="4031999" y="2736360"/>
            <a:ext cx="1980720" cy="827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Llena sus datos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(Curriculum)</a:t>
            </a:r>
          </a:p>
        </p:txBody>
      </p:sp>
      <p:sp>
        <p:nvSpPr>
          <p:cNvPr id="6" name="Forma libre 5"/>
          <p:cNvSpPr/>
          <p:nvPr/>
        </p:nvSpPr>
        <p:spPr>
          <a:xfrm>
            <a:off x="4068720" y="4968720"/>
            <a:ext cx="1835280" cy="82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Observa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información</a:t>
            </a:r>
          </a:p>
        </p:txBody>
      </p:sp>
      <p:sp>
        <p:nvSpPr>
          <p:cNvPr id="7" name="Forma libre 6"/>
          <p:cNvSpPr/>
          <p:nvPr/>
        </p:nvSpPr>
        <p:spPr>
          <a:xfrm>
            <a:off x="4031999" y="3780000"/>
            <a:ext cx="1872000" cy="1007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Crea su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Curriculum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2340000" y="3175200"/>
            <a:ext cx="504000" cy="1396800"/>
            <a:chOff x="2340000" y="3175200"/>
            <a:chExt cx="504000" cy="1396800"/>
          </a:xfrm>
        </p:grpSpPr>
        <p:sp>
          <p:nvSpPr>
            <p:cNvPr id="9" name="Forma libre 8"/>
            <p:cNvSpPr/>
            <p:nvPr/>
          </p:nvSpPr>
          <p:spPr>
            <a:xfrm>
              <a:off x="2381399" y="3175200"/>
              <a:ext cx="421200" cy="417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0" name="Conector recto 9"/>
            <p:cNvSpPr/>
            <p:nvPr/>
          </p:nvSpPr>
          <p:spPr>
            <a:xfrm>
              <a:off x="2592000" y="3592080"/>
              <a:ext cx="0" cy="687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1" name="Conector recto 10"/>
            <p:cNvSpPr/>
            <p:nvPr/>
          </p:nvSpPr>
          <p:spPr>
            <a:xfrm flipH="1">
              <a:off x="2340000" y="3696479"/>
              <a:ext cx="252000" cy="2293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2" name="Conector recto 11"/>
            <p:cNvSpPr/>
            <p:nvPr/>
          </p:nvSpPr>
          <p:spPr>
            <a:xfrm flipH="1">
              <a:off x="2340000" y="4280040"/>
              <a:ext cx="252000" cy="29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3" name="Conector recto 12"/>
            <p:cNvSpPr/>
            <p:nvPr/>
          </p:nvSpPr>
          <p:spPr>
            <a:xfrm flipH="1" flipV="1">
              <a:off x="2592000" y="4280040"/>
              <a:ext cx="252000" cy="29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4" name="Conector recto 13"/>
            <p:cNvSpPr/>
            <p:nvPr/>
          </p:nvSpPr>
          <p:spPr>
            <a:xfrm flipH="1" flipV="1">
              <a:off x="2592000" y="3696479"/>
              <a:ext cx="252000" cy="2293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7056000" y="3060000"/>
            <a:ext cx="504000" cy="1396800"/>
            <a:chOff x="7056000" y="3060000"/>
            <a:chExt cx="504000" cy="1396800"/>
          </a:xfrm>
        </p:grpSpPr>
        <p:sp>
          <p:nvSpPr>
            <p:cNvPr id="16" name="Forma libre 15"/>
            <p:cNvSpPr/>
            <p:nvPr/>
          </p:nvSpPr>
          <p:spPr>
            <a:xfrm>
              <a:off x="7097400" y="3060000"/>
              <a:ext cx="421200" cy="417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7" name="Conector recto 16"/>
            <p:cNvSpPr/>
            <p:nvPr/>
          </p:nvSpPr>
          <p:spPr>
            <a:xfrm>
              <a:off x="7308000" y="3476880"/>
              <a:ext cx="0" cy="687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8" name="Conector recto 17"/>
            <p:cNvSpPr/>
            <p:nvPr/>
          </p:nvSpPr>
          <p:spPr>
            <a:xfrm flipH="1">
              <a:off x="7056000" y="3581279"/>
              <a:ext cx="252000" cy="2293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9" name="Conector recto 18"/>
            <p:cNvSpPr/>
            <p:nvPr/>
          </p:nvSpPr>
          <p:spPr>
            <a:xfrm flipH="1">
              <a:off x="7056000" y="4164840"/>
              <a:ext cx="252000" cy="29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20" name="Conector recto 19"/>
            <p:cNvSpPr/>
            <p:nvPr/>
          </p:nvSpPr>
          <p:spPr>
            <a:xfrm flipH="1" flipV="1">
              <a:off x="7308000" y="4164840"/>
              <a:ext cx="252000" cy="29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21" name="Conector recto 20"/>
            <p:cNvSpPr/>
            <p:nvPr/>
          </p:nvSpPr>
          <p:spPr>
            <a:xfrm flipH="1" flipV="1">
              <a:off x="7308000" y="3581279"/>
              <a:ext cx="252000" cy="2293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</p:grpSp>
      <p:sp>
        <p:nvSpPr>
          <p:cNvPr id="22" name="Conector recto 21"/>
          <p:cNvSpPr/>
          <p:nvPr/>
        </p:nvSpPr>
        <p:spPr>
          <a:xfrm flipV="1">
            <a:off x="2951999" y="2196000"/>
            <a:ext cx="1044001" cy="1475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23" name="Conector recto 22"/>
          <p:cNvSpPr/>
          <p:nvPr/>
        </p:nvSpPr>
        <p:spPr>
          <a:xfrm flipH="1" flipV="1">
            <a:off x="6120000" y="2304000"/>
            <a:ext cx="684360" cy="93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24" name="Forma libre 23"/>
          <p:cNvSpPr/>
          <p:nvPr/>
        </p:nvSpPr>
        <p:spPr>
          <a:xfrm>
            <a:off x="1944000" y="4644000"/>
            <a:ext cx="1224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6480">
            <a:solidFill>
              <a:srgbClr val="333333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es-ES" sz="15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Profesor</a:t>
            </a:r>
          </a:p>
        </p:txBody>
      </p:sp>
      <p:sp>
        <p:nvSpPr>
          <p:cNvPr id="25" name="Forma libre 24"/>
          <p:cNvSpPr/>
          <p:nvPr/>
        </p:nvSpPr>
        <p:spPr>
          <a:xfrm>
            <a:off x="6732000" y="4500000"/>
            <a:ext cx="1152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6480">
            <a:solidFill>
              <a:srgbClr val="333333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es-ES" sz="15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Estudiante</a:t>
            </a:r>
          </a:p>
        </p:txBody>
      </p:sp>
      <p:sp>
        <p:nvSpPr>
          <p:cNvPr id="26" name="Conector recto 25"/>
          <p:cNvSpPr/>
          <p:nvPr/>
        </p:nvSpPr>
        <p:spPr>
          <a:xfrm flipH="1">
            <a:off x="6049080" y="4068000"/>
            <a:ext cx="755280" cy="108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27" name="Conector recto 26"/>
          <p:cNvSpPr/>
          <p:nvPr/>
        </p:nvSpPr>
        <p:spPr>
          <a:xfrm flipH="1">
            <a:off x="5903999" y="4428000"/>
            <a:ext cx="864001" cy="828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28" name="Conector recto 27"/>
          <p:cNvSpPr/>
          <p:nvPr/>
        </p:nvSpPr>
        <p:spPr>
          <a:xfrm flipV="1">
            <a:off x="2951999" y="3096359"/>
            <a:ext cx="1044001" cy="7916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29" name="Conector recto 28"/>
          <p:cNvSpPr/>
          <p:nvPr/>
        </p:nvSpPr>
        <p:spPr>
          <a:xfrm>
            <a:off x="3096000" y="4176720"/>
            <a:ext cx="9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0" name="Conector recto 29"/>
          <p:cNvSpPr/>
          <p:nvPr/>
        </p:nvSpPr>
        <p:spPr>
          <a:xfrm>
            <a:off x="3168000" y="4644000"/>
            <a:ext cx="828000" cy="6487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1" name="Conector recto 30"/>
          <p:cNvSpPr/>
          <p:nvPr/>
        </p:nvSpPr>
        <p:spPr>
          <a:xfrm flipH="1" flipV="1">
            <a:off x="6049440" y="3327119"/>
            <a:ext cx="718560" cy="4168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1"/>
          <p:cNvSpPr/>
          <p:nvPr/>
        </p:nvSpPr>
        <p:spPr>
          <a:xfrm>
            <a:off x="0" y="0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96CD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" name="Forma libre 2"/>
          <p:cNvSpPr/>
          <p:nvPr/>
        </p:nvSpPr>
        <p:spPr>
          <a:xfrm>
            <a:off x="1692000" y="1425960"/>
            <a:ext cx="1835999" cy="914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FFFFFF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400" b="1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Autor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32200" y="360000"/>
            <a:ext cx="6679800" cy="939959"/>
          </a:xfrm>
          <a:prstGeom prst="rect">
            <a:avLst/>
          </a:prstGeom>
          <a:solidFill>
            <a:srgbClr val="729FCF">
              <a:alpha val="0"/>
            </a:srgbClr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2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Devanagari" pitchFamily="2"/>
              </a:rPr>
              <a:t>FASE II: DISEÑO CONCEPTUAL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00" y="1868399"/>
            <a:ext cx="4377240" cy="4377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rma libre 5"/>
          <p:cNvSpPr/>
          <p:nvPr/>
        </p:nvSpPr>
        <p:spPr>
          <a:xfrm>
            <a:off x="6623999" y="1425960"/>
            <a:ext cx="2448000" cy="1166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FFFFFF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1">
                <a:latin typeface="Ubuntu" pitchFamily="2"/>
              </a:defRPr>
            </a:pPr>
            <a:r>
              <a:rPr lang="es-ES" sz="2200" b="1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Entidad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1">
                <a:latin typeface="Ubuntu" pitchFamily="2"/>
              </a:defRPr>
            </a:pPr>
            <a:r>
              <a:rPr lang="es-ES" sz="2200" b="1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Relación</a:t>
            </a:r>
          </a:p>
        </p:txBody>
      </p:sp>
      <p:sp>
        <p:nvSpPr>
          <p:cNvPr id="7" name="Forma libre 6"/>
          <p:cNvSpPr/>
          <p:nvPr/>
        </p:nvSpPr>
        <p:spPr>
          <a:xfrm>
            <a:off x="7185240" y="4701960"/>
            <a:ext cx="2246760" cy="127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FFFFFF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1">
                <a:latin typeface="Ubuntu" pitchFamily="2"/>
              </a:defRPr>
            </a:pPr>
            <a:r>
              <a:rPr lang="es-ES" sz="2200" b="1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Esquema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1">
                <a:latin typeface="Ubuntu" pitchFamily="2"/>
              </a:defRPr>
            </a:pPr>
            <a:r>
              <a:rPr lang="es-ES" sz="2200" b="1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Lógico</a:t>
            </a:r>
          </a:p>
        </p:txBody>
      </p:sp>
      <p:sp>
        <p:nvSpPr>
          <p:cNvPr id="8" name="Forma libre 7"/>
          <p:cNvSpPr/>
          <p:nvPr/>
        </p:nvSpPr>
        <p:spPr>
          <a:xfrm>
            <a:off x="432000" y="3477960"/>
            <a:ext cx="2340360" cy="127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FFFFFF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1">
                <a:latin typeface="Ubuntu" pitchFamily="2"/>
              </a:defRPr>
            </a:pPr>
            <a:r>
              <a:rPr lang="es-ES" sz="2200" b="1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Diccionario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1">
                <a:latin typeface="Ubuntu" pitchFamily="2"/>
              </a:defRPr>
            </a:pPr>
            <a:r>
              <a:rPr lang="es-ES" sz="2200" b="1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de Datos</a:t>
            </a:r>
          </a:p>
        </p:txBody>
      </p:sp>
      <p:sp>
        <p:nvSpPr>
          <p:cNvPr id="9" name="Forma libre 8"/>
          <p:cNvSpPr/>
          <p:nvPr/>
        </p:nvSpPr>
        <p:spPr>
          <a:xfrm>
            <a:off x="1512360" y="5817960"/>
            <a:ext cx="2411640" cy="1310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FFFFFF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1">
                <a:latin typeface="Ubuntu" pitchFamily="2"/>
              </a:defRPr>
            </a:pPr>
            <a:r>
              <a:rPr lang="es-ES" sz="2200" b="1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Tabla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1">
                <a:latin typeface="Ubuntu" pitchFamily="2"/>
              </a:defRPr>
            </a:pPr>
            <a:r>
              <a:rPr lang="es-ES" sz="2200" b="1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1">
                <a:latin typeface="Ubuntu" pitchFamily="2"/>
              </a:defRPr>
            </a:pPr>
            <a:r>
              <a:rPr lang="es-ES" sz="2200" b="1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Datos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1"/>
          <p:cNvSpPr/>
          <p:nvPr/>
        </p:nvSpPr>
        <p:spPr>
          <a:xfrm>
            <a:off x="0" y="0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1B3A9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" name="Forma libre 2"/>
          <p:cNvSpPr/>
          <p:nvPr/>
        </p:nvSpPr>
        <p:spPr>
          <a:xfrm>
            <a:off x="1835999" y="1029959"/>
            <a:ext cx="2052000" cy="986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FFFFFF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1">
                <a:latin typeface="Ubuntu" pitchFamily="2"/>
              </a:defRPr>
            </a:pPr>
            <a:r>
              <a:rPr lang="es-ES" sz="2200" b="1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Directrices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32200" y="360000"/>
            <a:ext cx="6679800" cy="939959"/>
          </a:xfrm>
          <a:prstGeom prst="rect">
            <a:avLst/>
          </a:prstGeom>
          <a:solidFill>
            <a:srgbClr val="729FCF">
              <a:alpha val="0"/>
            </a:srgbClr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5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FASE III: DISEÑO NAVEGACIONAL</a:t>
            </a:r>
          </a:p>
        </p:txBody>
      </p:sp>
      <p:sp>
        <p:nvSpPr>
          <p:cNvPr id="5" name="Forma libre 4"/>
          <p:cNvSpPr/>
          <p:nvPr/>
        </p:nvSpPr>
        <p:spPr>
          <a:xfrm>
            <a:off x="6624360" y="1065960"/>
            <a:ext cx="1943640" cy="950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FFFFFF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1">
                <a:latin typeface="Ubuntu" pitchFamily="2"/>
              </a:defRPr>
            </a:pPr>
            <a:r>
              <a:rPr lang="es-ES" sz="2200" b="1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Rutas</a:t>
            </a:r>
          </a:p>
        </p:txBody>
      </p:sp>
      <p:pic>
        <p:nvPicPr>
          <p:cNvPr id="6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1958" r="853"/>
          <a:stretch>
            <a:fillRect/>
          </a:stretch>
        </p:blipFill>
        <p:spPr>
          <a:xfrm>
            <a:off x="720000" y="2844000"/>
            <a:ext cx="8639640" cy="47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rma libre 6"/>
          <p:cNvSpPr/>
          <p:nvPr/>
        </p:nvSpPr>
        <p:spPr>
          <a:xfrm>
            <a:off x="7596000" y="3333959"/>
            <a:ext cx="1771560" cy="842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FFFFFF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1">
                <a:latin typeface="Ubuntu" pitchFamily="2"/>
              </a:defRPr>
            </a:pPr>
            <a:r>
              <a:rPr lang="es-ES" sz="2200" b="1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Enlaces</a:t>
            </a:r>
          </a:p>
        </p:txBody>
      </p:sp>
      <p:sp>
        <p:nvSpPr>
          <p:cNvPr id="8" name="Forma libre 7"/>
          <p:cNvSpPr/>
          <p:nvPr/>
        </p:nvSpPr>
        <p:spPr>
          <a:xfrm>
            <a:off x="4068000" y="2145960"/>
            <a:ext cx="1980000" cy="950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FFFFFF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1">
                <a:latin typeface="Ubuntu" pitchFamily="2"/>
              </a:defRPr>
            </a:pPr>
            <a:r>
              <a:rPr lang="es-ES" sz="2200" b="1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Menús</a:t>
            </a:r>
          </a:p>
        </p:txBody>
      </p:sp>
      <p:sp>
        <p:nvSpPr>
          <p:cNvPr id="9" name="Forma libre 8"/>
          <p:cNvSpPr/>
          <p:nvPr/>
        </p:nvSpPr>
        <p:spPr>
          <a:xfrm>
            <a:off x="72360" y="2829960"/>
            <a:ext cx="2411640" cy="1418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FFFFFF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1">
                <a:latin typeface="Ubuntu" pitchFamily="2"/>
              </a:defRPr>
            </a:pPr>
            <a:r>
              <a:rPr lang="es-ES" sz="2200" b="1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Recorrido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1">
                <a:latin typeface="Ubuntu" pitchFamily="2"/>
              </a:defRPr>
            </a:pPr>
            <a:r>
              <a:rPr lang="es-ES" sz="2200" b="1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1">
                <a:latin typeface="Ubuntu" pitchFamily="2"/>
              </a:defRPr>
            </a:pPr>
            <a:r>
              <a:rPr lang="es-ES" sz="2200" b="1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Usuarios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1"/>
          <p:cNvSpPr/>
          <p:nvPr/>
        </p:nvSpPr>
        <p:spPr>
          <a:xfrm>
            <a:off x="0" y="0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06359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32200" y="360000"/>
            <a:ext cx="7399800" cy="939959"/>
          </a:xfrm>
          <a:prstGeom prst="rect">
            <a:avLst/>
          </a:prstGeom>
          <a:solidFill>
            <a:srgbClr val="729FCF">
              <a:alpha val="0"/>
            </a:srgbClr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5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FASE IV: DISEÑO DE INTERFAZ ABSTRACTA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64000" y="932400"/>
            <a:ext cx="3891600" cy="38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rma libre 4"/>
          <p:cNvSpPr/>
          <p:nvPr/>
        </p:nvSpPr>
        <p:spPr>
          <a:xfrm>
            <a:off x="5688360" y="1101960"/>
            <a:ext cx="2519640" cy="1490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FFFFFF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1">
                <a:latin typeface="Ubuntu" pitchFamily="2"/>
              </a:defRPr>
            </a:pPr>
            <a:r>
              <a:rPr lang="es-ES" sz="2200" b="1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Objetos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1">
                <a:latin typeface="Ubuntu" pitchFamily="2"/>
              </a:defRPr>
            </a:pPr>
            <a:r>
              <a:rPr lang="es-ES" sz="2200" b="1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1">
                <a:latin typeface="Ubuntu" pitchFamily="2"/>
              </a:defRPr>
            </a:pPr>
            <a:r>
              <a:rPr lang="es-ES" sz="2200" b="1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Navegación</a:t>
            </a:r>
          </a:p>
        </p:txBody>
      </p:sp>
      <p:sp>
        <p:nvSpPr>
          <p:cNvPr id="6" name="Forma libre 5"/>
          <p:cNvSpPr/>
          <p:nvPr/>
        </p:nvSpPr>
        <p:spPr>
          <a:xfrm>
            <a:off x="108360" y="2829960"/>
            <a:ext cx="2087640" cy="1382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FFFFFF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1">
                <a:latin typeface="Ubuntu" pitchFamily="2"/>
              </a:defRPr>
            </a:pPr>
            <a:r>
              <a:rPr lang="es-ES" sz="2200" b="1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Muestra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1">
                <a:latin typeface="Ubuntu" pitchFamily="2"/>
              </a:defRPr>
            </a:pPr>
            <a:r>
              <a:rPr lang="es-ES" sz="2200" b="1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1">
                <a:latin typeface="Ubuntu" pitchFamily="2"/>
              </a:defRPr>
            </a:pPr>
            <a:r>
              <a:rPr lang="es-ES" sz="2200" b="1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Datos</a:t>
            </a:r>
          </a:p>
        </p:txBody>
      </p:sp>
      <p:sp>
        <p:nvSpPr>
          <p:cNvPr id="7" name="Forma libre 6"/>
          <p:cNvSpPr/>
          <p:nvPr/>
        </p:nvSpPr>
        <p:spPr>
          <a:xfrm>
            <a:off x="1116000" y="4881960"/>
            <a:ext cx="2268000" cy="1022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FFFFFF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1">
                <a:latin typeface="Ubuntu" pitchFamily="2"/>
              </a:defRPr>
            </a:pPr>
            <a:r>
              <a:rPr lang="es-ES" sz="2200" b="1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Responsive</a:t>
            </a:r>
          </a:p>
        </p:txBody>
      </p:sp>
      <p:sp>
        <p:nvSpPr>
          <p:cNvPr id="8" name="Forma libre 7"/>
          <p:cNvSpPr/>
          <p:nvPr/>
        </p:nvSpPr>
        <p:spPr>
          <a:xfrm rot="2233800">
            <a:off x="-887451" y="10471200"/>
            <a:ext cx="11278440" cy="4754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D00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pic>
        <p:nvPicPr>
          <p:cNvPr id="9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372000" y="4562640"/>
            <a:ext cx="3700800" cy="29912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rma libre 9"/>
          <p:cNvSpPr/>
          <p:nvPr/>
        </p:nvSpPr>
        <p:spPr>
          <a:xfrm>
            <a:off x="7343999" y="3744000"/>
            <a:ext cx="1980000" cy="827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FFFFFF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1">
                <a:latin typeface="Ubuntu" pitchFamily="2"/>
              </a:defRPr>
            </a:pPr>
            <a:r>
              <a:rPr lang="es-ES" sz="2200" b="1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Mockup’s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1"/>
          <p:cNvSpPr/>
          <p:nvPr/>
        </p:nvSpPr>
        <p:spPr>
          <a:xfrm>
            <a:off x="0" y="0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49BDCC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32200" y="360000"/>
            <a:ext cx="6679800" cy="939959"/>
          </a:xfrm>
          <a:prstGeom prst="rect">
            <a:avLst/>
          </a:prstGeom>
          <a:solidFill>
            <a:srgbClr val="729FCF">
              <a:alpha val="0"/>
            </a:srgbClr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5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FASE V: IMPLEMENTACIÓN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76000" y="2371320"/>
            <a:ext cx="5220000" cy="52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707840" y="5780520"/>
            <a:ext cx="1028159" cy="1028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484639" y="4356000"/>
            <a:ext cx="1523520" cy="856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376000" y="2808000"/>
            <a:ext cx="1007999" cy="100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272000" y="5652000"/>
            <a:ext cx="859320" cy="1204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3269160" y="1130400"/>
            <a:ext cx="3282840" cy="100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1"/>
          <p:cNvSpPr/>
          <p:nvPr/>
        </p:nvSpPr>
        <p:spPr>
          <a:xfrm>
            <a:off x="0" y="0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FE9F5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" name="Forma libre 2"/>
          <p:cNvSpPr/>
          <p:nvPr/>
        </p:nvSpPr>
        <p:spPr>
          <a:xfrm rot="270000">
            <a:off x="-1090468" y="4663994"/>
            <a:ext cx="11736000" cy="475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96CD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8000" y="4135320"/>
            <a:ext cx="4104000" cy="33796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rma libre 4"/>
          <p:cNvSpPr/>
          <p:nvPr/>
        </p:nvSpPr>
        <p:spPr>
          <a:xfrm rot="360000">
            <a:off x="-1529345" y="383997"/>
            <a:ext cx="11736000" cy="475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A8733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32200" y="360000"/>
            <a:ext cx="5671800" cy="957239"/>
          </a:xfrm>
          <a:prstGeom prst="rect">
            <a:avLst/>
          </a:prstGeom>
          <a:solidFill>
            <a:srgbClr val="729FCF">
              <a:alpha val="0"/>
            </a:srgbClr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5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EL PROBLEMA</a:t>
            </a:r>
            <a:br>
              <a:rPr lang="es-ES" sz="25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</a:br>
            <a:r>
              <a:rPr lang="es-ES" sz="24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PLANTEAMIENTO DEL PROBLEMA</a:t>
            </a:r>
          </a:p>
        </p:txBody>
      </p:sp>
      <p:pic>
        <p:nvPicPr>
          <p:cNvPr id="7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96000" y="0"/>
            <a:ext cx="4064759" cy="33476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/>
          <p:cNvSpPr txBox="1"/>
          <p:nvPr/>
        </p:nvSpPr>
        <p:spPr>
          <a:xfrm>
            <a:off x="900000" y="1548360"/>
            <a:ext cx="3384000" cy="431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400" b="1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Problemática Actual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846680" y="4420800"/>
            <a:ext cx="3384000" cy="431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400" b="1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Solución Tecnológica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03999" y="2015999"/>
            <a:ext cx="4608000" cy="18097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Redes Sociales: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	Facebook,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	WhatSapp, etc.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Alto costo de Guías de estudio.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Fuentes no confiables.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Retraso de la Información.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4680000" y="5004000"/>
            <a:ext cx="4608000" cy="12365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Red Académica.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Único punto de encuentro.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Control de la Información.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Fuentes confiables.</a:t>
            </a:r>
          </a:p>
        </p:txBody>
      </p:sp>
      <p:pic>
        <p:nvPicPr>
          <p:cNvPr id="12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220799" y="6314040"/>
            <a:ext cx="3751200" cy="114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1"/>
          <p:cNvSpPr/>
          <p:nvPr/>
        </p:nvSpPr>
        <p:spPr>
          <a:xfrm>
            <a:off x="0" y="0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FE9F5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" name="Forma libre 2"/>
          <p:cNvSpPr/>
          <p:nvPr/>
        </p:nvSpPr>
        <p:spPr>
          <a:xfrm rot="270000">
            <a:off x="-1090468" y="4663994"/>
            <a:ext cx="11736000" cy="475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A8733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4" name="Forma libre 3"/>
          <p:cNvSpPr/>
          <p:nvPr/>
        </p:nvSpPr>
        <p:spPr>
          <a:xfrm rot="360000">
            <a:off x="-1529345" y="419997"/>
            <a:ext cx="11736000" cy="475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96CD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76000" y="-76680"/>
            <a:ext cx="4104000" cy="33796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/>
          <p:cNvSpPr txBox="1"/>
          <p:nvPr/>
        </p:nvSpPr>
        <p:spPr>
          <a:xfrm>
            <a:off x="232200" y="360000"/>
            <a:ext cx="7399800" cy="445319"/>
          </a:xfrm>
          <a:prstGeom prst="rect">
            <a:avLst/>
          </a:prstGeom>
          <a:solidFill>
            <a:srgbClr val="729FCF">
              <a:alpha val="0"/>
            </a:srgbClr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5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OBJETIVOS DE LA INVESTIGACIÓN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044000" y="1109160"/>
            <a:ext cx="3384000" cy="404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200" b="1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GENERAL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678679" y="4492800"/>
            <a:ext cx="3384000" cy="404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200" b="1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ESPECÍFICOS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-36000" y="1620000"/>
            <a:ext cx="612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Implementar un Sistema Web de Red Académica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92000" y="5112000"/>
            <a:ext cx="5112000" cy="2356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Diagnosticar la situación actual.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2000" b="0" i="0" u="none" strike="noStrike" kern="1200" cap="none">
              <a:ln>
                <a:noFill/>
              </a:ln>
              <a:latin typeface="Ubuntu" pitchFamily="18"/>
              <a:ea typeface="Droid Sans Fallback" pitchFamily="2"/>
              <a:cs typeface="Droid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Describir los procesos que se requieren.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2000" b="0" i="0" u="none" strike="noStrike" kern="1200" cap="none">
              <a:ln>
                <a:noFill/>
              </a:ln>
              <a:latin typeface="Ubuntu" pitchFamily="18"/>
              <a:ea typeface="Droid Sans Fallback" pitchFamily="2"/>
              <a:cs typeface="Droid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Desarrollar un Sistema Web..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2000" b="0" i="0" u="none" strike="noStrike" kern="1200" cap="none">
              <a:ln>
                <a:noFill/>
              </a:ln>
              <a:latin typeface="Ubuntu" pitchFamily="18"/>
              <a:ea typeface="Droid Sans Fallback" pitchFamily="2"/>
              <a:cs typeface="Droid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Validar una plataforma Web Académica.</a:t>
            </a:r>
          </a:p>
        </p:txBody>
      </p:sp>
      <p:pic>
        <p:nvPicPr>
          <p:cNvPr id="11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34800" y="3960000"/>
            <a:ext cx="3301200" cy="349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16800" y="2426040"/>
            <a:ext cx="3751200" cy="114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1"/>
          <p:cNvSpPr/>
          <p:nvPr/>
        </p:nvSpPr>
        <p:spPr>
          <a:xfrm>
            <a:off x="0" y="0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FE9F5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" name="Forma libre 2"/>
          <p:cNvSpPr/>
          <p:nvPr/>
        </p:nvSpPr>
        <p:spPr>
          <a:xfrm rot="10620000">
            <a:off x="-990476" y="3617893"/>
            <a:ext cx="11736000" cy="505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A8733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4" name="Forma libre 3"/>
          <p:cNvSpPr/>
          <p:nvPr/>
        </p:nvSpPr>
        <p:spPr>
          <a:xfrm rot="10500000">
            <a:off x="-1446913" y="-418770"/>
            <a:ext cx="11736000" cy="475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96CD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76000" y="-76680"/>
            <a:ext cx="4104000" cy="33796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/>
          <p:cNvSpPr txBox="1"/>
          <p:nvPr/>
        </p:nvSpPr>
        <p:spPr>
          <a:xfrm>
            <a:off x="232200" y="360000"/>
            <a:ext cx="8335800" cy="445319"/>
          </a:xfrm>
          <a:prstGeom prst="rect">
            <a:avLst/>
          </a:prstGeom>
          <a:solidFill>
            <a:srgbClr val="729FCF">
              <a:alpha val="0"/>
            </a:srgbClr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5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OBJETIVOS DE LA SOLUCIÓN TECNOLÓGICA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044000" y="1001160"/>
            <a:ext cx="3384000" cy="404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200" b="1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GENERAL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34680" y="3304800"/>
            <a:ext cx="3384000" cy="404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200" b="1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ESPECÍFICOS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-108000" y="1475999"/>
            <a:ext cx="612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Desarrollar un Sistema Web de Red Académica</a:t>
            </a:r>
          </a:p>
        </p:txBody>
      </p:sp>
      <p:pic>
        <p:nvPicPr>
          <p:cNvPr id="10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346800" y="3960000"/>
            <a:ext cx="3301200" cy="349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296800" y="1886040"/>
            <a:ext cx="3751200" cy="11440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uadroTexto 11"/>
          <p:cNvSpPr txBox="1"/>
          <p:nvPr/>
        </p:nvSpPr>
        <p:spPr>
          <a:xfrm>
            <a:off x="180000" y="3816000"/>
            <a:ext cx="6443999" cy="381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Registrar la información principal (CV).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2000" b="0" i="0" u="none" strike="noStrike" kern="1200" cap="none">
              <a:ln>
                <a:noFill/>
              </a:ln>
              <a:latin typeface="Ubuntu" pitchFamily="18"/>
              <a:ea typeface="Droid Sans Fallback" pitchFamily="2"/>
              <a:cs typeface="Droid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Proporcionar un único punto de encuentro.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2000" b="0" i="0" u="none" strike="noStrike" kern="1200" cap="none">
              <a:ln>
                <a:noFill/>
              </a:ln>
              <a:latin typeface="Ubuntu" pitchFamily="18"/>
              <a:ea typeface="Droid Sans Fallback" pitchFamily="2"/>
              <a:cs typeface="Droid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Controlar el flujo de información y almacenar el material educativo.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2000" b="0" i="0" u="none" strike="noStrike" kern="1200" cap="none">
              <a:ln>
                <a:noFill/>
              </a:ln>
              <a:latin typeface="Ubuntu" pitchFamily="18"/>
              <a:ea typeface="Droid Sans Fallback" pitchFamily="2"/>
              <a:cs typeface="Droid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Reducir el gasto excesivo de dinero de los estudiantes.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2000" b="0" i="0" u="none" strike="noStrike" kern="1200" cap="none">
              <a:ln>
                <a:noFill/>
              </a:ln>
              <a:latin typeface="Ubuntu" pitchFamily="18"/>
              <a:ea typeface="Droid Sans Fallback" pitchFamily="2"/>
              <a:cs typeface="Droid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Brindar un espacio web.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2000" b="0" i="0" u="none" strike="noStrike" kern="1200" cap="none">
              <a:ln>
                <a:noFill/>
              </a:ln>
              <a:latin typeface="Ubuntu" pitchFamily="18"/>
              <a:ea typeface="Droid Sans Fallback" pitchFamily="2"/>
              <a:cs typeface="Droid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0" i="0" u="none" strike="noStrike" kern="1200" cap="none">
                <a:ln>
                  <a:noFill/>
                </a:ln>
                <a:latin typeface="Ubuntu" pitchFamily="18"/>
                <a:ea typeface="Droid Sans Fallback" pitchFamily="2"/>
                <a:cs typeface="Droid Sans Devanagari" pitchFamily="2"/>
              </a:rPr>
              <a:t>Suministrar información viable.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1"/>
          <p:cNvSpPr/>
          <p:nvPr/>
        </p:nvSpPr>
        <p:spPr>
          <a:xfrm>
            <a:off x="0" y="0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96CD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32200" y="360000"/>
            <a:ext cx="6679800" cy="957239"/>
          </a:xfrm>
          <a:prstGeom prst="rect">
            <a:avLst/>
          </a:prstGeom>
          <a:solidFill>
            <a:srgbClr val="729FCF">
              <a:alpha val="0"/>
            </a:srgbClr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5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METODOLOGÍA DE LA INVESTIGACIÓN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4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METODOLOGÍA APLICADA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36199" y="288000"/>
            <a:ext cx="3744000" cy="37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/>
          <p:cNvSpPr txBox="1"/>
          <p:nvPr/>
        </p:nvSpPr>
        <p:spPr>
          <a:xfrm>
            <a:off x="294840" y="1601640"/>
            <a:ext cx="9000000" cy="5670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VE" sz="2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					OOHDM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VE" sz="2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(Object Oriented Hypermedia Design Method)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VE" sz="1600" b="1" i="0" u="none" strike="noStrike" kern="1200" cap="none">
              <a:ln>
                <a:noFill/>
              </a:ln>
              <a:solidFill>
                <a:srgbClr val="000000"/>
              </a:solidFill>
              <a:latin typeface="Ubuntu" pitchFamily="18"/>
              <a:ea typeface="Droid Sans Fallback" pitchFamily="2"/>
              <a:cs typeface="Droid Sans Devanagar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VE" sz="2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	Creada por Daniel Schwabe, y Gustavo Rossi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VE" sz="2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en el año de 1996.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VE" sz="2000" b="0" i="0" u="none" strike="noStrike" kern="1200" cap="none">
              <a:ln>
                <a:noFill/>
              </a:ln>
              <a:solidFill>
                <a:srgbClr val="000000"/>
              </a:solidFill>
              <a:latin typeface="Ubuntu" pitchFamily="18"/>
              <a:ea typeface="Droid Sans Fallback" pitchFamily="2"/>
              <a:cs typeface="Droid Sans Devanagar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VE" sz="2000" b="0" i="0" u="none" strike="noStrike" kern="1200" cap="none">
              <a:ln>
                <a:noFill/>
              </a:ln>
              <a:solidFill>
                <a:srgbClr val="000000"/>
              </a:solidFill>
              <a:latin typeface="Ubuntu" pitchFamily="18"/>
              <a:ea typeface="Droid Sans Fallback" pitchFamily="2"/>
              <a:cs typeface="Droid Sans Devanagar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VE" sz="2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	FASES DE LA METODOLOGÍA A UTILIZAR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VE" sz="2000" b="1" i="0" u="none" strike="noStrike" kern="1200" cap="none">
              <a:ln>
                <a:noFill/>
              </a:ln>
              <a:solidFill>
                <a:srgbClr val="000000"/>
              </a:solidFill>
              <a:latin typeface="Ubuntu" pitchFamily="18"/>
              <a:ea typeface="Droid Sans Fallback" pitchFamily="2"/>
              <a:cs typeface="Droid Sans Devanagar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VE" sz="2000" b="1" i="0" u="none" strike="noStrike" kern="1200" cap="none">
              <a:ln>
                <a:noFill/>
              </a:ln>
              <a:solidFill>
                <a:srgbClr val="000000"/>
              </a:solidFill>
              <a:latin typeface="Ubuntu" pitchFamily="18"/>
              <a:ea typeface="Droid Sans Fallback" pitchFamily="2"/>
              <a:cs typeface="Droid Sans Devanagar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VE" sz="2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								Fase I</a:t>
            </a:r>
            <a:r>
              <a:rPr lang="es-VE" sz="2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 	 Obtención de requerimientos.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VE" sz="2000" b="1" i="0" u="none" strike="noStrike" kern="1200" cap="none">
              <a:ln>
                <a:noFill/>
              </a:ln>
              <a:solidFill>
                <a:srgbClr val="000000"/>
              </a:solidFill>
              <a:latin typeface="Ubuntu" pitchFamily="18"/>
              <a:ea typeface="Droid Sans Fallback" pitchFamily="2"/>
              <a:cs typeface="Droid Sans Devanagar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VE" sz="2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								Fase II</a:t>
            </a:r>
            <a:r>
              <a:rPr lang="es-VE" sz="2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 	   Diseño conceptual.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VE" sz="2000" b="1" i="0" u="none" strike="noStrike" kern="1200" cap="none">
              <a:ln>
                <a:noFill/>
              </a:ln>
              <a:solidFill>
                <a:srgbClr val="000000"/>
              </a:solidFill>
              <a:latin typeface="Ubuntu" pitchFamily="18"/>
              <a:ea typeface="Droid Sans Fallback" pitchFamily="2"/>
              <a:cs typeface="Droid Sans Devanagar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VE" sz="2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								Fase III</a:t>
            </a:r>
            <a:r>
              <a:rPr lang="es-VE" sz="2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   Diseño navegacional.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VE" sz="2000" b="1" i="0" u="none" strike="noStrike" kern="1200" cap="none">
              <a:ln>
                <a:noFill/>
              </a:ln>
              <a:solidFill>
                <a:srgbClr val="000000"/>
              </a:solidFill>
              <a:latin typeface="Ubuntu" pitchFamily="18"/>
              <a:ea typeface="Droid Sans Fallback" pitchFamily="2"/>
              <a:cs typeface="Droid Sans Devanagar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VE" sz="2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								Fase IV   </a:t>
            </a:r>
            <a:r>
              <a:rPr lang="es-VE" sz="2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Diseño de interfaz abstracta.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VE" sz="2000" b="1" i="0" u="none" strike="noStrike" kern="1200" cap="none">
              <a:ln>
                <a:noFill/>
              </a:ln>
              <a:solidFill>
                <a:srgbClr val="000000"/>
              </a:solidFill>
              <a:latin typeface="Ubuntu" pitchFamily="18"/>
              <a:ea typeface="Droid Sans Fallback" pitchFamily="2"/>
              <a:cs typeface="Droid Sans Devanagar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VE" sz="2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								Fase V    </a:t>
            </a:r>
            <a:r>
              <a:rPr lang="es-VE" sz="2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Implementación.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1"/>
          <p:cNvSpPr/>
          <p:nvPr/>
        </p:nvSpPr>
        <p:spPr>
          <a:xfrm>
            <a:off x="0" y="0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96CD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" name="Forma libre 2"/>
          <p:cNvSpPr/>
          <p:nvPr/>
        </p:nvSpPr>
        <p:spPr>
          <a:xfrm>
            <a:off x="1260000" y="1857959"/>
            <a:ext cx="1944000" cy="734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FFFFFF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32200" y="360000"/>
            <a:ext cx="6679800" cy="445319"/>
          </a:xfrm>
          <a:prstGeom prst="rect">
            <a:avLst/>
          </a:prstGeom>
          <a:solidFill>
            <a:srgbClr val="729FCF">
              <a:alpha val="0"/>
            </a:srgbClr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5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FASE I: OBTENCIÓN DE REQUERIMIENTOS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00" y="1868399"/>
            <a:ext cx="4377240" cy="4377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rma libre 5"/>
          <p:cNvSpPr/>
          <p:nvPr/>
        </p:nvSpPr>
        <p:spPr>
          <a:xfrm>
            <a:off x="7056360" y="1425960"/>
            <a:ext cx="2411640" cy="1310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FFFFFF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128000" y="1584000"/>
            <a:ext cx="2232000" cy="1027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2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Devanagari" pitchFamily="2"/>
              </a:rPr>
              <a:t>Diagramas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2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Devanagari" pitchFamily="2"/>
              </a:rPr>
              <a:t>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2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Devanagari" pitchFamily="2"/>
              </a:rPr>
              <a:t>Caso de Uso</a:t>
            </a:r>
          </a:p>
        </p:txBody>
      </p:sp>
      <p:sp>
        <p:nvSpPr>
          <p:cNvPr id="8" name="Forma libre 7"/>
          <p:cNvSpPr/>
          <p:nvPr/>
        </p:nvSpPr>
        <p:spPr>
          <a:xfrm>
            <a:off x="7020360" y="4917960"/>
            <a:ext cx="2411640" cy="1310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FFFFFF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128000" y="5112360"/>
            <a:ext cx="2232000" cy="1027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2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Devanagari" pitchFamily="2"/>
              </a:rPr>
              <a:t>Diagramas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2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Devanagari" pitchFamily="2"/>
              </a:rPr>
              <a:t>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2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Devanagari" pitchFamily="2"/>
              </a:rPr>
              <a:t>Flujo</a:t>
            </a:r>
          </a:p>
        </p:txBody>
      </p:sp>
      <p:sp>
        <p:nvSpPr>
          <p:cNvPr id="10" name="Forma libre 9"/>
          <p:cNvSpPr/>
          <p:nvPr/>
        </p:nvSpPr>
        <p:spPr>
          <a:xfrm>
            <a:off x="684359" y="3765960"/>
            <a:ext cx="1944000" cy="734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FFFFFF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40000" y="3960360"/>
            <a:ext cx="2232000" cy="402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2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Devanagari" pitchFamily="2"/>
              </a:rPr>
              <a:t>Roles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152000" y="2052360"/>
            <a:ext cx="2232000" cy="402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2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Devanagari" pitchFamily="2"/>
              </a:rPr>
              <a:t>Actividades</a:t>
            </a:r>
          </a:p>
        </p:txBody>
      </p:sp>
      <p:sp>
        <p:nvSpPr>
          <p:cNvPr id="13" name="Forma libre 12"/>
          <p:cNvSpPr/>
          <p:nvPr/>
        </p:nvSpPr>
        <p:spPr>
          <a:xfrm>
            <a:off x="1368360" y="5673960"/>
            <a:ext cx="2411640" cy="1310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FFFFFF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475999" y="5868360"/>
            <a:ext cx="2232000" cy="1027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2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Devanagari" pitchFamily="2"/>
              </a:rPr>
              <a:t>Especificación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2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Devanagari" pitchFamily="2"/>
              </a:rPr>
              <a:t>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2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Arial" pitchFamily="34"/>
                <a:ea typeface="Droid Sans Fallback" pitchFamily="2"/>
                <a:cs typeface="Droid Sans Devanagari" pitchFamily="2"/>
              </a:rPr>
              <a:t>Escenarios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1"/>
          <p:cNvSpPr/>
          <p:nvPr/>
        </p:nvSpPr>
        <p:spPr>
          <a:xfrm>
            <a:off x="0" y="0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96CD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32200" y="252000"/>
            <a:ext cx="8119800" cy="689760"/>
          </a:xfrm>
          <a:prstGeom prst="rect">
            <a:avLst/>
          </a:prstGeom>
          <a:solidFill>
            <a:srgbClr val="729FCF">
              <a:alpha val="0"/>
            </a:srgbClr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5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ESCENARIO 1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Distribución de información desde el decano hacia el estudiante</a:t>
            </a:r>
          </a:p>
        </p:txBody>
      </p:sp>
      <p:sp>
        <p:nvSpPr>
          <p:cNvPr id="4" name="Forma libre 3"/>
          <p:cNvSpPr/>
          <p:nvPr/>
        </p:nvSpPr>
        <p:spPr>
          <a:xfrm>
            <a:off x="4320000" y="1044000"/>
            <a:ext cx="1440000" cy="79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Recibe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Información</a:t>
            </a:r>
          </a:p>
        </p:txBody>
      </p:sp>
      <p:sp>
        <p:nvSpPr>
          <p:cNvPr id="5" name="Forma libre 4"/>
          <p:cNvSpPr/>
          <p:nvPr/>
        </p:nvSpPr>
        <p:spPr>
          <a:xfrm>
            <a:off x="4284360" y="1944360"/>
            <a:ext cx="1512360" cy="827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Notifica la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Información</a:t>
            </a:r>
          </a:p>
        </p:txBody>
      </p:sp>
      <p:sp>
        <p:nvSpPr>
          <p:cNvPr id="6" name="Forma libre 5"/>
          <p:cNvSpPr/>
          <p:nvPr/>
        </p:nvSpPr>
        <p:spPr>
          <a:xfrm>
            <a:off x="4356720" y="2880720"/>
            <a:ext cx="1367280" cy="82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Realiza una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Reunión</a:t>
            </a:r>
          </a:p>
        </p:txBody>
      </p:sp>
      <p:sp>
        <p:nvSpPr>
          <p:cNvPr id="7" name="Forma libre 6"/>
          <p:cNvSpPr/>
          <p:nvPr/>
        </p:nvSpPr>
        <p:spPr>
          <a:xfrm>
            <a:off x="4031999" y="3851999"/>
            <a:ext cx="2017080" cy="115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Asiste a la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Reunión y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Obtiene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Información</a:t>
            </a:r>
          </a:p>
        </p:txBody>
      </p:sp>
      <p:sp>
        <p:nvSpPr>
          <p:cNvPr id="8" name="Forma libre 7"/>
          <p:cNvSpPr/>
          <p:nvPr/>
        </p:nvSpPr>
        <p:spPr>
          <a:xfrm>
            <a:off x="4285440" y="5149440"/>
            <a:ext cx="1438559" cy="8265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Suministra la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Información</a:t>
            </a:r>
          </a:p>
        </p:txBody>
      </p:sp>
      <p:sp>
        <p:nvSpPr>
          <p:cNvPr id="9" name="Forma libre 8"/>
          <p:cNvSpPr/>
          <p:nvPr/>
        </p:nvSpPr>
        <p:spPr>
          <a:xfrm>
            <a:off x="4356000" y="6121800"/>
            <a:ext cx="1368000" cy="826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Obtiene la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Información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2340000" y="1123200"/>
            <a:ext cx="504000" cy="1396800"/>
            <a:chOff x="2340000" y="1123200"/>
            <a:chExt cx="504000" cy="1396800"/>
          </a:xfrm>
        </p:grpSpPr>
        <p:sp>
          <p:nvSpPr>
            <p:cNvPr id="11" name="Forma libre 10"/>
            <p:cNvSpPr/>
            <p:nvPr/>
          </p:nvSpPr>
          <p:spPr>
            <a:xfrm>
              <a:off x="2381399" y="1123200"/>
              <a:ext cx="421200" cy="417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2" name="Conector recto 11"/>
            <p:cNvSpPr/>
            <p:nvPr/>
          </p:nvSpPr>
          <p:spPr>
            <a:xfrm>
              <a:off x="2592000" y="1540080"/>
              <a:ext cx="0" cy="687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3" name="Conector recto 12"/>
            <p:cNvSpPr/>
            <p:nvPr/>
          </p:nvSpPr>
          <p:spPr>
            <a:xfrm flipH="1">
              <a:off x="2340000" y="1644479"/>
              <a:ext cx="252000" cy="2293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4" name="Conector recto 13"/>
            <p:cNvSpPr/>
            <p:nvPr/>
          </p:nvSpPr>
          <p:spPr>
            <a:xfrm flipH="1">
              <a:off x="2340000" y="2228040"/>
              <a:ext cx="252000" cy="29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5" name="Conector recto 14"/>
            <p:cNvSpPr/>
            <p:nvPr/>
          </p:nvSpPr>
          <p:spPr>
            <a:xfrm flipH="1" flipV="1">
              <a:off x="2592000" y="2228040"/>
              <a:ext cx="252000" cy="29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6" name="Conector recto 15"/>
            <p:cNvSpPr/>
            <p:nvPr/>
          </p:nvSpPr>
          <p:spPr>
            <a:xfrm flipH="1" flipV="1">
              <a:off x="2592000" y="1644479"/>
              <a:ext cx="252000" cy="2293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7056000" y="1152000"/>
            <a:ext cx="504000" cy="1396800"/>
            <a:chOff x="7056000" y="1152000"/>
            <a:chExt cx="504000" cy="1396800"/>
          </a:xfrm>
        </p:grpSpPr>
        <p:sp>
          <p:nvSpPr>
            <p:cNvPr id="18" name="Forma libre 17"/>
            <p:cNvSpPr/>
            <p:nvPr/>
          </p:nvSpPr>
          <p:spPr>
            <a:xfrm>
              <a:off x="7097400" y="1152000"/>
              <a:ext cx="421200" cy="417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9" name="Conector recto 18"/>
            <p:cNvSpPr/>
            <p:nvPr/>
          </p:nvSpPr>
          <p:spPr>
            <a:xfrm>
              <a:off x="7308000" y="1568879"/>
              <a:ext cx="0" cy="68796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20" name="Conector recto 19"/>
            <p:cNvSpPr/>
            <p:nvPr/>
          </p:nvSpPr>
          <p:spPr>
            <a:xfrm flipH="1">
              <a:off x="7056000" y="1673280"/>
              <a:ext cx="252000" cy="229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21" name="Conector recto 20"/>
            <p:cNvSpPr/>
            <p:nvPr/>
          </p:nvSpPr>
          <p:spPr>
            <a:xfrm flipH="1">
              <a:off x="7056000" y="2256840"/>
              <a:ext cx="252000" cy="29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22" name="Conector recto 21"/>
            <p:cNvSpPr/>
            <p:nvPr/>
          </p:nvSpPr>
          <p:spPr>
            <a:xfrm flipH="1" flipV="1">
              <a:off x="7308000" y="2256840"/>
              <a:ext cx="252000" cy="29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23" name="Conector recto 22"/>
            <p:cNvSpPr/>
            <p:nvPr/>
          </p:nvSpPr>
          <p:spPr>
            <a:xfrm flipH="1" flipV="1">
              <a:off x="7308000" y="1673280"/>
              <a:ext cx="252000" cy="229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2340000" y="3319199"/>
            <a:ext cx="504000" cy="1396801"/>
            <a:chOff x="2340000" y="3319199"/>
            <a:chExt cx="504000" cy="1396801"/>
          </a:xfrm>
        </p:grpSpPr>
        <p:sp>
          <p:nvSpPr>
            <p:cNvPr id="25" name="Forma libre 24"/>
            <p:cNvSpPr/>
            <p:nvPr/>
          </p:nvSpPr>
          <p:spPr>
            <a:xfrm>
              <a:off x="2381399" y="3319199"/>
              <a:ext cx="421200" cy="417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26" name="Conector recto 25"/>
            <p:cNvSpPr/>
            <p:nvPr/>
          </p:nvSpPr>
          <p:spPr>
            <a:xfrm>
              <a:off x="2592000" y="3736080"/>
              <a:ext cx="0" cy="687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27" name="Conector recto 26"/>
            <p:cNvSpPr/>
            <p:nvPr/>
          </p:nvSpPr>
          <p:spPr>
            <a:xfrm flipH="1">
              <a:off x="2340000" y="3840479"/>
              <a:ext cx="252000" cy="2293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28" name="Conector recto 27"/>
            <p:cNvSpPr/>
            <p:nvPr/>
          </p:nvSpPr>
          <p:spPr>
            <a:xfrm flipH="1">
              <a:off x="2340000" y="4424040"/>
              <a:ext cx="252000" cy="29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29" name="Conector recto 28"/>
            <p:cNvSpPr/>
            <p:nvPr/>
          </p:nvSpPr>
          <p:spPr>
            <a:xfrm flipH="1" flipV="1">
              <a:off x="2592000" y="4424040"/>
              <a:ext cx="252000" cy="29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30" name="Conector recto 29"/>
            <p:cNvSpPr/>
            <p:nvPr/>
          </p:nvSpPr>
          <p:spPr>
            <a:xfrm flipH="1" flipV="1">
              <a:off x="2592000" y="3840479"/>
              <a:ext cx="252000" cy="2293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7056000" y="3355200"/>
            <a:ext cx="504000" cy="1396800"/>
            <a:chOff x="7056000" y="3355200"/>
            <a:chExt cx="504000" cy="1396800"/>
          </a:xfrm>
        </p:grpSpPr>
        <p:sp>
          <p:nvSpPr>
            <p:cNvPr id="32" name="Forma libre 31"/>
            <p:cNvSpPr/>
            <p:nvPr/>
          </p:nvSpPr>
          <p:spPr>
            <a:xfrm>
              <a:off x="7097400" y="3355200"/>
              <a:ext cx="421200" cy="417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33" name="Conector recto 32"/>
            <p:cNvSpPr/>
            <p:nvPr/>
          </p:nvSpPr>
          <p:spPr>
            <a:xfrm>
              <a:off x="7308000" y="3772080"/>
              <a:ext cx="0" cy="687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34" name="Conector recto 33"/>
            <p:cNvSpPr/>
            <p:nvPr/>
          </p:nvSpPr>
          <p:spPr>
            <a:xfrm flipH="1">
              <a:off x="7056000" y="3876479"/>
              <a:ext cx="252000" cy="2293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35" name="Conector recto 34"/>
            <p:cNvSpPr/>
            <p:nvPr/>
          </p:nvSpPr>
          <p:spPr>
            <a:xfrm flipH="1">
              <a:off x="7056000" y="4460040"/>
              <a:ext cx="252000" cy="29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36" name="Conector recto 35"/>
            <p:cNvSpPr/>
            <p:nvPr/>
          </p:nvSpPr>
          <p:spPr>
            <a:xfrm flipH="1" flipV="1">
              <a:off x="7308000" y="4460040"/>
              <a:ext cx="252000" cy="29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37" name="Conector recto 36"/>
            <p:cNvSpPr/>
            <p:nvPr/>
          </p:nvSpPr>
          <p:spPr>
            <a:xfrm flipH="1" flipV="1">
              <a:off x="7308000" y="3876479"/>
              <a:ext cx="252000" cy="2293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2340000" y="5443200"/>
            <a:ext cx="504000" cy="1396800"/>
            <a:chOff x="2340000" y="5443200"/>
            <a:chExt cx="504000" cy="1396800"/>
          </a:xfrm>
        </p:grpSpPr>
        <p:sp>
          <p:nvSpPr>
            <p:cNvPr id="39" name="Forma libre 38"/>
            <p:cNvSpPr/>
            <p:nvPr/>
          </p:nvSpPr>
          <p:spPr>
            <a:xfrm>
              <a:off x="2381399" y="5443200"/>
              <a:ext cx="421200" cy="417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40" name="Conector recto 39"/>
            <p:cNvSpPr/>
            <p:nvPr/>
          </p:nvSpPr>
          <p:spPr>
            <a:xfrm>
              <a:off x="2592000" y="5860079"/>
              <a:ext cx="0" cy="68796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41" name="Conector recto 40"/>
            <p:cNvSpPr/>
            <p:nvPr/>
          </p:nvSpPr>
          <p:spPr>
            <a:xfrm flipH="1">
              <a:off x="2340000" y="5964479"/>
              <a:ext cx="252000" cy="229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42" name="Conector recto 41"/>
            <p:cNvSpPr/>
            <p:nvPr/>
          </p:nvSpPr>
          <p:spPr>
            <a:xfrm flipH="1">
              <a:off x="2340000" y="6548040"/>
              <a:ext cx="252000" cy="29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43" name="Conector recto 42"/>
            <p:cNvSpPr/>
            <p:nvPr/>
          </p:nvSpPr>
          <p:spPr>
            <a:xfrm flipH="1" flipV="1">
              <a:off x="2592000" y="6548040"/>
              <a:ext cx="252000" cy="29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44" name="Conector recto 43"/>
            <p:cNvSpPr/>
            <p:nvPr/>
          </p:nvSpPr>
          <p:spPr>
            <a:xfrm flipH="1" flipV="1">
              <a:off x="2592000" y="5964479"/>
              <a:ext cx="252000" cy="229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7056000" y="5443200"/>
            <a:ext cx="504000" cy="1396800"/>
            <a:chOff x="7056000" y="5443200"/>
            <a:chExt cx="504000" cy="1396800"/>
          </a:xfrm>
        </p:grpSpPr>
        <p:sp>
          <p:nvSpPr>
            <p:cNvPr id="46" name="Forma libre 45"/>
            <p:cNvSpPr/>
            <p:nvPr/>
          </p:nvSpPr>
          <p:spPr>
            <a:xfrm>
              <a:off x="7097400" y="5443200"/>
              <a:ext cx="421200" cy="417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47" name="Conector recto 46"/>
            <p:cNvSpPr/>
            <p:nvPr/>
          </p:nvSpPr>
          <p:spPr>
            <a:xfrm>
              <a:off x="7308000" y="5860079"/>
              <a:ext cx="0" cy="68796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48" name="Conector recto 47"/>
            <p:cNvSpPr/>
            <p:nvPr/>
          </p:nvSpPr>
          <p:spPr>
            <a:xfrm flipH="1">
              <a:off x="7056000" y="5964479"/>
              <a:ext cx="252000" cy="229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49" name="Conector recto 48"/>
            <p:cNvSpPr/>
            <p:nvPr/>
          </p:nvSpPr>
          <p:spPr>
            <a:xfrm flipH="1">
              <a:off x="7056000" y="6548040"/>
              <a:ext cx="252000" cy="29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50" name="Conector recto 49"/>
            <p:cNvSpPr/>
            <p:nvPr/>
          </p:nvSpPr>
          <p:spPr>
            <a:xfrm flipH="1" flipV="1">
              <a:off x="7308000" y="6548040"/>
              <a:ext cx="252000" cy="29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51" name="Conector recto 50"/>
            <p:cNvSpPr/>
            <p:nvPr/>
          </p:nvSpPr>
          <p:spPr>
            <a:xfrm flipH="1" flipV="1">
              <a:off x="7308000" y="5964479"/>
              <a:ext cx="252000" cy="229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</p:grpSp>
      <p:sp>
        <p:nvSpPr>
          <p:cNvPr id="52" name="Conector recto 51"/>
          <p:cNvSpPr/>
          <p:nvPr/>
        </p:nvSpPr>
        <p:spPr>
          <a:xfrm flipV="1">
            <a:off x="3024000" y="1440000"/>
            <a:ext cx="1080000" cy="43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53" name="Conector recto 52"/>
          <p:cNvSpPr/>
          <p:nvPr/>
        </p:nvSpPr>
        <p:spPr>
          <a:xfrm>
            <a:off x="3024000" y="2232000"/>
            <a:ext cx="1152000" cy="21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54" name="Conector recto 53"/>
          <p:cNvSpPr/>
          <p:nvPr/>
        </p:nvSpPr>
        <p:spPr>
          <a:xfrm flipH="1">
            <a:off x="5760720" y="2232000"/>
            <a:ext cx="1223279" cy="86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55" name="Conector recto 54"/>
          <p:cNvSpPr/>
          <p:nvPr/>
        </p:nvSpPr>
        <p:spPr>
          <a:xfrm>
            <a:off x="3024000" y="4464000"/>
            <a:ext cx="1152000" cy="93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56" name="Conector recto 55"/>
          <p:cNvSpPr/>
          <p:nvPr/>
        </p:nvSpPr>
        <p:spPr>
          <a:xfrm>
            <a:off x="3024000" y="4031999"/>
            <a:ext cx="936000" cy="216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57" name="Conector recto 56"/>
          <p:cNvSpPr/>
          <p:nvPr/>
        </p:nvSpPr>
        <p:spPr>
          <a:xfrm flipV="1">
            <a:off x="3024000" y="5688000"/>
            <a:ext cx="115200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58" name="Conector recto 57"/>
          <p:cNvSpPr/>
          <p:nvPr/>
        </p:nvSpPr>
        <p:spPr>
          <a:xfrm>
            <a:off x="3024000" y="6623999"/>
            <a:ext cx="1224000" cy="72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59" name="Conector recto 58"/>
          <p:cNvSpPr/>
          <p:nvPr/>
        </p:nvSpPr>
        <p:spPr>
          <a:xfrm flipH="1">
            <a:off x="5761440" y="4320000"/>
            <a:ext cx="1150560" cy="108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60" name="Conector recto 59"/>
          <p:cNvSpPr/>
          <p:nvPr/>
        </p:nvSpPr>
        <p:spPr>
          <a:xfrm flipH="1">
            <a:off x="5760000" y="4968000"/>
            <a:ext cx="792000" cy="1368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61" name="Conector recto 60"/>
          <p:cNvSpPr/>
          <p:nvPr/>
        </p:nvSpPr>
        <p:spPr>
          <a:xfrm flipH="1">
            <a:off x="5832000" y="6480000"/>
            <a:ext cx="1080000" cy="143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62" name="Forma libre 61"/>
          <p:cNvSpPr/>
          <p:nvPr/>
        </p:nvSpPr>
        <p:spPr>
          <a:xfrm>
            <a:off x="2088000" y="2592000"/>
            <a:ext cx="1007999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6480">
            <a:solidFill>
              <a:srgbClr val="333333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5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Decano</a:t>
            </a:r>
          </a:p>
        </p:txBody>
      </p:sp>
      <p:sp>
        <p:nvSpPr>
          <p:cNvPr id="63" name="Forma libre 62"/>
          <p:cNvSpPr/>
          <p:nvPr/>
        </p:nvSpPr>
        <p:spPr>
          <a:xfrm>
            <a:off x="6840000" y="2592000"/>
            <a:ext cx="1007999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6480">
            <a:solidFill>
              <a:srgbClr val="333333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5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Director</a:t>
            </a:r>
          </a:p>
        </p:txBody>
      </p:sp>
      <p:sp>
        <p:nvSpPr>
          <p:cNvPr id="64" name="Forma libre 63"/>
          <p:cNvSpPr/>
          <p:nvPr/>
        </p:nvSpPr>
        <p:spPr>
          <a:xfrm>
            <a:off x="1872000" y="4752000"/>
            <a:ext cx="1440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6480">
            <a:solidFill>
              <a:srgbClr val="333333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5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Jefe 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5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Departamento</a:t>
            </a:r>
          </a:p>
        </p:txBody>
      </p:sp>
      <p:sp>
        <p:nvSpPr>
          <p:cNvPr id="65" name="Forma libre 64"/>
          <p:cNvSpPr/>
          <p:nvPr/>
        </p:nvSpPr>
        <p:spPr>
          <a:xfrm>
            <a:off x="6660000" y="4788000"/>
            <a:ext cx="1332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6480">
            <a:solidFill>
              <a:srgbClr val="333333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5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Coordinador</a:t>
            </a:r>
          </a:p>
        </p:txBody>
      </p:sp>
      <p:sp>
        <p:nvSpPr>
          <p:cNvPr id="66" name="Forma libre 65"/>
          <p:cNvSpPr/>
          <p:nvPr/>
        </p:nvSpPr>
        <p:spPr>
          <a:xfrm>
            <a:off x="2088000" y="6876000"/>
            <a:ext cx="1007999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6480">
            <a:solidFill>
              <a:srgbClr val="333333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5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Profesor</a:t>
            </a:r>
          </a:p>
        </p:txBody>
      </p:sp>
      <p:sp>
        <p:nvSpPr>
          <p:cNvPr id="67" name="Forma libre 66"/>
          <p:cNvSpPr/>
          <p:nvPr/>
        </p:nvSpPr>
        <p:spPr>
          <a:xfrm>
            <a:off x="6732000" y="6876000"/>
            <a:ext cx="1116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6480">
            <a:solidFill>
              <a:srgbClr val="333333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5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Estudiante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1"/>
          <p:cNvSpPr/>
          <p:nvPr/>
        </p:nvSpPr>
        <p:spPr>
          <a:xfrm>
            <a:off x="0" y="0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96CD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32200" y="252000"/>
            <a:ext cx="8119800" cy="689760"/>
          </a:xfrm>
          <a:prstGeom prst="rect">
            <a:avLst/>
          </a:prstGeom>
          <a:solidFill>
            <a:srgbClr val="729FCF">
              <a:alpha val="0"/>
            </a:srgbClr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5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ESCENARIO 2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Distribución del material de apoyo y guías de estudio en físico</a:t>
            </a:r>
          </a:p>
        </p:txBody>
      </p:sp>
      <p:sp>
        <p:nvSpPr>
          <p:cNvPr id="4" name="Forma libre 3"/>
          <p:cNvSpPr/>
          <p:nvPr/>
        </p:nvSpPr>
        <p:spPr>
          <a:xfrm>
            <a:off x="3996000" y="1584000"/>
            <a:ext cx="2015999" cy="79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Entrega contenido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programático</a:t>
            </a:r>
          </a:p>
        </p:txBody>
      </p:sp>
      <p:sp>
        <p:nvSpPr>
          <p:cNvPr id="5" name="Forma libre 4"/>
          <p:cNvSpPr/>
          <p:nvPr/>
        </p:nvSpPr>
        <p:spPr>
          <a:xfrm>
            <a:off x="4031999" y="2520360"/>
            <a:ext cx="1980720" cy="827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Recibe contenido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Programático</a:t>
            </a:r>
          </a:p>
        </p:txBody>
      </p:sp>
      <p:sp>
        <p:nvSpPr>
          <p:cNvPr id="6" name="Forma libre 5"/>
          <p:cNvSpPr/>
          <p:nvPr/>
        </p:nvSpPr>
        <p:spPr>
          <a:xfrm>
            <a:off x="4140720" y="4752720"/>
            <a:ext cx="1835280" cy="82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Comunica a los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estudiantes</a:t>
            </a:r>
          </a:p>
        </p:txBody>
      </p:sp>
      <p:sp>
        <p:nvSpPr>
          <p:cNvPr id="7" name="Forma libre 6"/>
          <p:cNvSpPr/>
          <p:nvPr/>
        </p:nvSpPr>
        <p:spPr>
          <a:xfrm>
            <a:off x="4031999" y="3456000"/>
            <a:ext cx="2017080" cy="115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Entrega 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guías en la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fotocopiadora</a:t>
            </a:r>
          </a:p>
        </p:txBody>
      </p:sp>
      <p:sp>
        <p:nvSpPr>
          <p:cNvPr id="8" name="Forma libre 7"/>
          <p:cNvSpPr/>
          <p:nvPr/>
        </p:nvSpPr>
        <p:spPr>
          <a:xfrm>
            <a:off x="4321440" y="5833440"/>
            <a:ext cx="1438559" cy="8265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Obtiene guías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2340000" y="1663199"/>
            <a:ext cx="504000" cy="1396801"/>
            <a:chOff x="2340000" y="1663199"/>
            <a:chExt cx="504000" cy="1396801"/>
          </a:xfrm>
        </p:grpSpPr>
        <p:sp>
          <p:nvSpPr>
            <p:cNvPr id="10" name="Forma libre 9"/>
            <p:cNvSpPr/>
            <p:nvPr/>
          </p:nvSpPr>
          <p:spPr>
            <a:xfrm>
              <a:off x="2381399" y="1663199"/>
              <a:ext cx="421200" cy="417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1" name="Conector recto 10"/>
            <p:cNvSpPr/>
            <p:nvPr/>
          </p:nvSpPr>
          <p:spPr>
            <a:xfrm>
              <a:off x="2592000" y="2080080"/>
              <a:ext cx="0" cy="687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2" name="Conector recto 11"/>
            <p:cNvSpPr/>
            <p:nvPr/>
          </p:nvSpPr>
          <p:spPr>
            <a:xfrm flipH="1">
              <a:off x="2340000" y="2184480"/>
              <a:ext cx="252000" cy="229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3" name="Conector recto 12"/>
            <p:cNvSpPr/>
            <p:nvPr/>
          </p:nvSpPr>
          <p:spPr>
            <a:xfrm flipH="1">
              <a:off x="2340000" y="2768040"/>
              <a:ext cx="252000" cy="29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4" name="Conector recto 13"/>
            <p:cNvSpPr/>
            <p:nvPr/>
          </p:nvSpPr>
          <p:spPr>
            <a:xfrm flipH="1" flipV="1">
              <a:off x="2592000" y="2768040"/>
              <a:ext cx="252000" cy="29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5" name="Conector recto 14"/>
            <p:cNvSpPr/>
            <p:nvPr/>
          </p:nvSpPr>
          <p:spPr>
            <a:xfrm flipH="1" flipV="1">
              <a:off x="2592000" y="2184480"/>
              <a:ext cx="252000" cy="229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7056000" y="3096000"/>
            <a:ext cx="504000" cy="1396800"/>
            <a:chOff x="7056000" y="3096000"/>
            <a:chExt cx="504000" cy="1396800"/>
          </a:xfrm>
        </p:grpSpPr>
        <p:sp>
          <p:nvSpPr>
            <p:cNvPr id="17" name="Forma libre 16"/>
            <p:cNvSpPr/>
            <p:nvPr/>
          </p:nvSpPr>
          <p:spPr>
            <a:xfrm>
              <a:off x="7097400" y="3096000"/>
              <a:ext cx="421200" cy="417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8" name="Conector recto 17"/>
            <p:cNvSpPr/>
            <p:nvPr/>
          </p:nvSpPr>
          <p:spPr>
            <a:xfrm>
              <a:off x="7308000" y="3512879"/>
              <a:ext cx="0" cy="68796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9" name="Conector recto 18"/>
            <p:cNvSpPr/>
            <p:nvPr/>
          </p:nvSpPr>
          <p:spPr>
            <a:xfrm flipH="1">
              <a:off x="7056000" y="3617279"/>
              <a:ext cx="252000" cy="2293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20" name="Conector recto 19"/>
            <p:cNvSpPr/>
            <p:nvPr/>
          </p:nvSpPr>
          <p:spPr>
            <a:xfrm flipH="1">
              <a:off x="7056000" y="4200840"/>
              <a:ext cx="252000" cy="29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21" name="Conector recto 20"/>
            <p:cNvSpPr/>
            <p:nvPr/>
          </p:nvSpPr>
          <p:spPr>
            <a:xfrm flipH="1" flipV="1">
              <a:off x="7308000" y="4200840"/>
              <a:ext cx="252000" cy="29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22" name="Conector recto 21"/>
            <p:cNvSpPr/>
            <p:nvPr/>
          </p:nvSpPr>
          <p:spPr>
            <a:xfrm flipH="1" flipV="1">
              <a:off x="7308000" y="3617279"/>
              <a:ext cx="252000" cy="2293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7056000" y="5083200"/>
            <a:ext cx="504000" cy="1396800"/>
            <a:chOff x="7056000" y="5083200"/>
            <a:chExt cx="504000" cy="1396800"/>
          </a:xfrm>
        </p:grpSpPr>
        <p:sp>
          <p:nvSpPr>
            <p:cNvPr id="24" name="Forma libre 23"/>
            <p:cNvSpPr/>
            <p:nvPr/>
          </p:nvSpPr>
          <p:spPr>
            <a:xfrm>
              <a:off x="7097400" y="5083200"/>
              <a:ext cx="421200" cy="417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25" name="Conector recto 24"/>
            <p:cNvSpPr/>
            <p:nvPr/>
          </p:nvSpPr>
          <p:spPr>
            <a:xfrm>
              <a:off x="7308000" y="5500079"/>
              <a:ext cx="0" cy="68796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26" name="Conector recto 25"/>
            <p:cNvSpPr/>
            <p:nvPr/>
          </p:nvSpPr>
          <p:spPr>
            <a:xfrm flipH="1">
              <a:off x="7056000" y="5604480"/>
              <a:ext cx="252000" cy="2293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27" name="Conector recto 26"/>
            <p:cNvSpPr/>
            <p:nvPr/>
          </p:nvSpPr>
          <p:spPr>
            <a:xfrm flipH="1">
              <a:off x="7056000" y="6188040"/>
              <a:ext cx="252000" cy="29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28" name="Conector recto 27"/>
            <p:cNvSpPr/>
            <p:nvPr/>
          </p:nvSpPr>
          <p:spPr>
            <a:xfrm flipH="1" flipV="1">
              <a:off x="7308000" y="6188040"/>
              <a:ext cx="252000" cy="29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29" name="Conector recto 28"/>
            <p:cNvSpPr/>
            <p:nvPr/>
          </p:nvSpPr>
          <p:spPr>
            <a:xfrm flipH="1" flipV="1">
              <a:off x="7308000" y="5604480"/>
              <a:ext cx="252000" cy="2293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</p:grpSp>
      <p:sp>
        <p:nvSpPr>
          <p:cNvPr id="30" name="Conector recto 29"/>
          <p:cNvSpPr/>
          <p:nvPr/>
        </p:nvSpPr>
        <p:spPr>
          <a:xfrm flipV="1">
            <a:off x="3024000" y="1980000"/>
            <a:ext cx="972000" cy="43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1" name="Conector recto 30"/>
          <p:cNvSpPr/>
          <p:nvPr/>
        </p:nvSpPr>
        <p:spPr>
          <a:xfrm flipH="1" flipV="1">
            <a:off x="6120000" y="2916000"/>
            <a:ext cx="792000" cy="61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2" name="Conector recto 31"/>
          <p:cNvSpPr/>
          <p:nvPr/>
        </p:nvSpPr>
        <p:spPr>
          <a:xfrm flipH="1">
            <a:off x="5832000" y="6120000"/>
            <a:ext cx="1080000" cy="143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3" name="Forma libre 32"/>
          <p:cNvSpPr/>
          <p:nvPr/>
        </p:nvSpPr>
        <p:spPr>
          <a:xfrm>
            <a:off x="1944000" y="3131999"/>
            <a:ext cx="1224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6480">
            <a:solidFill>
              <a:srgbClr val="333333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5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Coordinador</a:t>
            </a:r>
          </a:p>
        </p:txBody>
      </p:sp>
      <p:sp>
        <p:nvSpPr>
          <p:cNvPr id="34" name="Forma libre 33"/>
          <p:cNvSpPr/>
          <p:nvPr/>
        </p:nvSpPr>
        <p:spPr>
          <a:xfrm>
            <a:off x="6840000" y="4536000"/>
            <a:ext cx="1007999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6480">
            <a:solidFill>
              <a:srgbClr val="333333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5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Profesor</a:t>
            </a:r>
          </a:p>
        </p:txBody>
      </p:sp>
      <p:sp>
        <p:nvSpPr>
          <p:cNvPr id="35" name="Forma libre 34"/>
          <p:cNvSpPr/>
          <p:nvPr/>
        </p:nvSpPr>
        <p:spPr>
          <a:xfrm>
            <a:off x="6732000" y="6516000"/>
            <a:ext cx="1116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6480">
            <a:solidFill>
              <a:srgbClr val="333333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5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Estudiante</a:t>
            </a:r>
          </a:p>
        </p:txBody>
      </p:sp>
      <p:sp>
        <p:nvSpPr>
          <p:cNvPr id="36" name="Conector recto 35"/>
          <p:cNvSpPr/>
          <p:nvPr/>
        </p:nvSpPr>
        <p:spPr>
          <a:xfrm flipH="1">
            <a:off x="6120000" y="3888000"/>
            <a:ext cx="648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7" name="Conector recto 36"/>
          <p:cNvSpPr/>
          <p:nvPr/>
        </p:nvSpPr>
        <p:spPr>
          <a:xfrm flipH="1">
            <a:off x="5903999" y="4176000"/>
            <a:ext cx="936001" cy="75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1"/>
          <p:cNvSpPr/>
          <p:nvPr/>
        </p:nvSpPr>
        <p:spPr>
          <a:xfrm>
            <a:off x="0" y="0"/>
            <a:ext cx="10080000" cy="75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96CD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32200" y="252000"/>
            <a:ext cx="8119800" cy="689760"/>
          </a:xfrm>
          <a:prstGeom prst="rect">
            <a:avLst/>
          </a:prstGeom>
          <a:solidFill>
            <a:srgbClr val="729FCF">
              <a:alpha val="0"/>
            </a:srgbClr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5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ESCENARIO 3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Distribución de la información del profesor por medio de un delegado</a:t>
            </a:r>
          </a:p>
        </p:txBody>
      </p:sp>
      <p:sp>
        <p:nvSpPr>
          <p:cNvPr id="4" name="Forma libre 3"/>
          <p:cNvSpPr/>
          <p:nvPr/>
        </p:nvSpPr>
        <p:spPr>
          <a:xfrm>
            <a:off x="3996000" y="1584000"/>
            <a:ext cx="2015999" cy="79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Nombra a un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delegado de aula</a:t>
            </a:r>
          </a:p>
        </p:txBody>
      </p:sp>
      <p:sp>
        <p:nvSpPr>
          <p:cNvPr id="5" name="Forma libre 4"/>
          <p:cNvSpPr/>
          <p:nvPr/>
        </p:nvSpPr>
        <p:spPr>
          <a:xfrm>
            <a:off x="4031999" y="2520360"/>
            <a:ext cx="1980720" cy="827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Asume la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responsabilidad</a:t>
            </a:r>
          </a:p>
        </p:txBody>
      </p:sp>
      <p:sp>
        <p:nvSpPr>
          <p:cNvPr id="6" name="Forma libre 5"/>
          <p:cNvSpPr/>
          <p:nvPr/>
        </p:nvSpPr>
        <p:spPr>
          <a:xfrm>
            <a:off x="4068720" y="4752720"/>
            <a:ext cx="1835280" cy="82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Difunde la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información al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alumnado</a:t>
            </a:r>
          </a:p>
        </p:txBody>
      </p:sp>
      <p:sp>
        <p:nvSpPr>
          <p:cNvPr id="7" name="Forma libre 6"/>
          <p:cNvSpPr/>
          <p:nvPr/>
        </p:nvSpPr>
        <p:spPr>
          <a:xfrm>
            <a:off x="4031999" y="3456000"/>
            <a:ext cx="2017080" cy="115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Obtiene la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información dada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por el profesor</a:t>
            </a:r>
          </a:p>
        </p:txBody>
      </p:sp>
      <p:sp>
        <p:nvSpPr>
          <p:cNvPr id="8" name="Forma libre 7"/>
          <p:cNvSpPr/>
          <p:nvPr/>
        </p:nvSpPr>
        <p:spPr>
          <a:xfrm>
            <a:off x="4285440" y="5833440"/>
            <a:ext cx="1438559" cy="8265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Recibe la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información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2340000" y="1663199"/>
            <a:ext cx="504000" cy="1396801"/>
            <a:chOff x="2340000" y="1663199"/>
            <a:chExt cx="504000" cy="1396801"/>
          </a:xfrm>
        </p:grpSpPr>
        <p:sp>
          <p:nvSpPr>
            <p:cNvPr id="10" name="Forma libre 9"/>
            <p:cNvSpPr/>
            <p:nvPr/>
          </p:nvSpPr>
          <p:spPr>
            <a:xfrm>
              <a:off x="2381399" y="1663199"/>
              <a:ext cx="421200" cy="417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1" name="Conector recto 10"/>
            <p:cNvSpPr/>
            <p:nvPr/>
          </p:nvSpPr>
          <p:spPr>
            <a:xfrm>
              <a:off x="2592000" y="2080080"/>
              <a:ext cx="0" cy="687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2" name="Conector recto 11"/>
            <p:cNvSpPr/>
            <p:nvPr/>
          </p:nvSpPr>
          <p:spPr>
            <a:xfrm flipH="1">
              <a:off x="2340000" y="2184480"/>
              <a:ext cx="252000" cy="229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3" name="Conector recto 12"/>
            <p:cNvSpPr/>
            <p:nvPr/>
          </p:nvSpPr>
          <p:spPr>
            <a:xfrm flipH="1">
              <a:off x="2340000" y="2768040"/>
              <a:ext cx="252000" cy="29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4" name="Conector recto 13"/>
            <p:cNvSpPr/>
            <p:nvPr/>
          </p:nvSpPr>
          <p:spPr>
            <a:xfrm flipH="1" flipV="1">
              <a:off x="2592000" y="2768040"/>
              <a:ext cx="252000" cy="29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5" name="Conector recto 14"/>
            <p:cNvSpPr/>
            <p:nvPr/>
          </p:nvSpPr>
          <p:spPr>
            <a:xfrm flipH="1" flipV="1">
              <a:off x="2592000" y="2184480"/>
              <a:ext cx="252000" cy="229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7056000" y="2844000"/>
            <a:ext cx="504000" cy="1396800"/>
            <a:chOff x="7056000" y="2844000"/>
            <a:chExt cx="504000" cy="1396800"/>
          </a:xfrm>
        </p:grpSpPr>
        <p:sp>
          <p:nvSpPr>
            <p:cNvPr id="17" name="Forma libre 16"/>
            <p:cNvSpPr/>
            <p:nvPr/>
          </p:nvSpPr>
          <p:spPr>
            <a:xfrm>
              <a:off x="7097400" y="2844000"/>
              <a:ext cx="421200" cy="417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8" name="Conector recto 17"/>
            <p:cNvSpPr/>
            <p:nvPr/>
          </p:nvSpPr>
          <p:spPr>
            <a:xfrm>
              <a:off x="7308000" y="3260880"/>
              <a:ext cx="0" cy="687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19" name="Conector recto 18"/>
            <p:cNvSpPr/>
            <p:nvPr/>
          </p:nvSpPr>
          <p:spPr>
            <a:xfrm flipH="1">
              <a:off x="7056000" y="3365279"/>
              <a:ext cx="252000" cy="2293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20" name="Conector recto 19"/>
            <p:cNvSpPr/>
            <p:nvPr/>
          </p:nvSpPr>
          <p:spPr>
            <a:xfrm flipH="1">
              <a:off x="7056000" y="3948840"/>
              <a:ext cx="252000" cy="29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21" name="Conector recto 20"/>
            <p:cNvSpPr/>
            <p:nvPr/>
          </p:nvSpPr>
          <p:spPr>
            <a:xfrm flipH="1" flipV="1">
              <a:off x="7308000" y="3948840"/>
              <a:ext cx="252000" cy="29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22" name="Conector recto 21"/>
            <p:cNvSpPr/>
            <p:nvPr/>
          </p:nvSpPr>
          <p:spPr>
            <a:xfrm flipH="1" flipV="1">
              <a:off x="7308000" y="3365279"/>
              <a:ext cx="252000" cy="2293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7056000" y="5047200"/>
            <a:ext cx="504000" cy="1396799"/>
            <a:chOff x="7056000" y="5047200"/>
            <a:chExt cx="504000" cy="1396799"/>
          </a:xfrm>
        </p:grpSpPr>
        <p:sp>
          <p:nvSpPr>
            <p:cNvPr id="24" name="Forma libre 23"/>
            <p:cNvSpPr/>
            <p:nvPr/>
          </p:nvSpPr>
          <p:spPr>
            <a:xfrm>
              <a:off x="7097400" y="5047200"/>
              <a:ext cx="421200" cy="417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25" name="Conector recto 24"/>
            <p:cNvSpPr/>
            <p:nvPr/>
          </p:nvSpPr>
          <p:spPr>
            <a:xfrm>
              <a:off x="7308000" y="5464080"/>
              <a:ext cx="0" cy="6879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26" name="Conector recto 25"/>
            <p:cNvSpPr/>
            <p:nvPr/>
          </p:nvSpPr>
          <p:spPr>
            <a:xfrm flipH="1">
              <a:off x="7056000" y="5568480"/>
              <a:ext cx="252000" cy="229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27" name="Conector recto 26"/>
            <p:cNvSpPr/>
            <p:nvPr/>
          </p:nvSpPr>
          <p:spPr>
            <a:xfrm flipH="1">
              <a:off x="7056000" y="6152039"/>
              <a:ext cx="252000" cy="29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28" name="Conector recto 27"/>
            <p:cNvSpPr/>
            <p:nvPr/>
          </p:nvSpPr>
          <p:spPr>
            <a:xfrm flipH="1" flipV="1">
              <a:off x="7308000" y="6152039"/>
              <a:ext cx="252000" cy="29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  <p:sp>
          <p:nvSpPr>
            <p:cNvPr id="29" name="Conector recto 28"/>
            <p:cNvSpPr/>
            <p:nvPr/>
          </p:nvSpPr>
          <p:spPr>
            <a:xfrm flipH="1" flipV="1">
              <a:off x="7308000" y="5568480"/>
              <a:ext cx="252000" cy="229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Devanagari" pitchFamily="2"/>
              </a:endParaRPr>
            </a:p>
          </p:txBody>
        </p:sp>
      </p:grpSp>
      <p:sp>
        <p:nvSpPr>
          <p:cNvPr id="30" name="Conector recto 29"/>
          <p:cNvSpPr/>
          <p:nvPr/>
        </p:nvSpPr>
        <p:spPr>
          <a:xfrm flipV="1">
            <a:off x="3024000" y="1980000"/>
            <a:ext cx="972000" cy="43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1" name="Conector recto 30"/>
          <p:cNvSpPr/>
          <p:nvPr/>
        </p:nvSpPr>
        <p:spPr>
          <a:xfrm flipH="1" flipV="1">
            <a:off x="6120000" y="2916000"/>
            <a:ext cx="684360" cy="32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2" name="Conector recto 31"/>
          <p:cNvSpPr/>
          <p:nvPr/>
        </p:nvSpPr>
        <p:spPr>
          <a:xfrm flipH="1">
            <a:off x="5832000" y="6012000"/>
            <a:ext cx="1080000" cy="14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3" name="Forma libre 32"/>
          <p:cNvSpPr/>
          <p:nvPr/>
        </p:nvSpPr>
        <p:spPr>
          <a:xfrm>
            <a:off x="1944000" y="3131999"/>
            <a:ext cx="1224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6480">
            <a:solidFill>
              <a:srgbClr val="333333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5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Profesor</a:t>
            </a:r>
          </a:p>
        </p:txBody>
      </p:sp>
      <p:sp>
        <p:nvSpPr>
          <p:cNvPr id="34" name="Forma libre 33"/>
          <p:cNvSpPr/>
          <p:nvPr/>
        </p:nvSpPr>
        <p:spPr>
          <a:xfrm>
            <a:off x="6840000" y="4284000"/>
            <a:ext cx="1007999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6480">
            <a:solidFill>
              <a:srgbClr val="333333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5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Delegado</a:t>
            </a:r>
          </a:p>
        </p:txBody>
      </p:sp>
      <p:sp>
        <p:nvSpPr>
          <p:cNvPr id="35" name="Forma libre 34"/>
          <p:cNvSpPr/>
          <p:nvPr/>
        </p:nvSpPr>
        <p:spPr>
          <a:xfrm>
            <a:off x="6732000" y="6480000"/>
            <a:ext cx="1116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6480">
            <a:solidFill>
              <a:srgbClr val="333333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5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Ubuntu" pitchFamily="18"/>
                <a:ea typeface="Droid Sans Fallback" pitchFamily="2"/>
                <a:cs typeface="Droid Sans Devanagari" pitchFamily="2"/>
              </a:rPr>
              <a:t>Estudiante</a:t>
            </a:r>
          </a:p>
        </p:txBody>
      </p:sp>
      <p:sp>
        <p:nvSpPr>
          <p:cNvPr id="36" name="Conector recto 35"/>
          <p:cNvSpPr/>
          <p:nvPr/>
        </p:nvSpPr>
        <p:spPr>
          <a:xfrm flipH="1">
            <a:off x="6049080" y="3671999"/>
            <a:ext cx="755280" cy="108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7" name="Conector recto 36"/>
          <p:cNvSpPr/>
          <p:nvPr/>
        </p:nvSpPr>
        <p:spPr>
          <a:xfrm flipH="1">
            <a:off x="5903999" y="4104000"/>
            <a:ext cx="864001" cy="828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Predetermin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467</Words>
  <Application>Microsoft Office PowerPoint</Application>
  <PresentationFormat>Panorámica</PresentationFormat>
  <Paragraphs>232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Calibri</vt:lpstr>
      <vt:lpstr>DejaVu Sans</vt:lpstr>
      <vt:lpstr>Droid Sans Devanagari</vt:lpstr>
      <vt:lpstr>Droid Sans Fallback</vt:lpstr>
      <vt:lpstr>Liberation Sans</vt:lpstr>
      <vt:lpstr>Liberation Serif</vt:lpstr>
      <vt:lpstr>Ubuntu</vt:lpstr>
      <vt:lpstr>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Herick Ruiz</dc:creator>
  <cp:lastModifiedBy>Herick Ruiz</cp:lastModifiedBy>
  <cp:revision>36</cp:revision>
  <dcterms:created xsi:type="dcterms:W3CDTF">2016-05-04T19:37:33Z</dcterms:created>
  <dcterms:modified xsi:type="dcterms:W3CDTF">2017-03-10T16:07:16Z</dcterms:modified>
</cp:coreProperties>
</file>