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82" r:id="rId4"/>
    <p:sldId id="283" r:id="rId5"/>
    <p:sldId id="285" r:id="rId6"/>
    <p:sldId id="337" r:id="rId7"/>
    <p:sldId id="338" r:id="rId8"/>
    <p:sldId id="339" r:id="rId9"/>
    <p:sldId id="340" r:id="rId10"/>
    <p:sldId id="341" r:id="rId11"/>
    <p:sldId id="342" r:id="rId12"/>
    <p:sldId id="351" r:id="rId13"/>
    <p:sldId id="343" r:id="rId14"/>
    <p:sldId id="408" r:id="rId15"/>
    <p:sldId id="344" r:id="rId16"/>
    <p:sldId id="345" r:id="rId17"/>
    <p:sldId id="346" r:id="rId18"/>
    <p:sldId id="409" r:id="rId19"/>
    <p:sldId id="350" r:id="rId20"/>
    <p:sldId id="354" r:id="rId21"/>
    <p:sldId id="355" r:id="rId22"/>
    <p:sldId id="395" r:id="rId23"/>
    <p:sldId id="410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90328-B29E-4000-B1E9-0C9A9AC7644B}" type="datetimeFigureOut">
              <a:rPr lang="pt-BR" smtClean="0"/>
              <a:pPr/>
              <a:t>02/11/2019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D1A92-50A7-4F72-A078-E452406C0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08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Redundancia</a:t>
            </a:r>
            <a:r>
              <a:rPr lang="pt-BR" dirty="0"/>
              <a:t> porque podemos ter o</a:t>
            </a:r>
            <a:r>
              <a:rPr lang="pt-BR" baseline="0" dirty="0"/>
              <a:t> mesmo atributo com 2 nomes ou 1 atributo derivado de outros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1A92-50A7-4F72-A078-E452406C00E2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E32-71FF-4892-9D38-50B62A1E9F52}" type="datetimeFigureOut">
              <a:rPr lang="pt-BR" smtClean="0"/>
              <a:pPr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8DF-3414-4AB8-AB04-7B240CE8E3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E32-71FF-4892-9D38-50B62A1E9F52}" type="datetimeFigureOut">
              <a:rPr lang="pt-BR" smtClean="0"/>
              <a:pPr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8DF-3414-4AB8-AB04-7B240CE8E3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E32-71FF-4892-9D38-50B62A1E9F52}" type="datetimeFigureOut">
              <a:rPr lang="pt-BR" smtClean="0"/>
              <a:pPr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8DF-3414-4AB8-AB04-7B240CE8E3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E32-71FF-4892-9D38-50B62A1E9F52}" type="datetimeFigureOut">
              <a:rPr lang="pt-BR" smtClean="0"/>
              <a:pPr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8DF-3414-4AB8-AB04-7B240CE8E3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E32-71FF-4892-9D38-50B62A1E9F52}" type="datetimeFigureOut">
              <a:rPr lang="pt-BR" smtClean="0"/>
              <a:pPr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8DF-3414-4AB8-AB04-7B240CE8E3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E32-71FF-4892-9D38-50B62A1E9F52}" type="datetimeFigureOut">
              <a:rPr lang="pt-BR" smtClean="0"/>
              <a:pPr/>
              <a:t>02/11/2019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8DF-3414-4AB8-AB04-7B240CE8E3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E32-71FF-4892-9D38-50B62A1E9F52}" type="datetimeFigureOut">
              <a:rPr lang="pt-BR" smtClean="0"/>
              <a:pPr/>
              <a:t>02/11/2019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8DF-3414-4AB8-AB04-7B240CE8E3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E32-71FF-4892-9D38-50B62A1E9F52}" type="datetimeFigureOut">
              <a:rPr lang="pt-BR" smtClean="0"/>
              <a:pPr/>
              <a:t>02/11/2019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8DF-3414-4AB8-AB04-7B240CE8E3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E32-71FF-4892-9D38-50B62A1E9F52}" type="datetimeFigureOut">
              <a:rPr lang="pt-BR" smtClean="0"/>
              <a:pPr/>
              <a:t>02/11/2019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8DF-3414-4AB8-AB04-7B240CE8E3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E32-71FF-4892-9D38-50B62A1E9F52}" type="datetimeFigureOut">
              <a:rPr lang="pt-BR" smtClean="0"/>
              <a:pPr/>
              <a:t>02/11/2019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8DF-3414-4AB8-AB04-7B240CE8E3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E32-71FF-4892-9D38-50B62A1E9F52}" type="datetimeFigureOut">
              <a:rPr lang="pt-BR" smtClean="0"/>
              <a:pPr/>
              <a:t>02/11/2019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8DF-3414-4AB8-AB04-7B240CE8E3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89E32-71FF-4892-9D38-50B62A1E9F52}" type="datetimeFigureOut">
              <a:rPr lang="pt-BR" smtClean="0"/>
              <a:pPr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58DF-3414-4AB8-AB04-7B240CE8E3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a</a:t>
            </a:r>
            <a:br>
              <a:rPr lang="pt-BR" dirty="0"/>
            </a:br>
            <a:r>
              <a:rPr lang="pt-BR" dirty="0"/>
              <a:t> Ciência de Dados e 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728" y="428625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Roberto Nalon</a:t>
            </a:r>
          </a:p>
          <a:p>
            <a:r>
              <a:rPr lang="pt-BR" dirty="0" err="1"/>
              <a:t>Senior</a:t>
            </a:r>
            <a:r>
              <a:rPr lang="pt-BR" dirty="0"/>
              <a:t> Data </a:t>
            </a:r>
            <a:r>
              <a:rPr lang="pt-BR" dirty="0" err="1"/>
              <a:t>Scientist</a:t>
            </a:r>
            <a:r>
              <a:rPr lang="pt-BR" dirty="0"/>
              <a:t> @ </a:t>
            </a:r>
            <a:r>
              <a:rPr lang="pt-BR"/>
              <a:t>Big Data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com ruído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Ruído: erro aleatório ou variância no valor de uma variável</a:t>
            </a:r>
          </a:p>
          <a:p>
            <a:r>
              <a:rPr lang="pt-BR" dirty="0"/>
              <a:t>Principais causas:</a:t>
            </a:r>
          </a:p>
          <a:p>
            <a:pPr lvl="1"/>
            <a:r>
              <a:rPr lang="pt-BR" dirty="0"/>
              <a:t>Valor medido por um equipamento sujeito a erro</a:t>
            </a:r>
          </a:p>
          <a:p>
            <a:pPr lvl="1"/>
            <a:r>
              <a:rPr lang="pt-BR" dirty="0"/>
              <a:t>Problemas na transmissão dos dados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tratar dados com ruído?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Regressão</a:t>
            </a:r>
          </a:p>
          <a:p>
            <a:pPr lvl="1"/>
            <a:r>
              <a:rPr lang="pt-BR" dirty="0"/>
              <a:t>Ajustar os dados usando uma função matemática mais comportada</a:t>
            </a:r>
          </a:p>
          <a:p>
            <a:r>
              <a:rPr lang="pt-BR" dirty="0"/>
              <a:t>Agrupamento</a:t>
            </a:r>
          </a:p>
          <a:p>
            <a:pPr lvl="1"/>
            <a:r>
              <a:rPr lang="pt-BR" dirty="0"/>
              <a:t>Detectar e remover </a:t>
            </a:r>
            <a:r>
              <a:rPr lang="pt-BR" i="1" dirty="0" err="1"/>
              <a:t>outliers</a:t>
            </a:r>
            <a:endParaRPr lang="pt-BR" i="1" dirty="0"/>
          </a:p>
          <a:p>
            <a:r>
              <a:rPr lang="pt-BR" dirty="0"/>
              <a:t>Combinar inspeção automática com inspeção humana</a:t>
            </a:r>
          </a:p>
          <a:p>
            <a:pPr lvl="1"/>
            <a:r>
              <a:rPr lang="pt-BR" dirty="0"/>
              <a:t>Detectar valores possivelmente ruidosos e deixar com que eles sejam verificados por humanos (principalmente quando o impacto pode ser relevante)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324" y="274638"/>
            <a:ext cx="8543956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Principais tarefas de pré-processamento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Limpeza</a:t>
            </a:r>
            <a:r>
              <a:rPr lang="pt-BR" dirty="0"/>
              <a:t> de dados </a:t>
            </a:r>
          </a:p>
          <a:p>
            <a:r>
              <a:rPr lang="pt-BR" dirty="0">
                <a:solidFill>
                  <a:srgbClr val="FF0000"/>
                </a:solidFill>
              </a:rPr>
              <a:t>Integração</a:t>
            </a:r>
            <a:r>
              <a:rPr lang="pt-BR" dirty="0"/>
              <a:t> de dados</a:t>
            </a:r>
          </a:p>
          <a:p>
            <a:r>
              <a:rPr lang="pt-BR" dirty="0">
                <a:solidFill>
                  <a:srgbClr val="FF0000"/>
                </a:solidFill>
              </a:rPr>
              <a:t>Redução</a:t>
            </a:r>
            <a:r>
              <a:rPr lang="pt-BR" dirty="0"/>
              <a:t> de dados</a:t>
            </a:r>
          </a:p>
          <a:p>
            <a:r>
              <a:rPr lang="pt-BR" dirty="0">
                <a:solidFill>
                  <a:srgbClr val="FF0000"/>
                </a:solidFill>
              </a:rPr>
              <a:t>Transformação</a:t>
            </a:r>
            <a:r>
              <a:rPr lang="pt-BR" dirty="0"/>
              <a:t> e </a:t>
            </a:r>
            <a:r>
              <a:rPr lang="pt-BR" dirty="0" err="1">
                <a:solidFill>
                  <a:srgbClr val="FF0000"/>
                </a:solidFill>
              </a:rPr>
              <a:t>discretização</a:t>
            </a:r>
            <a:r>
              <a:rPr lang="pt-BR" dirty="0"/>
              <a:t> de dados</a:t>
            </a:r>
          </a:p>
        </p:txBody>
      </p:sp>
      <p:pic>
        <p:nvPicPr>
          <p:cNvPr id="5" name="Gráfico 4" descr="Marca de seleção">
            <a:extLst>
              <a:ext uri="{FF2B5EF4-FFF2-40B4-BE49-F238E27FC236}">
                <a16:creationId xmlns:a16="http://schemas.microsoft.com/office/drawing/2014/main" id="{5563C454-6F25-4E21-9172-D70A0FB9E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5936" y="1988840"/>
            <a:ext cx="745232" cy="7452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Combinar dados de diferentes fontes, normalmente em diferentes formatos e estruturas</a:t>
            </a:r>
          </a:p>
          <a:p>
            <a:r>
              <a:rPr lang="pt-BR" dirty="0"/>
              <a:t>Problemas de identificação e </a:t>
            </a:r>
            <a:r>
              <a:rPr lang="pt-BR" dirty="0" err="1"/>
              <a:t>deduplicação</a:t>
            </a:r>
            <a:r>
              <a:rPr lang="pt-BR" dirty="0"/>
              <a:t> de entidades</a:t>
            </a:r>
          </a:p>
          <a:p>
            <a:r>
              <a:rPr lang="pt-BR" dirty="0"/>
              <a:t>Mesmo atributo em fontes diferentes possui valores diferentes:</a:t>
            </a:r>
          </a:p>
          <a:p>
            <a:pPr lvl="1"/>
            <a:r>
              <a:rPr lang="pt-BR" dirty="0"/>
              <a:t>Sistema métrico diferente</a:t>
            </a:r>
          </a:p>
          <a:p>
            <a:pPr lvl="1"/>
            <a:r>
              <a:rPr lang="pt-BR" dirty="0"/>
              <a:t>Escala diferente</a:t>
            </a:r>
          </a:p>
          <a:p>
            <a:pPr lvl="1"/>
            <a:r>
              <a:rPr lang="pt-BR" dirty="0"/>
              <a:t>Medição em momentos distintos</a:t>
            </a:r>
          </a:p>
          <a:p>
            <a:r>
              <a:rPr lang="pt-BR" dirty="0"/>
              <a:t>Problema: redundância ou inconsistência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324" y="274638"/>
            <a:ext cx="8543956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Principais tarefas de pré-processamento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Limpeza</a:t>
            </a:r>
            <a:r>
              <a:rPr lang="pt-BR" dirty="0"/>
              <a:t> de dados </a:t>
            </a:r>
          </a:p>
          <a:p>
            <a:r>
              <a:rPr lang="pt-BR" dirty="0">
                <a:solidFill>
                  <a:srgbClr val="FF0000"/>
                </a:solidFill>
              </a:rPr>
              <a:t>Integração</a:t>
            </a:r>
            <a:r>
              <a:rPr lang="pt-BR" dirty="0"/>
              <a:t> de dados</a:t>
            </a:r>
          </a:p>
          <a:p>
            <a:r>
              <a:rPr lang="pt-BR" dirty="0">
                <a:solidFill>
                  <a:srgbClr val="FF0000"/>
                </a:solidFill>
              </a:rPr>
              <a:t>Redução</a:t>
            </a:r>
            <a:r>
              <a:rPr lang="pt-BR" dirty="0"/>
              <a:t> de dados</a:t>
            </a:r>
          </a:p>
          <a:p>
            <a:r>
              <a:rPr lang="pt-BR" dirty="0">
                <a:solidFill>
                  <a:srgbClr val="FF0000"/>
                </a:solidFill>
              </a:rPr>
              <a:t>Transformação</a:t>
            </a:r>
            <a:r>
              <a:rPr lang="pt-BR" dirty="0"/>
              <a:t> e </a:t>
            </a:r>
            <a:r>
              <a:rPr lang="pt-BR" dirty="0" err="1">
                <a:solidFill>
                  <a:srgbClr val="FF0000"/>
                </a:solidFill>
              </a:rPr>
              <a:t>discretização</a:t>
            </a:r>
            <a:r>
              <a:rPr lang="pt-BR" dirty="0"/>
              <a:t> de dados</a:t>
            </a:r>
          </a:p>
        </p:txBody>
      </p:sp>
      <p:pic>
        <p:nvPicPr>
          <p:cNvPr id="5" name="Gráfico 4" descr="Marca de seleção">
            <a:extLst>
              <a:ext uri="{FF2B5EF4-FFF2-40B4-BE49-F238E27FC236}">
                <a16:creationId xmlns:a16="http://schemas.microsoft.com/office/drawing/2014/main" id="{5563C454-6F25-4E21-9172-D70A0FB9E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5936" y="1988840"/>
            <a:ext cx="745232" cy="745232"/>
          </a:xfrm>
          <a:prstGeom prst="rect">
            <a:avLst/>
          </a:prstGeom>
        </p:spPr>
      </p:pic>
      <p:pic>
        <p:nvPicPr>
          <p:cNvPr id="6" name="Gráfico 5" descr="Marca de seleção">
            <a:extLst>
              <a:ext uri="{FF2B5EF4-FFF2-40B4-BE49-F238E27FC236}">
                <a16:creationId xmlns:a16="http://schemas.microsoft.com/office/drawing/2014/main" id="{C7AE15C6-DBCE-451A-8005-8138CEACC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8552" y="2544018"/>
            <a:ext cx="745232" cy="7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6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pt-BR" dirty="0"/>
              <a:t>Redução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972072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Obter uma representação reduzida dos dados que, quando analisada, leve aos mesmos resultados (ou muito próximo) obtidos com os dados completos</a:t>
            </a:r>
          </a:p>
          <a:p>
            <a:r>
              <a:rPr lang="pt-BR" dirty="0"/>
              <a:t>Por quê?</a:t>
            </a:r>
          </a:p>
          <a:p>
            <a:pPr lvl="1"/>
            <a:r>
              <a:rPr lang="pt-BR" dirty="0"/>
              <a:t>Bases de dados reais atualmente são muito volumosas -&gt; alto custo computacional</a:t>
            </a:r>
          </a:p>
          <a:p>
            <a:pPr lvl="1"/>
            <a:r>
              <a:rPr lang="pt-BR" dirty="0"/>
              <a:t>Eliminar amostras ruidosas que podem prejudicar o aprendizado</a:t>
            </a:r>
          </a:p>
          <a:p>
            <a:r>
              <a:rPr lang="pt-BR" dirty="0"/>
              <a:t>Estratégias:</a:t>
            </a:r>
          </a:p>
          <a:p>
            <a:pPr lvl="1"/>
            <a:r>
              <a:rPr lang="pt-BR" dirty="0"/>
              <a:t>Redução de dimensionalidade</a:t>
            </a:r>
          </a:p>
          <a:p>
            <a:pPr lvl="1"/>
            <a:r>
              <a:rPr lang="pt-BR" dirty="0"/>
              <a:t>Redução de dados (qual o impacto?)</a:t>
            </a:r>
          </a:p>
          <a:p>
            <a:pPr lvl="1"/>
            <a:r>
              <a:rPr lang="pt-BR" dirty="0"/>
              <a:t>Compressão de dados (matrizes esparsas)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de Dimensionalidade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Maldição da dimensionalidade	</a:t>
            </a:r>
          </a:p>
          <a:p>
            <a:r>
              <a:rPr lang="pt-BR" dirty="0"/>
              <a:t>Ajuda a reduzir o número de atributos irrelevantes e remover ruído</a:t>
            </a:r>
          </a:p>
          <a:p>
            <a:r>
              <a:rPr lang="pt-BR" dirty="0"/>
              <a:t>Reduz o tempo necessário para o aprendizado</a:t>
            </a:r>
          </a:p>
          <a:p>
            <a:r>
              <a:rPr lang="pt-BR" dirty="0"/>
              <a:t>Facilita a visualização dos dados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Redução de Dimensionalidade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Técnicas:</a:t>
            </a:r>
          </a:p>
          <a:p>
            <a:pPr lvl="1"/>
            <a:r>
              <a:rPr lang="pt-BR" dirty="0"/>
              <a:t>Métodos de seleção de atributos</a:t>
            </a:r>
          </a:p>
          <a:p>
            <a:pPr lvl="1"/>
            <a:r>
              <a:rPr lang="pt-BR" dirty="0"/>
              <a:t>PCA (</a:t>
            </a:r>
            <a:r>
              <a:rPr lang="pt-BR" i="1" dirty="0"/>
              <a:t>Principal </a:t>
            </a:r>
            <a:r>
              <a:rPr lang="pt-BR" i="1" dirty="0" err="1"/>
              <a:t>Component</a:t>
            </a:r>
            <a:r>
              <a:rPr lang="pt-BR" i="1" dirty="0"/>
              <a:t> </a:t>
            </a:r>
            <a:r>
              <a:rPr lang="pt-BR" i="1" dirty="0" err="1"/>
              <a:t>Analysis</a:t>
            </a:r>
            <a:r>
              <a:rPr lang="pt-BR" dirty="0"/>
              <a:t>) </a:t>
            </a:r>
          </a:p>
          <a:p>
            <a:r>
              <a:rPr lang="pt-BR" dirty="0"/>
              <a:t>Seleção de atributos</a:t>
            </a:r>
          </a:p>
          <a:p>
            <a:pPr lvl="1"/>
            <a:r>
              <a:rPr lang="pt-BR" dirty="0"/>
              <a:t> Dados reais frequentemente tem atributos muito ruidosos</a:t>
            </a:r>
          </a:p>
          <a:p>
            <a:pPr lvl="1"/>
            <a:r>
              <a:rPr lang="pt-BR" dirty="0"/>
              <a:t>Remove atributos irrelevantes para o processo</a:t>
            </a:r>
          </a:p>
          <a:p>
            <a:pPr lvl="2"/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324" y="274638"/>
            <a:ext cx="8543956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Principais tarefas de pré-processamento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Limpeza</a:t>
            </a:r>
            <a:r>
              <a:rPr lang="pt-BR" dirty="0"/>
              <a:t> de dados </a:t>
            </a:r>
          </a:p>
          <a:p>
            <a:r>
              <a:rPr lang="pt-BR" dirty="0">
                <a:solidFill>
                  <a:srgbClr val="FF0000"/>
                </a:solidFill>
              </a:rPr>
              <a:t>Integração</a:t>
            </a:r>
            <a:r>
              <a:rPr lang="pt-BR" dirty="0"/>
              <a:t> de dados</a:t>
            </a:r>
          </a:p>
          <a:p>
            <a:r>
              <a:rPr lang="pt-BR" dirty="0">
                <a:solidFill>
                  <a:srgbClr val="FF0000"/>
                </a:solidFill>
              </a:rPr>
              <a:t>Redução</a:t>
            </a:r>
            <a:r>
              <a:rPr lang="pt-BR" dirty="0"/>
              <a:t> de dados</a:t>
            </a:r>
          </a:p>
          <a:p>
            <a:r>
              <a:rPr lang="pt-BR" dirty="0">
                <a:solidFill>
                  <a:srgbClr val="FF0000"/>
                </a:solidFill>
              </a:rPr>
              <a:t>Transformação</a:t>
            </a:r>
            <a:r>
              <a:rPr lang="pt-BR" dirty="0"/>
              <a:t> e </a:t>
            </a:r>
            <a:r>
              <a:rPr lang="pt-BR" dirty="0" err="1">
                <a:solidFill>
                  <a:srgbClr val="FF0000"/>
                </a:solidFill>
              </a:rPr>
              <a:t>discretização</a:t>
            </a:r>
            <a:r>
              <a:rPr lang="pt-BR" dirty="0"/>
              <a:t> de dados</a:t>
            </a:r>
          </a:p>
        </p:txBody>
      </p:sp>
      <p:pic>
        <p:nvPicPr>
          <p:cNvPr id="5" name="Gráfico 4" descr="Marca de seleção">
            <a:extLst>
              <a:ext uri="{FF2B5EF4-FFF2-40B4-BE49-F238E27FC236}">
                <a16:creationId xmlns:a16="http://schemas.microsoft.com/office/drawing/2014/main" id="{5563C454-6F25-4E21-9172-D70A0FB9E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5936" y="1988840"/>
            <a:ext cx="745232" cy="745232"/>
          </a:xfrm>
          <a:prstGeom prst="rect">
            <a:avLst/>
          </a:prstGeom>
        </p:spPr>
      </p:pic>
      <p:pic>
        <p:nvPicPr>
          <p:cNvPr id="6" name="Gráfico 5" descr="Marca de seleção">
            <a:extLst>
              <a:ext uri="{FF2B5EF4-FFF2-40B4-BE49-F238E27FC236}">
                <a16:creationId xmlns:a16="http://schemas.microsoft.com/office/drawing/2014/main" id="{C7AE15C6-DBCE-451A-8005-8138CEACC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8552" y="2544018"/>
            <a:ext cx="745232" cy="745232"/>
          </a:xfrm>
          <a:prstGeom prst="rect">
            <a:avLst/>
          </a:prstGeom>
        </p:spPr>
      </p:pic>
      <p:pic>
        <p:nvPicPr>
          <p:cNvPr id="7" name="Gráfico 6" descr="Marca de seleção">
            <a:extLst>
              <a:ext uri="{FF2B5EF4-FFF2-40B4-BE49-F238E27FC236}">
                <a16:creationId xmlns:a16="http://schemas.microsoft.com/office/drawing/2014/main" id="{5898F377-26C2-4639-92A0-C0A81CC9A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6232" y="3168699"/>
            <a:ext cx="745232" cy="7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04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Transformação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Encontrar uma função que mapeie todos os valores de um atributo para um novo conjunto de valores</a:t>
            </a:r>
          </a:p>
          <a:p>
            <a:pPr lvl="1"/>
            <a:r>
              <a:rPr lang="pt-BR" dirty="0"/>
              <a:t>Muito importante para obter melhores resultados</a:t>
            </a:r>
          </a:p>
          <a:p>
            <a:r>
              <a:rPr lang="pt-BR" dirty="0"/>
              <a:t>Principais técnicas:</a:t>
            </a:r>
          </a:p>
          <a:p>
            <a:pPr lvl="1"/>
            <a:r>
              <a:rPr lang="pt-BR" dirty="0"/>
              <a:t>Construção de atributos (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engineering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Agregação/sumarização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Normalização</a:t>
            </a:r>
          </a:p>
          <a:p>
            <a:pPr lvl="2"/>
            <a:r>
              <a:rPr lang="pt-BR" dirty="0" err="1"/>
              <a:t>Min-max</a:t>
            </a:r>
            <a:endParaRPr lang="pt-BR" dirty="0"/>
          </a:p>
          <a:p>
            <a:pPr lvl="2"/>
            <a:r>
              <a:rPr lang="pt-BR" dirty="0"/>
              <a:t>Z-score</a:t>
            </a:r>
          </a:p>
          <a:p>
            <a:pPr lvl="2"/>
            <a:r>
              <a:rPr lang="pt-BR" dirty="0"/>
              <a:t>Várias opções aqui!</a:t>
            </a:r>
          </a:p>
          <a:p>
            <a:pPr lvl="1"/>
            <a:r>
              <a:rPr lang="pt-BR" dirty="0" err="1">
                <a:solidFill>
                  <a:srgbClr val="FF0000"/>
                </a:solidFill>
              </a:rPr>
              <a:t>Discretização</a:t>
            </a:r>
            <a:endParaRPr lang="pt-BR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dirty="0"/>
              <a:t>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Conhecendo seus Dados:</a:t>
            </a:r>
            <a:br>
              <a:rPr lang="pt-BR" dirty="0"/>
            </a:br>
            <a:r>
              <a:rPr lang="pt-BR" dirty="0"/>
              <a:t>Pré-processamento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96976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u="sng" dirty="0" err="1"/>
              <a:t>Min-max</a:t>
            </a:r>
            <a:r>
              <a:rPr lang="pt-BR" sz="2800" dirty="0"/>
              <a:t>: novo intervalo[</a:t>
            </a:r>
            <a:r>
              <a:rPr lang="pt-BR" sz="2800" dirty="0" err="1"/>
              <a:t>nmin</a:t>
            </a:r>
            <a:r>
              <a:rPr lang="pt-BR" sz="2800" baseline="-25000" dirty="0" err="1"/>
              <a:t>A</a:t>
            </a:r>
            <a:r>
              <a:rPr lang="pt-BR" sz="2800" dirty="0"/>
              <a:t>, </a:t>
            </a:r>
            <a:r>
              <a:rPr lang="pt-BR" sz="2800" dirty="0" err="1"/>
              <a:t>nmax</a:t>
            </a:r>
            <a:r>
              <a:rPr lang="pt-BR" sz="2800" baseline="-25000" dirty="0" err="1"/>
              <a:t>A</a:t>
            </a:r>
            <a:r>
              <a:rPr lang="pt-BR" sz="2800" dirty="0"/>
              <a:t>]</a:t>
            </a:r>
          </a:p>
          <a:p>
            <a:endParaRPr lang="pt-BR" dirty="0"/>
          </a:p>
          <a:p>
            <a:pPr lvl="1"/>
            <a:r>
              <a:rPr lang="pt-BR" sz="2200" dirty="0"/>
              <a:t>Ex: Se os salários variam de 12.000 a 98.000 e queremos normalizá-los entre [0,1], para qual valor ser mapeado um salário de 73.600?</a:t>
            </a:r>
            <a:endParaRPr lang="pt-BR" sz="2800" u="sng" dirty="0"/>
          </a:p>
          <a:p>
            <a:r>
              <a:rPr lang="pt-BR" sz="2800" u="sng" dirty="0" err="1"/>
              <a:t>Z-score</a:t>
            </a:r>
            <a:r>
              <a:rPr lang="pt-BR" sz="2800" u="sng" dirty="0"/>
              <a:t> 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l-GR" sz="2800" dirty="0">
                <a:solidFill>
                  <a:srgbClr val="000000"/>
                </a:solidFill>
              </a:rPr>
              <a:t>μ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en-US" sz="2800" dirty="0" err="1">
                <a:solidFill>
                  <a:srgbClr val="000000"/>
                </a:solidFill>
              </a:rPr>
              <a:t>média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l-GR" sz="2800" dirty="0">
                <a:solidFill>
                  <a:srgbClr val="000000"/>
                </a:solidFill>
              </a:rPr>
              <a:t>σ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en-US" sz="2800" dirty="0" err="1">
                <a:solidFill>
                  <a:srgbClr val="000000"/>
                </a:solidFill>
              </a:rPr>
              <a:t>desvio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padrão</a:t>
            </a:r>
            <a:r>
              <a:rPr lang="en-US" sz="2800" dirty="0">
                <a:solidFill>
                  <a:srgbClr val="000000"/>
                </a:solidFill>
              </a:rPr>
              <a:t>):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</a:rPr>
              <a:t>Usando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uma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normalização</a:t>
            </a:r>
            <a:r>
              <a:rPr lang="en-US" sz="2400" dirty="0">
                <a:solidFill>
                  <a:srgbClr val="000000"/>
                </a:solidFill>
              </a:rPr>
              <a:t> z-score, para qual valor </a:t>
            </a:r>
            <a:r>
              <a:rPr lang="en-US" sz="2400" dirty="0" err="1">
                <a:solidFill>
                  <a:srgbClr val="000000"/>
                </a:solidFill>
              </a:rPr>
              <a:t>seria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mapeado</a:t>
            </a:r>
            <a:r>
              <a:rPr lang="en-US" sz="2400" dirty="0">
                <a:solidFill>
                  <a:srgbClr val="000000"/>
                </a:solidFill>
              </a:rPr>
              <a:t> o </a:t>
            </a:r>
            <a:r>
              <a:rPr lang="en-US" sz="2400" dirty="0" err="1">
                <a:solidFill>
                  <a:srgbClr val="000000"/>
                </a:solidFill>
              </a:rPr>
              <a:t>mesmo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salário</a:t>
            </a:r>
            <a:r>
              <a:rPr lang="en-US" sz="2400" dirty="0">
                <a:solidFill>
                  <a:srgbClr val="000000"/>
                </a:solidFill>
              </a:rPr>
              <a:t> de 73.600?</a:t>
            </a:r>
          </a:p>
          <a:p>
            <a:endParaRPr lang="en-US" sz="800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sz="2800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357422" y="1785865"/>
          <a:ext cx="438308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Equação" r:id="rId3" imgW="2463480" imgH="393480" progId="Equation.3">
                  <p:embed/>
                </p:oleObj>
              </mc:Choice>
              <mc:Fallback>
                <p:oleObj name="Equação" r:id="rId3" imgW="24634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785865"/>
                        <a:ext cx="4383087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79103"/>
              </p:ext>
            </p:extLst>
          </p:nvPr>
        </p:nvGraphicFramePr>
        <p:xfrm>
          <a:off x="6300192" y="3529758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r:id="rId5" imgW="634680" imgH="393480" progId="Equation.3">
                  <p:embed/>
                </p:oleObj>
              </mc:Choice>
              <mc:Fallback>
                <p:oleObj r:id="rId5" imgW="6346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3529758"/>
                        <a:ext cx="14478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Discretização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Transforma um atributo contínuo em intervalos</a:t>
            </a:r>
          </a:p>
          <a:p>
            <a:pPr lvl="1"/>
            <a:r>
              <a:rPr lang="pt-BR" dirty="0"/>
              <a:t>Os “nomes” de cada intervalo podem então substituir os valores contínuos que estão dentro do respectivo intervalo</a:t>
            </a:r>
          </a:p>
          <a:p>
            <a:pPr lvl="1"/>
            <a:r>
              <a:rPr lang="pt-BR" dirty="0"/>
              <a:t>Pode levar em conta a classe dos exemplos ou não</a:t>
            </a:r>
          </a:p>
          <a:p>
            <a:r>
              <a:rPr lang="pt-BR" dirty="0"/>
              <a:t>Métodos comuns:</a:t>
            </a:r>
          </a:p>
          <a:p>
            <a:pPr lvl="1"/>
            <a:r>
              <a:rPr lang="pt-BR" dirty="0"/>
              <a:t>Divisão em intervalos</a:t>
            </a:r>
          </a:p>
          <a:p>
            <a:pPr lvl="1"/>
            <a:r>
              <a:rPr lang="pt-BR" dirty="0"/>
              <a:t>Análise de histogramas</a:t>
            </a:r>
          </a:p>
          <a:p>
            <a:pPr lvl="1"/>
            <a:r>
              <a:rPr lang="pt-BR" dirty="0"/>
              <a:t>Análise de agrupamento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Discretização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Divisão em intervalos:</a:t>
            </a:r>
          </a:p>
          <a:p>
            <a:pPr lvl="1"/>
            <a:r>
              <a:rPr lang="pt-BR" dirty="0"/>
              <a:t>Partição em intervalos de mesmo tamanho</a:t>
            </a:r>
          </a:p>
          <a:p>
            <a:pPr lvl="2"/>
            <a:r>
              <a:rPr lang="pt-BR" dirty="0"/>
              <a:t>Divide os valores em </a:t>
            </a:r>
            <a:r>
              <a:rPr lang="pt-BR" i="1" dirty="0"/>
              <a:t>n</a:t>
            </a:r>
            <a:r>
              <a:rPr lang="pt-BR" dirty="0"/>
              <a:t> intervalos de mesmo tamanho</a:t>
            </a:r>
          </a:p>
          <a:p>
            <a:pPr lvl="2"/>
            <a:r>
              <a:rPr lang="pt-BR" dirty="0"/>
              <a:t>Se A é o menor e B o maior valor do atributo, o intervalo é representado por (A-B)/</a:t>
            </a:r>
            <a:r>
              <a:rPr lang="pt-BR" i="1" dirty="0"/>
              <a:t>n</a:t>
            </a:r>
          </a:p>
          <a:p>
            <a:pPr lvl="1"/>
            <a:r>
              <a:rPr lang="pt-BR" dirty="0"/>
              <a:t>Partição em intervalos de mesma frequência</a:t>
            </a:r>
          </a:p>
          <a:p>
            <a:pPr lvl="2"/>
            <a:r>
              <a:rPr lang="pt-BR" dirty="0"/>
              <a:t>Divide os valores em </a:t>
            </a:r>
            <a:r>
              <a:rPr lang="pt-BR" i="1" dirty="0"/>
              <a:t>n </a:t>
            </a:r>
            <a:r>
              <a:rPr lang="pt-BR" dirty="0"/>
              <a:t>intervalos com o mesmo número de amostras</a:t>
            </a:r>
          </a:p>
          <a:p>
            <a:pPr lvl="1"/>
            <a:endParaRPr lang="pt-BR" dirty="0"/>
          </a:p>
          <a:p>
            <a:pPr lvl="2"/>
            <a:endParaRPr lang="pt-BR" u="sng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324" y="274638"/>
            <a:ext cx="8543956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Principais tarefas de pré-processamento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Limpeza</a:t>
            </a:r>
            <a:r>
              <a:rPr lang="pt-BR" dirty="0"/>
              <a:t> de dados </a:t>
            </a:r>
          </a:p>
          <a:p>
            <a:r>
              <a:rPr lang="pt-BR" dirty="0">
                <a:solidFill>
                  <a:srgbClr val="FF0000"/>
                </a:solidFill>
              </a:rPr>
              <a:t>Integração</a:t>
            </a:r>
            <a:r>
              <a:rPr lang="pt-BR" dirty="0"/>
              <a:t> de dados</a:t>
            </a:r>
          </a:p>
          <a:p>
            <a:r>
              <a:rPr lang="pt-BR" dirty="0">
                <a:solidFill>
                  <a:srgbClr val="FF0000"/>
                </a:solidFill>
              </a:rPr>
              <a:t>Redução</a:t>
            </a:r>
            <a:r>
              <a:rPr lang="pt-BR" dirty="0"/>
              <a:t> de dados</a:t>
            </a:r>
          </a:p>
          <a:p>
            <a:r>
              <a:rPr lang="pt-BR" dirty="0">
                <a:solidFill>
                  <a:srgbClr val="FF0000"/>
                </a:solidFill>
              </a:rPr>
              <a:t>Transformação</a:t>
            </a:r>
            <a:r>
              <a:rPr lang="pt-BR" dirty="0"/>
              <a:t> e </a:t>
            </a:r>
            <a:r>
              <a:rPr lang="pt-BR" dirty="0" err="1">
                <a:solidFill>
                  <a:srgbClr val="FF0000"/>
                </a:solidFill>
              </a:rPr>
              <a:t>discretização</a:t>
            </a:r>
            <a:r>
              <a:rPr lang="pt-BR" dirty="0"/>
              <a:t> de dados</a:t>
            </a:r>
          </a:p>
        </p:txBody>
      </p:sp>
      <p:pic>
        <p:nvPicPr>
          <p:cNvPr id="5" name="Gráfico 4" descr="Marca de seleção">
            <a:extLst>
              <a:ext uri="{FF2B5EF4-FFF2-40B4-BE49-F238E27FC236}">
                <a16:creationId xmlns:a16="http://schemas.microsoft.com/office/drawing/2014/main" id="{5563C454-6F25-4E21-9172-D70A0FB9E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5936" y="1988840"/>
            <a:ext cx="745232" cy="745232"/>
          </a:xfrm>
          <a:prstGeom prst="rect">
            <a:avLst/>
          </a:prstGeom>
        </p:spPr>
      </p:pic>
      <p:pic>
        <p:nvPicPr>
          <p:cNvPr id="6" name="Gráfico 5" descr="Marca de seleção">
            <a:extLst>
              <a:ext uri="{FF2B5EF4-FFF2-40B4-BE49-F238E27FC236}">
                <a16:creationId xmlns:a16="http://schemas.microsoft.com/office/drawing/2014/main" id="{C7AE15C6-DBCE-451A-8005-8138CEACC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8552" y="2544018"/>
            <a:ext cx="745232" cy="745232"/>
          </a:xfrm>
          <a:prstGeom prst="rect">
            <a:avLst/>
          </a:prstGeom>
        </p:spPr>
      </p:pic>
      <p:pic>
        <p:nvPicPr>
          <p:cNvPr id="7" name="Gráfico 6" descr="Marca de seleção">
            <a:extLst>
              <a:ext uri="{FF2B5EF4-FFF2-40B4-BE49-F238E27FC236}">
                <a16:creationId xmlns:a16="http://schemas.microsoft.com/office/drawing/2014/main" id="{5898F377-26C2-4639-92A0-C0A81CC9A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6232" y="3168699"/>
            <a:ext cx="745232" cy="745232"/>
          </a:xfrm>
          <a:prstGeom prst="rect">
            <a:avLst/>
          </a:prstGeom>
        </p:spPr>
      </p:pic>
      <p:pic>
        <p:nvPicPr>
          <p:cNvPr id="8" name="Gráfico 7" descr="Marca de seleção">
            <a:extLst>
              <a:ext uri="{FF2B5EF4-FFF2-40B4-BE49-F238E27FC236}">
                <a16:creationId xmlns:a16="http://schemas.microsoft.com/office/drawing/2014/main" id="{A02AE8E3-DC35-4455-BE6B-52F0A63C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4328" y="3717032"/>
            <a:ext cx="745232" cy="7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9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Instâncias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Bases de dados são compostas por instâncias</a:t>
            </a:r>
          </a:p>
          <a:p>
            <a:r>
              <a:rPr lang="pt-BR" dirty="0"/>
              <a:t>Uma instância representa uma entidade no mundo real</a:t>
            </a:r>
          </a:p>
          <a:p>
            <a:pPr lvl="1"/>
            <a:r>
              <a:rPr lang="pt-BR" dirty="0"/>
              <a:t>Ex: consumidores, pacientes, proteínas</a:t>
            </a:r>
          </a:p>
          <a:p>
            <a:r>
              <a:rPr lang="pt-BR" dirty="0"/>
              <a:t>Instâncias são descritas por um conjunto de atributos</a:t>
            </a:r>
          </a:p>
          <a:p>
            <a:r>
              <a:rPr lang="pt-BR" dirty="0"/>
              <a:t>Numa base de dados, linhas representam instâncias e colunas atributos</a:t>
            </a:r>
          </a:p>
          <a:p>
            <a:r>
              <a:rPr lang="pt-BR" dirty="0"/>
              <a:t>Vamos focar em dados estruturados (tabelas)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pt-BR" dirty="0"/>
              <a:t>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68414"/>
            <a:ext cx="8401080" cy="497207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Também conhecidos como dimensões, características, variáveis, </a:t>
            </a:r>
            <a:r>
              <a:rPr lang="pt-BR" dirty="0" err="1"/>
              <a:t>features</a:t>
            </a:r>
            <a:endParaRPr lang="pt-BR" dirty="0"/>
          </a:p>
          <a:p>
            <a:pPr lvl="1"/>
            <a:r>
              <a:rPr lang="pt-BR" dirty="0"/>
              <a:t>Ex: nome, endereço, telefone</a:t>
            </a:r>
          </a:p>
          <a:p>
            <a:r>
              <a:rPr lang="pt-BR" dirty="0"/>
              <a:t>Tipos de atributos: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Nominais</a:t>
            </a:r>
            <a:r>
              <a:rPr lang="pt-BR" dirty="0"/>
              <a:t>: categorias, estados</a:t>
            </a:r>
          </a:p>
          <a:p>
            <a:pPr lvl="2"/>
            <a:r>
              <a:rPr lang="pt-BR" dirty="0"/>
              <a:t>Ex: cor do cabelo: {loiro, ruivo, preto, branco, castanho}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Ordinais</a:t>
            </a:r>
            <a:r>
              <a:rPr lang="pt-BR" dirty="0"/>
              <a:t> : a ordem importa, mas o valor que representa cada categoria pode não ser conhecido</a:t>
            </a:r>
          </a:p>
          <a:p>
            <a:pPr lvl="2"/>
            <a:r>
              <a:rPr lang="pt-BR" dirty="0"/>
              <a:t>Ex: altura: {baixo, médio, alto, muito alto}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Numéricos</a:t>
            </a:r>
          </a:p>
          <a:p>
            <a:pPr lvl="2"/>
            <a:r>
              <a:rPr lang="pt-BR" dirty="0"/>
              <a:t>Ex: salário, temperatura</a:t>
            </a:r>
          </a:p>
          <a:p>
            <a:r>
              <a:rPr lang="pt-BR" dirty="0"/>
              <a:t>Atributo discreto (número finito de estados) versus contínuo (normalmente representado por um número real)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252" y="224472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/>
              <a:t>Pré-Processamento:</a:t>
            </a:r>
            <a:br>
              <a:rPr lang="pt-BR" dirty="0"/>
            </a:br>
            <a:r>
              <a:rPr lang="pt-BR" dirty="0"/>
              <a:t>Visa aumentar a qualidade dos dados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324" y="274638"/>
            <a:ext cx="8543956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Principais tarefas de pré-processamento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Limpeza</a:t>
            </a:r>
            <a:r>
              <a:rPr lang="pt-BR" dirty="0"/>
              <a:t> de dados</a:t>
            </a:r>
          </a:p>
          <a:p>
            <a:pPr lvl="1"/>
            <a:r>
              <a:rPr lang="pt-BR" dirty="0"/>
              <a:t>Tratar dados faltantes (</a:t>
            </a:r>
            <a:r>
              <a:rPr lang="pt-BR" i="1" dirty="0" err="1"/>
              <a:t>missing</a:t>
            </a:r>
            <a:r>
              <a:rPr lang="pt-BR" i="1" dirty="0"/>
              <a:t> </a:t>
            </a:r>
            <a:r>
              <a:rPr lang="pt-BR" i="1" dirty="0" err="1"/>
              <a:t>values</a:t>
            </a:r>
            <a:r>
              <a:rPr lang="pt-BR" i="1" dirty="0"/>
              <a:t>)</a:t>
            </a:r>
            <a:r>
              <a:rPr lang="pt-BR" dirty="0"/>
              <a:t>, resolver inconsistências, identificar e remover </a:t>
            </a:r>
            <a:r>
              <a:rPr lang="pt-BR" i="1" dirty="0" err="1"/>
              <a:t>outliers</a:t>
            </a:r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Integração</a:t>
            </a:r>
            <a:r>
              <a:rPr lang="pt-BR" dirty="0"/>
              <a:t> de dados</a:t>
            </a:r>
          </a:p>
          <a:p>
            <a:r>
              <a:rPr lang="pt-BR" dirty="0">
                <a:solidFill>
                  <a:srgbClr val="FF0000"/>
                </a:solidFill>
              </a:rPr>
              <a:t>Redução</a:t>
            </a:r>
            <a:r>
              <a:rPr lang="pt-BR" dirty="0"/>
              <a:t> de dados</a:t>
            </a:r>
          </a:p>
          <a:p>
            <a:pPr lvl="1"/>
            <a:r>
              <a:rPr lang="pt-BR" dirty="0"/>
              <a:t>Redução de dimensionalidade, numerosidade e compressão de dados</a:t>
            </a:r>
          </a:p>
          <a:p>
            <a:r>
              <a:rPr lang="pt-BR" dirty="0">
                <a:solidFill>
                  <a:srgbClr val="FF0000"/>
                </a:solidFill>
              </a:rPr>
              <a:t>Transformação</a:t>
            </a:r>
            <a:r>
              <a:rPr lang="pt-BR" dirty="0"/>
              <a:t> e </a:t>
            </a:r>
            <a:r>
              <a:rPr lang="pt-BR" dirty="0" err="1">
                <a:solidFill>
                  <a:srgbClr val="FF0000"/>
                </a:solidFill>
              </a:rPr>
              <a:t>discretização</a:t>
            </a:r>
            <a:r>
              <a:rPr lang="pt-BR" dirty="0"/>
              <a:t> de dados</a:t>
            </a:r>
          </a:p>
          <a:p>
            <a:pPr lvl="1"/>
            <a:r>
              <a:rPr lang="pt-BR" dirty="0"/>
              <a:t>Normalização de dados,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scaling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Limpeza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Dados reais são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Incompletos</a:t>
            </a:r>
            <a:r>
              <a:rPr lang="pt-BR" dirty="0"/>
              <a:t>: faltam valores para atributos, faltam atributos, ou contém dados agregados</a:t>
            </a:r>
          </a:p>
          <a:p>
            <a:pPr lvl="2"/>
            <a:r>
              <a:rPr lang="pt-BR" dirty="0"/>
              <a:t>Ex: Profissão = “ ” (dado faltante)</a:t>
            </a:r>
          </a:p>
          <a:p>
            <a:pPr lvl="1"/>
            <a:r>
              <a:rPr lang="pt-BR" dirty="0"/>
              <a:t>Contêm </a:t>
            </a:r>
            <a:r>
              <a:rPr lang="pt-BR" dirty="0">
                <a:solidFill>
                  <a:srgbClr val="FF0000"/>
                </a:solidFill>
              </a:rPr>
              <a:t>ruído</a:t>
            </a:r>
            <a:r>
              <a:rPr lang="pt-BR" dirty="0"/>
              <a:t>, erros e </a:t>
            </a:r>
            <a:r>
              <a:rPr lang="pt-BR" i="1" dirty="0"/>
              <a:t>outliers</a:t>
            </a:r>
          </a:p>
          <a:p>
            <a:pPr lvl="2"/>
            <a:r>
              <a:rPr lang="pt-BR" dirty="0"/>
              <a:t>Ex: Salário = “-10” (erro)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Inconsistência</a:t>
            </a:r>
            <a:r>
              <a:rPr lang="pt-BR" dirty="0"/>
              <a:t>: discrepâncias em códigos ou nomes</a:t>
            </a:r>
          </a:p>
          <a:p>
            <a:pPr lvl="2"/>
            <a:r>
              <a:rPr lang="pt-BR" dirty="0"/>
              <a:t>Ex: idade = “42” e Data de nascimento = </a:t>
            </a:r>
            <a:r>
              <a:rPr lang="pt-BR" sz="2000" dirty="0">
                <a:solidFill>
                  <a:srgbClr val="000000"/>
                </a:solidFill>
              </a:rPr>
              <a:t>03/07/1997” (inconsistente)</a:t>
            </a:r>
          </a:p>
          <a:p>
            <a:pPr lvl="2"/>
            <a:r>
              <a:rPr lang="pt-BR" sz="2000" dirty="0">
                <a:solidFill>
                  <a:srgbClr val="000000"/>
                </a:solidFill>
              </a:rPr>
              <a:t>Atributo assume valores “1,2,3”,  e depois passa a assumir “A, B, C”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Incompletos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Dados nem sempre estão disponíveis</a:t>
            </a:r>
          </a:p>
          <a:p>
            <a:pPr lvl="1"/>
            <a:r>
              <a:rPr lang="pt-BR" dirty="0"/>
              <a:t>Podemos ter instâncias com valores faltantes</a:t>
            </a:r>
          </a:p>
          <a:p>
            <a:pPr lvl="1"/>
            <a:r>
              <a:rPr lang="pt-BR" dirty="0"/>
              <a:t>Problema frequente em dados reais</a:t>
            </a:r>
          </a:p>
          <a:p>
            <a:r>
              <a:rPr lang="pt-BR" dirty="0"/>
              <a:t>Causas mais comuns para dados faltantes:</a:t>
            </a:r>
          </a:p>
          <a:p>
            <a:pPr lvl="1"/>
            <a:r>
              <a:rPr lang="pt-BR" dirty="0"/>
              <a:t>Mal funcionamento de um equipamento</a:t>
            </a:r>
          </a:p>
          <a:p>
            <a:pPr lvl="1"/>
            <a:r>
              <a:rPr lang="pt-BR" dirty="0"/>
              <a:t>Dado não considerado importante e portanto não preenchido</a:t>
            </a:r>
          </a:p>
          <a:p>
            <a:pPr lvl="1"/>
            <a:r>
              <a:rPr lang="pt-BR" dirty="0"/>
              <a:t>Dado inconsistente com outro registro e por isso removido da base</a:t>
            </a:r>
          </a:p>
          <a:p>
            <a:pPr lvl="1">
              <a:buNone/>
            </a:pPr>
            <a:r>
              <a:rPr lang="pt-BR" dirty="0"/>
              <a:t>			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Incompletos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Como tratar dados incompletos?</a:t>
            </a:r>
          </a:p>
          <a:p>
            <a:pPr lvl="1"/>
            <a:r>
              <a:rPr lang="pt-BR" dirty="0"/>
              <a:t> Ignorar a instância (qual impacto na base?)</a:t>
            </a:r>
          </a:p>
          <a:p>
            <a:pPr lvl="1"/>
            <a:r>
              <a:rPr lang="pt-BR" dirty="0"/>
              <a:t>Preencher os valores manualmente</a:t>
            </a:r>
          </a:p>
          <a:p>
            <a:pPr lvl="1"/>
            <a:r>
              <a:rPr lang="pt-BR" dirty="0"/>
              <a:t>Preencher os valores automaticamente:</a:t>
            </a:r>
          </a:p>
          <a:p>
            <a:pPr lvl="2"/>
            <a:r>
              <a:rPr lang="pt-BR" dirty="0"/>
              <a:t>Usando uma constante global</a:t>
            </a:r>
          </a:p>
          <a:p>
            <a:pPr lvl="2"/>
            <a:r>
              <a:rPr lang="pt-BR" dirty="0"/>
              <a:t>Usando a média do atributo</a:t>
            </a:r>
          </a:p>
          <a:p>
            <a:pPr lvl="2"/>
            <a:r>
              <a:rPr lang="pt-BR" dirty="0"/>
              <a:t>Usando a média de todas as instâncias pertencentes a mesma classe (segmentação)</a:t>
            </a:r>
          </a:p>
          <a:p>
            <a:pPr lvl="2"/>
            <a:r>
              <a:rPr lang="pt-BR" dirty="0"/>
              <a:t>Usar algum método mais elaborado, tipo regressão, árvore de decisão ou outro (vamos ver isso em breve!)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961</Words>
  <Application>Microsoft Office PowerPoint</Application>
  <PresentationFormat>Apresentação na tela (4:3)</PresentationFormat>
  <Paragraphs>159</Paragraphs>
  <Slides>23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Tema do Office</vt:lpstr>
      <vt:lpstr>Equação</vt:lpstr>
      <vt:lpstr>Equation.3</vt:lpstr>
      <vt:lpstr>Introdução a  Ciência de Dados e IA</vt:lpstr>
      <vt:lpstr>Conhecendo seus Dados: Pré-processamento</vt:lpstr>
      <vt:lpstr>Instâncias</vt:lpstr>
      <vt:lpstr>Atributos</vt:lpstr>
      <vt:lpstr>Pré-Processamento: Visa aumentar a qualidade dos dados</vt:lpstr>
      <vt:lpstr>Principais tarefas de pré-processamento</vt:lpstr>
      <vt:lpstr>Limpeza de dados</vt:lpstr>
      <vt:lpstr>Dados Incompletos</vt:lpstr>
      <vt:lpstr>Dados Incompletos</vt:lpstr>
      <vt:lpstr>Dados com ruído</vt:lpstr>
      <vt:lpstr>Como tratar dados com ruído?</vt:lpstr>
      <vt:lpstr>Principais tarefas de pré-processamento</vt:lpstr>
      <vt:lpstr>Integração de Dados</vt:lpstr>
      <vt:lpstr>Principais tarefas de pré-processamento</vt:lpstr>
      <vt:lpstr>Redução de Dados</vt:lpstr>
      <vt:lpstr>Redução de Dimensionalidade</vt:lpstr>
      <vt:lpstr>Redução de Dimensionalidade</vt:lpstr>
      <vt:lpstr>Principais tarefas de pré-processamento</vt:lpstr>
      <vt:lpstr>Transformação dos Dados</vt:lpstr>
      <vt:lpstr>Normalização</vt:lpstr>
      <vt:lpstr>Discretização</vt:lpstr>
      <vt:lpstr>Discretização</vt:lpstr>
      <vt:lpstr>Principais tarefas de pré-processamento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Pappa</dc:creator>
  <cp:lastModifiedBy>Roberto</cp:lastModifiedBy>
  <cp:revision>143</cp:revision>
  <dcterms:created xsi:type="dcterms:W3CDTF">2010-04-04T12:41:06Z</dcterms:created>
  <dcterms:modified xsi:type="dcterms:W3CDTF">2019-11-03T00:17:51Z</dcterms:modified>
</cp:coreProperties>
</file>