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363" r:id="rId6"/>
    <p:sldId id="364" r:id="rId7"/>
    <p:sldId id="365" r:id="rId8"/>
    <p:sldId id="367" r:id="rId9"/>
    <p:sldId id="3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92" d="100"/>
          <a:sy n="92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Operador  GEF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Gerar parcela no movimento 1.1.15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documentação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8B1EB267-0702-42B3-A26E-6D8C2D1DB4DC}">
      <dgm:prSet/>
      <dgm:spPr/>
      <dgm:t>
        <a:bodyPr/>
        <a:lstStyle/>
        <a:p>
          <a:r>
            <a:rPr lang="pt-BR" dirty="0"/>
            <a:t>Analista Fiscal</a:t>
          </a:r>
        </a:p>
      </dgm:t>
    </dgm:pt>
    <dgm:pt modelId="{5B393D69-E22A-4721-A6D4-8CBB00A3D0EA}" type="parTrans" cxnId="{6B694BBB-3DDF-4CAD-98F0-B0489BCB0A79}">
      <dgm:prSet/>
      <dgm:spPr/>
    </dgm:pt>
    <dgm:pt modelId="{973AF24D-BD30-4C80-80D2-C839D581EE56}" type="sibTrans" cxnId="{6B694BBB-3DDF-4CAD-98F0-B0489BCB0A79}">
      <dgm:prSet/>
      <dgm:spPr/>
    </dgm:pt>
    <dgm:pt modelId="{A2E6F93C-65A5-4F2E-B225-5E7B6C1AB6D3}">
      <dgm:prSet/>
      <dgm:spPr/>
      <dgm:t>
        <a:bodyPr/>
        <a:lstStyle/>
        <a:p>
          <a:r>
            <a:rPr lang="pt-BR" dirty="0"/>
            <a:t>Verificar solicitação</a:t>
          </a:r>
        </a:p>
      </dgm:t>
    </dgm:pt>
    <dgm:pt modelId="{21335282-1D07-43A4-AE20-5DA3F3E67BC0}" type="parTrans" cxnId="{583113D9-94E5-47DB-BA54-88C58FB82418}">
      <dgm:prSet/>
      <dgm:spPr/>
      <dgm:t>
        <a:bodyPr/>
        <a:lstStyle/>
        <a:p>
          <a:endParaRPr lang="pt-BR"/>
        </a:p>
      </dgm:t>
    </dgm:pt>
    <dgm:pt modelId="{64703E8A-FF8A-4F1D-AFEF-21FC7D1D87FE}" type="sibTrans" cxnId="{583113D9-94E5-47DB-BA54-88C58FB82418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3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1" presStyleCnt="3">
        <dgm:presLayoutVars>
          <dgm:bulletEnabled val="1"/>
        </dgm:presLayoutVars>
      </dgm:prSet>
      <dgm:spPr/>
    </dgm:pt>
    <dgm:pt modelId="{F4DA5B8B-3890-4EB7-B889-3C7F13EF67EA}" type="pres">
      <dgm:prSet presAssocID="{19A9DD09-90C1-47EA-A696-162A91A5A602}" presName="space" presStyleCnt="0"/>
      <dgm:spPr/>
    </dgm:pt>
    <dgm:pt modelId="{FE200AA7-4704-4F48-9CA3-0F81C5ED61FE}" type="pres">
      <dgm:prSet presAssocID="{8B1EB267-0702-42B3-A26E-6D8C2D1DB4DC}" presName="composite" presStyleCnt="0"/>
      <dgm:spPr/>
    </dgm:pt>
    <dgm:pt modelId="{0BBCB443-7864-4E71-9E2E-2489DE3CD69A}" type="pres">
      <dgm:prSet presAssocID="{8B1EB267-0702-42B3-A26E-6D8C2D1DB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454111-EC10-440C-A0B9-F673544CAECB}" type="pres">
      <dgm:prSet presAssocID="{8B1EB267-0702-42B3-A26E-6D8C2D1DB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FC9F028A-468C-4A79-887B-953F21D52F71}" srcId="{3CD96A28-1AF6-4BF8-97E8-442D5F054D82}" destId="{7D19369D-B505-4820-A16B-D34959692589}" srcOrd="1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6B694BBB-3DDF-4CAD-98F0-B0489BCB0A79}" srcId="{3CD96A28-1AF6-4BF8-97E8-442D5F054D82}" destId="{8B1EB267-0702-42B3-A26E-6D8C2D1DB4DC}" srcOrd="2" destOrd="0" parTransId="{5B393D69-E22A-4721-A6D4-8CBB00A3D0EA}" sibTransId="{973AF24D-BD30-4C80-80D2-C839D581EE56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583113D9-94E5-47DB-BA54-88C58FB82418}" srcId="{8B1EB267-0702-42B3-A26E-6D8C2D1DB4DC}" destId="{A2E6F93C-65A5-4F2E-B225-5E7B6C1AB6D3}" srcOrd="0" destOrd="0" parTransId="{21335282-1D07-43A4-AE20-5DA3F3E67BC0}" sibTransId="{64703E8A-FF8A-4F1D-AFEF-21FC7D1D87FE}"/>
    <dgm:cxn modelId="{4CACF4DF-2E67-4D09-BF39-151B0A435E86}" type="presOf" srcId="{A2E6F93C-65A5-4F2E-B225-5E7B6C1AB6D3}" destId="{18454111-EC10-440C-A0B9-F673544CAECB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0257A4FB-BBF3-4212-AF75-7CB43A44DD17}" type="presOf" srcId="{8B1EB267-0702-42B3-A26E-6D8C2D1DB4DC}" destId="{0BBCB443-7864-4E71-9E2E-2489DE3CD69A}" srcOrd="0" destOrd="0" presId="urn:microsoft.com/office/officeart/2005/8/layout/hList1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A9D66BEA-F18E-4F53-B13D-596B6621E9AF}" type="presParOf" srcId="{D66DF890-FC51-4941-8BE4-99148A2449FD}" destId="{CA5BE40E-6CB0-47B1-BCAC-AC9822FD6D77}" srcOrd="2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D687C38E-40A4-4BC8-9FBF-FC5C0A320168}" type="presParOf" srcId="{D66DF890-FC51-4941-8BE4-99148A2449FD}" destId="{F4DA5B8B-3890-4EB7-B889-3C7F13EF67EA}" srcOrd="3" destOrd="0" presId="urn:microsoft.com/office/officeart/2005/8/layout/hList1"/>
    <dgm:cxn modelId="{CD99147D-80B7-43D0-9E61-678B9AA06BC4}" type="presParOf" srcId="{D66DF890-FC51-4941-8BE4-99148A2449FD}" destId="{FE200AA7-4704-4F48-9CA3-0F81C5ED61FE}" srcOrd="4" destOrd="0" presId="urn:microsoft.com/office/officeart/2005/8/layout/hList1"/>
    <dgm:cxn modelId="{2BE2AC85-0D92-43FE-AFE0-BDDCEBD455BF}" type="presParOf" srcId="{FE200AA7-4704-4F48-9CA3-0F81C5ED61FE}" destId="{0BBCB443-7864-4E71-9E2E-2489DE3CD69A}" srcOrd="0" destOrd="0" presId="urn:microsoft.com/office/officeart/2005/8/layout/hList1"/>
    <dgm:cxn modelId="{84B44CC3-BD2D-437C-A223-DEDD7B392C5D}" type="presParOf" srcId="{FE200AA7-4704-4F48-9CA3-0F81C5ED61FE}" destId="{18454111-EC10-440C-A0B9-F673544CA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2790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Operador  GEF</a:t>
          </a:r>
        </a:p>
      </dsp:txBody>
      <dsp:txXfrm>
        <a:off x="2790" y="516919"/>
        <a:ext cx="2720552" cy="1032165"/>
      </dsp:txXfrm>
    </dsp:sp>
    <dsp:sp modelId="{915C1E27-C158-461E-B395-F8B824098BB1}">
      <dsp:nvSpPr>
        <dsp:cNvPr id="0" name=""/>
        <dsp:cNvSpPr/>
      </dsp:nvSpPr>
      <dsp:spPr>
        <a:xfrm>
          <a:off x="2790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Gerar parcela no movimento 1.1.15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Anexar documentação</a:t>
          </a:r>
        </a:p>
      </dsp:txBody>
      <dsp:txXfrm>
        <a:off x="2790" y="1549084"/>
        <a:ext cx="2720552" cy="2470500"/>
      </dsp:txXfrm>
    </dsp:sp>
    <dsp:sp modelId="{C5A15CEA-636D-4DCC-9791-D708AFCB94D0}">
      <dsp:nvSpPr>
        <dsp:cNvPr id="0" name=""/>
        <dsp:cNvSpPr/>
      </dsp:nvSpPr>
      <dsp:spPr>
        <a:xfrm>
          <a:off x="310421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Gestor Centro de Custo</a:t>
          </a:r>
        </a:p>
      </dsp:txBody>
      <dsp:txXfrm>
        <a:off x="3104219" y="516919"/>
        <a:ext cx="2720552" cy="1032165"/>
      </dsp:txXfrm>
    </dsp:sp>
    <dsp:sp modelId="{D2B0B62E-32A3-44A3-904D-75B06CDF8430}">
      <dsp:nvSpPr>
        <dsp:cNvPr id="0" name=""/>
        <dsp:cNvSpPr/>
      </dsp:nvSpPr>
      <dsp:spPr>
        <a:xfrm>
          <a:off x="310421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Validar solicitação</a:t>
          </a:r>
        </a:p>
      </dsp:txBody>
      <dsp:txXfrm>
        <a:off x="3104219" y="1549084"/>
        <a:ext cx="2720552" cy="2470500"/>
      </dsp:txXfrm>
    </dsp:sp>
    <dsp:sp modelId="{0BBCB443-7864-4E71-9E2E-2489DE3CD69A}">
      <dsp:nvSpPr>
        <dsp:cNvPr id="0" name=""/>
        <dsp:cNvSpPr/>
      </dsp:nvSpPr>
      <dsp:spPr>
        <a:xfrm>
          <a:off x="620564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Analista Fiscal</a:t>
          </a:r>
        </a:p>
      </dsp:txBody>
      <dsp:txXfrm>
        <a:off x="6205649" y="516919"/>
        <a:ext cx="2720552" cy="1032165"/>
      </dsp:txXfrm>
    </dsp:sp>
    <dsp:sp modelId="{18454111-EC10-440C-A0B9-F673544CAECB}">
      <dsp:nvSpPr>
        <dsp:cNvPr id="0" name=""/>
        <dsp:cNvSpPr/>
      </dsp:nvSpPr>
      <dsp:spPr>
        <a:xfrm>
          <a:off x="620564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Verificar solicitação</a:t>
          </a:r>
        </a:p>
      </dsp:txBody>
      <dsp:txXfrm>
        <a:off x="6205649" y="1549084"/>
        <a:ext cx="2720552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18/02/2021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573577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Parcelas de Contratos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gerar rastreabilidade para emissão das parcelas de contratos e documentos vinculados, assim tornando a informação com esta origem disponível para consulta na aprovação de borderôs de lançamentos financeiros.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72080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Operador GEF – Gerar parcela de contrato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operador da GEF após receber documento relacionado à cobrança de parcela de contrato que foi previamente cadastrado no sistema TOTVS RM. Irá gerar um movimento 1.1.15 com os dados da cobrança recebida, anexando os documentos relacionados ao movimento. 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o Gestor do centro de custo relacionado irá verificar a solicitação e poderá avançar a solicitação para Análise Fiscal ou devolver para GEF rejeitando a cobrança da parcela. </a:t>
            </a:r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Analista Fiscal – Verificar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direcionamento automático conforme a filial do movimento o grupo responsável pela análise fiscal irá verificar se os tributos informados estão de acordo com o previsto. Quando de acordo, o movimento será liberado para que avance para pagamento</a:t>
            </a:r>
            <a:r>
              <a:rPr lang="pt-BR" sz="3000"/>
              <a:t>, caso não esteja, </a:t>
            </a:r>
            <a:r>
              <a:rPr lang="pt-BR" sz="3000" dirty="0"/>
              <a:t>o fornecedor será acionado para efetuar as correções necessárias. 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</TotalTime>
  <Words>220</Words>
  <Application>Microsoft Office PowerPoint</Application>
  <PresentationFormat>Apresentação na tela (4:3)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Operador GEF – Gerar parcela de contrato</vt:lpstr>
      <vt:lpstr>Gestor CC – Validar solicitação</vt:lpstr>
      <vt:lpstr>Analista Fiscal – Verificar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514</cp:revision>
  <dcterms:created xsi:type="dcterms:W3CDTF">2011-09-23T12:02:13Z</dcterms:created>
  <dcterms:modified xsi:type="dcterms:W3CDTF">2021-02-18T17:49:18Z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