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60" r:id="rId5"/>
    <p:sldId id="363" r:id="rId6"/>
    <p:sldId id="364" r:id="rId7"/>
    <p:sldId id="365" r:id="rId8"/>
    <p:sldId id="367" r:id="rId9"/>
    <p:sldId id="370" r:id="rId10"/>
    <p:sldId id="371" r:id="rId11"/>
    <p:sldId id="369"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ane Rodrigues dos Santos Lobianco" initials="CRdSL" lastIdx="1" clrIdx="0">
    <p:extLst>
      <p:ext uri="{19B8F6BF-5375-455C-9EA6-DF929625EA0E}">
        <p15:presenceInfo xmlns:p15="http://schemas.microsoft.com/office/powerpoint/2012/main" userId="S-1-5-21-970993383-930416683-1458450816-163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DDDDDD"/>
    <a:srgbClr val="FFFFCC"/>
    <a:srgbClr val="E5FEFF"/>
    <a:srgbClr val="FFFF99"/>
    <a:srgbClr val="A483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1132" autoAdjust="0"/>
  </p:normalViewPr>
  <p:slideViewPr>
    <p:cSldViewPr showGuides="1">
      <p:cViewPr varScale="1">
        <p:scale>
          <a:sx n="92" d="100"/>
          <a:sy n="92" d="100"/>
        </p:scale>
        <p:origin x="1752"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96A28-1AF6-4BF8-97E8-442D5F054D8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D66DF890-FC51-4941-8BE4-99148A2449FD}" type="pres">
      <dgm:prSet presAssocID="{3CD96A28-1AF6-4BF8-97E8-442D5F054D82}" presName="Name0" presStyleCnt="0">
        <dgm:presLayoutVars>
          <dgm:dir/>
          <dgm:animLvl val="lvl"/>
          <dgm:resizeHandles val="exact"/>
        </dgm:presLayoutVars>
      </dgm:prSet>
      <dgm:spPr/>
    </dgm:pt>
  </dgm:ptLst>
  <dgm:cxnLst>
    <dgm:cxn modelId="{D564A0BF-50A2-4A20-A959-7617B5B5E6D3}" type="presOf" srcId="{3CD96A28-1AF6-4BF8-97E8-442D5F054D82}" destId="{D66DF890-FC51-4941-8BE4-99148A2449FD}"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D22E44-98EB-41F2-A5A3-DC9366D96C52}" type="datetimeFigureOut">
              <a:rPr lang="pt-BR" smtClean="0"/>
              <a:pPr/>
              <a:t>14/04/2021</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F49D4-11F0-4902-8E8F-39DA3DE9C75A}" type="slidenum">
              <a:rPr lang="pt-BR" smtClean="0"/>
              <a:pPr/>
              <a:t>‹nº›</a:t>
            </a:fld>
            <a:endParaRPr lang="pt-BR"/>
          </a:p>
        </p:txBody>
      </p:sp>
    </p:spTree>
    <p:extLst>
      <p:ext uri="{BB962C8B-B14F-4D97-AF65-F5344CB8AC3E}">
        <p14:creationId xmlns:p14="http://schemas.microsoft.com/office/powerpoint/2010/main" val="1740697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D20E7-273D-4BCD-A33C-33C20D53B536}" type="datetimeFigureOut">
              <a:rPr lang="pt-BR" smtClean="0"/>
              <a:t>14/04/2021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F6329-8270-4198-B6A5-1ADCDEE4C2CE}" type="slidenum">
              <a:rPr lang="pt-BR" smtClean="0"/>
              <a:t>‹nº›</a:t>
            </a:fld>
            <a:endParaRPr lang="pt-BR"/>
          </a:p>
        </p:txBody>
      </p:sp>
    </p:spTree>
    <p:extLst>
      <p:ext uri="{BB962C8B-B14F-4D97-AF65-F5344CB8AC3E}">
        <p14:creationId xmlns:p14="http://schemas.microsoft.com/office/powerpoint/2010/main" val="243993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0EF6329-8270-4198-B6A5-1ADCDEE4C2CE}" type="slidenum">
              <a:rPr lang="pt-BR" smtClean="0"/>
              <a:t>1</a:t>
            </a:fld>
            <a:endParaRPr lang="pt-BR"/>
          </a:p>
        </p:txBody>
      </p:sp>
    </p:spTree>
    <p:extLst>
      <p:ext uri="{BB962C8B-B14F-4D97-AF65-F5344CB8AC3E}">
        <p14:creationId xmlns:p14="http://schemas.microsoft.com/office/powerpoint/2010/main" val="45456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40EF6329-8270-4198-B6A5-1ADCDEE4C2CE}" type="slidenum">
              <a:rPr lang="pt-BR" smtClean="0"/>
              <a:t>3</a:t>
            </a:fld>
            <a:endParaRPr lang="pt-BR"/>
          </a:p>
        </p:txBody>
      </p:sp>
    </p:spTree>
    <p:extLst>
      <p:ext uri="{BB962C8B-B14F-4D97-AF65-F5344CB8AC3E}">
        <p14:creationId xmlns:p14="http://schemas.microsoft.com/office/powerpoint/2010/main" val="375565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fld id="{40EF6329-8270-4198-B6A5-1ADCDEE4C2CE}" type="slidenum">
              <a:rPr lang="pt-BR" smtClean="0"/>
              <a:t>8</a:t>
            </a:fld>
            <a:endParaRPr lang="pt-BR"/>
          </a:p>
        </p:txBody>
      </p:sp>
    </p:spTree>
    <p:extLst>
      <p:ext uri="{BB962C8B-B14F-4D97-AF65-F5344CB8AC3E}">
        <p14:creationId xmlns:p14="http://schemas.microsoft.com/office/powerpoint/2010/main" val="243802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2708920"/>
            <a:ext cx="7772400" cy="1152128"/>
          </a:xfrm>
        </p:spPr>
        <p:txBody>
          <a:bodyPr/>
          <a:lstStyle>
            <a:lvl1pPr>
              <a:defRPr>
                <a:solidFill>
                  <a:schemeClr val="accent1">
                    <a:lumMod val="75000"/>
                  </a:schemeClr>
                </a:solidFill>
              </a:defRPr>
            </a:lvl1pPr>
          </a:lstStyle>
          <a:p>
            <a:r>
              <a:rPr lang="pt-BR" dirty="0"/>
              <a:t>Clique para editar o estilo do título mestre</a:t>
            </a:r>
          </a:p>
        </p:txBody>
      </p:sp>
      <p:sp>
        <p:nvSpPr>
          <p:cNvPr id="3" name="Subtítulo 2"/>
          <p:cNvSpPr>
            <a:spLocks noGrp="1"/>
          </p:cNvSpPr>
          <p:nvPr>
            <p:ph type="subTitle" idx="1"/>
          </p:nvPr>
        </p:nvSpPr>
        <p:spPr>
          <a:xfrm>
            <a:off x="3347864" y="4005064"/>
            <a:ext cx="5112568" cy="1008112"/>
          </a:xfrm>
        </p:spPr>
        <p:txBody>
          <a:bodyPr>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
        <p:nvSpPr>
          <p:cNvPr id="6" name="Espaço Reservado para Número de Slide 5"/>
          <p:cNvSpPr>
            <a:spLocks noGrp="1"/>
          </p:cNvSpPr>
          <p:nvPr>
            <p:ph type="sldNum" sz="quarter" idx="12"/>
          </p:nvPr>
        </p:nvSpPr>
        <p:spPr>
          <a:xfrm>
            <a:off x="6974904" y="6492875"/>
            <a:ext cx="2133600" cy="365125"/>
          </a:xfrm>
        </p:spPr>
        <p:txBody>
          <a:bodyPr/>
          <a:lstStyle>
            <a:lvl1pPr>
              <a:defRPr>
                <a:solidFill>
                  <a:schemeClr val="bg2"/>
                </a:solidFill>
              </a:defRPr>
            </a:lvl1pPr>
          </a:lstStyle>
          <a:p>
            <a:fld id="{FE863AB3-1080-4390-A188-E6CAFC806C88}"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268760"/>
            <a:ext cx="6131024" cy="504056"/>
          </a:xfrm>
        </p:spPr>
        <p:txBody>
          <a:bodyPr>
            <a:normAutofit/>
          </a:bodyPr>
          <a:lstStyle>
            <a:lvl1pPr algn="l">
              <a:defRPr sz="2400" b="1">
                <a:solidFill>
                  <a:schemeClr val="accent1">
                    <a:lumMod val="75000"/>
                  </a:schemeClr>
                </a:solidFill>
                <a:latin typeface="Arial Narrow" pitchFamily="34" charset="0"/>
              </a:defRPr>
            </a:lvl1pPr>
          </a:lstStyle>
          <a:p>
            <a:r>
              <a:rPr lang="pt-BR" dirty="0"/>
              <a:t>Clique para editar o estilo do título mestre</a:t>
            </a:r>
          </a:p>
        </p:txBody>
      </p:sp>
      <p:sp>
        <p:nvSpPr>
          <p:cNvPr id="3" name="Espaço Reservado para Conteúdo 2"/>
          <p:cNvSpPr>
            <a:spLocks noGrp="1"/>
          </p:cNvSpPr>
          <p:nvPr>
            <p:ph idx="1"/>
          </p:nvPr>
        </p:nvSpPr>
        <p:spPr>
          <a:xfrm>
            <a:off x="467544" y="2060848"/>
            <a:ext cx="8229600" cy="3456384"/>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Número de Slide 5"/>
          <p:cNvSpPr>
            <a:spLocks noGrp="1"/>
          </p:cNvSpPr>
          <p:nvPr>
            <p:ph type="sldNum" sz="quarter" idx="12"/>
          </p:nvPr>
        </p:nvSpPr>
        <p:spPr>
          <a:xfrm>
            <a:off x="6974904" y="6492875"/>
            <a:ext cx="2133600" cy="365125"/>
          </a:xfrm>
        </p:spPr>
        <p:txBody>
          <a:bodyPr/>
          <a:lstStyle>
            <a:lvl1pPr>
              <a:defRPr>
                <a:solidFill>
                  <a:schemeClr val="accent1">
                    <a:lumMod val="75000"/>
                  </a:schemeClr>
                </a:solidFill>
              </a:defRPr>
            </a:lvl1pPr>
          </a:lstStyle>
          <a:p>
            <a:fld id="{FE863AB3-1080-4390-A188-E6CAFC806C88}" type="slidenum">
              <a:rPr lang="pt-BR" smtClean="0"/>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chemeClr val="accent1">
                    <a:lumMod val="75000"/>
                  </a:schemeClr>
                </a:solidFill>
              </a:defRPr>
            </a:lvl1pPr>
          </a:lstStyle>
          <a:p>
            <a:r>
              <a:rPr lang="pt-BR" dirty="0"/>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8" name="Espaço Reservado para Número de Slide 5"/>
          <p:cNvSpPr>
            <a:spLocks noGrp="1"/>
          </p:cNvSpPr>
          <p:nvPr>
            <p:ph type="sldNum" sz="quarter" idx="12"/>
          </p:nvPr>
        </p:nvSpPr>
        <p:spPr>
          <a:xfrm>
            <a:off x="6974904" y="6492875"/>
            <a:ext cx="2133600" cy="365125"/>
          </a:xfrm>
        </p:spPr>
        <p:txBody>
          <a:bodyPr/>
          <a:lstStyle>
            <a:lvl1pPr>
              <a:defRPr>
                <a:solidFill>
                  <a:schemeClr val="accent1">
                    <a:lumMod val="75000"/>
                  </a:schemeClr>
                </a:solidFill>
              </a:defRPr>
            </a:lvl1pPr>
          </a:lstStyle>
          <a:p>
            <a:fld id="{FE863AB3-1080-4390-A188-E6CAFC806C8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9" name="Título 1"/>
          <p:cNvSpPr>
            <a:spLocks noGrp="1"/>
          </p:cNvSpPr>
          <p:nvPr>
            <p:ph type="title"/>
          </p:nvPr>
        </p:nvSpPr>
        <p:spPr>
          <a:xfrm>
            <a:off x="2555776" y="836712"/>
            <a:ext cx="6131024" cy="504056"/>
          </a:xfrm>
        </p:spPr>
        <p:txBody>
          <a:bodyPr>
            <a:normAutofit/>
          </a:bodyPr>
          <a:lstStyle>
            <a:lvl1pPr algn="l">
              <a:defRPr sz="2400" b="1">
                <a:solidFill>
                  <a:schemeClr val="accent1">
                    <a:lumMod val="75000"/>
                  </a:schemeClr>
                </a:solidFill>
                <a:latin typeface="Arial Narrow" pitchFamily="34" charset="0"/>
              </a:defRPr>
            </a:lvl1pPr>
          </a:lstStyle>
          <a:p>
            <a:r>
              <a:rPr lang="pt-BR" dirty="0"/>
              <a:t>Clique para editar o estilo do título mestre</a:t>
            </a:r>
          </a:p>
        </p:txBody>
      </p:sp>
      <p:sp>
        <p:nvSpPr>
          <p:cNvPr id="10" name="Espaço Reservado para Número de Slide 5"/>
          <p:cNvSpPr>
            <a:spLocks noGrp="1"/>
          </p:cNvSpPr>
          <p:nvPr>
            <p:ph type="sldNum" sz="quarter" idx="12"/>
          </p:nvPr>
        </p:nvSpPr>
        <p:spPr>
          <a:xfrm>
            <a:off x="6974904" y="6492875"/>
            <a:ext cx="2133600" cy="365125"/>
          </a:xfrm>
        </p:spPr>
        <p:txBody>
          <a:bodyPr/>
          <a:lstStyle>
            <a:lvl1pPr>
              <a:defRPr>
                <a:solidFill>
                  <a:schemeClr val="accent1">
                    <a:lumMod val="75000"/>
                  </a:schemeClr>
                </a:solidFill>
              </a:defRPr>
            </a:lvl1pPr>
          </a:lstStyle>
          <a:p>
            <a:fld id="{FE863AB3-1080-4390-A188-E6CAFC806C8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 name="Espaço Reservado para Número de Slide 5"/>
          <p:cNvSpPr>
            <a:spLocks noGrp="1"/>
          </p:cNvSpPr>
          <p:nvPr>
            <p:ph type="sldNum" sz="quarter" idx="12"/>
          </p:nvPr>
        </p:nvSpPr>
        <p:spPr>
          <a:xfrm>
            <a:off x="6974904" y="6492875"/>
            <a:ext cx="2133600" cy="365125"/>
          </a:xfrm>
        </p:spPr>
        <p:txBody>
          <a:bodyPr/>
          <a:lstStyle>
            <a:lvl1pPr>
              <a:defRPr>
                <a:solidFill>
                  <a:schemeClr val="accent1">
                    <a:lumMod val="75000"/>
                  </a:schemeClr>
                </a:solidFill>
              </a:defRPr>
            </a:lvl1pPr>
          </a:lstStyle>
          <a:p>
            <a:fld id="{FE863AB3-1080-4390-A188-E6CAFC806C88}" type="slidenum">
              <a:rPr lang="pt-BR" smtClean="0"/>
              <a:pPr/>
              <a:t>‹nº›</a:t>
            </a:fld>
            <a:endParaRPr lang="pt-BR"/>
          </a:p>
        </p:txBody>
      </p:sp>
      <p:sp>
        <p:nvSpPr>
          <p:cNvPr id="11" name="Título 1"/>
          <p:cNvSpPr>
            <a:spLocks noGrp="1"/>
          </p:cNvSpPr>
          <p:nvPr>
            <p:ph type="title"/>
          </p:nvPr>
        </p:nvSpPr>
        <p:spPr>
          <a:xfrm>
            <a:off x="2555776" y="836712"/>
            <a:ext cx="6131024" cy="504056"/>
          </a:xfrm>
        </p:spPr>
        <p:txBody>
          <a:bodyPr>
            <a:normAutofit/>
          </a:bodyPr>
          <a:lstStyle>
            <a:lvl1pPr algn="l">
              <a:defRPr sz="2400" b="1">
                <a:solidFill>
                  <a:schemeClr val="accent1">
                    <a:lumMod val="75000"/>
                  </a:schemeClr>
                </a:solidFill>
                <a:latin typeface="Arial Narrow" pitchFamily="34" charset="0"/>
              </a:defRPr>
            </a:lvl1pPr>
          </a:lstStyle>
          <a:p>
            <a:r>
              <a:rPr lang="pt-BR" dirty="0"/>
              <a:t>Clique para editar o estilo do 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6" name="Espaço Reservado para Número de Slide 5"/>
          <p:cNvSpPr>
            <a:spLocks noGrp="1"/>
          </p:cNvSpPr>
          <p:nvPr>
            <p:ph type="sldNum" sz="quarter" idx="12"/>
          </p:nvPr>
        </p:nvSpPr>
        <p:spPr>
          <a:xfrm>
            <a:off x="6974904" y="6492875"/>
            <a:ext cx="2133600" cy="365125"/>
          </a:xfrm>
        </p:spPr>
        <p:txBody>
          <a:bodyPr/>
          <a:lstStyle>
            <a:lvl1pPr>
              <a:defRPr>
                <a:solidFill>
                  <a:schemeClr val="accent1">
                    <a:lumMod val="75000"/>
                  </a:schemeClr>
                </a:solidFill>
              </a:defRPr>
            </a:lvl1pPr>
          </a:lstStyle>
          <a:p>
            <a:fld id="{FE863AB3-1080-4390-A188-E6CAFC806C88}" type="slidenum">
              <a:rPr lang="pt-BR" smtClean="0"/>
              <a:pPr/>
              <a:t>‹nº›</a:t>
            </a:fld>
            <a:endParaRPr lang="pt-BR"/>
          </a:p>
        </p:txBody>
      </p:sp>
      <p:sp>
        <p:nvSpPr>
          <p:cNvPr id="7" name="Título 1"/>
          <p:cNvSpPr txBox="1">
            <a:spLocks/>
          </p:cNvSpPr>
          <p:nvPr userDrawn="1"/>
        </p:nvSpPr>
        <p:spPr>
          <a:xfrm>
            <a:off x="2555776" y="836712"/>
            <a:ext cx="6131024" cy="504056"/>
          </a:xfrm>
          <a:prstGeom prst="rect">
            <a:avLst/>
          </a:prstGeom>
        </p:spPr>
        <p:txBody>
          <a:bodyPr vert="horz" lIns="91440" tIns="45720" rIns="91440" bIns="45720" rtlCol="0" anchor="ctr">
            <a:normAutofit/>
          </a:bodyPr>
          <a:lstStyle>
            <a:lvl1pPr algn="l">
              <a:defRPr sz="2400" b="1">
                <a:solidFill>
                  <a:schemeClr val="accent1">
                    <a:lumMod val="75000"/>
                  </a:schemeClr>
                </a:solidFill>
                <a:latin typeface="Arial Narrow"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a:ln>
                  <a:noFill/>
                </a:ln>
                <a:solidFill>
                  <a:schemeClr val="accent1">
                    <a:lumMod val="75000"/>
                  </a:schemeClr>
                </a:solidFill>
                <a:effectLst/>
                <a:uLnTx/>
                <a:uFillTx/>
                <a:latin typeface="Arial Narrow" pitchFamily="34" charset="0"/>
                <a:ea typeface="+mj-ea"/>
                <a:cs typeface="+mj-cs"/>
              </a:rPr>
              <a:t>Clique para editar o estilo do título mestre</a:t>
            </a:r>
            <a:endParaRPr kumimoji="0" lang="pt-BR" sz="2400" b="1" i="0" u="none" strike="noStrike" kern="1200" cap="none" spc="0" normalizeH="0" baseline="0" noProof="0" dirty="0">
              <a:ln>
                <a:noFill/>
              </a:ln>
              <a:solidFill>
                <a:schemeClr val="accent1">
                  <a:lumMod val="75000"/>
                </a:schemeClr>
              </a:solidFill>
              <a:effectLst/>
              <a:uLnTx/>
              <a:uFillTx/>
              <a:latin typeface="Arial Narrow" pitchFamily="34" charset="0"/>
              <a:ea typeface="+mj-ea"/>
              <a:cs typeface="+mj-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Espaço Reservado para Número de Slide 5"/>
          <p:cNvSpPr>
            <a:spLocks noGrp="1"/>
          </p:cNvSpPr>
          <p:nvPr>
            <p:ph type="sldNum" sz="quarter" idx="12"/>
          </p:nvPr>
        </p:nvSpPr>
        <p:spPr>
          <a:xfrm>
            <a:off x="6974904" y="6492875"/>
            <a:ext cx="2133600" cy="365125"/>
          </a:xfrm>
        </p:spPr>
        <p:txBody>
          <a:bodyPr/>
          <a:lstStyle>
            <a:lvl1pPr>
              <a:defRPr>
                <a:solidFill>
                  <a:schemeClr val="accent1">
                    <a:lumMod val="75000"/>
                  </a:schemeClr>
                </a:solidFill>
              </a:defRPr>
            </a:lvl1pPr>
          </a:lstStyle>
          <a:p>
            <a:fld id="{FE863AB3-1080-4390-A188-E6CAFC806C8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8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67544" y="1340768"/>
            <a:ext cx="6516216" cy="580926"/>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467544" y="2132856"/>
            <a:ext cx="8229600" cy="3528392"/>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p:txBody>
      </p:sp>
      <p:sp>
        <p:nvSpPr>
          <p:cNvPr id="4" name="Espaço Reservado para Data 3"/>
          <p:cNvSpPr>
            <a:spLocks noGrp="1"/>
          </p:cNvSpPr>
          <p:nvPr>
            <p:ph type="dt" sz="half" idx="2"/>
          </p:nvPr>
        </p:nvSpPr>
        <p:spPr>
          <a:xfrm>
            <a:off x="457200" y="587218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92E1F-AD23-4954-8C0A-1311CECCDDB9}" type="datetimeFigureOut">
              <a:rPr lang="pt-BR" smtClean="0"/>
              <a:pPr/>
              <a:t>14/04/2021</a:t>
            </a:fld>
            <a:endParaRPr lang="pt-BR"/>
          </a:p>
        </p:txBody>
      </p:sp>
      <p:sp>
        <p:nvSpPr>
          <p:cNvPr id="5" name="Espaço Reservado para Rodapé 4"/>
          <p:cNvSpPr>
            <a:spLocks noGrp="1"/>
          </p:cNvSpPr>
          <p:nvPr>
            <p:ph type="ftr" sz="quarter" idx="3"/>
          </p:nvPr>
        </p:nvSpPr>
        <p:spPr>
          <a:xfrm>
            <a:off x="3124200" y="587218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87218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63AB3-1080-4390-A188-E6CAFC806C88}" type="slidenum">
              <a:rPr lang="pt-BR" smtClean="0"/>
              <a:pPr/>
              <a:t>‹nº›</a:t>
            </a:fld>
            <a:endParaRPr lang="pt-BR"/>
          </a:p>
        </p:txBody>
      </p:sp>
      <p:pic>
        <p:nvPicPr>
          <p:cNvPr id="7" name="Imagem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268"/>
            <a:ext cx="9144000" cy="68574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3200" kern="1200">
          <a:solidFill>
            <a:schemeClr val="tx2">
              <a:lumMod val="60000"/>
              <a:lumOff val="4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920"/>
            <a:ext cx="9144000" cy="6857464"/>
          </a:xfrm>
          <a:prstGeom prst="rect">
            <a:avLst/>
          </a:prstGeom>
        </p:spPr>
      </p:pic>
      <p:sp>
        <p:nvSpPr>
          <p:cNvPr id="5" name="CaixaDeTexto 4"/>
          <p:cNvSpPr txBox="1"/>
          <p:nvPr/>
        </p:nvSpPr>
        <p:spPr>
          <a:xfrm>
            <a:off x="107504" y="4573577"/>
            <a:ext cx="8928992" cy="1015663"/>
          </a:xfrm>
          <a:prstGeom prst="rect">
            <a:avLst/>
          </a:prstGeom>
          <a:noFill/>
        </p:spPr>
        <p:txBody>
          <a:bodyPr wrap="square" rtlCol="0">
            <a:spAutoFit/>
          </a:bodyPr>
          <a:lstStyle/>
          <a:p>
            <a:pPr algn="ctr"/>
            <a:r>
              <a:rPr lang="pt-BR" sz="6000" dirty="0">
                <a:solidFill>
                  <a:schemeClr val="bg1"/>
                </a:solidFill>
                <a:latin typeface="Helvetica" pitchFamily="34" charset="0"/>
              </a:rPr>
              <a:t>Parcelas de Contratos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Introdução</a:t>
            </a:r>
          </a:p>
        </p:txBody>
      </p:sp>
      <p:sp>
        <p:nvSpPr>
          <p:cNvPr id="8" name="CaixaDeTexto 7">
            <a:extLst>
              <a:ext uri="{FF2B5EF4-FFF2-40B4-BE49-F238E27FC236}">
                <a16:creationId xmlns:a16="http://schemas.microsoft.com/office/drawing/2014/main" id="{A79A63A3-83FA-4480-A402-41C034034924}"/>
              </a:ext>
            </a:extLst>
          </p:cNvPr>
          <p:cNvSpPr txBox="1"/>
          <p:nvPr/>
        </p:nvSpPr>
        <p:spPr>
          <a:xfrm>
            <a:off x="683568" y="1700808"/>
            <a:ext cx="7848872" cy="2862322"/>
          </a:xfrm>
          <a:prstGeom prst="rect">
            <a:avLst/>
          </a:prstGeom>
          <a:noFill/>
        </p:spPr>
        <p:txBody>
          <a:bodyPr wrap="square" rtlCol="0">
            <a:spAutoFit/>
          </a:bodyPr>
          <a:lstStyle/>
          <a:p>
            <a:pPr algn="just"/>
            <a:r>
              <a:rPr lang="pt-BR" sz="3000" dirty="0"/>
              <a:t>	A implementação deste processo na </a:t>
            </a:r>
            <a:r>
              <a:rPr lang="pt-BR" sz="3000" dirty="0" err="1"/>
              <a:t>MinhaCNC</a:t>
            </a:r>
            <a:r>
              <a:rPr lang="pt-BR" sz="3000" dirty="0"/>
              <a:t>, visa gerar rastreabilidade para emissão das parcelas de contratos e documentos vinculados, assim tornando a informação com esta origem disponível para consulta na aprovação de borderôs de lançamentos financeiros.</a:t>
            </a:r>
          </a:p>
          <a:p>
            <a:pPr algn="just"/>
            <a:endParaRPr lang="pt-BR" sz="3000" dirty="0"/>
          </a:p>
        </p:txBody>
      </p:sp>
    </p:spTree>
    <p:extLst>
      <p:ext uri="{BB962C8B-B14F-4D97-AF65-F5344CB8AC3E}">
        <p14:creationId xmlns:p14="http://schemas.microsoft.com/office/powerpoint/2010/main" val="237959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Visão das etapas do processo</a:t>
            </a:r>
          </a:p>
        </p:txBody>
      </p:sp>
      <p:graphicFrame>
        <p:nvGraphicFramePr>
          <p:cNvPr id="5" name="Diagrama 4">
            <a:extLst>
              <a:ext uri="{FF2B5EF4-FFF2-40B4-BE49-F238E27FC236}">
                <a16:creationId xmlns:a16="http://schemas.microsoft.com/office/drawing/2014/main" id="{86A1DDCD-AE5C-41F7-8276-220F18A0B586}"/>
              </a:ext>
            </a:extLst>
          </p:cNvPr>
          <p:cNvGraphicFramePr/>
          <p:nvPr>
            <p:extLst>
              <p:ext uri="{D42A27DB-BD31-4B8C-83A1-F6EECF244321}">
                <p14:modId xmlns:p14="http://schemas.microsoft.com/office/powerpoint/2010/main" val="783459601"/>
              </p:ext>
            </p:extLst>
          </p:nvPr>
        </p:nvGraphicFramePr>
        <p:xfrm>
          <a:off x="107504" y="1484784"/>
          <a:ext cx="8928992"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uxograma: Processo 2">
            <a:extLst>
              <a:ext uri="{FF2B5EF4-FFF2-40B4-BE49-F238E27FC236}">
                <a16:creationId xmlns:a16="http://schemas.microsoft.com/office/drawing/2014/main" id="{384311D9-F492-4F80-AC6C-86F9B045D61A}"/>
              </a:ext>
            </a:extLst>
          </p:cNvPr>
          <p:cNvSpPr/>
          <p:nvPr/>
        </p:nvSpPr>
        <p:spPr>
          <a:xfrm>
            <a:off x="395536" y="1772816"/>
            <a:ext cx="2880320" cy="13681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u="sng" dirty="0"/>
              <a:t>Operador GEF</a:t>
            </a:r>
          </a:p>
          <a:p>
            <a:pPr algn="ctr"/>
            <a:r>
              <a:rPr lang="pt-BR" dirty="0"/>
              <a:t>Gerar parcela de contrato</a:t>
            </a:r>
          </a:p>
          <a:p>
            <a:pPr algn="ctr"/>
            <a:r>
              <a:rPr lang="pt-BR" dirty="0"/>
              <a:t>Anexar documentação</a:t>
            </a:r>
          </a:p>
        </p:txBody>
      </p:sp>
      <p:sp>
        <p:nvSpPr>
          <p:cNvPr id="4" name="Fluxograma: Processo 3">
            <a:extLst>
              <a:ext uri="{FF2B5EF4-FFF2-40B4-BE49-F238E27FC236}">
                <a16:creationId xmlns:a16="http://schemas.microsoft.com/office/drawing/2014/main" id="{E9D542AB-45C6-4A61-9697-AFD755A232B5}"/>
              </a:ext>
            </a:extLst>
          </p:cNvPr>
          <p:cNvSpPr/>
          <p:nvPr/>
        </p:nvSpPr>
        <p:spPr>
          <a:xfrm>
            <a:off x="4788024" y="1808820"/>
            <a:ext cx="2880320" cy="12961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u="sng" dirty="0"/>
              <a:t>Gestor de Centro de custo</a:t>
            </a:r>
          </a:p>
          <a:p>
            <a:pPr algn="ctr"/>
            <a:r>
              <a:rPr lang="pt-BR" dirty="0"/>
              <a:t>Atribuir ponto focal</a:t>
            </a:r>
          </a:p>
        </p:txBody>
      </p:sp>
      <p:sp>
        <p:nvSpPr>
          <p:cNvPr id="6" name="Fluxograma: Processo 5">
            <a:extLst>
              <a:ext uri="{FF2B5EF4-FFF2-40B4-BE49-F238E27FC236}">
                <a16:creationId xmlns:a16="http://schemas.microsoft.com/office/drawing/2014/main" id="{FEBF02E4-6F5E-4E4E-9CC3-84BB42C4E45E}"/>
              </a:ext>
            </a:extLst>
          </p:cNvPr>
          <p:cNvSpPr/>
          <p:nvPr/>
        </p:nvSpPr>
        <p:spPr>
          <a:xfrm>
            <a:off x="6012160" y="3609020"/>
            <a:ext cx="2880320" cy="12961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u="sng" dirty="0"/>
              <a:t>Ponto focal</a:t>
            </a:r>
          </a:p>
          <a:p>
            <a:pPr algn="ctr"/>
            <a:r>
              <a:rPr lang="pt-BR" dirty="0"/>
              <a:t>Anexar documentos e rateio</a:t>
            </a:r>
          </a:p>
        </p:txBody>
      </p:sp>
      <p:sp>
        <p:nvSpPr>
          <p:cNvPr id="7" name="Fluxograma: Processo 6">
            <a:extLst>
              <a:ext uri="{FF2B5EF4-FFF2-40B4-BE49-F238E27FC236}">
                <a16:creationId xmlns:a16="http://schemas.microsoft.com/office/drawing/2014/main" id="{75EF368D-DABE-4F47-904F-17B66CB7661C}"/>
              </a:ext>
            </a:extLst>
          </p:cNvPr>
          <p:cNvSpPr/>
          <p:nvPr/>
        </p:nvSpPr>
        <p:spPr>
          <a:xfrm>
            <a:off x="528239" y="3591018"/>
            <a:ext cx="2880320" cy="12961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u="sng" dirty="0"/>
              <a:t>Gestor de Centro de custo</a:t>
            </a:r>
          </a:p>
          <a:p>
            <a:pPr algn="ctr"/>
            <a:r>
              <a:rPr lang="pt-BR" dirty="0"/>
              <a:t>Validar solicitação</a:t>
            </a:r>
          </a:p>
        </p:txBody>
      </p:sp>
      <p:cxnSp>
        <p:nvCxnSpPr>
          <p:cNvPr id="9" name="Conector de Seta Reta 8">
            <a:extLst>
              <a:ext uri="{FF2B5EF4-FFF2-40B4-BE49-F238E27FC236}">
                <a16:creationId xmlns:a16="http://schemas.microsoft.com/office/drawing/2014/main" id="{37A2A75C-6DD4-4452-8F3A-EC521F524E23}"/>
              </a:ext>
            </a:extLst>
          </p:cNvPr>
          <p:cNvCxnSpPr>
            <a:cxnSpLocks/>
            <a:stCxn id="3" idx="3"/>
            <a:endCxn id="4" idx="1"/>
          </p:cNvCxnSpPr>
          <p:nvPr/>
        </p:nvCxnSpPr>
        <p:spPr>
          <a:xfrm>
            <a:off x="3275856" y="2456892"/>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ADC8F3A2-5F5D-4375-86CB-7F22CDB30B5E}"/>
              </a:ext>
            </a:extLst>
          </p:cNvPr>
          <p:cNvCxnSpPr>
            <a:cxnSpLocks/>
          </p:cNvCxnSpPr>
          <p:nvPr/>
        </p:nvCxnSpPr>
        <p:spPr>
          <a:xfrm>
            <a:off x="6444208" y="3104964"/>
            <a:ext cx="1073344" cy="61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EB599186-3E8B-4F6E-BFB8-034D36E841FF}"/>
              </a:ext>
            </a:extLst>
          </p:cNvPr>
          <p:cNvCxnSpPr>
            <a:stCxn id="6" idx="1"/>
            <a:endCxn id="7" idx="3"/>
          </p:cNvCxnSpPr>
          <p:nvPr/>
        </p:nvCxnSpPr>
        <p:spPr>
          <a:xfrm flipH="1" flipV="1">
            <a:off x="3408559" y="4239090"/>
            <a:ext cx="2603601" cy="18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Fluxograma: Processo 22">
            <a:extLst>
              <a:ext uri="{FF2B5EF4-FFF2-40B4-BE49-F238E27FC236}">
                <a16:creationId xmlns:a16="http://schemas.microsoft.com/office/drawing/2014/main" id="{F750F9FB-8868-4F25-A20C-985F33BC580A}"/>
              </a:ext>
            </a:extLst>
          </p:cNvPr>
          <p:cNvSpPr/>
          <p:nvPr/>
        </p:nvSpPr>
        <p:spPr>
          <a:xfrm>
            <a:off x="3131840" y="5101596"/>
            <a:ext cx="2880320" cy="12961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u="sng" dirty="0"/>
              <a:t>Area fiscal</a:t>
            </a:r>
          </a:p>
          <a:p>
            <a:pPr algn="ctr"/>
            <a:r>
              <a:rPr lang="pt-BR" dirty="0"/>
              <a:t>Conferir tributação</a:t>
            </a:r>
          </a:p>
        </p:txBody>
      </p:sp>
      <p:cxnSp>
        <p:nvCxnSpPr>
          <p:cNvPr id="25" name="Conector de Seta Reta 24">
            <a:extLst>
              <a:ext uri="{FF2B5EF4-FFF2-40B4-BE49-F238E27FC236}">
                <a16:creationId xmlns:a16="http://schemas.microsoft.com/office/drawing/2014/main" id="{E108E4BA-3831-4C4F-AA44-483B684AF955}"/>
              </a:ext>
            </a:extLst>
          </p:cNvPr>
          <p:cNvCxnSpPr>
            <a:cxnSpLocks/>
          </p:cNvCxnSpPr>
          <p:nvPr/>
        </p:nvCxnSpPr>
        <p:spPr>
          <a:xfrm>
            <a:off x="1547664" y="4905164"/>
            <a:ext cx="1584176" cy="84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Operador GEF – Gerar parcela de contrato</a:t>
            </a:r>
          </a:p>
        </p:txBody>
      </p:sp>
      <p:sp>
        <p:nvSpPr>
          <p:cNvPr id="8" name="CaixaDeTexto 7">
            <a:extLst>
              <a:ext uri="{FF2B5EF4-FFF2-40B4-BE49-F238E27FC236}">
                <a16:creationId xmlns:a16="http://schemas.microsoft.com/office/drawing/2014/main" id="{A79A63A3-83FA-4480-A402-41C034034924}"/>
              </a:ext>
            </a:extLst>
          </p:cNvPr>
          <p:cNvSpPr txBox="1"/>
          <p:nvPr/>
        </p:nvSpPr>
        <p:spPr>
          <a:xfrm>
            <a:off x="683568" y="1700808"/>
            <a:ext cx="7848872" cy="2862322"/>
          </a:xfrm>
          <a:prstGeom prst="rect">
            <a:avLst/>
          </a:prstGeom>
          <a:noFill/>
        </p:spPr>
        <p:txBody>
          <a:bodyPr wrap="square" rtlCol="0">
            <a:spAutoFit/>
          </a:bodyPr>
          <a:lstStyle/>
          <a:p>
            <a:pPr algn="just"/>
            <a:r>
              <a:rPr lang="pt-BR" sz="3000" dirty="0"/>
              <a:t>	O operador da GEF após receber documento relacionado à cobrança de parcela de contrato que foi previamente cadastrado no sistema TOTVS RM. Irá gerar um movimento 1.1.15 com os dados da cobrança recebida, anexando os documentos relacionados ao movimento. </a:t>
            </a:r>
          </a:p>
        </p:txBody>
      </p:sp>
    </p:spTree>
    <p:extLst>
      <p:ext uri="{BB962C8B-B14F-4D97-AF65-F5344CB8AC3E}">
        <p14:creationId xmlns:p14="http://schemas.microsoft.com/office/powerpoint/2010/main" val="130257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Gestor CC – Atribuir ponto focal</a:t>
            </a:r>
          </a:p>
        </p:txBody>
      </p:sp>
      <p:sp>
        <p:nvSpPr>
          <p:cNvPr id="8" name="CaixaDeTexto 7">
            <a:extLst>
              <a:ext uri="{FF2B5EF4-FFF2-40B4-BE49-F238E27FC236}">
                <a16:creationId xmlns:a16="http://schemas.microsoft.com/office/drawing/2014/main" id="{A79A63A3-83FA-4480-A402-41C034034924}"/>
              </a:ext>
            </a:extLst>
          </p:cNvPr>
          <p:cNvSpPr txBox="1"/>
          <p:nvPr/>
        </p:nvSpPr>
        <p:spPr>
          <a:xfrm>
            <a:off x="683568" y="1700808"/>
            <a:ext cx="7848872" cy="3785652"/>
          </a:xfrm>
          <a:prstGeom prst="rect">
            <a:avLst/>
          </a:prstGeom>
          <a:noFill/>
        </p:spPr>
        <p:txBody>
          <a:bodyPr wrap="square" rtlCol="0">
            <a:spAutoFit/>
          </a:bodyPr>
          <a:lstStyle/>
          <a:p>
            <a:pPr algn="just"/>
            <a:r>
              <a:rPr lang="pt-BR" sz="3000" dirty="0"/>
              <a:t>	Nesta etapa o Gestor do centro de custo irá selecionar um colaborador como ponto focal para complementar as informações do processo. A lista de colaboradores para ponto focal, será apresentada conforme o chefe do centro de custo associado na folha de pagamento, se este chefe for chefe em outros centros de custos, os colaboradores destes outros centros de custo também serão apresentados na lista.</a:t>
            </a:r>
          </a:p>
        </p:txBody>
      </p:sp>
    </p:spTree>
    <p:extLst>
      <p:ext uri="{BB962C8B-B14F-4D97-AF65-F5344CB8AC3E}">
        <p14:creationId xmlns:p14="http://schemas.microsoft.com/office/powerpoint/2010/main" val="130755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Ponto focal – Analisar documento</a:t>
            </a:r>
          </a:p>
        </p:txBody>
      </p:sp>
      <p:sp>
        <p:nvSpPr>
          <p:cNvPr id="8" name="CaixaDeTexto 7">
            <a:extLst>
              <a:ext uri="{FF2B5EF4-FFF2-40B4-BE49-F238E27FC236}">
                <a16:creationId xmlns:a16="http://schemas.microsoft.com/office/drawing/2014/main" id="{A79A63A3-83FA-4480-A402-41C034034924}"/>
              </a:ext>
            </a:extLst>
          </p:cNvPr>
          <p:cNvSpPr txBox="1"/>
          <p:nvPr/>
        </p:nvSpPr>
        <p:spPr>
          <a:xfrm>
            <a:off x="683568" y="1700808"/>
            <a:ext cx="7848872" cy="1938992"/>
          </a:xfrm>
          <a:prstGeom prst="rect">
            <a:avLst/>
          </a:prstGeom>
          <a:noFill/>
        </p:spPr>
        <p:txBody>
          <a:bodyPr wrap="square" rtlCol="0">
            <a:spAutoFit/>
          </a:bodyPr>
          <a:lstStyle/>
          <a:p>
            <a:pPr algn="just"/>
            <a:r>
              <a:rPr lang="pt-BR" sz="3000" dirty="0"/>
              <a:t>	Nesta etapa o colaborador selecionado como ponto focal irá analisar o processo, tendo a possibilidade de anexar documentos e complementar informações. </a:t>
            </a:r>
          </a:p>
        </p:txBody>
      </p:sp>
    </p:spTree>
    <p:extLst>
      <p:ext uri="{BB962C8B-B14F-4D97-AF65-F5344CB8AC3E}">
        <p14:creationId xmlns:p14="http://schemas.microsoft.com/office/powerpoint/2010/main" val="237394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Gestor CC – Validar solicitação</a:t>
            </a:r>
          </a:p>
        </p:txBody>
      </p:sp>
      <p:sp>
        <p:nvSpPr>
          <p:cNvPr id="8" name="CaixaDeTexto 7">
            <a:extLst>
              <a:ext uri="{FF2B5EF4-FFF2-40B4-BE49-F238E27FC236}">
                <a16:creationId xmlns:a16="http://schemas.microsoft.com/office/drawing/2014/main" id="{A79A63A3-83FA-4480-A402-41C034034924}"/>
              </a:ext>
            </a:extLst>
          </p:cNvPr>
          <p:cNvSpPr txBox="1"/>
          <p:nvPr/>
        </p:nvSpPr>
        <p:spPr>
          <a:xfrm>
            <a:off x="683568" y="1700808"/>
            <a:ext cx="7848872" cy="1938992"/>
          </a:xfrm>
          <a:prstGeom prst="rect">
            <a:avLst/>
          </a:prstGeom>
          <a:noFill/>
        </p:spPr>
        <p:txBody>
          <a:bodyPr wrap="square" rtlCol="0">
            <a:spAutoFit/>
          </a:bodyPr>
          <a:lstStyle/>
          <a:p>
            <a:pPr algn="just"/>
            <a:r>
              <a:rPr lang="pt-BR" sz="3000" dirty="0"/>
              <a:t>	Nesta etapa o Gestor do centro de custo relacionado irá verificar o processo e poderá aprovar, avançando a solicitação para Análise Fiscal ou devolver para GEF rejeitando a cobrança relacionada. </a:t>
            </a:r>
          </a:p>
        </p:txBody>
      </p:sp>
    </p:spTree>
    <p:extLst>
      <p:ext uri="{BB962C8B-B14F-4D97-AF65-F5344CB8AC3E}">
        <p14:creationId xmlns:p14="http://schemas.microsoft.com/office/powerpoint/2010/main" val="277471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620688"/>
            <a:ext cx="7056784" cy="576064"/>
          </a:xfrm>
        </p:spPr>
        <p:txBody>
          <a:bodyPr>
            <a:normAutofit/>
          </a:bodyPr>
          <a:lstStyle/>
          <a:p>
            <a:r>
              <a:rPr lang="pt-BR" sz="2600" dirty="0">
                <a:solidFill>
                  <a:srgbClr val="A48326"/>
                </a:solidFill>
                <a:latin typeface="Helvetica" pitchFamily="34" charset="0"/>
              </a:rPr>
              <a:t>Analista Fiscal – Verificar solicitação</a:t>
            </a:r>
          </a:p>
        </p:txBody>
      </p:sp>
      <p:sp>
        <p:nvSpPr>
          <p:cNvPr id="8" name="CaixaDeTexto 7">
            <a:extLst>
              <a:ext uri="{FF2B5EF4-FFF2-40B4-BE49-F238E27FC236}">
                <a16:creationId xmlns:a16="http://schemas.microsoft.com/office/drawing/2014/main" id="{A79A63A3-83FA-4480-A402-41C034034924}"/>
              </a:ext>
            </a:extLst>
          </p:cNvPr>
          <p:cNvSpPr txBox="1"/>
          <p:nvPr/>
        </p:nvSpPr>
        <p:spPr>
          <a:xfrm>
            <a:off x="683568" y="1700808"/>
            <a:ext cx="7848872" cy="3785652"/>
          </a:xfrm>
          <a:prstGeom prst="rect">
            <a:avLst/>
          </a:prstGeom>
          <a:noFill/>
        </p:spPr>
        <p:txBody>
          <a:bodyPr wrap="square" rtlCol="0">
            <a:spAutoFit/>
          </a:bodyPr>
          <a:lstStyle/>
          <a:p>
            <a:pPr algn="just"/>
            <a:r>
              <a:rPr lang="pt-BR" sz="3000" dirty="0"/>
              <a:t>	Esta etapa possui direcionamento automático conforme a filial do movimento, o grupo responsável pela análise fiscal irá verificar se os tributos informados estão de acordo com o previsto. Quando de acordo, o movimento será liberado para que avance para pagamento, caso não esteja, será devolvido para que o fornecedor seja acionado para efetuar as correções necessárias. </a:t>
            </a:r>
          </a:p>
        </p:txBody>
      </p:sp>
    </p:spTree>
    <p:extLst>
      <p:ext uri="{BB962C8B-B14F-4D97-AF65-F5344CB8AC3E}">
        <p14:creationId xmlns:p14="http://schemas.microsoft.com/office/powerpoint/2010/main" val="3161258684"/>
      </p:ext>
    </p:extLst>
  </p:cSld>
  <p:clrMapOvr>
    <a:masterClrMapping/>
  </p:clrMapOvr>
</p:sld>
</file>

<file path=ppt/theme/theme1.xml><?xml version="1.0" encoding="utf-8"?>
<a:theme xmlns:a="http://schemas.openxmlformats.org/drawingml/2006/main" name="Tema do Office">
  <a:themeElements>
    <a:clrScheme name="Personalizada 2">
      <a:dk1>
        <a:sysClr val="windowText" lastClr="000000"/>
      </a:dk1>
      <a:lt1>
        <a:sysClr val="window" lastClr="FFFFFF"/>
      </a:lt1>
      <a:dk2>
        <a:srgbClr val="1F497D"/>
      </a:dk2>
      <a:lt2>
        <a:srgbClr val="FFFFFF"/>
      </a:lt2>
      <a:accent1>
        <a:srgbClr val="4F81BD"/>
      </a:accent1>
      <a:accent2>
        <a:srgbClr val="1F497D"/>
      </a:accent2>
      <a:accent3>
        <a:srgbClr val="8DB3E2"/>
      </a:accent3>
      <a:accent4>
        <a:srgbClr val="E36C09"/>
      </a:accent4>
      <a:accent5>
        <a:srgbClr val="FAC08F"/>
      </a:accent5>
      <a:accent6>
        <a:srgbClr val="F79646"/>
      </a:accent6>
      <a:hlink>
        <a:srgbClr val="8DB3E2"/>
      </a:hlink>
      <a:folHlink>
        <a:srgbClr val="548DD4"/>
      </a:folHlink>
    </a:clrScheme>
    <a:fontScheme name="executivos">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bjetivo xmlns="d885478b-f22d-4d19-a775-a8723dc1337f">Apresentação de Power Point com slides personalizados CNC na cor branca.</Objetivo>
    <Assunto xmlns="45f96d23-d40b-4212-8da3-c017d2a6f7c3">Modelos de documentos - Padrões gráficos</Assunto>
    <Procedimento xmlns="45f96d23-d40b-4212-8da3-c017d2a6f7c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99200897145E149B74E983814333612" ma:contentTypeVersion="4" ma:contentTypeDescription="Crie um novo documento." ma:contentTypeScope="" ma:versionID="3f3467af012b1d5993a5bb1a3a42a493">
  <xsd:schema xmlns:xsd="http://www.w3.org/2001/XMLSchema" xmlns:xs="http://www.w3.org/2001/XMLSchema" xmlns:p="http://schemas.microsoft.com/office/2006/metadata/properties" xmlns:ns2="d885478b-f22d-4d19-a775-a8723dc1337f" xmlns:ns3="45f96d23-d40b-4212-8da3-c017d2a6f7c3" targetNamespace="http://schemas.microsoft.com/office/2006/metadata/properties" ma:root="true" ma:fieldsID="b5f0560e8bb6d765e16a4fc320c2d2ed" ns2:_="" ns3:_="">
    <xsd:import namespace="d885478b-f22d-4d19-a775-a8723dc1337f"/>
    <xsd:import namespace="45f96d23-d40b-4212-8da3-c017d2a6f7c3"/>
    <xsd:element name="properties">
      <xsd:complexType>
        <xsd:sequence>
          <xsd:element name="documentManagement">
            <xsd:complexType>
              <xsd:all>
                <xsd:element ref="ns2:Objetivo" minOccurs="0"/>
                <xsd:element ref="ns3:Assunto" minOccurs="0"/>
                <xsd:element ref="ns3:Procedim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85478b-f22d-4d19-a775-a8723dc1337f" elementFormDefault="qualified">
    <xsd:import namespace="http://schemas.microsoft.com/office/2006/documentManagement/types"/>
    <xsd:import namespace="http://schemas.microsoft.com/office/infopath/2007/PartnerControls"/>
    <xsd:element name="Objetivo" ma:index="8" nillable="true" ma:displayName="Objetivo" ma:internalName="Objetivo">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f96d23-d40b-4212-8da3-c017d2a6f7c3" elementFormDefault="qualified">
    <xsd:import namespace="http://schemas.microsoft.com/office/2006/documentManagement/types"/>
    <xsd:import namespace="http://schemas.microsoft.com/office/infopath/2007/PartnerControls"/>
    <xsd:element name="Assunto" ma:index="9" nillable="true" ma:displayName="Assunto" ma:default="-Escolha uma opção -" ma:format="Dropdown" ma:internalName="Assunto">
      <xsd:simpleType>
        <xsd:restriction base="dms:Choice">
          <xsd:enumeration value="-Escolha uma opção -"/>
          <xsd:enumeration value="Viagens"/>
          <xsd:enumeration value="Despesas"/>
          <xsd:enumeration value="Eventos"/>
          <xsd:enumeration value="Materiais e Serviços"/>
          <xsd:enumeration value="Modelos de documentos - Padrões gráficos"/>
          <xsd:enumeration value="Parecer legislativo"/>
          <xsd:enumeration value="RH"/>
          <xsd:enumeration value="Serviços Gerais"/>
          <xsd:enumeration value="Gestão de Processos"/>
          <xsd:enumeration value="Temas de Interesse do Comércio (TIC)"/>
        </xsd:restriction>
      </xsd:simpleType>
    </xsd:element>
    <xsd:element name="Procedimento" ma:index="10" nillable="true" ma:displayName="Procedimento Relacionado" ma:list="{1c273bb9-d6b2-4232-8f66-7ae9ab3ac7f6}" ma:internalName="Procedimento" ma:readOnly="false" ma:showField="LinkTitleNoMenu">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2DF0E0-0EA2-48B5-9DA2-3321820A21F2}">
  <ds:schemaRefs>
    <ds:schemaRef ds:uri="http://purl.org/dc/dcmitype/"/>
    <ds:schemaRef ds:uri="http://purl.org/dc/elements/1.1/"/>
    <ds:schemaRef ds:uri="http://schemas.microsoft.com/office/2006/metadata/properties"/>
    <ds:schemaRef ds:uri="d885478b-f22d-4d19-a775-a8723dc1337f"/>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45f96d23-d40b-4212-8da3-c017d2a6f7c3"/>
    <ds:schemaRef ds:uri="http://www.w3.org/XML/1998/namespace"/>
  </ds:schemaRefs>
</ds:datastoreItem>
</file>

<file path=customXml/itemProps2.xml><?xml version="1.0" encoding="utf-8"?>
<ds:datastoreItem xmlns:ds="http://schemas.openxmlformats.org/officeDocument/2006/customXml" ds:itemID="{C6EBFFE6-03E5-4FEC-833A-ADCD223D5C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85478b-f22d-4d19-a775-a8723dc1337f"/>
    <ds:schemaRef ds:uri="45f96d23-d40b-4212-8da3-c017d2a6f7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8799C-CBA0-43B6-B31C-584BCF8821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4907</TotalTime>
  <Words>345</Words>
  <Application>Microsoft Office PowerPoint</Application>
  <PresentationFormat>Apresentação na tela (4:3)</PresentationFormat>
  <Paragraphs>28</Paragraphs>
  <Slides>8</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Arial Narrow</vt:lpstr>
      <vt:lpstr>Calibri</vt:lpstr>
      <vt:lpstr>Helvetica</vt:lpstr>
      <vt:lpstr>Tema do Office</vt:lpstr>
      <vt:lpstr>Apresentação do PowerPoint</vt:lpstr>
      <vt:lpstr>Introdução</vt:lpstr>
      <vt:lpstr>Visão das etapas do processo</vt:lpstr>
      <vt:lpstr>Operador GEF – Gerar parcela de contrato</vt:lpstr>
      <vt:lpstr>Gestor CC – Atribuir ponto focal</vt:lpstr>
      <vt:lpstr>Ponto focal – Analisar documento</vt:lpstr>
      <vt:lpstr>Gestor CC – Validar solicitação</vt:lpstr>
      <vt:lpstr>Analista Fiscal – Verificar solicitação</vt:lpstr>
    </vt:vector>
  </TitlesOfParts>
  <Company>CNC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marcelovital</dc:creator>
  <cp:lastModifiedBy>Herick Vinícius João de Freitas</cp:lastModifiedBy>
  <cp:revision>525</cp:revision>
  <dcterms:created xsi:type="dcterms:W3CDTF">2011-09-23T12:02:13Z</dcterms:created>
  <dcterms:modified xsi:type="dcterms:W3CDTF">2021-04-14T21:20:24Z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0x010100499200897145E149B74E983814333612</vt:lpwstr>
  </property>
</Properties>
</file>