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Dosis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Dosi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Dosi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89ad0a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89ad0a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d0adabe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d0adabe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d137f0d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d137f0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cc4ba6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cc4ba6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d0adab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d0adab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d137f0d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d137f0d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d137f0d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d137f0d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d137f0d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d137f0d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bcc4ba6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bcc4ba6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bcc4ba6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bcc4ba6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d137f0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d137f0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89ad0a4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89ad0a4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d111ec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d111ec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d137f0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d137f0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d137f0d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d137f0d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d137f0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d137f0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d137f0d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d137f0d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d137f0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d137f0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d137f0d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d137f0d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d137f0d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d137f0d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d137f0d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d137f0d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d137f0d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6d137f0d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d137f0d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d137f0d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d137f0d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6d137f0d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bceb35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bceb35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d137f0d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d137f0d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d111ec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d111ec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d111ec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d111ec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6d111ec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6d111ec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bceb35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bceb35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bcc4ba6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5bcc4ba6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bceb35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bceb35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bcc4ba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bcc4ba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d137f0d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d137f0d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d137f0d6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6d137f0d6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d137f0d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d137f0d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bcc4ba6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bcc4ba6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89ad0a44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89ad0a44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bcc4b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bcc4b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bcc4ba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bcc4ba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cc4ba6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cc4ba6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d111e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d111e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0adabe7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0adabe7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easyaccept.sourceforge.net/" TargetMode="External"/><Relationship Id="rId4" Type="http://schemas.openxmlformats.org/officeDocument/2006/relationships/hyperlink" Target="http://www.dsc.ufcg.edu.br/~jacques/projetos/common/easyaccept/usermanual.html" TargetMode="External"/><Relationship Id="rId5" Type="http://schemas.openxmlformats.org/officeDocument/2006/relationships/hyperlink" Target="http://www.dsc.ufcg.edu.br/~jacques/projetos/common/easyaccept/" TargetMode="External"/><Relationship Id="rId6" Type="http://schemas.openxmlformats.org/officeDocument/2006/relationships/hyperlink" Target="https://www2.lsd.ufcg.edu.br/~walfredo/papers/easyaccept-ast25-final.pdf" TargetMode="External"/><Relationship Id="rId7" Type="http://schemas.openxmlformats.org/officeDocument/2006/relationships/hyperlink" Target="http://www.nti.ufpb.br/~caroline/curso/Aula03-Curso%20de%20Testes%20de%20Software%20-%20NTI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hericles.me/easyaccept" TargetMode="External"/><Relationship Id="rId4" Type="http://schemas.openxmlformats.org/officeDocument/2006/relationships/hyperlink" Target="http://hericles.me/easyaccept" TargetMode="External"/><Relationship Id="rId5" Type="http://schemas.openxmlformats.org/officeDocument/2006/relationships/hyperlink" Target="http://github.com/hericlesme/EasyAcceptLess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72100" y="3376050"/>
            <a:ext cx="5271900" cy="117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86BD1D"/>
                </a:solidFill>
                <a:latin typeface="Dosis"/>
                <a:ea typeface="Dosis"/>
                <a:cs typeface="Dosis"/>
                <a:sym typeface="Dosis"/>
              </a:rPr>
              <a:t>EasyAccept</a:t>
            </a:r>
            <a:endParaRPr sz="5400">
              <a:solidFill>
                <a:srgbClr val="86BD1D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685900"/>
            <a:ext cx="8520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Dosis"/>
                <a:ea typeface="Dosis"/>
                <a:cs typeface="Dosis"/>
                <a:sym typeface="Dosis"/>
              </a:rPr>
              <a:t>Espera aí, você sabe o que é um </a:t>
            </a:r>
            <a:r>
              <a:rPr b="1" lang="en" sz="7200">
                <a:latin typeface="Dosis"/>
                <a:ea typeface="Dosis"/>
                <a:cs typeface="Dosis"/>
                <a:sym typeface="Dosis"/>
              </a:rPr>
              <a:t>.jar</a:t>
            </a:r>
            <a:r>
              <a:rPr lang="en" sz="7200">
                <a:latin typeface="Dosis"/>
                <a:ea typeface="Dosis"/>
                <a:cs typeface="Dosis"/>
                <a:sym typeface="Dosis"/>
              </a:rPr>
              <a:t>?</a:t>
            </a:r>
            <a:endParaRPr sz="72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application-x-jar[1].png"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950" y="2534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1886850" y="3164775"/>
            <a:ext cx="3753300" cy="1732200"/>
          </a:xfrm>
          <a:prstGeom prst="wedgeRoundRectCallout">
            <a:avLst>
              <a:gd fmla="val 58824" name="adj1"/>
              <a:gd fmla="val -3918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É uma boa prática organizar os seus arquivos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jar 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em uma pasta no seu projeto chamada: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Dosis"/>
                <a:ea typeface="Dosis"/>
                <a:cs typeface="Dosis"/>
                <a:sym typeface="Dosis"/>
              </a:rPr>
              <a:t>lib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685900"/>
            <a:ext cx="85206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Dosis"/>
                <a:ea typeface="Dosis"/>
                <a:cs typeface="Dosis"/>
                <a:sym typeface="Dosis"/>
              </a:rPr>
              <a:t>Espera aí, você sabe o que é um </a:t>
            </a:r>
            <a:r>
              <a:rPr b="1" lang="en" sz="7200">
                <a:latin typeface="Dosis"/>
                <a:ea typeface="Dosis"/>
                <a:cs typeface="Dosis"/>
                <a:sym typeface="Dosis"/>
              </a:rPr>
              <a:t>.jar</a:t>
            </a:r>
            <a:r>
              <a:rPr lang="en" sz="7200">
                <a:latin typeface="Dosis"/>
                <a:ea typeface="Dosis"/>
                <a:cs typeface="Dosis"/>
                <a:sym typeface="Dosis"/>
              </a:rPr>
              <a:t>?</a:t>
            </a:r>
            <a:endParaRPr sz="72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application-x-jar[1].png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950" y="2534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Adicione o jar  ao projeto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Sample.png" id="130" name="Google Shape;130;p24"/>
          <p:cNvPicPr preferRelativeResize="0"/>
          <p:nvPr/>
        </p:nvPicPr>
        <p:blipFill rotWithShape="1">
          <a:blip r:embed="rId3">
            <a:alphaModFix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31" name="Google Shape;131;p24"/>
          <p:cNvPicPr preferRelativeResize="0"/>
          <p:nvPr/>
        </p:nvPicPr>
        <p:blipFill rotWithShape="1">
          <a:blip r:embed="rId4">
            <a:alphaModFix/>
          </a:blip>
          <a:srcRect b="36700" l="0" r="0" t="0"/>
          <a:stretch/>
        </p:blipFill>
        <p:spPr>
          <a:xfrm>
            <a:off x="1474375" y="1071075"/>
            <a:ext cx="3154125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Adicione o jar ao projeto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Sample.png" id="138" name="Google Shape;138;p25"/>
          <p:cNvPicPr preferRelativeResize="0"/>
          <p:nvPr/>
        </p:nvPicPr>
        <p:blipFill rotWithShape="1">
          <a:blip r:embed="rId3">
            <a:alphaModFix amt="40000"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39" name="Google Shape;139;p25"/>
          <p:cNvPicPr preferRelativeResize="0"/>
          <p:nvPr/>
        </p:nvPicPr>
        <p:blipFill rotWithShape="1">
          <a:blip r:embed="rId4">
            <a:alphaModFix amt="49000"/>
          </a:blip>
          <a:srcRect b="36700" l="0" r="0" t="0"/>
          <a:stretch/>
        </p:blipFill>
        <p:spPr>
          <a:xfrm>
            <a:off x="1474375" y="1071075"/>
            <a:ext cx="3154125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40" name="Google Shape;140;p25"/>
          <p:cNvPicPr preferRelativeResize="0"/>
          <p:nvPr/>
        </p:nvPicPr>
        <p:blipFill>
          <a:blip r:embed="rId5">
            <a:alphaModFix amt="32000"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_image_at_2016_08_19_12_29_am.png" id="141" name="Google Shape;141;p25"/>
          <p:cNvPicPr preferRelativeResize="0"/>
          <p:nvPr/>
        </p:nvPicPr>
        <p:blipFill rotWithShape="1">
          <a:blip r:embed="rId6">
            <a:alphaModFix/>
          </a:blip>
          <a:srcRect b="53908" l="24743" r="21769" t="12364"/>
          <a:stretch/>
        </p:blipFill>
        <p:spPr>
          <a:xfrm>
            <a:off x="1299225" y="1435926"/>
            <a:ext cx="6809025" cy="28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90475" y="422500"/>
            <a:ext cx="40881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Dosis"/>
                <a:ea typeface="Dosis"/>
                <a:cs typeface="Dosis"/>
                <a:sym typeface="Dosis"/>
              </a:rPr>
              <a:t>É preciso que exista uma  Fachada no projeto</a:t>
            </a:r>
            <a:endParaRPr sz="48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facade.png"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202575"/>
            <a:ext cx="3496075" cy="47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Nesse repositório a fachada está no package loja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926275" y="1654475"/>
            <a:ext cx="3286500" cy="25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ja.png"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13" y="1660375"/>
            <a:ext cx="3275175" cy="2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40125" y="1229100"/>
            <a:ext cx="59175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osis"/>
                <a:ea typeface="Dosis"/>
                <a:cs typeface="Dosis"/>
                <a:sym typeface="Dosis"/>
              </a:rPr>
              <a:t>O Easy Accept somente reconhece os métodos públicos da Facade.</a:t>
            </a:r>
            <a:endParaRPr sz="3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Reminder-clipart-graphics-on-graphics-fairy-clip-art-and-retro.jpg"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5" y="627438"/>
            <a:ext cx="2247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4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Precisamos de uma pasta para os testes de aceitação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pasted_image_at_2016_08_19_12_39_am.png" id="166" name="Google Shape;166;p29"/>
          <p:cNvPicPr preferRelativeResize="0"/>
          <p:nvPr/>
        </p:nvPicPr>
        <p:blipFill rotWithShape="1">
          <a:blip r:embed="rId3">
            <a:alphaModFix/>
          </a:blip>
          <a:srcRect b="21047" l="30645" r="30676" t="-23"/>
          <a:stretch/>
        </p:blipFill>
        <p:spPr>
          <a:xfrm>
            <a:off x="5031425" y="1092425"/>
            <a:ext cx="3325199" cy="370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75" y="1092425"/>
            <a:ext cx="1800800" cy="3702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.png"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875" y="1092425"/>
            <a:ext cx="1125500" cy="2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Nesse repositório os testes de aceitação estão na pasta acceptance_test 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us1.png"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Nesse repositório os testes de aceitação estão na pasta acceptance_test </a:t>
            </a:r>
            <a:endParaRPr sz="3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us1.png"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1"/>
          <p:cNvSpPr/>
          <p:nvPr/>
        </p:nvSpPr>
        <p:spPr>
          <a:xfrm>
            <a:off x="780625" y="3945850"/>
            <a:ext cx="4908300" cy="1026600"/>
          </a:xfrm>
          <a:prstGeom prst="wedgeRoundRectCallout">
            <a:avLst>
              <a:gd fmla="val -3160" name="adj1"/>
              <a:gd fmla="val -1270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Lembre que é uma boa prática </a:t>
            </a:r>
            <a:r>
              <a:rPr b="1" lang="en" sz="1800"/>
              <a:t>separar </a:t>
            </a:r>
            <a:r>
              <a:rPr lang="en" sz="1800"/>
              <a:t>os scripts de testes do código de produção.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663900" y="785025"/>
            <a:ext cx="5480100" cy="8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Héricles Emanuel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740100" y="1572000"/>
            <a:ext cx="443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Computação@UFCG - 2017.1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8883"/>
          <a:stretch/>
        </p:blipFill>
        <p:spPr>
          <a:xfrm>
            <a:off x="0" y="0"/>
            <a:ext cx="3224825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184850" y="2500300"/>
            <a:ext cx="443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github.com/hericlesme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900" y="2576500"/>
            <a:ext cx="548125" cy="5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900" y="3352400"/>
            <a:ext cx="548125" cy="5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184850" y="3336513"/>
            <a:ext cx="443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hericles.me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Mas o que está por dentro dos testes de aceitação?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207600" y="1656375"/>
            <a:ext cx="8936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Adiciona Credito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8" y="1271800"/>
            <a:ext cx="1137700" cy="3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3635350" y="856125"/>
            <a:ext cx="3455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1 icon.png"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4"/>
          <p:cNvCxnSpPr/>
          <p:nvPr/>
        </p:nvCxnSpPr>
        <p:spPr>
          <a:xfrm flipH="1">
            <a:off x="2059750" y="1519425"/>
            <a:ext cx="15756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4"/>
          <p:cNvSpPr txBox="1"/>
          <p:nvPr/>
        </p:nvSpPr>
        <p:spPr>
          <a:xfrm>
            <a:off x="3647900" y="886925"/>
            <a:ext cx="3455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adicionaUsuario é um método da facade que está sendo chamado aqui.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4130550" y="889125"/>
            <a:ext cx="244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1 icon.png"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5"/>
          <p:cNvCxnSpPr/>
          <p:nvPr/>
        </p:nvCxnSpPr>
        <p:spPr>
          <a:xfrm flipH="1">
            <a:off x="2532450" y="1226775"/>
            <a:ext cx="15981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5"/>
          <p:cNvSpPr txBox="1"/>
          <p:nvPr/>
        </p:nvSpPr>
        <p:spPr>
          <a:xfrm>
            <a:off x="4108050" y="934150"/>
            <a:ext cx="2442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ome é um parâmetro do método adicionaUsuario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5064725" y="946925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s1 icon.png"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6"/>
          <p:cNvCxnSpPr/>
          <p:nvPr/>
        </p:nvCxnSpPr>
        <p:spPr>
          <a:xfrm flipH="1">
            <a:off x="3308825" y="1316850"/>
            <a:ext cx="17559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6"/>
          <p:cNvSpPr txBox="1"/>
          <p:nvPr/>
        </p:nvSpPr>
        <p:spPr>
          <a:xfrm>
            <a:off x="5064725" y="997175"/>
            <a:ext cx="3061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“Despoina” é uma String sendo passada como um valor para nome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8"/>
          <p:cNvCxnSpPr/>
          <p:nvPr/>
        </p:nvCxnSpPr>
        <p:spPr>
          <a:xfrm flipH="1">
            <a:off x="1536475" y="911650"/>
            <a:ext cx="22902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8"/>
          <p:cNvSpPr/>
          <p:nvPr/>
        </p:nvSpPr>
        <p:spPr>
          <a:xfrm>
            <a:off x="3826675" y="574000"/>
            <a:ext cx="3826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3826675" y="574000"/>
            <a:ext cx="3871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expectError  compara uma mensagem de erro e um método que deve gerar a mensagem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9"/>
          <p:cNvCxnSpPr/>
          <p:nvPr/>
        </p:nvCxnSpPr>
        <p:spPr>
          <a:xfrm flipH="1">
            <a:off x="3658425" y="1609450"/>
            <a:ext cx="16764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9"/>
          <p:cNvSpPr/>
          <p:nvPr/>
        </p:nvSpPr>
        <p:spPr>
          <a:xfrm>
            <a:off x="5334825" y="1262050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5430975" y="13844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Mensagem de erro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40"/>
          <p:cNvCxnSpPr/>
          <p:nvPr/>
        </p:nvCxnSpPr>
        <p:spPr>
          <a:xfrm rot="10800000">
            <a:off x="3512200" y="2577050"/>
            <a:ext cx="18339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40"/>
          <p:cNvSpPr/>
          <p:nvPr/>
        </p:nvSpPr>
        <p:spPr>
          <a:xfrm>
            <a:off x="5276800" y="2492900"/>
            <a:ext cx="2680500" cy="579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/>
        </p:nvSpPr>
        <p:spPr>
          <a:xfrm>
            <a:off x="5346100" y="25770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que gera um erro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41"/>
          <p:cNvCxnSpPr/>
          <p:nvPr/>
        </p:nvCxnSpPr>
        <p:spPr>
          <a:xfrm rot="10800000">
            <a:off x="687300" y="3680150"/>
            <a:ext cx="17550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41"/>
          <p:cNvSpPr/>
          <p:nvPr/>
        </p:nvSpPr>
        <p:spPr>
          <a:xfrm>
            <a:off x="2442300" y="3938900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2442300" y="3938900"/>
            <a:ext cx="3286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 compara um valor com um método que deve gerar esse valor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374" y="36050"/>
            <a:ext cx="2056626" cy="124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8098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Easy Accept:</a:t>
            </a:r>
            <a:endParaRPr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3333"/>
                </a:solidFill>
                <a:highlight>
                  <a:srgbClr val="FFFFFF"/>
                </a:highlight>
                <a:latin typeface="Dosis"/>
                <a:ea typeface="Dosis"/>
                <a:cs typeface="Dosis"/>
                <a:sym typeface="Dosis"/>
              </a:rPr>
              <a:t>Conceito, Uso e Benefícios.</a:t>
            </a:r>
            <a:endParaRPr sz="48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44600" y="39362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 de Programação II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42"/>
          <p:cNvCxnSpPr/>
          <p:nvPr/>
        </p:nvCxnSpPr>
        <p:spPr>
          <a:xfrm rot="10800000">
            <a:off x="1215350" y="3601625"/>
            <a:ext cx="16209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2"/>
          <p:cNvSpPr/>
          <p:nvPr/>
        </p:nvSpPr>
        <p:spPr>
          <a:xfrm>
            <a:off x="2836250" y="4132550"/>
            <a:ext cx="2228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2903725" y="4265300"/>
            <a:ext cx="1969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a ser comparado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" y="301825"/>
            <a:ext cx="1345300" cy="397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43"/>
          <p:cNvCxnSpPr/>
          <p:nvPr/>
        </p:nvCxnSpPr>
        <p:spPr>
          <a:xfrm rot="10800000">
            <a:off x="2194675" y="3624025"/>
            <a:ext cx="23748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43"/>
          <p:cNvSpPr/>
          <p:nvPr/>
        </p:nvSpPr>
        <p:spPr>
          <a:xfrm>
            <a:off x="4569475" y="3873200"/>
            <a:ext cx="271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4569475" y="3950175"/>
            <a:ext cx="2611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 que deve gerar um valor a ser comparado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Na Fachada deve existir um método main no seguinte formato: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main.png"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5" y="1902075"/>
            <a:ext cx="7099000" cy="1485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44"/>
          <p:cNvSpPr/>
          <p:nvPr/>
        </p:nvSpPr>
        <p:spPr>
          <a:xfrm>
            <a:off x="4209350" y="2577425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/>
        </p:nvSpPr>
        <p:spPr>
          <a:xfrm>
            <a:off x="2374850" y="3117600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Facade</a:t>
            </a:r>
            <a:endParaRPr b="1" u="sng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6508275" y="2521100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/>
        </p:nvSpPr>
        <p:spPr>
          <a:xfrm>
            <a:off x="4673775" y="3061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Script de Teste</a:t>
            </a:r>
            <a:endParaRPr b="1" u="sng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A saida de um script quando executado e sem qualquer erro é no seguinte formato: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2509000" y="3262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com Sucesso</a:t>
            </a:r>
            <a:endParaRPr b="1" u="sng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4343500" y="2588625"/>
            <a:ext cx="360000" cy="945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5"/>
          <p:cNvSpPr txBox="1"/>
          <p:nvPr/>
        </p:nvSpPr>
        <p:spPr>
          <a:xfrm>
            <a:off x="4294250" y="3757525"/>
            <a:ext cx="2098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que Falharam</a:t>
            </a:r>
            <a:endParaRPr b="1" u="sng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6342650" y="2635250"/>
            <a:ext cx="360000" cy="138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690350" y="2132850"/>
            <a:ext cx="8114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acceptance_test/us1.txt | Passed Tests: 15 | Not Passed Tests: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nsole.png"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" y="1848950"/>
            <a:ext cx="959850" cy="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Dosis"/>
                <a:ea typeface="Dosis"/>
                <a:cs typeface="Dosis"/>
                <a:sym typeface="Dosis"/>
              </a:rPr>
              <a:t>Mas e quando o teste encontra um problema?</a:t>
            </a:r>
            <a:endParaRPr sz="3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154375" y="1553200"/>
            <a:ext cx="89703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FAILURES: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53: Expected &lt;6390&gt;, but was &lt;5890&gt;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55: Expected &lt;5200&gt;, but was &lt;4700&gt;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console.png"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1269300"/>
            <a:ext cx="959850" cy="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/>
          <p:nvPr/>
        </p:nvSpPr>
        <p:spPr>
          <a:xfrm>
            <a:off x="5706025" y="320882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FAILURES: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6" name="Google Shape;316;p47"/>
          <p:cNvCxnSpPr/>
          <p:nvPr/>
        </p:nvCxnSpPr>
        <p:spPr>
          <a:xfrm rot="10800000">
            <a:off x="6246550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7"/>
          <p:cNvSpPr txBox="1"/>
          <p:nvPr/>
        </p:nvSpPr>
        <p:spPr>
          <a:xfrm>
            <a:off x="5863825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Mensagem de erro esperada.</a:t>
            </a:r>
            <a:endParaRPr/>
          </a:p>
        </p:txBody>
      </p:sp>
      <p:cxnSp>
        <p:nvCxnSpPr>
          <p:cNvPr id="318" name="Google Shape;318;p47"/>
          <p:cNvCxnSpPr/>
          <p:nvPr/>
        </p:nvCxnSpPr>
        <p:spPr>
          <a:xfrm rot="10800000">
            <a:off x="4114250" y="2544100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47"/>
          <p:cNvSpPr/>
          <p:nvPr/>
        </p:nvSpPr>
        <p:spPr>
          <a:xfrm>
            <a:off x="3429450" y="334877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3587250" y="334877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Mensagem de erro recebida</a:t>
            </a:r>
            <a:endParaRPr/>
          </a:p>
        </p:txBody>
      </p:sp>
      <p:pic>
        <p:nvPicPr>
          <p:cNvPr descr="console.png"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" y="352450"/>
            <a:ext cx="1541925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FAILURES: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At line 55: Expected &lt;200&gt;, but was &lt;99&gt;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7" name="Google Shape;327;p48"/>
          <p:cNvCxnSpPr/>
          <p:nvPr/>
        </p:nvCxnSpPr>
        <p:spPr>
          <a:xfrm rot="10800000">
            <a:off x="5567100" y="2044450"/>
            <a:ext cx="624600" cy="8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8"/>
          <p:cNvSpPr/>
          <p:nvPr/>
        </p:nvSpPr>
        <p:spPr>
          <a:xfrm>
            <a:off x="5429950" y="2963350"/>
            <a:ext cx="17901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8"/>
          <p:cNvSpPr txBox="1"/>
          <p:nvPr/>
        </p:nvSpPr>
        <p:spPr>
          <a:xfrm>
            <a:off x="5567100" y="2963350"/>
            <a:ext cx="1393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recebido</a:t>
            </a:r>
            <a:endParaRPr/>
          </a:p>
        </p:txBody>
      </p:sp>
      <p:cxnSp>
        <p:nvCxnSpPr>
          <p:cNvPr id="330" name="Google Shape;330;p48"/>
          <p:cNvCxnSpPr/>
          <p:nvPr/>
        </p:nvCxnSpPr>
        <p:spPr>
          <a:xfrm rot="10800000">
            <a:off x="3832875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48"/>
          <p:cNvSpPr/>
          <p:nvPr/>
        </p:nvSpPr>
        <p:spPr>
          <a:xfrm>
            <a:off x="3198125" y="3244750"/>
            <a:ext cx="17337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3350900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 esperado</a:t>
            </a:r>
            <a:endParaRPr/>
          </a:p>
        </p:txBody>
      </p:sp>
      <p:pic>
        <p:nvPicPr>
          <p:cNvPr descr="console.png"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" y="352450"/>
            <a:ext cx="1541925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338" name="Google Shape;338;p49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13571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/>
          <p:nvPr>
            <p:ph type="ctrTitle"/>
          </p:nvPr>
        </p:nvSpPr>
        <p:spPr>
          <a:xfrm>
            <a:off x="-339725" y="922875"/>
            <a:ext cx="8520600" cy="28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Dosis"/>
                <a:ea typeface="Dosis"/>
                <a:cs typeface="Dosis"/>
                <a:sym typeface="Dosis"/>
              </a:rPr>
              <a:t>Sintaxe</a:t>
            </a:r>
            <a:endParaRPr sz="10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                          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do EasyAccept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Create User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reateUser userID=987 name=“Joao das Neves" birthday=9/2/1989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 “9/2/1989 " getUserBirthday userID=987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Adicionar valor a uma variável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Id1=getUserBirthday userID=987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50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Equal Files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equalFiles c:/trabalho1.txt  c:/trabalho2.txt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 Error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expectError “Nome Invalido” createUser name = “98@” birthday= 30/9/1999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Quit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 Sair do EasyAccept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Comentário:  # no inicio do comando.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/>
          <p:nvPr/>
        </p:nvSpPr>
        <p:spPr>
          <a:xfrm>
            <a:off x="427675" y="3912475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77" name="Google Shape;77;p16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459750" y="1266000"/>
            <a:ext cx="8224500" cy="26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Dosis"/>
                <a:ea typeface="Dosis"/>
                <a:cs typeface="Dosis"/>
                <a:sym typeface="Dosis"/>
              </a:rPr>
              <a:t>O que é  o</a:t>
            </a:r>
            <a:endParaRPr sz="6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Dosis"/>
                <a:ea typeface="Dosis"/>
                <a:cs typeface="Dosis"/>
                <a:sym typeface="Dosis"/>
              </a:rPr>
              <a:t>EasyAccept?</a:t>
            </a:r>
            <a:endParaRPr sz="96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361" name="Google Shape;361;p5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>
            <p:ph type="ctrTitle"/>
          </p:nvPr>
        </p:nvSpPr>
        <p:spPr>
          <a:xfrm>
            <a:off x="1497900" y="1228200"/>
            <a:ext cx="6148200" cy="26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Dosis"/>
                <a:ea typeface="Dosis"/>
                <a:cs typeface="Dosis"/>
                <a:sym typeface="Dosis"/>
              </a:rPr>
              <a:t>Porque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6000">
                <a:latin typeface="Dosis"/>
                <a:ea typeface="Dosis"/>
                <a:cs typeface="Dosis"/>
                <a:sym typeface="Dosis"/>
              </a:rPr>
              <a:t>usar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 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o EasyAccept?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-stack-hires.png" id="367" name="Google Shape;367;p53"/>
          <p:cNvPicPr preferRelativeResize="0"/>
          <p:nvPr/>
        </p:nvPicPr>
        <p:blipFill rotWithShape="1">
          <a:blip r:embed="rId3">
            <a:alphaModFix/>
          </a:blip>
          <a:srcRect b="22318" l="0" r="0" t="0"/>
          <a:stretch/>
        </p:blipFill>
        <p:spPr>
          <a:xfrm>
            <a:off x="1336200" y="0"/>
            <a:ext cx="6201475" cy="4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/>
          <p:nvPr/>
        </p:nvSpPr>
        <p:spPr>
          <a:xfrm>
            <a:off x="4442375" y="3235163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Teste de Unidade</a:t>
            </a:r>
            <a:endParaRPr sz="1200"/>
          </a:p>
        </p:txBody>
      </p:sp>
      <p:sp>
        <p:nvSpPr>
          <p:cNvPr id="373" name="Google Shape;373;p54"/>
          <p:cNvSpPr/>
          <p:nvPr/>
        </p:nvSpPr>
        <p:spPr>
          <a:xfrm>
            <a:off x="5249863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Teste de Integração</a:t>
            </a:r>
            <a:endParaRPr sz="1200"/>
          </a:p>
        </p:txBody>
      </p:sp>
      <p:sp>
        <p:nvSpPr>
          <p:cNvPr id="374" name="Google Shape;374;p54"/>
          <p:cNvSpPr/>
          <p:nvPr/>
        </p:nvSpPr>
        <p:spPr>
          <a:xfrm>
            <a:off x="5950900" y="18295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Teste de Sistema</a:t>
            </a:r>
            <a:endParaRPr sz="1200"/>
          </a:p>
        </p:txBody>
      </p:sp>
      <p:sp>
        <p:nvSpPr>
          <p:cNvPr id="375" name="Google Shape;375;p54"/>
          <p:cNvSpPr/>
          <p:nvPr/>
        </p:nvSpPr>
        <p:spPr>
          <a:xfrm>
            <a:off x="6593025" y="1183863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Teste de Aceitação</a:t>
            </a:r>
            <a:endParaRPr sz="1200"/>
          </a:p>
        </p:txBody>
      </p:sp>
      <p:sp>
        <p:nvSpPr>
          <p:cNvPr id="376" name="Google Shape;376;p54"/>
          <p:cNvSpPr/>
          <p:nvPr/>
        </p:nvSpPr>
        <p:spPr>
          <a:xfrm>
            <a:off x="2514650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Projeto do Sistema</a:t>
            </a:r>
            <a:endParaRPr sz="1200"/>
          </a:p>
        </p:txBody>
      </p:sp>
      <p:sp>
        <p:nvSpPr>
          <p:cNvPr id="377" name="Google Shape;377;p54"/>
          <p:cNvSpPr/>
          <p:nvPr/>
        </p:nvSpPr>
        <p:spPr>
          <a:xfrm>
            <a:off x="3215750" y="32351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Unidades</a:t>
            </a:r>
            <a:endParaRPr sz="1200"/>
          </a:p>
        </p:txBody>
      </p:sp>
      <p:sp>
        <p:nvSpPr>
          <p:cNvPr id="378" name="Google Shape;378;p54"/>
          <p:cNvSpPr/>
          <p:nvPr/>
        </p:nvSpPr>
        <p:spPr>
          <a:xfrm>
            <a:off x="1910800" y="1829563"/>
            <a:ext cx="12384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Especificação do Sistema</a:t>
            </a:r>
            <a:endParaRPr sz="1200"/>
          </a:p>
        </p:txBody>
      </p:sp>
      <p:sp>
        <p:nvSpPr>
          <p:cNvPr id="379" name="Google Shape;379;p54"/>
          <p:cNvSpPr/>
          <p:nvPr/>
        </p:nvSpPr>
        <p:spPr>
          <a:xfrm>
            <a:off x="1297300" y="11838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Requisitos</a:t>
            </a:r>
            <a:endParaRPr sz="1200"/>
          </a:p>
        </p:txBody>
      </p:sp>
      <p:cxnSp>
        <p:nvCxnSpPr>
          <p:cNvPr id="380" name="Google Shape;380;p54"/>
          <p:cNvCxnSpPr>
            <a:endCxn id="373" idx="1"/>
          </p:cNvCxnSpPr>
          <p:nvPr/>
        </p:nvCxnSpPr>
        <p:spPr>
          <a:xfrm flipH="1" rot="10800000">
            <a:off x="3493663" y="2719600"/>
            <a:ext cx="17562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54"/>
          <p:cNvCxnSpPr>
            <a:stCxn id="378" idx="3"/>
            <a:endCxn id="374" idx="1"/>
          </p:cNvCxnSpPr>
          <p:nvPr/>
        </p:nvCxnSpPr>
        <p:spPr>
          <a:xfrm>
            <a:off x="3149200" y="2073913"/>
            <a:ext cx="280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54"/>
          <p:cNvCxnSpPr>
            <a:stCxn id="379" idx="3"/>
            <a:endCxn id="375" idx="1"/>
          </p:cNvCxnSpPr>
          <p:nvPr/>
        </p:nvCxnSpPr>
        <p:spPr>
          <a:xfrm>
            <a:off x="2303200" y="1428225"/>
            <a:ext cx="428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4"/>
          <p:cNvCxnSpPr>
            <a:stCxn id="377" idx="3"/>
            <a:endCxn id="372" idx="1"/>
          </p:cNvCxnSpPr>
          <p:nvPr/>
        </p:nvCxnSpPr>
        <p:spPr>
          <a:xfrm>
            <a:off x="4221650" y="3479525"/>
            <a:ext cx="22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54"/>
          <p:cNvCxnSpPr/>
          <p:nvPr/>
        </p:nvCxnSpPr>
        <p:spPr>
          <a:xfrm>
            <a:off x="1048775" y="1437950"/>
            <a:ext cx="2918100" cy="31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54"/>
          <p:cNvCxnSpPr/>
          <p:nvPr/>
        </p:nvCxnSpPr>
        <p:spPr>
          <a:xfrm flipH="1" rot="10800000">
            <a:off x="4601325" y="1369425"/>
            <a:ext cx="3394200" cy="316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54"/>
          <p:cNvSpPr txBox="1"/>
          <p:nvPr/>
        </p:nvSpPr>
        <p:spPr>
          <a:xfrm>
            <a:off x="3629863" y="10717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Requisitos do usuário</a:t>
            </a:r>
            <a:endParaRPr sz="1000"/>
          </a:p>
        </p:txBody>
      </p:sp>
      <p:sp>
        <p:nvSpPr>
          <p:cNvPr id="387" name="Google Shape;387;p54"/>
          <p:cNvSpPr txBox="1"/>
          <p:nvPr/>
        </p:nvSpPr>
        <p:spPr>
          <a:xfrm>
            <a:off x="3569951" y="1829554"/>
            <a:ext cx="1756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Especificações Funcional e Não Funcional</a:t>
            </a:r>
            <a:endParaRPr sz="1000"/>
          </a:p>
        </p:txBody>
      </p:sp>
      <p:sp>
        <p:nvSpPr>
          <p:cNvPr id="388" name="Google Shape;388;p54"/>
          <p:cNvSpPr txBox="1"/>
          <p:nvPr/>
        </p:nvSpPr>
        <p:spPr>
          <a:xfrm>
            <a:off x="3566963" y="24752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Arquitetura do Sistema</a:t>
            </a:r>
            <a:endParaRPr sz="1000"/>
          </a:p>
        </p:txBody>
      </p:sp>
      <p:sp>
        <p:nvSpPr>
          <p:cNvPr id="389" name="Google Shape;389;p54"/>
          <p:cNvSpPr txBox="1"/>
          <p:nvPr/>
        </p:nvSpPr>
        <p:spPr>
          <a:xfrm>
            <a:off x="3566950" y="29639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Projeto</a:t>
            </a:r>
            <a:endParaRPr sz="1000"/>
          </a:p>
        </p:txBody>
      </p:sp>
      <p:sp>
        <p:nvSpPr>
          <p:cNvPr id="390" name="Google Shape;390;p54"/>
          <p:cNvSpPr txBox="1"/>
          <p:nvPr/>
        </p:nvSpPr>
        <p:spPr>
          <a:xfrm>
            <a:off x="3321400" y="731550"/>
            <a:ext cx="2457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Processo de testes</a:t>
            </a:r>
            <a:endParaRPr b="1" sz="1800"/>
          </a:p>
        </p:txBody>
      </p:sp>
      <p:sp>
        <p:nvSpPr>
          <p:cNvPr id="391" name="Google Shape;391;p54"/>
          <p:cNvSpPr txBox="1"/>
          <p:nvPr/>
        </p:nvSpPr>
        <p:spPr>
          <a:xfrm>
            <a:off x="838875" y="720300"/>
            <a:ext cx="1911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Fase do processo de software</a:t>
            </a:r>
            <a:endParaRPr b="1" sz="1000"/>
          </a:p>
        </p:txBody>
      </p:sp>
      <p:sp>
        <p:nvSpPr>
          <p:cNvPr id="392" name="Google Shape;392;p54"/>
          <p:cNvSpPr txBox="1"/>
          <p:nvPr/>
        </p:nvSpPr>
        <p:spPr>
          <a:xfrm>
            <a:off x="6362300" y="739425"/>
            <a:ext cx="1442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Níveis de teste de software</a:t>
            </a:r>
            <a:endParaRPr b="1" sz="1000"/>
          </a:p>
        </p:txBody>
      </p:sp>
      <p:pic>
        <p:nvPicPr>
          <p:cNvPr descr="logo.jpg" id="393" name="Google Shape;393;p54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Materiais e outras referências (Easy Accept)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http://easyaccept.sourceforge.net/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http://www.dsc.ufcg.edu.br/~jacques/projetos/common/easyaccept/usermanual.html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http://www.dsc.ufcg.edu.br/~jacques/projetos/common/easyaccept/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https://www2.lsd.ufcg.edu.br/~walfredo/papers/easyaccept-ast25-final.pdf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http://www.nti.ufpb.br/~caroline/curso/Aula03-Curso%20de%20Testes%20de%20Software%20-%20NTI.pdf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Materiais e outras referências (Esta Aula)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://hericles.me/easyaccept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http://github.com/hericlesme/EasyAcceptLesson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inuous-delivery-distilled-42-638.jpg"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19691"/>
          <a:stretch/>
        </p:blipFill>
        <p:spPr>
          <a:xfrm>
            <a:off x="1478604" y="1013075"/>
            <a:ext cx="6430171" cy="4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ctrTitle"/>
          </p:nvPr>
        </p:nvSpPr>
        <p:spPr>
          <a:xfrm>
            <a:off x="397850" y="69275"/>
            <a:ext cx="83208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Hierarquia de Testes</a:t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logo.jpg"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0" y="3090290"/>
            <a:ext cx="1165889" cy="6124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096177" y="3426499"/>
            <a:ext cx="1014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junit-logo.png"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286" y="3906811"/>
            <a:ext cx="972019" cy="46822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096177" y="4071795"/>
            <a:ext cx="4668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_image_at_2016_08_18_11_57_pm.png" id="93" name="Google Shape;93;p18"/>
          <p:cNvPicPr preferRelativeResize="0"/>
          <p:nvPr/>
        </p:nvPicPr>
        <p:blipFill rotWithShape="1">
          <a:blip r:embed="rId3">
            <a:alphaModFix/>
          </a:blip>
          <a:srcRect b="5889" l="15581" r="16645" t="33763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98" name="Google Shape;98;p19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ctrTitle"/>
          </p:nvPr>
        </p:nvSpPr>
        <p:spPr>
          <a:xfrm>
            <a:off x="1348650" y="1321000"/>
            <a:ext cx="6962400" cy="23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Dosis"/>
              <a:ea typeface="Dosis"/>
              <a:cs typeface="Dosis"/>
              <a:sym typeface="Dosi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Dosis"/>
                <a:ea typeface="Dosis"/>
                <a:cs typeface="Dosis"/>
                <a:sym typeface="Dosis"/>
              </a:rPr>
              <a:t>Como usar</a:t>
            </a:r>
            <a:endParaRPr sz="96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Dosis"/>
                <a:ea typeface="Dosis"/>
                <a:cs typeface="Dosis"/>
                <a:sym typeface="Dosis"/>
              </a:rPr>
              <a:t>o EasyAccept?</a:t>
            </a:r>
            <a:endParaRPr sz="6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42015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Dosis"/>
                <a:ea typeface="Dosis"/>
                <a:cs typeface="Dosis"/>
                <a:sym typeface="Dosis"/>
              </a:rPr>
              <a:t>No Eclipse </a:t>
            </a:r>
            <a:r>
              <a:rPr lang="en" sz="3000">
                <a:latin typeface="Dosis"/>
                <a:ea typeface="Dosis"/>
                <a:cs typeface="Dosis"/>
                <a:sym typeface="Dosis"/>
              </a:rPr>
              <a:t>(ou qualquer coisa melhor que você preferir...)</a:t>
            </a:r>
            <a:r>
              <a:rPr lang="en" sz="3600">
                <a:latin typeface="Dosis"/>
                <a:ea typeface="Dosis"/>
                <a:cs typeface="Dosis"/>
                <a:sym typeface="Dosis"/>
              </a:rPr>
              <a:t> faça import  do seu Projeto.</a:t>
            </a:r>
            <a:endParaRPr sz="3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descr="import.png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75" y="168825"/>
            <a:ext cx="3771075" cy="48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110" name="Google Shape;110;p2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889000" y="1858875"/>
            <a:ext cx="54351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Dosis"/>
                <a:ea typeface="Dosis"/>
                <a:cs typeface="Dosis"/>
                <a:sym typeface="Dosis"/>
              </a:rPr>
              <a:t>Adicionando o .jar </a:t>
            </a:r>
            <a:endParaRPr sz="60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Dosis"/>
                <a:ea typeface="Dosis"/>
                <a:cs typeface="Dosis"/>
                <a:sym typeface="Dosis"/>
              </a:rPr>
              <a:t>ao projeto!</a:t>
            </a:r>
            <a:endParaRPr sz="6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