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Bold" charset="1" panose="00000800000000000000"/>
      <p:regular r:id="rId12"/>
    </p:embeddedFont>
    <p:embeddedFont>
      <p:font typeface="Now Bold" charset="1" panose="00000800000000000000"/>
      <p:regular r:id="rId13"/>
    </p:embeddedFont>
    <p:embeddedFont>
      <p:font typeface="Now" charset="1" panose="00000500000000000000"/>
      <p:regular r:id="rId14"/>
    </p:embeddedFont>
    <p:embeddedFont>
      <p:font typeface="Open Sans Bold" charset="1" panose="020B0806030504020204"/>
      <p:regular r:id="rId15"/>
    </p:embeddedFont>
    <p:embeddedFont>
      <p:font typeface="Now Medium" charset="1" panose="000006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https://colab.research.google.com/drive/1n9hoTSuuNh3kUdcgXO_orHYqgCulMWMI?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jpeg" Type="http://schemas.openxmlformats.org/officeDocument/2006/relationships/image"/><Relationship Id="rId4" Target="../media/image16.jpeg" Type="http://schemas.openxmlformats.org/officeDocument/2006/relationships/image"/><Relationship Id="rId5" Target="../media/image17.jpeg" Type="http://schemas.openxmlformats.org/officeDocument/2006/relationships/image"/><Relationship Id="rId6" Target="../media/image2.png" Type="http://schemas.openxmlformats.org/officeDocument/2006/relationships/image"/><Relationship Id="rId7"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4BBD"/>
        </a:solidFill>
      </p:bgPr>
    </p:bg>
    <p:spTree>
      <p:nvGrpSpPr>
        <p:cNvPr id="1" name=""/>
        <p:cNvGrpSpPr/>
        <p:nvPr/>
      </p:nvGrpSpPr>
      <p:grpSpPr>
        <a:xfrm>
          <a:off x="0" y="0"/>
          <a:ext cx="0" cy="0"/>
          <a:chOff x="0" y="0"/>
          <a:chExt cx="0" cy="0"/>
        </a:xfrm>
      </p:grpSpPr>
      <p:grpSp>
        <p:nvGrpSpPr>
          <p:cNvPr name="Group 2" id="2"/>
          <p:cNvGrpSpPr/>
          <p:nvPr/>
        </p:nvGrpSpPr>
        <p:grpSpPr>
          <a:xfrm rot="0">
            <a:off x="10494502" y="-1173191"/>
            <a:ext cx="2730336" cy="2346382"/>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42EA2"/>
            </a:solidFill>
          </p:spPr>
        </p:sp>
        <p:sp>
          <p:nvSpPr>
            <p:cNvPr name="TextBox 4" id="4"/>
            <p:cNvSpPr txBox="true"/>
            <p:nvPr/>
          </p:nvSpPr>
          <p:spPr>
            <a:xfrm>
              <a:off x="114300" y="-47625"/>
              <a:ext cx="584200" cy="746125"/>
            </a:xfrm>
            <a:prstGeom prst="rect">
              <a:avLst/>
            </a:prstGeom>
          </p:spPr>
          <p:txBody>
            <a:bodyPr anchor="ctr" rtlCol="false" tIns="50800" lIns="50800" bIns="50800" rIns="50800"/>
            <a:lstStyle/>
            <a:p>
              <a:pPr algn="ctr">
                <a:lnSpc>
                  <a:spcPts val="3024"/>
                </a:lnSpc>
              </a:pPr>
            </a:p>
          </p:txBody>
        </p:sp>
      </p:grpSp>
      <p:sp>
        <p:nvSpPr>
          <p:cNvPr name="Freeform 5" id="5"/>
          <p:cNvSpPr/>
          <p:nvPr/>
        </p:nvSpPr>
        <p:spPr>
          <a:xfrm flipH="false" flipV="false" rot="-5400000">
            <a:off x="9493636" y="2489503"/>
            <a:ext cx="11283867" cy="6304861"/>
          </a:xfrm>
          <a:custGeom>
            <a:avLst/>
            <a:gdLst/>
            <a:ahLst/>
            <a:cxnLst/>
            <a:rect r="r" b="b" t="t" l="l"/>
            <a:pathLst>
              <a:path h="6304861" w="11283867">
                <a:moveTo>
                  <a:pt x="0" y="0"/>
                </a:moveTo>
                <a:lnTo>
                  <a:pt x="11283867" y="0"/>
                </a:lnTo>
                <a:lnTo>
                  <a:pt x="11283867" y="6304861"/>
                </a:lnTo>
                <a:lnTo>
                  <a:pt x="0" y="6304861"/>
                </a:lnTo>
                <a:lnTo>
                  <a:pt x="0" y="0"/>
                </a:lnTo>
                <a:close/>
              </a:path>
            </a:pathLst>
          </a:custGeom>
          <a:blipFill>
            <a:blip r:embed="rId2"/>
            <a:stretch>
              <a:fillRect l="0" t="0" r="0" b="0"/>
            </a:stretch>
          </a:blipFill>
        </p:spPr>
      </p:sp>
      <p:grpSp>
        <p:nvGrpSpPr>
          <p:cNvPr name="Group 6" id="6"/>
          <p:cNvGrpSpPr/>
          <p:nvPr/>
        </p:nvGrpSpPr>
        <p:grpSpPr>
          <a:xfrm rot="0">
            <a:off x="-666605" y="5777755"/>
            <a:ext cx="11819739" cy="988600"/>
            <a:chOff x="0" y="0"/>
            <a:chExt cx="7288399" cy="609600"/>
          </a:xfrm>
        </p:grpSpPr>
        <p:sp>
          <p:nvSpPr>
            <p:cNvPr name="Freeform 7" id="7"/>
            <p:cNvSpPr/>
            <p:nvPr/>
          </p:nvSpPr>
          <p:spPr>
            <a:xfrm flipH="false" flipV="false" rot="0">
              <a:off x="0" y="0"/>
              <a:ext cx="7288399" cy="609600"/>
            </a:xfrm>
            <a:custGeom>
              <a:avLst/>
              <a:gdLst/>
              <a:ahLst/>
              <a:cxnLst/>
              <a:rect r="r" b="b" t="t" l="l"/>
              <a:pathLst>
                <a:path h="609600" w="7288399">
                  <a:moveTo>
                    <a:pt x="203200" y="0"/>
                  </a:moveTo>
                  <a:lnTo>
                    <a:pt x="7288399" y="0"/>
                  </a:lnTo>
                  <a:lnTo>
                    <a:pt x="7085199" y="609600"/>
                  </a:lnTo>
                  <a:lnTo>
                    <a:pt x="0" y="609600"/>
                  </a:lnTo>
                  <a:lnTo>
                    <a:pt x="203200" y="0"/>
                  </a:lnTo>
                  <a:close/>
                </a:path>
              </a:pathLst>
            </a:custGeom>
            <a:solidFill>
              <a:srgbClr val="042EA2"/>
            </a:solidFill>
          </p:spPr>
        </p:sp>
        <p:sp>
          <p:nvSpPr>
            <p:cNvPr name="TextBox 8" id="8"/>
            <p:cNvSpPr txBox="true"/>
            <p:nvPr/>
          </p:nvSpPr>
          <p:spPr>
            <a:xfrm>
              <a:off x="101600" y="-47625"/>
              <a:ext cx="7085199" cy="657225"/>
            </a:xfrm>
            <a:prstGeom prst="rect">
              <a:avLst/>
            </a:prstGeom>
          </p:spPr>
          <p:txBody>
            <a:bodyPr anchor="ctr" rtlCol="false" tIns="50800" lIns="50800" bIns="50800" rIns="50800"/>
            <a:lstStyle/>
            <a:p>
              <a:pPr algn="ctr">
                <a:lnSpc>
                  <a:spcPts val="3024"/>
                </a:lnSpc>
              </a:pPr>
            </a:p>
          </p:txBody>
        </p:sp>
      </p:grpSp>
      <p:sp>
        <p:nvSpPr>
          <p:cNvPr name="TextBox 9" id="9"/>
          <p:cNvSpPr txBox="true"/>
          <p:nvPr/>
        </p:nvSpPr>
        <p:spPr>
          <a:xfrm rot="0">
            <a:off x="1028700" y="2663692"/>
            <a:ext cx="8904696" cy="2899917"/>
          </a:xfrm>
          <a:prstGeom prst="rect">
            <a:avLst/>
          </a:prstGeom>
        </p:spPr>
        <p:txBody>
          <a:bodyPr anchor="t" rtlCol="false" tIns="0" lIns="0" bIns="0" rIns="0">
            <a:spAutoFit/>
          </a:bodyPr>
          <a:lstStyle/>
          <a:p>
            <a:pPr algn="l">
              <a:lnSpc>
                <a:spcPts val="10975"/>
              </a:lnSpc>
            </a:pPr>
            <a:r>
              <a:rPr lang="en-US" b="true" sz="9799" spc="-244">
                <a:solidFill>
                  <a:srgbClr val="FFFFFF"/>
                </a:solidFill>
                <a:latin typeface="Poppins Bold"/>
                <a:ea typeface="Poppins Bold"/>
                <a:cs typeface="Poppins Bold"/>
                <a:sym typeface="Poppins Bold"/>
              </a:rPr>
              <a:t>Analisis Data Rumah - EDA</a:t>
            </a:r>
          </a:p>
        </p:txBody>
      </p:sp>
      <p:grpSp>
        <p:nvGrpSpPr>
          <p:cNvPr name="Group 10" id="10"/>
          <p:cNvGrpSpPr/>
          <p:nvPr/>
        </p:nvGrpSpPr>
        <p:grpSpPr>
          <a:xfrm rot="0">
            <a:off x="8005391" y="9107805"/>
            <a:ext cx="2730336" cy="2346382"/>
            <a:chOff x="0" y="0"/>
            <a:chExt cx="812800" cy="698500"/>
          </a:xfrm>
        </p:grpSpPr>
        <p:sp>
          <p:nvSpPr>
            <p:cNvPr name="Freeform 11" id="11"/>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42EA2"/>
            </a:solidFill>
          </p:spPr>
        </p:sp>
        <p:sp>
          <p:nvSpPr>
            <p:cNvPr name="TextBox 12" id="12"/>
            <p:cNvSpPr txBox="true"/>
            <p:nvPr/>
          </p:nvSpPr>
          <p:spPr>
            <a:xfrm>
              <a:off x="114300" y="-47625"/>
              <a:ext cx="584200" cy="746125"/>
            </a:xfrm>
            <a:prstGeom prst="rect">
              <a:avLst/>
            </a:prstGeom>
          </p:spPr>
          <p:txBody>
            <a:bodyPr anchor="ctr" rtlCol="false" tIns="50800" lIns="50800" bIns="50800" rIns="50800"/>
            <a:lstStyle/>
            <a:p>
              <a:pPr algn="ctr">
                <a:lnSpc>
                  <a:spcPts val="3024"/>
                </a:lnSpc>
              </a:pPr>
            </a:p>
          </p:txBody>
        </p:sp>
      </p:grpSp>
      <p:sp>
        <p:nvSpPr>
          <p:cNvPr name="Freeform 13" id="13"/>
          <p:cNvSpPr/>
          <p:nvPr/>
        </p:nvSpPr>
        <p:spPr>
          <a:xfrm flipH="false" flipV="false" rot="0">
            <a:off x="7706992" y="1028700"/>
            <a:ext cx="2445221" cy="597615"/>
          </a:xfrm>
          <a:custGeom>
            <a:avLst/>
            <a:gdLst/>
            <a:ahLst/>
            <a:cxnLst/>
            <a:rect r="r" b="b" t="t" l="l"/>
            <a:pathLst>
              <a:path h="597615" w="2445221">
                <a:moveTo>
                  <a:pt x="0" y="0"/>
                </a:moveTo>
                <a:lnTo>
                  <a:pt x="2445221" y="0"/>
                </a:lnTo>
                <a:lnTo>
                  <a:pt x="2445221"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0" t="0" r="0" b="-123923"/>
            </a:stretch>
          </a:blipFill>
        </p:spPr>
      </p:sp>
      <p:sp>
        <p:nvSpPr>
          <p:cNvPr name="Freeform 14" id="14"/>
          <p:cNvSpPr/>
          <p:nvPr/>
        </p:nvSpPr>
        <p:spPr>
          <a:xfrm flipH="false" flipV="false" rot="0">
            <a:off x="5313797" y="8668686"/>
            <a:ext cx="2445221" cy="597615"/>
          </a:xfrm>
          <a:custGeom>
            <a:avLst/>
            <a:gdLst/>
            <a:ahLst/>
            <a:cxnLst/>
            <a:rect r="r" b="b" t="t" l="l"/>
            <a:pathLst>
              <a:path h="597615" w="2445221">
                <a:moveTo>
                  <a:pt x="0" y="0"/>
                </a:moveTo>
                <a:lnTo>
                  <a:pt x="2445221" y="0"/>
                </a:lnTo>
                <a:lnTo>
                  <a:pt x="2445221"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0" t="0" r="0" b="-123923"/>
            </a:stretch>
          </a:blipFill>
        </p:spPr>
      </p:sp>
      <p:grpSp>
        <p:nvGrpSpPr>
          <p:cNvPr name="Group 15" id="15"/>
          <p:cNvGrpSpPr/>
          <p:nvPr/>
        </p:nvGrpSpPr>
        <p:grpSpPr>
          <a:xfrm rot="0">
            <a:off x="9772673" y="3964769"/>
            <a:ext cx="963054" cy="827625"/>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42EA2"/>
            </a:solidFill>
          </p:spPr>
        </p:sp>
        <p:sp>
          <p:nvSpPr>
            <p:cNvPr name="TextBox 17" id="17"/>
            <p:cNvSpPr txBox="true"/>
            <p:nvPr/>
          </p:nvSpPr>
          <p:spPr>
            <a:xfrm>
              <a:off x="114300" y="-47625"/>
              <a:ext cx="584200" cy="746125"/>
            </a:xfrm>
            <a:prstGeom prst="rect">
              <a:avLst/>
            </a:prstGeom>
          </p:spPr>
          <p:txBody>
            <a:bodyPr anchor="ctr" rtlCol="false" tIns="50800" lIns="50800" bIns="50800" rIns="50800"/>
            <a:lstStyle/>
            <a:p>
              <a:pPr algn="ctr">
                <a:lnSpc>
                  <a:spcPts val="3024"/>
                </a:lnSpc>
              </a:pPr>
            </a:p>
          </p:txBody>
        </p:sp>
      </p:grpSp>
      <p:sp>
        <p:nvSpPr>
          <p:cNvPr name="Freeform 18" id="18"/>
          <p:cNvSpPr/>
          <p:nvPr/>
        </p:nvSpPr>
        <p:spPr>
          <a:xfrm flipH="false" flipV="false" rot="0">
            <a:off x="11153135" y="174499"/>
            <a:ext cx="7192037" cy="7580539"/>
          </a:xfrm>
          <a:custGeom>
            <a:avLst/>
            <a:gdLst/>
            <a:ahLst/>
            <a:cxnLst/>
            <a:rect r="r" b="b" t="t" l="l"/>
            <a:pathLst>
              <a:path h="7580539" w="7192037">
                <a:moveTo>
                  <a:pt x="0" y="0"/>
                </a:moveTo>
                <a:lnTo>
                  <a:pt x="7192036" y="0"/>
                </a:lnTo>
                <a:lnTo>
                  <a:pt x="7192036" y="7580540"/>
                </a:lnTo>
                <a:lnTo>
                  <a:pt x="0" y="7580540"/>
                </a:lnTo>
                <a:lnTo>
                  <a:pt x="0" y="0"/>
                </a:lnTo>
                <a:close/>
              </a:path>
            </a:pathLst>
          </a:custGeom>
          <a:blipFill>
            <a:blip r:embed="rId5"/>
            <a:stretch>
              <a:fillRect l="0" t="0" r="0" b="0"/>
            </a:stretch>
          </a:blipFill>
        </p:spPr>
      </p:sp>
      <p:sp>
        <p:nvSpPr>
          <p:cNvPr name="TextBox 19" id="19"/>
          <p:cNvSpPr txBox="true"/>
          <p:nvPr/>
        </p:nvSpPr>
        <p:spPr>
          <a:xfrm rot="0">
            <a:off x="809883" y="6025357"/>
            <a:ext cx="9123513" cy="436245"/>
          </a:xfrm>
          <a:prstGeom prst="rect">
            <a:avLst/>
          </a:prstGeom>
        </p:spPr>
        <p:txBody>
          <a:bodyPr anchor="t" rtlCol="false" tIns="0" lIns="0" bIns="0" rIns="0">
            <a:spAutoFit/>
          </a:bodyPr>
          <a:lstStyle/>
          <a:p>
            <a:pPr algn="l">
              <a:lnSpc>
                <a:spcPts val="3599"/>
              </a:lnSpc>
            </a:pPr>
            <a:r>
              <a:rPr lang="en-US" b="true" sz="2499" spc="324">
                <a:solidFill>
                  <a:srgbClr val="FFFFFF"/>
                </a:solidFill>
                <a:latin typeface="Now Bold"/>
                <a:ea typeface="Now Bold"/>
                <a:cs typeface="Now Bold"/>
                <a:sym typeface="Now Bold"/>
              </a:rPr>
              <a:t>EXPLORATO</a:t>
            </a:r>
            <a:r>
              <a:rPr lang="en-US" b="true" sz="2499" spc="324">
                <a:solidFill>
                  <a:srgbClr val="FFFFFF"/>
                </a:solidFill>
                <a:latin typeface="Now Bold"/>
                <a:ea typeface="Now Bold"/>
                <a:cs typeface="Now Bold"/>
                <a:sym typeface="Now Bold"/>
              </a:rPr>
              <a:t>RY DATA ANALYSIS FROM KAGGLE</a:t>
            </a:r>
          </a:p>
        </p:txBody>
      </p:sp>
      <p:sp>
        <p:nvSpPr>
          <p:cNvPr name="TextBox 20" id="20"/>
          <p:cNvSpPr txBox="true"/>
          <p:nvPr/>
        </p:nvSpPr>
        <p:spPr>
          <a:xfrm rot="0">
            <a:off x="1028700" y="1005078"/>
            <a:ext cx="4847366" cy="364617"/>
          </a:xfrm>
          <a:prstGeom prst="rect">
            <a:avLst/>
          </a:prstGeom>
        </p:spPr>
        <p:txBody>
          <a:bodyPr anchor="t" rtlCol="false" tIns="0" lIns="0" bIns="0" rIns="0">
            <a:spAutoFit/>
          </a:bodyPr>
          <a:lstStyle/>
          <a:p>
            <a:pPr algn="l">
              <a:lnSpc>
                <a:spcPts val="3024"/>
              </a:lnSpc>
            </a:pPr>
            <a:r>
              <a:rPr lang="en-US" sz="2100" spc="42">
                <a:solidFill>
                  <a:srgbClr val="FFFFFF"/>
                </a:solidFill>
                <a:latin typeface="Now"/>
                <a:ea typeface="Now"/>
                <a:cs typeface="Now"/>
                <a:sym typeface="Now"/>
              </a:rPr>
              <a:t>Herika Risky Dinanti</a:t>
            </a:r>
          </a:p>
        </p:txBody>
      </p:sp>
      <p:sp>
        <p:nvSpPr>
          <p:cNvPr name="TextBox 21" id="21"/>
          <p:cNvSpPr txBox="true"/>
          <p:nvPr/>
        </p:nvSpPr>
        <p:spPr>
          <a:xfrm rot="0">
            <a:off x="438339" y="9296445"/>
            <a:ext cx="7320679" cy="745617"/>
          </a:xfrm>
          <a:prstGeom prst="rect">
            <a:avLst/>
          </a:prstGeom>
        </p:spPr>
        <p:txBody>
          <a:bodyPr anchor="t" rtlCol="false" tIns="0" lIns="0" bIns="0" rIns="0">
            <a:spAutoFit/>
          </a:bodyPr>
          <a:lstStyle/>
          <a:p>
            <a:pPr algn="l">
              <a:lnSpc>
                <a:spcPts val="3024"/>
              </a:lnSpc>
            </a:pPr>
            <a:r>
              <a:rPr lang="en-US" sz="2100" spc="42" u="sng">
                <a:solidFill>
                  <a:srgbClr val="FFFFFF"/>
                </a:solidFill>
                <a:latin typeface="Now"/>
                <a:ea typeface="Now"/>
                <a:cs typeface="Now"/>
                <a:sym typeface="Now"/>
                <a:hlinkClick r:id="rId6" tooltip="https://colab.research.google.com/drive/1n9hoTSuuNh3kUdcgXO_orHYqgCulMWMI?usp=sharing"/>
              </a:rPr>
              <a:t>https://colab.research.google.com/drive/1n9hoTSuuNh3kUdcgXO_orHYqgCulMWMI?usp=sharing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4BBD"/>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8415032" y="1806435"/>
            <a:ext cx="12667801" cy="7078134"/>
          </a:xfrm>
          <a:custGeom>
            <a:avLst/>
            <a:gdLst/>
            <a:ahLst/>
            <a:cxnLst/>
            <a:rect r="r" b="b" t="t" l="l"/>
            <a:pathLst>
              <a:path h="7078134" w="12667801">
                <a:moveTo>
                  <a:pt x="0" y="0"/>
                </a:moveTo>
                <a:lnTo>
                  <a:pt x="12667802" y="0"/>
                </a:lnTo>
                <a:lnTo>
                  <a:pt x="12667802" y="7078134"/>
                </a:lnTo>
                <a:lnTo>
                  <a:pt x="0" y="7078134"/>
                </a:lnTo>
                <a:lnTo>
                  <a:pt x="0" y="0"/>
                </a:lnTo>
                <a:close/>
              </a:path>
            </a:pathLst>
          </a:custGeom>
          <a:blipFill>
            <a:blip r:embed="rId2"/>
            <a:stretch>
              <a:fillRect l="0" t="0" r="0" b="0"/>
            </a:stretch>
          </a:blipFill>
        </p:spPr>
      </p:sp>
      <p:grpSp>
        <p:nvGrpSpPr>
          <p:cNvPr name="Group 3" id="3"/>
          <p:cNvGrpSpPr/>
          <p:nvPr/>
        </p:nvGrpSpPr>
        <p:grpSpPr>
          <a:xfrm rot="0">
            <a:off x="8561010" y="7877691"/>
            <a:ext cx="3660203" cy="4259145"/>
            <a:chOff x="0" y="0"/>
            <a:chExt cx="698500" cy="812800"/>
          </a:xfrm>
        </p:grpSpPr>
        <p:sp>
          <p:nvSpPr>
            <p:cNvPr name="Freeform 4" id="4"/>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042EA2"/>
            </a:solidFill>
          </p:spPr>
        </p:sp>
        <p:sp>
          <p:nvSpPr>
            <p:cNvPr name="TextBox 5" id="5"/>
            <p:cNvSpPr txBox="true"/>
            <p:nvPr/>
          </p:nvSpPr>
          <p:spPr>
            <a:xfrm>
              <a:off x="0" y="92075"/>
              <a:ext cx="698500" cy="581025"/>
            </a:xfrm>
            <a:prstGeom prst="rect">
              <a:avLst/>
            </a:prstGeom>
          </p:spPr>
          <p:txBody>
            <a:bodyPr anchor="ctr" rtlCol="false" tIns="50800" lIns="50800" bIns="50800" rIns="50800"/>
            <a:lstStyle/>
            <a:p>
              <a:pPr algn="ctr">
                <a:lnSpc>
                  <a:spcPts val="3024"/>
                </a:lnSpc>
              </a:pPr>
            </a:p>
          </p:txBody>
        </p:sp>
      </p:grpSp>
      <p:sp>
        <p:nvSpPr>
          <p:cNvPr name="Freeform 6" id="6"/>
          <p:cNvSpPr/>
          <p:nvPr/>
        </p:nvSpPr>
        <p:spPr>
          <a:xfrm flipH="false" flipV="false" rot="0">
            <a:off x="1028700" y="1028700"/>
            <a:ext cx="2445221" cy="597615"/>
          </a:xfrm>
          <a:custGeom>
            <a:avLst/>
            <a:gdLst/>
            <a:ahLst/>
            <a:cxnLst/>
            <a:rect r="r" b="b" t="t" l="l"/>
            <a:pathLst>
              <a:path h="597615" w="2445221">
                <a:moveTo>
                  <a:pt x="0" y="0"/>
                </a:moveTo>
                <a:lnTo>
                  <a:pt x="2445221" y="0"/>
                </a:lnTo>
                <a:lnTo>
                  <a:pt x="2445221"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0" t="0" r="0" b="-123923"/>
            </a:stretch>
          </a:blipFill>
        </p:spPr>
      </p:sp>
      <p:sp>
        <p:nvSpPr>
          <p:cNvPr name="Freeform 7" id="7"/>
          <p:cNvSpPr/>
          <p:nvPr/>
        </p:nvSpPr>
        <p:spPr>
          <a:xfrm flipH="false" flipV="false" rot="0">
            <a:off x="7821526" y="8660685"/>
            <a:ext cx="1962095" cy="597615"/>
          </a:xfrm>
          <a:custGeom>
            <a:avLst/>
            <a:gdLst/>
            <a:ahLst/>
            <a:cxnLst/>
            <a:rect r="r" b="b" t="t" l="l"/>
            <a:pathLst>
              <a:path h="597615" w="1962095">
                <a:moveTo>
                  <a:pt x="0" y="0"/>
                </a:moveTo>
                <a:lnTo>
                  <a:pt x="1962095" y="0"/>
                </a:lnTo>
                <a:lnTo>
                  <a:pt x="1962095"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24622" t="0" r="0" b="-123923"/>
            </a:stretch>
          </a:blipFill>
        </p:spPr>
      </p:sp>
      <p:sp>
        <p:nvSpPr>
          <p:cNvPr name="Freeform 8" id="8"/>
          <p:cNvSpPr/>
          <p:nvPr/>
        </p:nvSpPr>
        <p:spPr>
          <a:xfrm flipH="false" flipV="false" rot="0">
            <a:off x="11120274" y="431085"/>
            <a:ext cx="6934652" cy="7446606"/>
          </a:xfrm>
          <a:custGeom>
            <a:avLst/>
            <a:gdLst/>
            <a:ahLst/>
            <a:cxnLst/>
            <a:rect r="r" b="b" t="t" l="l"/>
            <a:pathLst>
              <a:path h="7446606" w="6934652">
                <a:moveTo>
                  <a:pt x="0" y="0"/>
                </a:moveTo>
                <a:lnTo>
                  <a:pt x="6934653" y="0"/>
                </a:lnTo>
                <a:lnTo>
                  <a:pt x="6934653" y="7446606"/>
                </a:lnTo>
                <a:lnTo>
                  <a:pt x="0" y="7446606"/>
                </a:lnTo>
                <a:lnTo>
                  <a:pt x="0" y="0"/>
                </a:lnTo>
                <a:close/>
              </a:path>
            </a:pathLst>
          </a:custGeom>
          <a:blipFill>
            <a:blip r:embed="rId5"/>
            <a:stretch>
              <a:fillRect l="0" t="0" r="0" b="0"/>
            </a:stretch>
          </a:blipFill>
        </p:spPr>
      </p:sp>
      <p:sp>
        <p:nvSpPr>
          <p:cNvPr name="TextBox 9" id="9"/>
          <p:cNvSpPr txBox="true"/>
          <p:nvPr/>
        </p:nvSpPr>
        <p:spPr>
          <a:xfrm rot="0">
            <a:off x="1028700" y="2255273"/>
            <a:ext cx="5784996" cy="1014187"/>
          </a:xfrm>
          <a:prstGeom prst="rect">
            <a:avLst/>
          </a:prstGeom>
        </p:spPr>
        <p:txBody>
          <a:bodyPr anchor="t" rtlCol="false" tIns="0" lIns="0" bIns="0" rIns="0">
            <a:spAutoFit/>
          </a:bodyPr>
          <a:lstStyle/>
          <a:p>
            <a:pPr algn="l">
              <a:lnSpc>
                <a:spcPts val="7435"/>
              </a:lnSpc>
            </a:pPr>
            <a:r>
              <a:rPr lang="en-US" b="true" sz="6638" spc="-165">
                <a:solidFill>
                  <a:srgbClr val="FFFFFF"/>
                </a:solidFill>
                <a:latin typeface="Poppins Bold"/>
                <a:ea typeface="Poppins Bold"/>
                <a:cs typeface="Poppins Bold"/>
                <a:sym typeface="Poppins Bold"/>
              </a:rPr>
              <a:t>Tujuan</a:t>
            </a:r>
          </a:p>
        </p:txBody>
      </p:sp>
      <p:sp>
        <p:nvSpPr>
          <p:cNvPr name="TextBox 10" id="10"/>
          <p:cNvSpPr txBox="true"/>
          <p:nvPr/>
        </p:nvSpPr>
        <p:spPr>
          <a:xfrm rot="0">
            <a:off x="1028700" y="3385303"/>
            <a:ext cx="7309889" cy="3515106"/>
          </a:xfrm>
          <a:prstGeom prst="rect">
            <a:avLst/>
          </a:prstGeom>
        </p:spPr>
        <p:txBody>
          <a:bodyPr anchor="t" rtlCol="false" tIns="0" lIns="0" bIns="0" rIns="0">
            <a:spAutoFit/>
          </a:bodyPr>
          <a:lstStyle/>
          <a:p>
            <a:pPr algn="just">
              <a:lnSpc>
                <a:spcPts val="4031"/>
              </a:lnSpc>
            </a:pPr>
            <a:r>
              <a:rPr lang="en-US" sz="2799" spc="55">
                <a:solidFill>
                  <a:srgbClr val="FFFFFF"/>
                </a:solidFill>
                <a:latin typeface="Now"/>
                <a:ea typeface="Now"/>
                <a:cs typeface="Now"/>
                <a:sym typeface="Now"/>
              </a:rPr>
              <a:t>Pr</a:t>
            </a:r>
            <a:r>
              <a:rPr lang="en-US" sz="2799" spc="55">
                <a:solidFill>
                  <a:srgbClr val="FFFFFF"/>
                </a:solidFill>
                <a:latin typeface="Now"/>
                <a:ea typeface="Now"/>
                <a:cs typeface="Now"/>
                <a:sym typeface="Now"/>
              </a:rPr>
              <a:t>oyek ini bertujuan untuk melakukan analisis eksplorasi data (EDA) pada dataset yang berisi informasi tentang rumah yang dijual. Analisis ini mencakup pembersihan data, visualisasi, dan pemahaman pola serta hubungan antar variabel.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4BBD"/>
        </a:solidFill>
      </p:bgPr>
    </p:bg>
    <p:spTree>
      <p:nvGrpSpPr>
        <p:cNvPr id="1" name=""/>
        <p:cNvGrpSpPr/>
        <p:nvPr/>
      </p:nvGrpSpPr>
      <p:grpSpPr>
        <a:xfrm>
          <a:off x="0" y="0"/>
          <a:ext cx="0" cy="0"/>
          <a:chOff x="0" y="0"/>
          <a:chExt cx="0" cy="0"/>
        </a:xfrm>
      </p:grpSpPr>
      <p:grpSp>
        <p:nvGrpSpPr>
          <p:cNvPr name="Group 2" id="2"/>
          <p:cNvGrpSpPr/>
          <p:nvPr/>
        </p:nvGrpSpPr>
        <p:grpSpPr>
          <a:xfrm rot="0">
            <a:off x="518779" y="3443409"/>
            <a:ext cx="5657607" cy="945671"/>
            <a:chOff x="0" y="0"/>
            <a:chExt cx="3844515" cy="642612"/>
          </a:xfrm>
        </p:grpSpPr>
        <p:sp>
          <p:nvSpPr>
            <p:cNvPr name="Freeform 3" id="3"/>
            <p:cNvSpPr/>
            <p:nvPr/>
          </p:nvSpPr>
          <p:spPr>
            <a:xfrm flipH="false" flipV="false" rot="0">
              <a:off x="0" y="0"/>
              <a:ext cx="3844515" cy="642612"/>
            </a:xfrm>
            <a:custGeom>
              <a:avLst/>
              <a:gdLst/>
              <a:ahLst/>
              <a:cxnLst/>
              <a:rect r="r" b="b" t="t" l="l"/>
              <a:pathLst>
                <a:path h="642612" w="3844515">
                  <a:moveTo>
                    <a:pt x="203200" y="0"/>
                  </a:moveTo>
                  <a:lnTo>
                    <a:pt x="3844515" y="0"/>
                  </a:lnTo>
                  <a:lnTo>
                    <a:pt x="3641315" y="642612"/>
                  </a:lnTo>
                  <a:lnTo>
                    <a:pt x="0" y="642612"/>
                  </a:lnTo>
                  <a:lnTo>
                    <a:pt x="203200" y="0"/>
                  </a:lnTo>
                  <a:close/>
                </a:path>
              </a:pathLst>
            </a:custGeom>
            <a:solidFill>
              <a:srgbClr val="042EA2"/>
            </a:solidFill>
          </p:spPr>
        </p:sp>
        <p:sp>
          <p:nvSpPr>
            <p:cNvPr name="TextBox 4" id="4"/>
            <p:cNvSpPr txBox="true"/>
            <p:nvPr/>
          </p:nvSpPr>
          <p:spPr>
            <a:xfrm>
              <a:off x="101600" y="-47625"/>
              <a:ext cx="3641315" cy="690237"/>
            </a:xfrm>
            <a:prstGeom prst="rect">
              <a:avLst/>
            </a:prstGeom>
          </p:spPr>
          <p:txBody>
            <a:bodyPr anchor="ctr" rtlCol="false" tIns="50800" lIns="50800" bIns="50800" rIns="50800"/>
            <a:lstStyle/>
            <a:p>
              <a:pPr algn="ctr">
                <a:lnSpc>
                  <a:spcPts val="3024"/>
                </a:lnSpc>
              </a:pPr>
            </a:p>
          </p:txBody>
        </p:sp>
      </p:grpSp>
      <p:grpSp>
        <p:nvGrpSpPr>
          <p:cNvPr name="Group 5" id="5"/>
          <p:cNvGrpSpPr/>
          <p:nvPr/>
        </p:nvGrpSpPr>
        <p:grpSpPr>
          <a:xfrm rot="0">
            <a:off x="518779" y="4988841"/>
            <a:ext cx="5657607" cy="1020988"/>
            <a:chOff x="0" y="0"/>
            <a:chExt cx="3311734" cy="597645"/>
          </a:xfrm>
        </p:grpSpPr>
        <p:sp>
          <p:nvSpPr>
            <p:cNvPr name="Freeform 6" id="6"/>
            <p:cNvSpPr/>
            <p:nvPr/>
          </p:nvSpPr>
          <p:spPr>
            <a:xfrm flipH="false" flipV="false" rot="0">
              <a:off x="0" y="0"/>
              <a:ext cx="3311734" cy="597645"/>
            </a:xfrm>
            <a:custGeom>
              <a:avLst/>
              <a:gdLst/>
              <a:ahLst/>
              <a:cxnLst/>
              <a:rect r="r" b="b" t="t" l="l"/>
              <a:pathLst>
                <a:path h="597645" w="3311734">
                  <a:moveTo>
                    <a:pt x="203200" y="0"/>
                  </a:moveTo>
                  <a:lnTo>
                    <a:pt x="3311734" y="0"/>
                  </a:lnTo>
                  <a:lnTo>
                    <a:pt x="3108534" y="597645"/>
                  </a:lnTo>
                  <a:lnTo>
                    <a:pt x="0" y="597645"/>
                  </a:lnTo>
                  <a:lnTo>
                    <a:pt x="203200" y="0"/>
                  </a:lnTo>
                  <a:close/>
                </a:path>
              </a:pathLst>
            </a:custGeom>
            <a:solidFill>
              <a:srgbClr val="042EA2"/>
            </a:solidFill>
          </p:spPr>
        </p:sp>
        <p:sp>
          <p:nvSpPr>
            <p:cNvPr name="TextBox 7" id="7"/>
            <p:cNvSpPr txBox="true"/>
            <p:nvPr/>
          </p:nvSpPr>
          <p:spPr>
            <a:xfrm>
              <a:off x="101600" y="-47625"/>
              <a:ext cx="3108534" cy="645270"/>
            </a:xfrm>
            <a:prstGeom prst="rect">
              <a:avLst/>
            </a:prstGeom>
          </p:spPr>
          <p:txBody>
            <a:bodyPr anchor="ctr" rtlCol="false" tIns="50800" lIns="50800" bIns="50800" rIns="50800"/>
            <a:lstStyle/>
            <a:p>
              <a:pPr algn="ctr">
                <a:lnSpc>
                  <a:spcPts val="3024"/>
                </a:lnSpc>
              </a:pPr>
            </a:p>
          </p:txBody>
        </p:sp>
      </p:grpSp>
      <p:sp>
        <p:nvSpPr>
          <p:cNvPr name="Freeform 8" id="8"/>
          <p:cNvSpPr/>
          <p:nvPr/>
        </p:nvSpPr>
        <p:spPr>
          <a:xfrm flipH="true" flipV="false" rot="-5400000">
            <a:off x="8500569" y="1342622"/>
            <a:ext cx="12667801" cy="7078134"/>
          </a:xfrm>
          <a:custGeom>
            <a:avLst/>
            <a:gdLst/>
            <a:ahLst/>
            <a:cxnLst/>
            <a:rect r="r" b="b" t="t" l="l"/>
            <a:pathLst>
              <a:path h="7078134" w="12667801">
                <a:moveTo>
                  <a:pt x="12667802" y="0"/>
                </a:moveTo>
                <a:lnTo>
                  <a:pt x="0" y="0"/>
                </a:lnTo>
                <a:lnTo>
                  <a:pt x="0" y="7078135"/>
                </a:lnTo>
                <a:lnTo>
                  <a:pt x="12667802" y="7078135"/>
                </a:lnTo>
                <a:lnTo>
                  <a:pt x="12667802" y="0"/>
                </a:lnTo>
                <a:close/>
              </a:path>
            </a:pathLst>
          </a:custGeom>
          <a:blipFill>
            <a:blip r:embed="rId2"/>
            <a:stretch>
              <a:fillRect l="0" t="0" r="0" b="0"/>
            </a:stretch>
          </a:blipFill>
        </p:spPr>
      </p:sp>
      <p:grpSp>
        <p:nvGrpSpPr>
          <p:cNvPr name="Group 9" id="9"/>
          <p:cNvGrpSpPr/>
          <p:nvPr/>
        </p:nvGrpSpPr>
        <p:grpSpPr>
          <a:xfrm rot="0">
            <a:off x="8867567" y="-558595"/>
            <a:ext cx="2326512" cy="1999346"/>
            <a:chOff x="0" y="0"/>
            <a:chExt cx="812800" cy="698500"/>
          </a:xfrm>
        </p:grpSpPr>
        <p:sp>
          <p:nvSpPr>
            <p:cNvPr name="Freeform 10" id="10"/>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42EA2"/>
            </a:solidFill>
          </p:spPr>
        </p:sp>
        <p:sp>
          <p:nvSpPr>
            <p:cNvPr name="TextBox 11" id="11"/>
            <p:cNvSpPr txBox="true"/>
            <p:nvPr/>
          </p:nvSpPr>
          <p:spPr>
            <a:xfrm>
              <a:off x="114300" y="-47625"/>
              <a:ext cx="584200" cy="746125"/>
            </a:xfrm>
            <a:prstGeom prst="rect">
              <a:avLst/>
            </a:prstGeom>
          </p:spPr>
          <p:txBody>
            <a:bodyPr anchor="ctr" rtlCol="false" tIns="50800" lIns="50800" bIns="50800" rIns="50800"/>
            <a:lstStyle/>
            <a:p>
              <a:pPr algn="ctr">
                <a:lnSpc>
                  <a:spcPts val="3024"/>
                </a:lnSpc>
              </a:pPr>
            </a:p>
          </p:txBody>
        </p:sp>
      </p:grpSp>
      <p:sp>
        <p:nvSpPr>
          <p:cNvPr name="Freeform 12" id="12"/>
          <p:cNvSpPr/>
          <p:nvPr/>
        </p:nvSpPr>
        <p:spPr>
          <a:xfrm flipH="false" flipV="false" rot="0">
            <a:off x="10030823" y="4881689"/>
            <a:ext cx="1667537" cy="597615"/>
          </a:xfrm>
          <a:custGeom>
            <a:avLst/>
            <a:gdLst/>
            <a:ahLst/>
            <a:cxnLst/>
            <a:rect r="r" b="b" t="t" l="l"/>
            <a:pathLst>
              <a:path h="597615" w="1667537">
                <a:moveTo>
                  <a:pt x="0" y="0"/>
                </a:moveTo>
                <a:lnTo>
                  <a:pt x="1667537" y="0"/>
                </a:lnTo>
                <a:lnTo>
                  <a:pt x="1667537"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46636" t="0" r="0" b="-123923"/>
            </a:stretch>
          </a:blipFill>
        </p:spPr>
      </p:sp>
      <p:sp>
        <p:nvSpPr>
          <p:cNvPr name="Freeform 13" id="13"/>
          <p:cNvSpPr/>
          <p:nvPr/>
        </p:nvSpPr>
        <p:spPr>
          <a:xfrm flipH="false" flipV="false" rot="0">
            <a:off x="1028700" y="893620"/>
            <a:ext cx="2445221" cy="597615"/>
          </a:xfrm>
          <a:custGeom>
            <a:avLst/>
            <a:gdLst/>
            <a:ahLst/>
            <a:cxnLst/>
            <a:rect r="r" b="b" t="t" l="l"/>
            <a:pathLst>
              <a:path h="597615" w="2445221">
                <a:moveTo>
                  <a:pt x="0" y="0"/>
                </a:moveTo>
                <a:lnTo>
                  <a:pt x="2445221" y="0"/>
                </a:lnTo>
                <a:lnTo>
                  <a:pt x="2445221"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0" t="0" r="0" b="-123923"/>
            </a:stretch>
          </a:blipFill>
        </p:spPr>
      </p:sp>
      <p:sp>
        <p:nvSpPr>
          <p:cNvPr name="Freeform 14" id="14"/>
          <p:cNvSpPr/>
          <p:nvPr/>
        </p:nvSpPr>
        <p:spPr>
          <a:xfrm flipH="false" flipV="false" rot="0">
            <a:off x="11412961" y="1808777"/>
            <a:ext cx="6147472" cy="6147472"/>
          </a:xfrm>
          <a:custGeom>
            <a:avLst/>
            <a:gdLst/>
            <a:ahLst/>
            <a:cxnLst/>
            <a:rect r="r" b="b" t="t" l="l"/>
            <a:pathLst>
              <a:path h="6147472" w="6147472">
                <a:moveTo>
                  <a:pt x="0" y="0"/>
                </a:moveTo>
                <a:lnTo>
                  <a:pt x="6147472" y="0"/>
                </a:lnTo>
                <a:lnTo>
                  <a:pt x="6147472" y="6147473"/>
                </a:lnTo>
                <a:lnTo>
                  <a:pt x="0" y="61474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518779" y="1799252"/>
            <a:ext cx="9512044" cy="856996"/>
          </a:xfrm>
          <a:prstGeom prst="rect">
            <a:avLst/>
          </a:prstGeom>
        </p:spPr>
        <p:txBody>
          <a:bodyPr anchor="t" rtlCol="false" tIns="0" lIns="0" bIns="0" rIns="0">
            <a:spAutoFit/>
          </a:bodyPr>
          <a:lstStyle/>
          <a:p>
            <a:pPr algn="l">
              <a:lnSpc>
                <a:spcPts val="6272"/>
              </a:lnSpc>
            </a:pPr>
            <a:r>
              <a:rPr lang="en-US" b="true" sz="5600" spc="-140">
                <a:solidFill>
                  <a:srgbClr val="FFFFFF"/>
                </a:solidFill>
                <a:latin typeface="Poppins Bold"/>
                <a:ea typeface="Poppins Bold"/>
                <a:cs typeface="Poppins Bold"/>
                <a:sym typeface="Poppins Bold"/>
              </a:rPr>
              <a:t>Teknologi yang Digunakan</a:t>
            </a:r>
          </a:p>
        </p:txBody>
      </p:sp>
      <p:sp>
        <p:nvSpPr>
          <p:cNvPr name="TextBox 16" id="16"/>
          <p:cNvSpPr txBox="true"/>
          <p:nvPr/>
        </p:nvSpPr>
        <p:spPr>
          <a:xfrm rot="0">
            <a:off x="963194" y="3432375"/>
            <a:ext cx="5021454" cy="910589"/>
          </a:xfrm>
          <a:prstGeom prst="rect">
            <a:avLst/>
          </a:prstGeom>
        </p:spPr>
        <p:txBody>
          <a:bodyPr anchor="t" rtlCol="false" tIns="0" lIns="0" bIns="0" rIns="0">
            <a:spAutoFit/>
          </a:bodyPr>
          <a:lstStyle/>
          <a:p>
            <a:pPr algn="l">
              <a:lnSpc>
                <a:spcPts val="3600"/>
              </a:lnSpc>
            </a:pPr>
            <a:r>
              <a:rPr lang="en-US" b="true" sz="2500" spc="325">
                <a:solidFill>
                  <a:srgbClr val="FFFFFF"/>
                </a:solidFill>
                <a:latin typeface="Now Bold"/>
                <a:ea typeface="Now Bold"/>
                <a:cs typeface="Now Bold"/>
                <a:sym typeface="Now Bold"/>
              </a:rPr>
              <a:t>BAHASA PEMROGRAMAN: PYTHON</a:t>
            </a:r>
          </a:p>
        </p:txBody>
      </p:sp>
      <p:sp>
        <p:nvSpPr>
          <p:cNvPr name="TextBox 17" id="17"/>
          <p:cNvSpPr txBox="true"/>
          <p:nvPr/>
        </p:nvSpPr>
        <p:spPr>
          <a:xfrm rot="0">
            <a:off x="963194" y="5247875"/>
            <a:ext cx="1922595" cy="445769"/>
          </a:xfrm>
          <a:prstGeom prst="rect">
            <a:avLst/>
          </a:prstGeom>
        </p:spPr>
        <p:txBody>
          <a:bodyPr anchor="t" rtlCol="false" tIns="0" lIns="0" bIns="0" rIns="0">
            <a:spAutoFit/>
          </a:bodyPr>
          <a:lstStyle/>
          <a:p>
            <a:pPr algn="l">
              <a:lnSpc>
                <a:spcPts val="3600"/>
              </a:lnSpc>
            </a:pPr>
            <a:r>
              <a:rPr lang="en-US" b="true" sz="2500" spc="325">
                <a:solidFill>
                  <a:srgbClr val="FFFFFF"/>
                </a:solidFill>
                <a:latin typeface="Now Bold"/>
                <a:ea typeface="Now Bold"/>
                <a:cs typeface="Now Bold"/>
                <a:sym typeface="Now Bold"/>
              </a:rPr>
              <a:t>LIBRARY:</a:t>
            </a:r>
          </a:p>
        </p:txBody>
      </p:sp>
      <p:sp>
        <p:nvSpPr>
          <p:cNvPr name="TextBox 18" id="18"/>
          <p:cNvSpPr txBox="true"/>
          <p:nvPr/>
        </p:nvSpPr>
        <p:spPr>
          <a:xfrm rot="0">
            <a:off x="963194" y="6161351"/>
            <a:ext cx="7578429" cy="26130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FFFFFF"/>
                </a:solidFill>
                <a:latin typeface="Open Sans Bold"/>
                <a:ea typeface="Open Sans Bold"/>
                <a:cs typeface="Open Sans Bold"/>
                <a:sym typeface="Open Sans Bold"/>
              </a:rPr>
              <a:t>Pandas: Untuk maniipulasi dan analisis data.</a:t>
            </a:r>
          </a:p>
          <a:p>
            <a:pPr algn="l" marL="539749" indent="-269875" lvl="1">
              <a:lnSpc>
                <a:spcPts val="3499"/>
              </a:lnSpc>
              <a:buFont typeface="Arial"/>
              <a:buChar char="•"/>
            </a:pPr>
            <a:r>
              <a:rPr lang="en-US" b="true" sz="2499">
                <a:solidFill>
                  <a:srgbClr val="FFFFFF"/>
                </a:solidFill>
                <a:latin typeface="Open Sans Bold"/>
                <a:ea typeface="Open Sans Bold"/>
                <a:cs typeface="Open Sans Bold"/>
                <a:sym typeface="Open Sans Bold"/>
              </a:rPr>
              <a:t>Numpy: Untuk operasi numerik.</a:t>
            </a:r>
          </a:p>
          <a:p>
            <a:pPr algn="l" marL="539749" indent="-269875" lvl="1">
              <a:lnSpc>
                <a:spcPts val="3499"/>
              </a:lnSpc>
              <a:buFont typeface="Arial"/>
              <a:buChar char="•"/>
            </a:pPr>
            <a:r>
              <a:rPr lang="en-US" b="true" sz="2499">
                <a:solidFill>
                  <a:srgbClr val="FFFFFF"/>
                </a:solidFill>
                <a:latin typeface="Open Sans Bold"/>
                <a:ea typeface="Open Sans Bold"/>
                <a:cs typeface="Open Sans Bold"/>
                <a:sym typeface="Open Sans Bold"/>
              </a:rPr>
              <a:t>Matplotlib: Untuk visualisasi data.</a:t>
            </a:r>
          </a:p>
          <a:p>
            <a:pPr algn="l" marL="539749" indent="-269875" lvl="1">
              <a:lnSpc>
                <a:spcPts val="3499"/>
              </a:lnSpc>
              <a:buFont typeface="Arial"/>
              <a:buChar char="•"/>
            </a:pPr>
            <a:r>
              <a:rPr lang="en-US" b="true" sz="2499">
                <a:solidFill>
                  <a:srgbClr val="FFFFFF"/>
                </a:solidFill>
                <a:latin typeface="Open Sans Bold"/>
                <a:ea typeface="Open Sans Bold"/>
                <a:cs typeface="Open Sans Bold"/>
                <a:sym typeface="Open Sans Bold"/>
              </a:rPr>
              <a:t>Seaborn: Untuk visualisasi yang lebih menarik dan informatif</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4BBD"/>
        </a:solidFill>
      </p:bgPr>
    </p:bg>
    <p:spTree>
      <p:nvGrpSpPr>
        <p:cNvPr id="1" name=""/>
        <p:cNvGrpSpPr/>
        <p:nvPr/>
      </p:nvGrpSpPr>
      <p:grpSpPr>
        <a:xfrm>
          <a:off x="0" y="0"/>
          <a:ext cx="0" cy="0"/>
          <a:chOff x="0" y="0"/>
          <a:chExt cx="0" cy="0"/>
        </a:xfrm>
      </p:grpSpPr>
      <p:sp>
        <p:nvSpPr>
          <p:cNvPr name="Freeform 2" id="2"/>
          <p:cNvSpPr/>
          <p:nvPr/>
        </p:nvSpPr>
        <p:spPr>
          <a:xfrm flipH="false" flipV="true" rot="-5400000">
            <a:off x="-2803491" y="844311"/>
            <a:ext cx="6525995" cy="5333572"/>
          </a:xfrm>
          <a:custGeom>
            <a:avLst/>
            <a:gdLst/>
            <a:ahLst/>
            <a:cxnLst/>
            <a:rect r="r" b="b" t="t" l="l"/>
            <a:pathLst>
              <a:path h="5333572" w="6525995">
                <a:moveTo>
                  <a:pt x="0" y="5333572"/>
                </a:moveTo>
                <a:lnTo>
                  <a:pt x="6525994" y="5333572"/>
                </a:lnTo>
                <a:lnTo>
                  <a:pt x="6525994" y="0"/>
                </a:lnTo>
                <a:lnTo>
                  <a:pt x="0" y="0"/>
                </a:lnTo>
                <a:lnTo>
                  <a:pt x="0" y="5333572"/>
                </a:lnTo>
                <a:close/>
              </a:path>
            </a:pathLst>
          </a:custGeom>
          <a:blipFill>
            <a:blip r:embed="rId2"/>
            <a:stretch>
              <a:fillRect l="0" t="0" r="-46269" b="0"/>
            </a:stretch>
          </a:blipFill>
        </p:spPr>
      </p:sp>
      <p:sp>
        <p:nvSpPr>
          <p:cNvPr name="Freeform 3" id="3"/>
          <p:cNvSpPr/>
          <p:nvPr/>
        </p:nvSpPr>
        <p:spPr>
          <a:xfrm flipH="false" flipV="true" rot="-5400000">
            <a:off x="2012592" y="3479062"/>
            <a:ext cx="6537741" cy="7078134"/>
          </a:xfrm>
          <a:custGeom>
            <a:avLst/>
            <a:gdLst/>
            <a:ahLst/>
            <a:cxnLst/>
            <a:rect r="r" b="b" t="t" l="l"/>
            <a:pathLst>
              <a:path h="7078134" w="6537741">
                <a:moveTo>
                  <a:pt x="0" y="7078134"/>
                </a:moveTo>
                <a:lnTo>
                  <a:pt x="6537741" y="7078134"/>
                </a:lnTo>
                <a:lnTo>
                  <a:pt x="6537741" y="0"/>
                </a:lnTo>
                <a:lnTo>
                  <a:pt x="0" y="0"/>
                </a:lnTo>
                <a:lnTo>
                  <a:pt x="0" y="7078134"/>
                </a:lnTo>
                <a:close/>
              </a:path>
            </a:pathLst>
          </a:custGeom>
          <a:blipFill>
            <a:blip r:embed="rId2"/>
            <a:stretch>
              <a:fillRect l="0" t="0" r="-93764" b="0"/>
            </a:stretch>
          </a:blipFill>
        </p:spPr>
      </p:sp>
      <p:sp>
        <p:nvSpPr>
          <p:cNvPr name="Freeform 4" id="4"/>
          <p:cNvSpPr/>
          <p:nvPr/>
        </p:nvSpPr>
        <p:spPr>
          <a:xfrm flipH="false" flipV="false" rot="0">
            <a:off x="6806267" y="2888384"/>
            <a:ext cx="1667537" cy="597615"/>
          </a:xfrm>
          <a:custGeom>
            <a:avLst/>
            <a:gdLst/>
            <a:ahLst/>
            <a:cxnLst/>
            <a:rect r="r" b="b" t="t" l="l"/>
            <a:pathLst>
              <a:path h="597615" w="1667537">
                <a:moveTo>
                  <a:pt x="0" y="0"/>
                </a:moveTo>
                <a:lnTo>
                  <a:pt x="1667537" y="0"/>
                </a:lnTo>
                <a:lnTo>
                  <a:pt x="1667537"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46636" t="0" r="0" b="-123923"/>
            </a:stretch>
          </a:blipFill>
        </p:spPr>
      </p:sp>
      <p:sp>
        <p:nvSpPr>
          <p:cNvPr name="Freeform 5" id="5"/>
          <p:cNvSpPr/>
          <p:nvPr/>
        </p:nvSpPr>
        <p:spPr>
          <a:xfrm flipH="false" flipV="false" rot="0">
            <a:off x="1742395" y="3644392"/>
            <a:ext cx="3530310" cy="1403913"/>
          </a:xfrm>
          <a:custGeom>
            <a:avLst/>
            <a:gdLst/>
            <a:ahLst/>
            <a:cxnLst/>
            <a:rect r="r" b="b" t="t" l="l"/>
            <a:pathLst>
              <a:path h="1403913" w="3530310">
                <a:moveTo>
                  <a:pt x="0" y="0"/>
                </a:moveTo>
                <a:lnTo>
                  <a:pt x="3530310" y="0"/>
                </a:lnTo>
                <a:lnTo>
                  <a:pt x="3530310" y="1403913"/>
                </a:lnTo>
                <a:lnTo>
                  <a:pt x="0" y="1403913"/>
                </a:lnTo>
                <a:lnTo>
                  <a:pt x="0" y="0"/>
                </a:lnTo>
                <a:close/>
              </a:path>
            </a:pathLst>
          </a:custGeom>
          <a:blipFill>
            <a:blip r:embed="rId5"/>
            <a:stretch>
              <a:fillRect l="0" t="0" r="-992" b="0"/>
            </a:stretch>
          </a:blipFill>
        </p:spPr>
      </p:sp>
      <p:sp>
        <p:nvSpPr>
          <p:cNvPr name="Freeform 6" id="6"/>
          <p:cNvSpPr/>
          <p:nvPr/>
        </p:nvSpPr>
        <p:spPr>
          <a:xfrm flipH="false" flipV="false" rot="0">
            <a:off x="1729643" y="5727259"/>
            <a:ext cx="5076624" cy="825082"/>
          </a:xfrm>
          <a:custGeom>
            <a:avLst/>
            <a:gdLst/>
            <a:ahLst/>
            <a:cxnLst/>
            <a:rect r="r" b="b" t="t" l="l"/>
            <a:pathLst>
              <a:path h="825082" w="5076624">
                <a:moveTo>
                  <a:pt x="0" y="0"/>
                </a:moveTo>
                <a:lnTo>
                  <a:pt x="5076624" y="0"/>
                </a:lnTo>
                <a:lnTo>
                  <a:pt x="5076624" y="825081"/>
                </a:lnTo>
                <a:lnTo>
                  <a:pt x="0" y="825081"/>
                </a:lnTo>
                <a:lnTo>
                  <a:pt x="0" y="0"/>
                </a:lnTo>
                <a:close/>
              </a:path>
            </a:pathLst>
          </a:custGeom>
          <a:blipFill>
            <a:blip r:embed="rId6"/>
            <a:stretch>
              <a:fillRect l="-1947" t="0" r="0" b="0"/>
            </a:stretch>
          </a:blipFill>
        </p:spPr>
      </p:sp>
      <p:sp>
        <p:nvSpPr>
          <p:cNvPr name="Freeform 7" id="7"/>
          <p:cNvSpPr/>
          <p:nvPr/>
        </p:nvSpPr>
        <p:spPr>
          <a:xfrm flipH="false" flipV="false" rot="0">
            <a:off x="1729643" y="7303418"/>
            <a:ext cx="4880236" cy="831334"/>
          </a:xfrm>
          <a:custGeom>
            <a:avLst/>
            <a:gdLst/>
            <a:ahLst/>
            <a:cxnLst/>
            <a:rect r="r" b="b" t="t" l="l"/>
            <a:pathLst>
              <a:path h="831334" w="4880236">
                <a:moveTo>
                  <a:pt x="0" y="0"/>
                </a:moveTo>
                <a:lnTo>
                  <a:pt x="4880236" y="0"/>
                </a:lnTo>
                <a:lnTo>
                  <a:pt x="4880236" y="831334"/>
                </a:lnTo>
                <a:lnTo>
                  <a:pt x="0" y="831334"/>
                </a:lnTo>
                <a:lnTo>
                  <a:pt x="0" y="0"/>
                </a:lnTo>
                <a:close/>
              </a:path>
            </a:pathLst>
          </a:custGeom>
          <a:blipFill>
            <a:blip r:embed="rId7"/>
            <a:stretch>
              <a:fillRect l="0" t="0" r="0" b="0"/>
            </a:stretch>
          </a:blipFill>
        </p:spPr>
      </p:sp>
      <p:sp>
        <p:nvSpPr>
          <p:cNvPr name="Freeform 8" id="8"/>
          <p:cNvSpPr/>
          <p:nvPr/>
        </p:nvSpPr>
        <p:spPr>
          <a:xfrm flipH="false" flipV="false" rot="0">
            <a:off x="1742395" y="8809598"/>
            <a:ext cx="5239440" cy="928730"/>
          </a:xfrm>
          <a:custGeom>
            <a:avLst/>
            <a:gdLst/>
            <a:ahLst/>
            <a:cxnLst/>
            <a:rect r="r" b="b" t="t" l="l"/>
            <a:pathLst>
              <a:path h="928730" w="5239440">
                <a:moveTo>
                  <a:pt x="0" y="0"/>
                </a:moveTo>
                <a:lnTo>
                  <a:pt x="5239440" y="0"/>
                </a:lnTo>
                <a:lnTo>
                  <a:pt x="5239440" y="928730"/>
                </a:lnTo>
                <a:lnTo>
                  <a:pt x="0" y="928730"/>
                </a:lnTo>
                <a:lnTo>
                  <a:pt x="0" y="0"/>
                </a:lnTo>
                <a:close/>
              </a:path>
            </a:pathLst>
          </a:custGeom>
          <a:blipFill>
            <a:blip r:embed="rId8"/>
            <a:stretch>
              <a:fillRect l="0" t="0" r="0" b="0"/>
            </a:stretch>
          </a:blipFill>
        </p:spPr>
      </p:sp>
      <p:sp>
        <p:nvSpPr>
          <p:cNvPr name="Freeform 9" id="9"/>
          <p:cNvSpPr/>
          <p:nvPr/>
        </p:nvSpPr>
        <p:spPr>
          <a:xfrm flipH="false" flipV="false" rot="0">
            <a:off x="11292334" y="3749259"/>
            <a:ext cx="5966966" cy="1069649"/>
          </a:xfrm>
          <a:custGeom>
            <a:avLst/>
            <a:gdLst/>
            <a:ahLst/>
            <a:cxnLst/>
            <a:rect r="r" b="b" t="t" l="l"/>
            <a:pathLst>
              <a:path h="1069649" w="5966966">
                <a:moveTo>
                  <a:pt x="0" y="0"/>
                </a:moveTo>
                <a:lnTo>
                  <a:pt x="5966966" y="0"/>
                </a:lnTo>
                <a:lnTo>
                  <a:pt x="5966966" y="1069649"/>
                </a:lnTo>
                <a:lnTo>
                  <a:pt x="0" y="1069649"/>
                </a:lnTo>
                <a:lnTo>
                  <a:pt x="0" y="0"/>
                </a:lnTo>
                <a:close/>
              </a:path>
            </a:pathLst>
          </a:custGeom>
          <a:blipFill>
            <a:blip r:embed="rId9"/>
            <a:stretch>
              <a:fillRect l="0" t="0" r="0" b="0"/>
            </a:stretch>
          </a:blipFill>
        </p:spPr>
      </p:sp>
      <p:sp>
        <p:nvSpPr>
          <p:cNvPr name="Freeform 10" id="10"/>
          <p:cNvSpPr/>
          <p:nvPr/>
        </p:nvSpPr>
        <p:spPr>
          <a:xfrm flipH="false" flipV="false" rot="0">
            <a:off x="11292334" y="5755834"/>
            <a:ext cx="5966966" cy="1477352"/>
          </a:xfrm>
          <a:custGeom>
            <a:avLst/>
            <a:gdLst/>
            <a:ahLst/>
            <a:cxnLst/>
            <a:rect r="r" b="b" t="t" l="l"/>
            <a:pathLst>
              <a:path h="1477352" w="5966966">
                <a:moveTo>
                  <a:pt x="0" y="0"/>
                </a:moveTo>
                <a:lnTo>
                  <a:pt x="5966966" y="0"/>
                </a:lnTo>
                <a:lnTo>
                  <a:pt x="5966966" y="1477352"/>
                </a:lnTo>
                <a:lnTo>
                  <a:pt x="0" y="1477352"/>
                </a:lnTo>
                <a:lnTo>
                  <a:pt x="0" y="0"/>
                </a:lnTo>
                <a:close/>
              </a:path>
            </a:pathLst>
          </a:custGeom>
          <a:blipFill>
            <a:blip r:embed="rId10"/>
            <a:stretch>
              <a:fillRect l="0" t="0" r="0" b="0"/>
            </a:stretch>
          </a:blipFill>
        </p:spPr>
      </p:sp>
      <p:sp>
        <p:nvSpPr>
          <p:cNvPr name="Freeform 11" id="11"/>
          <p:cNvSpPr/>
          <p:nvPr/>
        </p:nvSpPr>
        <p:spPr>
          <a:xfrm flipH="false" flipV="false" rot="0">
            <a:off x="11292334" y="8166635"/>
            <a:ext cx="5966966" cy="1290377"/>
          </a:xfrm>
          <a:custGeom>
            <a:avLst/>
            <a:gdLst/>
            <a:ahLst/>
            <a:cxnLst/>
            <a:rect r="r" b="b" t="t" l="l"/>
            <a:pathLst>
              <a:path h="1290377" w="5966966">
                <a:moveTo>
                  <a:pt x="0" y="0"/>
                </a:moveTo>
                <a:lnTo>
                  <a:pt x="5966966" y="0"/>
                </a:lnTo>
                <a:lnTo>
                  <a:pt x="5966966" y="1290377"/>
                </a:lnTo>
                <a:lnTo>
                  <a:pt x="0" y="1290377"/>
                </a:lnTo>
                <a:lnTo>
                  <a:pt x="0" y="0"/>
                </a:lnTo>
                <a:close/>
              </a:path>
            </a:pathLst>
          </a:custGeom>
          <a:blipFill>
            <a:blip r:embed="rId11"/>
            <a:stretch>
              <a:fillRect l="0" t="0" r="0" b="0"/>
            </a:stretch>
          </a:blipFill>
        </p:spPr>
      </p:sp>
      <p:sp>
        <p:nvSpPr>
          <p:cNvPr name="TextBox 12" id="12"/>
          <p:cNvSpPr txBox="true"/>
          <p:nvPr/>
        </p:nvSpPr>
        <p:spPr>
          <a:xfrm rot="0">
            <a:off x="5557584" y="974114"/>
            <a:ext cx="7172832" cy="1647571"/>
          </a:xfrm>
          <a:prstGeom prst="rect">
            <a:avLst/>
          </a:prstGeom>
        </p:spPr>
        <p:txBody>
          <a:bodyPr anchor="t" rtlCol="false" tIns="0" lIns="0" bIns="0" rIns="0">
            <a:spAutoFit/>
          </a:bodyPr>
          <a:lstStyle/>
          <a:p>
            <a:pPr algn="ctr">
              <a:lnSpc>
                <a:spcPts val="6271"/>
              </a:lnSpc>
            </a:pPr>
            <a:r>
              <a:rPr lang="en-US" b="true" sz="5599" spc="-139">
                <a:solidFill>
                  <a:srgbClr val="FFFFFF"/>
                </a:solidFill>
                <a:latin typeface="Poppins Bold"/>
                <a:ea typeface="Poppins Bold"/>
                <a:cs typeface="Poppins Bold"/>
                <a:sym typeface="Poppins Bold"/>
              </a:rPr>
              <a:t>Langkah - langkah Analisis</a:t>
            </a:r>
          </a:p>
        </p:txBody>
      </p:sp>
      <p:sp>
        <p:nvSpPr>
          <p:cNvPr name="TextBox 13" id="13"/>
          <p:cNvSpPr txBox="true"/>
          <p:nvPr/>
        </p:nvSpPr>
        <p:spPr>
          <a:xfrm rot="0">
            <a:off x="1028700" y="3206242"/>
            <a:ext cx="4524273"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Import Library</a:t>
            </a:r>
          </a:p>
        </p:txBody>
      </p:sp>
      <p:sp>
        <p:nvSpPr>
          <p:cNvPr name="TextBox 14" id="14"/>
          <p:cNvSpPr txBox="true"/>
          <p:nvPr/>
        </p:nvSpPr>
        <p:spPr>
          <a:xfrm rot="0">
            <a:off x="1028700" y="5212909"/>
            <a:ext cx="4524273"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Membaca Dataset</a:t>
            </a:r>
          </a:p>
        </p:txBody>
      </p:sp>
      <p:sp>
        <p:nvSpPr>
          <p:cNvPr name="TextBox 15" id="15"/>
          <p:cNvSpPr txBox="true"/>
          <p:nvPr/>
        </p:nvSpPr>
        <p:spPr>
          <a:xfrm rot="0">
            <a:off x="1028700" y="6793144"/>
            <a:ext cx="5724701"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Memeriksa Missing Value</a:t>
            </a:r>
          </a:p>
        </p:txBody>
      </p:sp>
      <p:sp>
        <p:nvSpPr>
          <p:cNvPr name="TextBox 16" id="16"/>
          <p:cNvSpPr txBox="true"/>
          <p:nvPr/>
        </p:nvSpPr>
        <p:spPr>
          <a:xfrm rot="0">
            <a:off x="1028700" y="8371448"/>
            <a:ext cx="5359223"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Cek Statistik Deskriptif</a:t>
            </a:r>
          </a:p>
        </p:txBody>
      </p:sp>
      <p:sp>
        <p:nvSpPr>
          <p:cNvPr name="TextBox 17" id="17"/>
          <p:cNvSpPr txBox="true"/>
          <p:nvPr/>
        </p:nvSpPr>
        <p:spPr>
          <a:xfrm rot="0">
            <a:off x="10697926" y="3206242"/>
            <a:ext cx="5528478"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Memerika Duplikasi</a:t>
            </a:r>
          </a:p>
        </p:txBody>
      </p:sp>
      <p:sp>
        <p:nvSpPr>
          <p:cNvPr name="TextBox 18" id="18"/>
          <p:cNvSpPr txBox="true"/>
          <p:nvPr/>
        </p:nvSpPr>
        <p:spPr>
          <a:xfrm rot="0">
            <a:off x="10697926" y="5212909"/>
            <a:ext cx="6561374"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Visualisasi Distribusi Numerik</a:t>
            </a:r>
          </a:p>
        </p:txBody>
      </p:sp>
      <p:sp>
        <p:nvSpPr>
          <p:cNvPr name="TextBox 19" id="19"/>
          <p:cNvSpPr txBox="true"/>
          <p:nvPr/>
        </p:nvSpPr>
        <p:spPr>
          <a:xfrm rot="0">
            <a:off x="10697926" y="7623711"/>
            <a:ext cx="5528478" cy="438150"/>
          </a:xfrm>
          <a:prstGeom prst="rect">
            <a:avLst/>
          </a:prstGeom>
        </p:spPr>
        <p:txBody>
          <a:bodyPr anchor="t" rtlCol="false" tIns="0" lIns="0" bIns="0" rIns="0">
            <a:spAutoFit/>
          </a:bodyPr>
          <a:lstStyle/>
          <a:p>
            <a:pPr algn="l" marL="647698" indent="-323849" lvl="1">
              <a:lnSpc>
                <a:spcPts val="3359"/>
              </a:lnSpc>
              <a:buFont typeface="Arial"/>
              <a:buChar char="•"/>
            </a:pPr>
            <a:r>
              <a:rPr lang="en-US" b="true" sz="2999" spc="59">
                <a:solidFill>
                  <a:srgbClr val="FFFFFF"/>
                </a:solidFill>
                <a:latin typeface="Now Medium"/>
                <a:ea typeface="Now Medium"/>
                <a:cs typeface="Now Medium"/>
                <a:sym typeface="Now Medium"/>
              </a:rPr>
              <a:t>Kolerasi Numerik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4BBD"/>
        </a:solidFill>
      </p:bgPr>
    </p:bg>
    <p:spTree>
      <p:nvGrpSpPr>
        <p:cNvPr id="1" name=""/>
        <p:cNvGrpSpPr/>
        <p:nvPr/>
      </p:nvGrpSpPr>
      <p:grpSpPr>
        <a:xfrm>
          <a:off x="0" y="0"/>
          <a:ext cx="0" cy="0"/>
          <a:chOff x="0" y="0"/>
          <a:chExt cx="0" cy="0"/>
        </a:xfrm>
      </p:grpSpPr>
      <p:grpSp>
        <p:nvGrpSpPr>
          <p:cNvPr name="Group 2" id="2"/>
          <p:cNvGrpSpPr/>
          <p:nvPr/>
        </p:nvGrpSpPr>
        <p:grpSpPr>
          <a:xfrm rot="0">
            <a:off x="12080881" y="2973206"/>
            <a:ext cx="5378462" cy="9046971"/>
            <a:chOff x="0" y="0"/>
            <a:chExt cx="769557" cy="1294451"/>
          </a:xfrm>
        </p:grpSpPr>
        <p:sp>
          <p:nvSpPr>
            <p:cNvPr name="Freeform 3" id="3"/>
            <p:cNvSpPr/>
            <p:nvPr/>
          </p:nvSpPr>
          <p:spPr>
            <a:xfrm flipH="false" flipV="false" rot="0">
              <a:off x="0" y="0"/>
              <a:ext cx="769557" cy="1294451"/>
            </a:xfrm>
            <a:custGeom>
              <a:avLst/>
              <a:gdLst/>
              <a:ahLst/>
              <a:cxnLst/>
              <a:rect r="r" b="b" t="t" l="l"/>
              <a:pathLst>
                <a:path h="1294451" w="769557">
                  <a:moveTo>
                    <a:pt x="384778" y="0"/>
                  </a:moveTo>
                  <a:lnTo>
                    <a:pt x="769557" y="203200"/>
                  </a:lnTo>
                  <a:lnTo>
                    <a:pt x="769557" y="1091251"/>
                  </a:lnTo>
                  <a:lnTo>
                    <a:pt x="384778" y="1294451"/>
                  </a:lnTo>
                  <a:lnTo>
                    <a:pt x="0" y="1091251"/>
                  </a:lnTo>
                  <a:lnTo>
                    <a:pt x="0" y="203200"/>
                  </a:lnTo>
                  <a:lnTo>
                    <a:pt x="384778" y="0"/>
                  </a:lnTo>
                  <a:close/>
                </a:path>
              </a:pathLst>
            </a:custGeom>
            <a:solidFill>
              <a:srgbClr val="042EA2"/>
            </a:solidFill>
          </p:spPr>
        </p:sp>
        <p:sp>
          <p:nvSpPr>
            <p:cNvPr name="TextBox 4" id="4"/>
            <p:cNvSpPr txBox="true"/>
            <p:nvPr/>
          </p:nvSpPr>
          <p:spPr>
            <a:xfrm>
              <a:off x="0" y="92075"/>
              <a:ext cx="769557" cy="1062676"/>
            </a:xfrm>
            <a:prstGeom prst="rect">
              <a:avLst/>
            </a:prstGeom>
          </p:spPr>
          <p:txBody>
            <a:bodyPr anchor="ctr" rtlCol="false" tIns="50800" lIns="50800" bIns="50800" rIns="50800"/>
            <a:lstStyle/>
            <a:p>
              <a:pPr algn="ctr">
                <a:lnSpc>
                  <a:spcPts val="3024"/>
                </a:lnSpc>
              </a:pPr>
            </a:p>
          </p:txBody>
        </p:sp>
      </p:grpSp>
      <p:sp>
        <p:nvSpPr>
          <p:cNvPr name="Freeform 5" id="5"/>
          <p:cNvSpPr/>
          <p:nvPr/>
        </p:nvSpPr>
        <p:spPr>
          <a:xfrm flipH="true" flipV="false" rot="-5400000">
            <a:off x="13868299" y="167762"/>
            <a:ext cx="8118951" cy="7078134"/>
          </a:xfrm>
          <a:custGeom>
            <a:avLst/>
            <a:gdLst/>
            <a:ahLst/>
            <a:cxnLst/>
            <a:rect r="r" b="b" t="t" l="l"/>
            <a:pathLst>
              <a:path h="7078134" w="8118951">
                <a:moveTo>
                  <a:pt x="8118951" y="0"/>
                </a:moveTo>
                <a:lnTo>
                  <a:pt x="0" y="0"/>
                </a:lnTo>
                <a:lnTo>
                  <a:pt x="0" y="7078134"/>
                </a:lnTo>
                <a:lnTo>
                  <a:pt x="8118951" y="7078134"/>
                </a:lnTo>
                <a:lnTo>
                  <a:pt x="8118951" y="0"/>
                </a:lnTo>
                <a:close/>
              </a:path>
            </a:pathLst>
          </a:custGeom>
          <a:blipFill>
            <a:blip r:embed="rId2"/>
            <a:stretch>
              <a:fillRect l="0" t="0" r="-56027" b="0"/>
            </a:stretch>
          </a:blipFill>
        </p:spPr>
      </p:sp>
      <p:grpSp>
        <p:nvGrpSpPr>
          <p:cNvPr name="Group 6" id="6"/>
          <p:cNvGrpSpPr/>
          <p:nvPr/>
        </p:nvGrpSpPr>
        <p:grpSpPr>
          <a:xfrm rot="0">
            <a:off x="833099" y="2973206"/>
            <a:ext cx="5378462" cy="9046971"/>
            <a:chOff x="0" y="0"/>
            <a:chExt cx="769557" cy="1294451"/>
          </a:xfrm>
        </p:grpSpPr>
        <p:sp>
          <p:nvSpPr>
            <p:cNvPr name="Freeform 7" id="7"/>
            <p:cNvSpPr/>
            <p:nvPr/>
          </p:nvSpPr>
          <p:spPr>
            <a:xfrm flipH="false" flipV="false" rot="0">
              <a:off x="0" y="0"/>
              <a:ext cx="769557" cy="1294451"/>
            </a:xfrm>
            <a:custGeom>
              <a:avLst/>
              <a:gdLst/>
              <a:ahLst/>
              <a:cxnLst/>
              <a:rect r="r" b="b" t="t" l="l"/>
              <a:pathLst>
                <a:path h="1294451" w="769557">
                  <a:moveTo>
                    <a:pt x="384778" y="0"/>
                  </a:moveTo>
                  <a:lnTo>
                    <a:pt x="769557" y="203200"/>
                  </a:lnTo>
                  <a:lnTo>
                    <a:pt x="769557" y="1091251"/>
                  </a:lnTo>
                  <a:lnTo>
                    <a:pt x="384778" y="1294451"/>
                  </a:lnTo>
                  <a:lnTo>
                    <a:pt x="0" y="1091251"/>
                  </a:lnTo>
                  <a:lnTo>
                    <a:pt x="0" y="203200"/>
                  </a:lnTo>
                  <a:lnTo>
                    <a:pt x="384778" y="0"/>
                  </a:lnTo>
                  <a:close/>
                </a:path>
              </a:pathLst>
            </a:custGeom>
            <a:solidFill>
              <a:srgbClr val="042EA2"/>
            </a:solidFill>
          </p:spPr>
        </p:sp>
        <p:sp>
          <p:nvSpPr>
            <p:cNvPr name="TextBox 8" id="8"/>
            <p:cNvSpPr txBox="true"/>
            <p:nvPr/>
          </p:nvSpPr>
          <p:spPr>
            <a:xfrm>
              <a:off x="0" y="92075"/>
              <a:ext cx="769557" cy="1062676"/>
            </a:xfrm>
            <a:prstGeom prst="rect">
              <a:avLst/>
            </a:prstGeom>
          </p:spPr>
          <p:txBody>
            <a:bodyPr anchor="ctr" rtlCol="false" tIns="50800" lIns="50800" bIns="50800" rIns="50800"/>
            <a:lstStyle/>
            <a:p>
              <a:pPr algn="ctr">
                <a:lnSpc>
                  <a:spcPts val="3024"/>
                </a:lnSpc>
              </a:pPr>
            </a:p>
          </p:txBody>
        </p:sp>
      </p:grpSp>
      <p:sp>
        <p:nvSpPr>
          <p:cNvPr name="Freeform 9" id="9"/>
          <p:cNvSpPr/>
          <p:nvPr/>
        </p:nvSpPr>
        <p:spPr>
          <a:xfrm flipH="true" flipV="true" rot="-5400000">
            <a:off x="-3699250" y="167762"/>
            <a:ext cx="8118951" cy="7078134"/>
          </a:xfrm>
          <a:custGeom>
            <a:avLst/>
            <a:gdLst/>
            <a:ahLst/>
            <a:cxnLst/>
            <a:rect r="r" b="b" t="t" l="l"/>
            <a:pathLst>
              <a:path h="7078134" w="8118951">
                <a:moveTo>
                  <a:pt x="8118951" y="7078134"/>
                </a:moveTo>
                <a:lnTo>
                  <a:pt x="0" y="7078134"/>
                </a:lnTo>
                <a:lnTo>
                  <a:pt x="0" y="0"/>
                </a:lnTo>
                <a:lnTo>
                  <a:pt x="8118951" y="0"/>
                </a:lnTo>
                <a:lnTo>
                  <a:pt x="8118951" y="7078134"/>
                </a:lnTo>
                <a:close/>
              </a:path>
            </a:pathLst>
          </a:custGeom>
          <a:blipFill>
            <a:blip r:embed="rId2"/>
            <a:stretch>
              <a:fillRect l="0" t="0" r="-56027" b="0"/>
            </a:stretch>
          </a:blipFill>
        </p:spPr>
      </p:sp>
      <p:grpSp>
        <p:nvGrpSpPr>
          <p:cNvPr name="Group 10" id="10"/>
          <p:cNvGrpSpPr/>
          <p:nvPr/>
        </p:nvGrpSpPr>
        <p:grpSpPr>
          <a:xfrm rot="0">
            <a:off x="6454769" y="2973206"/>
            <a:ext cx="5378462" cy="9046971"/>
            <a:chOff x="0" y="0"/>
            <a:chExt cx="769557" cy="1294451"/>
          </a:xfrm>
        </p:grpSpPr>
        <p:sp>
          <p:nvSpPr>
            <p:cNvPr name="Freeform 11" id="11"/>
            <p:cNvSpPr/>
            <p:nvPr/>
          </p:nvSpPr>
          <p:spPr>
            <a:xfrm flipH="false" flipV="false" rot="0">
              <a:off x="0" y="0"/>
              <a:ext cx="769557" cy="1294451"/>
            </a:xfrm>
            <a:custGeom>
              <a:avLst/>
              <a:gdLst/>
              <a:ahLst/>
              <a:cxnLst/>
              <a:rect r="r" b="b" t="t" l="l"/>
              <a:pathLst>
                <a:path h="1294451" w="769557">
                  <a:moveTo>
                    <a:pt x="384778" y="0"/>
                  </a:moveTo>
                  <a:lnTo>
                    <a:pt x="769557" y="203200"/>
                  </a:lnTo>
                  <a:lnTo>
                    <a:pt x="769557" y="1091251"/>
                  </a:lnTo>
                  <a:lnTo>
                    <a:pt x="384778" y="1294451"/>
                  </a:lnTo>
                  <a:lnTo>
                    <a:pt x="0" y="1091251"/>
                  </a:lnTo>
                  <a:lnTo>
                    <a:pt x="0" y="203200"/>
                  </a:lnTo>
                  <a:lnTo>
                    <a:pt x="384778" y="0"/>
                  </a:lnTo>
                  <a:close/>
                </a:path>
              </a:pathLst>
            </a:custGeom>
            <a:solidFill>
              <a:srgbClr val="042EA2"/>
            </a:solidFill>
          </p:spPr>
        </p:sp>
        <p:sp>
          <p:nvSpPr>
            <p:cNvPr name="TextBox 12" id="12"/>
            <p:cNvSpPr txBox="true"/>
            <p:nvPr/>
          </p:nvSpPr>
          <p:spPr>
            <a:xfrm>
              <a:off x="0" y="92075"/>
              <a:ext cx="769557" cy="1062676"/>
            </a:xfrm>
            <a:prstGeom prst="rect">
              <a:avLst/>
            </a:prstGeom>
          </p:spPr>
          <p:txBody>
            <a:bodyPr anchor="ctr" rtlCol="false" tIns="50800" lIns="50800" bIns="50800" rIns="50800"/>
            <a:lstStyle/>
            <a:p>
              <a:pPr algn="ctr">
                <a:lnSpc>
                  <a:spcPts val="3024"/>
                </a:lnSpc>
              </a:pPr>
            </a:p>
          </p:txBody>
        </p:sp>
      </p:grpSp>
      <p:grpSp>
        <p:nvGrpSpPr>
          <p:cNvPr name="Group 13" id="13"/>
          <p:cNvGrpSpPr/>
          <p:nvPr/>
        </p:nvGrpSpPr>
        <p:grpSpPr>
          <a:xfrm rot="0">
            <a:off x="7081480" y="2268597"/>
            <a:ext cx="4125039" cy="3544956"/>
            <a:chOff x="0" y="0"/>
            <a:chExt cx="812800" cy="698500"/>
          </a:xfrm>
        </p:grpSpPr>
        <p:sp>
          <p:nvSpPr>
            <p:cNvPr name="Freeform 14" id="14"/>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3"/>
              <a:stretch>
                <a:fillRect l="-14493" t="0" r="-14493" b="0"/>
              </a:stretch>
            </a:blipFill>
            <a:ln w="161925" cap="sq">
              <a:solidFill>
                <a:srgbClr val="042EA2"/>
              </a:solidFill>
              <a:prstDash val="solid"/>
              <a:miter/>
            </a:ln>
          </p:spPr>
        </p:sp>
      </p:grpSp>
      <p:grpSp>
        <p:nvGrpSpPr>
          <p:cNvPr name="Group 15" id="15"/>
          <p:cNvGrpSpPr/>
          <p:nvPr/>
        </p:nvGrpSpPr>
        <p:grpSpPr>
          <a:xfrm rot="0">
            <a:off x="12706916" y="2268597"/>
            <a:ext cx="4125039" cy="3544956"/>
            <a:chOff x="0" y="0"/>
            <a:chExt cx="812800" cy="698500"/>
          </a:xfrm>
        </p:grpSpPr>
        <p:sp>
          <p:nvSpPr>
            <p:cNvPr name="Freeform 16" id="1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4"/>
              <a:stretch>
                <a:fillRect l="-14858" t="0" r="-14858" b="0"/>
              </a:stretch>
            </a:blipFill>
            <a:ln w="161925" cap="sq">
              <a:solidFill>
                <a:srgbClr val="042EA2"/>
              </a:solidFill>
              <a:prstDash val="solid"/>
              <a:miter/>
            </a:ln>
          </p:spPr>
        </p:sp>
      </p:grpSp>
      <p:grpSp>
        <p:nvGrpSpPr>
          <p:cNvPr name="Group 17" id="17"/>
          <p:cNvGrpSpPr/>
          <p:nvPr/>
        </p:nvGrpSpPr>
        <p:grpSpPr>
          <a:xfrm rot="0">
            <a:off x="1459811" y="2268597"/>
            <a:ext cx="4125039" cy="3544956"/>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blipFill>
              <a:blip r:embed="rId5"/>
              <a:stretch>
                <a:fillRect l="-14493" t="0" r="-14493" b="0"/>
              </a:stretch>
            </a:blipFill>
            <a:ln w="161925" cap="sq">
              <a:solidFill>
                <a:srgbClr val="042EA2"/>
              </a:solidFill>
              <a:prstDash val="solid"/>
              <a:miter/>
            </a:ln>
          </p:spPr>
        </p:sp>
      </p:grpSp>
      <p:sp>
        <p:nvSpPr>
          <p:cNvPr name="Freeform 19" id="19"/>
          <p:cNvSpPr/>
          <p:nvPr/>
        </p:nvSpPr>
        <p:spPr>
          <a:xfrm flipH="false" flipV="false" rot="0">
            <a:off x="360225" y="9391650"/>
            <a:ext cx="1231596" cy="597615"/>
          </a:xfrm>
          <a:custGeom>
            <a:avLst/>
            <a:gdLst/>
            <a:ahLst/>
            <a:cxnLst/>
            <a:rect r="r" b="b" t="t" l="l"/>
            <a:pathLst>
              <a:path h="597615" w="1231596">
                <a:moveTo>
                  <a:pt x="0" y="0"/>
                </a:moveTo>
                <a:lnTo>
                  <a:pt x="1231596" y="0"/>
                </a:lnTo>
                <a:lnTo>
                  <a:pt x="1231596" y="597615"/>
                </a:lnTo>
                <a:lnTo>
                  <a:pt x="0" y="597615"/>
                </a:lnTo>
                <a:lnTo>
                  <a:pt x="0" y="0"/>
                </a:lnTo>
                <a:close/>
              </a:path>
            </a:pathLst>
          </a:custGeom>
          <a:blipFill>
            <a:blip r:embed="rId6">
              <a:extLst>
                <a:ext uri="{96DAC541-7B7A-43D3-8B79-37D633B846F1}">
                  <asvg:svgBlip xmlns:asvg="http://schemas.microsoft.com/office/drawing/2016/SVG/main" r:embed="rId7"/>
                </a:ext>
              </a:extLst>
            </a:blip>
            <a:stretch>
              <a:fillRect l="-63144" t="0" r="-35396" b="-123923"/>
            </a:stretch>
          </a:blipFill>
        </p:spPr>
      </p:sp>
      <p:sp>
        <p:nvSpPr>
          <p:cNvPr name="Freeform 20" id="20"/>
          <p:cNvSpPr/>
          <p:nvPr/>
        </p:nvSpPr>
        <p:spPr>
          <a:xfrm flipH="false" flipV="false" rot="0">
            <a:off x="16774796" y="9391650"/>
            <a:ext cx="1152979" cy="597615"/>
          </a:xfrm>
          <a:custGeom>
            <a:avLst/>
            <a:gdLst/>
            <a:ahLst/>
            <a:cxnLst/>
            <a:rect r="r" b="b" t="t" l="l"/>
            <a:pathLst>
              <a:path h="597615" w="1152979">
                <a:moveTo>
                  <a:pt x="0" y="0"/>
                </a:moveTo>
                <a:lnTo>
                  <a:pt x="1152979" y="0"/>
                </a:lnTo>
                <a:lnTo>
                  <a:pt x="1152979" y="597615"/>
                </a:lnTo>
                <a:lnTo>
                  <a:pt x="0" y="597615"/>
                </a:lnTo>
                <a:lnTo>
                  <a:pt x="0" y="0"/>
                </a:lnTo>
                <a:close/>
              </a:path>
            </a:pathLst>
          </a:custGeom>
          <a:blipFill>
            <a:blip r:embed="rId6">
              <a:extLst>
                <a:ext uri="{96DAC541-7B7A-43D3-8B79-37D633B846F1}">
                  <asvg:svgBlip xmlns:asvg="http://schemas.microsoft.com/office/drawing/2016/SVG/main" r:embed="rId7"/>
                </a:ext>
              </a:extLst>
            </a:blip>
            <a:stretch>
              <a:fillRect l="-112078" t="0" r="0" b="-123923"/>
            </a:stretch>
          </a:blipFill>
        </p:spPr>
      </p:sp>
      <p:sp>
        <p:nvSpPr>
          <p:cNvPr name="TextBox 21" id="21"/>
          <p:cNvSpPr txBox="true"/>
          <p:nvPr/>
        </p:nvSpPr>
        <p:spPr>
          <a:xfrm rot="0">
            <a:off x="4044527" y="1019175"/>
            <a:ext cx="10198947" cy="856996"/>
          </a:xfrm>
          <a:prstGeom prst="rect">
            <a:avLst/>
          </a:prstGeom>
        </p:spPr>
        <p:txBody>
          <a:bodyPr anchor="t" rtlCol="false" tIns="0" lIns="0" bIns="0" rIns="0">
            <a:spAutoFit/>
          </a:bodyPr>
          <a:lstStyle/>
          <a:p>
            <a:pPr algn="ctr">
              <a:lnSpc>
                <a:spcPts val="6272"/>
              </a:lnSpc>
            </a:pPr>
            <a:r>
              <a:rPr lang="en-US" b="true" sz="5600" spc="-140">
                <a:solidFill>
                  <a:srgbClr val="FFFFFF"/>
                </a:solidFill>
                <a:latin typeface="Poppins Bold"/>
                <a:ea typeface="Poppins Bold"/>
                <a:cs typeface="Poppins Bold"/>
                <a:sym typeface="Poppins Bold"/>
              </a:rPr>
              <a:t>Hasil dan Temuan</a:t>
            </a:r>
          </a:p>
        </p:txBody>
      </p:sp>
      <p:sp>
        <p:nvSpPr>
          <p:cNvPr name="TextBox 22" id="22"/>
          <p:cNvSpPr txBox="true"/>
          <p:nvPr/>
        </p:nvSpPr>
        <p:spPr>
          <a:xfrm rot="0">
            <a:off x="1785678" y="6065485"/>
            <a:ext cx="3473305" cy="451612"/>
          </a:xfrm>
          <a:prstGeom prst="rect">
            <a:avLst/>
          </a:prstGeom>
        </p:spPr>
        <p:txBody>
          <a:bodyPr anchor="t" rtlCol="false" tIns="0" lIns="0" bIns="0" rIns="0">
            <a:spAutoFit/>
          </a:bodyPr>
          <a:lstStyle/>
          <a:p>
            <a:pPr algn="ctr">
              <a:lnSpc>
                <a:spcPts val="3584"/>
              </a:lnSpc>
            </a:pPr>
            <a:r>
              <a:rPr lang="en-US" b="true" sz="3200" spc="64">
                <a:solidFill>
                  <a:srgbClr val="FFFFFF"/>
                </a:solidFill>
                <a:latin typeface="Now Bold"/>
                <a:ea typeface="Now Bold"/>
                <a:cs typeface="Now Bold"/>
                <a:sym typeface="Now Bold"/>
              </a:rPr>
              <a:t>Data Bersih</a:t>
            </a:r>
          </a:p>
        </p:txBody>
      </p:sp>
      <p:sp>
        <p:nvSpPr>
          <p:cNvPr name="TextBox 23" id="23"/>
          <p:cNvSpPr txBox="true"/>
          <p:nvPr/>
        </p:nvSpPr>
        <p:spPr>
          <a:xfrm rot="0">
            <a:off x="6650370" y="6065485"/>
            <a:ext cx="4987260" cy="451612"/>
          </a:xfrm>
          <a:prstGeom prst="rect">
            <a:avLst/>
          </a:prstGeom>
        </p:spPr>
        <p:txBody>
          <a:bodyPr anchor="t" rtlCol="false" tIns="0" lIns="0" bIns="0" rIns="0">
            <a:spAutoFit/>
          </a:bodyPr>
          <a:lstStyle/>
          <a:p>
            <a:pPr algn="ctr">
              <a:lnSpc>
                <a:spcPts val="3584"/>
              </a:lnSpc>
            </a:pPr>
            <a:r>
              <a:rPr lang="en-US" b="true" sz="3200" spc="64">
                <a:solidFill>
                  <a:srgbClr val="FFFFFF"/>
                </a:solidFill>
                <a:latin typeface="Now Bold"/>
                <a:ea typeface="Now Bold"/>
                <a:cs typeface="Now Bold"/>
                <a:sym typeface="Now Bold"/>
              </a:rPr>
              <a:t>Distribusi Data</a:t>
            </a:r>
          </a:p>
        </p:txBody>
      </p:sp>
      <p:sp>
        <p:nvSpPr>
          <p:cNvPr name="TextBox 24" id="24"/>
          <p:cNvSpPr txBox="true"/>
          <p:nvPr/>
        </p:nvSpPr>
        <p:spPr>
          <a:xfrm rot="0">
            <a:off x="12955241" y="6065485"/>
            <a:ext cx="3628388" cy="451612"/>
          </a:xfrm>
          <a:prstGeom prst="rect">
            <a:avLst/>
          </a:prstGeom>
        </p:spPr>
        <p:txBody>
          <a:bodyPr anchor="t" rtlCol="false" tIns="0" lIns="0" bIns="0" rIns="0">
            <a:spAutoFit/>
          </a:bodyPr>
          <a:lstStyle/>
          <a:p>
            <a:pPr algn="ctr">
              <a:lnSpc>
                <a:spcPts val="3584"/>
              </a:lnSpc>
            </a:pPr>
            <a:r>
              <a:rPr lang="en-US" b="true" sz="3200" spc="64">
                <a:solidFill>
                  <a:srgbClr val="FFFFFF"/>
                </a:solidFill>
                <a:latin typeface="Now Bold"/>
                <a:ea typeface="Now Bold"/>
                <a:cs typeface="Now Bold"/>
                <a:sym typeface="Now Bold"/>
              </a:rPr>
              <a:t>Kolerasi</a:t>
            </a:r>
          </a:p>
        </p:txBody>
      </p:sp>
      <p:sp>
        <p:nvSpPr>
          <p:cNvPr name="TextBox 25" id="25"/>
          <p:cNvSpPr txBox="true"/>
          <p:nvPr/>
        </p:nvSpPr>
        <p:spPr>
          <a:xfrm rot="0">
            <a:off x="6650370" y="7175563"/>
            <a:ext cx="4987260" cy="1495806"/>
          </a:xfrm>
          <a:prstGeom prst="rect">
            <a:avLst/>
          </a:prstGeom>
        </p:spPr>
        <p:txBody>
          <a:bodyPr anchor="t" rtlCol="false" tIns="0" lIns="0" bIns="0" rIns="0">
            <a:spAutoFit/>
          </a:bodyPr>
          <a:lstStyle/>
          <a:p>
            <a:pPr algn="ctr">
              <a:lnSpc>
                <a:spcPts val="4031"/>
              </a:lnSpc>
            </a:pPr>
            <a:r>
              <a:rPr lang="en-US" sz="2799" spc="55">
                <a:solidFill>
                  <a:srgbClr val="FFFFFF"/>
                </a:solidFill>
                <a:latin typeface="Now"/>
                <a:ea typeface="Now"/>
                <a:cs typeface="Now"/>
                <a:sym typeface="Now"/>
              </a:rPr>
              <a:t>Visualisasi histogram menunjukkan distribusi kolom numerik.</a:t>
            </a:r>
          </a:p>
        </p:txBody>
      </p:sp>
      <p:sp>
        <p:nvSpPr>
          <p:cNvPr name="TextBox 26" id="26"/>
          <p:cNvSpPr txBox="true"/>
          <p:nvPr/>
        </p:nvSpPr>
        <p:spPr>
          <a:xfrm rot="0">
            <a:off x="1028700" y="7175563"/>
            <a:ext cx="4987260" cy="1495806"/>
          </a:xfrm>
          <a:prstGeom prst="rect">
            <a:avLst/>
          </a:prstGeom>
        </p:spPr>
        <p:txBody>
          <a:bodyPr anchor="t" rtlCol="false" tIns="0" lIns="0" bIns="0" rIns="0">
            <a:spAutoFit/>
          </a:bodyPr>
          <a:lstStyle/>
          <a:p>
            <a:pPr algn="ctr">
              <a:lnSpc>
                <a:spcPts val="4031"/>
              </a:lnSpc>
            </a:pPr>
            <a:r>
              <a:rPr lang="en-US" sz="2799" spc="55">
                <a:solidFill>
                  <a:srgbClr val="FFFFFF"/>
                </a:solidFill>
                <a:latin typeface="Now"/>
                <a:ea typeface="Now"/>
                <a:cs typeface="Now"/>
                <a:sym typeface="Now"/>
              </a:rPr>
              <a:t>D</a:t>
            </a:r>
            <a:r>
              <a:rPr lang="en-US" sz="2799" spc="55">
                <a:solidFill>
                  <a:srgbClr val="FFFFFF"/>
                </a:solidFill>
                <a:latin typeface="Now"/>
                <a:ea typeface="Now"/>
                <a:cs typeface="Now"/>
                <a:sym typeface="Now"/>
              </a:rPr>
              <a:t>ataset telah dibersihkan dari missing values dan duplikasi.</a:t>
            </a:r>
          </a:p>
        </p:txBody>
      </p:sp>
      <p:sp>
        <p:nvSpPr>
          <p:cNvPr name="TextBox 27" id="27"/>
          <p:cNvSpPr txBox="true"/>
          <p:nvPr/>
        </p:nvSpPr>
        <p:spPr>
          <a:xfrm rot="0">
            <a:off x="12275805" y="7175563"/>
            <a:ext cx="4987260" cy="2897124"/>
          </a:xfrm>
          <a:prstGeom prst="rect">
            <a:avLst/>
          </a:prstGeom>
        </p:spPr>
        <p:txBody>
          <a:bodyPr anchor="t" rtlCol="false" tIns="0" lIns="0" bIns="0" rIns="0">
            <a:spAutoFit/>
          </a:bodyPr>
          <a:lstStyle/>
          <a:p>
            <a:pPr algn="ctr">
              <a:lnSpc>
                <a:spcPts val="4031"/>
              </a:lnSpc>
            </a:pPr>
            <a:r>
              <a:rPr lang="en-US" sz="2799" spc="55">
                <a:solidFill>
                  <a:srgbClr val="FFFFFF"/>
                </a:solidFill>
                <a:latin typeface="Now"/>
                <a:ea typeface="Now"/>
                <a:cs typeface="Now"/>
                <a:sym typeface="Now"/>
              </a:rPr>
              <a:t>Heatmap menunjukkan hubungan antar kolom numerik, membantu dalam memahami pola dan relasi di dalam data.</a:t>
            </a:r>
          </a:p>
          <a:p>
            <a:pPr algn="ctr">
              <a:lnSpc>
                <a:spcPts val="302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4BBD"/>
        </a:solidFill>
      </p:bgPr>
    </p:bg>
    <p:spTree>
      <p:nvGrpSpPr>
        <p:cNvPr id="1" name=""/>
        <p:cNvGrpSpPr/>
        <p:nvPr/>
      </p:nvGrpSpPr>
      <p:grpSpPr>
        <a:xfrm>
          <a:off x="0" y="0"/>
          <a:ext cx="0" cy="0"/>
          <a:chOff x="0" y="0"/>
          <a:chExt cx="0" cy="0"/>
        </a:xfrm>
      </p:grpSpPr>
      <p:sp>
        <p:nvSpPr>
          <p:cNvPr name="TextBox 2" id="2"/>
          <p:cNvSpPr txBox="true"/>
          <p:nvPr/>
        </p:nvSpPr>
        <p:spPr>
          <a:xfrm rot="0">
            <a:off x="1028700" y="3988516"/>
            <a:ext cx="8115300" cy="4019931"/>
          </a:xfrm>
          <a:prstGeom prst="rect">
            <a:avLst/>
          </a:prstGeom>
        </p:spPr>
        <p:txBody>
          <a:bodyPr anchor="t" rtlCol="false" tIns="0" lIns="0" bIns="0" rIns="0">
            <a:spAutoFit/>
          </a:bodyPr>
          <a:lstStyle/>
          <a:p>
            <a:pPr algn="just">
              <a:lnSpc>
                <a:spcPts val="4031"/>
              </a:lnSpc>
            </a:pPr>
            <a:r>
              <a:rPr lang="en-US" sz="2799" spc="55">
                <a:solidFill>
                  <a:srgbClr val="FFFFFF"/>
                </a:solidFill>
                <a:latin typeface="Now"/>
                <a:ea typeface="Now"/>
                <a:cs typeface="Now"/>
                <a:sym typeface="Now"/>
              </a:rPr>
              <a:t>Pr</a:t>
            </a:r>
            <a:r>
              <a:rPr lang="en-US" sz="2799" spc="55">
                <a:solidFill>
                  <a:srgbClr val="FFFFFF"/>
                </a:solidFill>
                <a:latin typeface="Now"/>
                <a:ea typeface="Now"/>
                <a:cs typeface="Now"/>
                <a:sym typeface="Now"/>
              </a:rPr>
              <a:t>oyek ini berhasil melakukan analisis eksplorasi data pada dataset rumah. Dengan pembersihan data yang tepat dan visualisasi yang informatif, kita dapat memahami pola dan hubungan antar variabel yang ada. Analisis ini dapat menjadi dasar untuk pengambilan keputusan lebih lanjut dalam konteks pasar properti.</a:t>
            </a:r>
          </a:p>
        </p:txBody>
      </p:sp>
      <p:sp>
        <p:nvSpPr>
          <p:cNvPr name="Freeform 3" id="3"/>
          <p:cNvSpPr/>
          <p:nvPr/>
        </p:nvSpPr>
        <p:spPr>
          <a:xfrm flipH="true" flipV="false" rot="-5400000">
            <a:off x="8415032" y="2398285"/>
            <a:ext cx="12667801" cy="7078134"/>
          </a:xfrm>
          <a:custGeom>
            <a:avLst/>
            <a:gdLst/>
            <a:ahLst/>
            <a:cxnLst/>
            <a:rect r="r" b="b" t="t" l="l"/>
            <a:pathLst>
              <a:path h="7078134" w="12667801">
                <a:moveTo>
                  <a:pt x="12667802" y="0"/>
                </a:moveTo>
                <a:lnTo>
                  <a:pt x="0" y="0"/>
                </a:lnTo>
                <a:lnTo>
                  <a:pt x="0" y="7078134"/>
                </a:lnTo>
                <a:lnTo>
                  <a:pt x="12667802" y="7078134"/>
                </a:lnTo>
                <a:lnTo>
                  <a:pt x="12667802" y="0"/>
                </a:lnTo>
                <a:close/>
              </a:path>
            </a:pathLst>
          </a:custGeom>
          <a:blipFill>
            <a:blip r:embed="rId2"/>
            <a:stretch>
              <a:fillRect l="0" t="0" r="0" b="0"/>
            </a:stretch>
          </a:blipFill>
        </p:spPr>
      </p:sp>
      <p:grpSp>
        <p:nvGrpSpPr>
          <p:cNvPr name="Group 4" id="4"/>
          <p:cNvGrpSpPr/>
          <p:nvPr/>
        </p:nvGrpSpPr>
        <p:grpSpPr>
          <a:xfrm rot="0">
            <a:off x="7556187" y="7781297"/>
            <a:ext cx="5831454" cy="5011406"/>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42EA2"/>
            </a:solidFill>
          </p:spPr>
        </p:sp>
        <p:sp>
          <p:nvSpPr>
            <p:cNvPr name="TextBox 6" id="6"/>
            <p:cNvSpPr txBox="true"/>
            <p:nvPr/>
          </p:nvSpPr>
          <p:spPr>
            <a:xfrm>
              <a:off x="114300" y="-47625"/>
              <a:ext cx="584200" cy="746125"/>
            </a:xfrm>
            <a:prstGeom prst="rect">
              <a:avLst/>
            </a:prstGeom>
          </p:spPr>
          <p:txBody>
            <a:bodyPr anchor="ctr" rtlCol="false" tIns="50800" lIns="50800" bIns="50800" rIns="50800"/>
            <a:lstStyle/>
            <a:p>
              <a:pPr algn="ctr">
                <a:lnSpc>
                  <a:spcPts val="3024"/>
                </a:lnSpc>
              </a:pPr>
            </a:p>
          </p:txBody>
        </p:sp>
      </p:grpSp>
      <p:grpSp>
        <p:nvGrpSpPr>
          <p:cNvPr name="Group 7" id="7"/>
          <p:cNvGrpSpPr/>
          <p:nvPr/>
        </p:nvGrpSpPr>
        <p:grpSpPr>
          <a:xfrm rot="0">
            <a:off x="5069559" y="-2827400"/>
            <a:ext cx="5831454" cy="5011406"/>
            <a:chOff x="0" y="0"/>
            <a:chExt cx="812800" cy="698500"/>
          </a:xfrm>
        </p:grpSpPr>
        <p:sp>
          <p:nvSpPr>
            <p:cNvPr name="Freeform 8" id="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42EA2"/>
            </a:solidFill>
          </p:spPr>
        </p:sp>
        <p:sp>
          <p:nvSpPr>
            <p:cNvPr name="TextBox 9" id="9"/>
            <p:cNvSpPr txBox="true"/>
            <p:nvPr/>
          </p:nvSpPr>
          <p:spPr>
            <a:xfrm>
              <a:off x="114300" y="-47625"/>
              <a:ext cx="584200" cy="746125"/>
            </a:xfrm>
            <a:prstGeom prst="rect">
              <a:avLst/>
            </a:prstGeom>
          </p:spPr>
          <p:txBody>
            <a:bodyPr anchor="ctr" rtlCol="false" tIns="50800" lIns="50800" bIns="50800" rIns="50800"/>
            <a:lstStyle/>
            <a:p>
              <a:pPr algn="ctr">
                <a:lnSpc>
                  <a:spcPts val="3024"/>
                </a:lnSpc>
              </a:pPr>
            </a:p>
          </p:txBody>
        </p:sp>
      </p:grpSp>
      <p:sp>
        <p:nvSpPr>
          <p:cNvPr name="Freeform 10" id="10"/>
          <p:cNvSpPr/>
          <p:nvPr/>
        </p:nvSpPr>
        <p:spPr>
          <a:xfrm flipH="false" flipV="false" rot="0">
            <a:off x="6326903" y="8660685"/>
            <a:ext cx="2445221" cy="597615"/>
          </a:xfrm>
          <a:custGeom>
            <a:avLst/>
            <a:gdLst/>
            <a:ahLst/>
            <a:cxnLst/>
            <a:rect r="r" b="b" t="t" l="l"/>
            <a:pathLst>
              <a:path h="597615" w="2445221">
                <a:moveTo>
                  <a:pt x="0" y="0"/>
                </a:moveTo>
                <a:lnTo>
                  <a:pt x="2445220" y="0"/>
                </a:lnTo>
                <a:lnTo>
                  <a:pt x="2445220"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0" t="0" r="0" b="-123923"/>
            </a:stretch>
          </a:blipFill>
        </p:spPr>
      </p:sp>
      <p:sp>
        <p:nvSpPr>
          <p:cNvPr name="Freeform 11" id="11"/>
          <p:cNvSpPr/>
          <p:nvPr/>
        </p:nvSpPr>
        <p:spPr>
          <a:xfrm flipH="false" flipV="false" rot="0">
            <a:off x="1028700" y="1028700"/>
            <a:ext cx="2445221" cy="597615"/>
          </a:xfrm>
          <a:custGeom>
            <a:avLst/>
            <a:gdLst/>
            <a:ahLst/>
            <a:cxnLst/>
            <a:rect r="r" b="b" t="t" l="l"/>
            <a:pathLst>
              <a:path h="597615" w="2445221">
                <a:moveTo>
                  <a:pt x="0" y="0"/>
                </a:moveTo>
                <a:lnTo>
                  <a:pt x="2445221" y="0"/>
                </a:lnTo>
                <a:lnTo>
                  <a:pt x="2445221" y="597615"/>
                </a:lnTo>
                <a:lnTo>
                  <a:pt x="0" y="597615"/>
                </a:lnTo>
                <a:lnTo>
                  <a:pt x="0" y="0"/>
                </a:lnTo>
                <a:close/>
              </a:path>
            </a:pathLst>
          </a:custGeom>
          <a:blipFill>
            <a:blip r:embed="rId3">
              <a:extLst>
                <a:ext uri="{96DAC541-7B7A-43D3-8B79-37D633B846F1}">
                  <asvg:svgBlip xmlns:asvg="http://schemas.microsoft.com/office/drawing/2016/SVG/main" r:embed="rId4"/>
                </a:ext>
              </a:extLst>
            </a:blip>
            <a:stretch>
              <a:fillRect l="0" t="0" r="0" b="-123923"/>
            </a:stretch>
          </a:blipFill>
        </p:spPr>
      </p:sp>
      <p:sp>
        <p:nvSpPr>
          <p:cNvPr name="Freeform 12" id="12"/>
          <p:cNvSpPr/>
          <p:nvPr/>
        </p:nvSpPr>
        <p:spPr>
          <a:xfrm flipH="false" flipV="false" rot="0">
            <a:off x="11058524" y="1626315"/>
            <a:ext cx="7295626" cy="5909457"/>
          </a:xfrm>
          <a:custGeom>
            <a:avLst/>
            <a:gdLst/>
            <a:ahLst/>
            <a:cxnLst/>
            <a:rect r="r" b="b" t="t" l="l"/>
            <a:pathLst>
              <a:path h="5909457" w="7295626">
                <a:moveTo>
                  <a:pt x="0" y="0"/>
                </a:moveTo>
                <a:lnTo>
                  <a:pt x="7295626" y="0"/>
                </a:lnTo>
                <a:lnTo>
                  <a:pt x="7295626" y="5909457"/>
                </a:lnTo>
                <a:lnTo>
                  <a:pt x="0" y="5909457"/>
                </a:lnTo>
                <a:lnTo>
                  <a:pt x="0" y="0"/>
                </a:lnTo>
                <a:close/>
              </a:path>
            </a:pathLst>
          </a:custGeom>
          <a:blipFill>
            <a:blip r:embed="rId5"/>
            <a:stretch>
              <a:fillRect l="0" t="0" r="0" b="0"/>
            </a:stretch>
          </a:blipFill>
        </p:spPr>
      </p:sp>
      <p:sp>
        <p:nvSpPr>
          <p:cNvPr name="TextBox 13" id="13"/>
          <p:cNvSpPr txBox="true"/>
          <p:nvPr/>
        </p:nvSpPr>
        <p:spPr>
          <a:xfrm rot="0">
            <a:off x="1028700" y="2545956"/>
            <a:ext cx="7743423" cy="856996"/>
          </a:xfrm>
          <a:prstGeom prst="rect">
            <a:avLst/>
          </a:prstGeom>
        </p:spPr>
        <p:txBody>
          <a:bodyPr anchor="t" rtlCol="false" tIns="0" lIns="0" bIns="0" rIns="0">
            <a:spAutoFit/>
          </a:bodyPr>
          <a:lstStyle/>
          <a:p>
            <a:pPr algn="l">
              <a:lnSpc>
                <a:spcPts val="6272"/>
              </a:lnSpc>
            </a:pPr>
            <a:r>
              <a:rPr lang="en-US" b="true" sz="5600" spc="-140">
                <a:solidFill>
                  <a:srgbClr val="FFFFFF"/>
                </a:solidFill>
                <a:latin typeface="Poppins Bold"/>
                <a:ea typeface="Poppins Bold"/>
                <a:cs typeface="Poppins Bold"/>
                <a:sym typeface="Poppins Bold"/>
              </a:rPr>
              <a:t>Kesimpulan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DAGsiZ4nYXo</dc:identifier>
  <dcterms:modified xsi:type="dcterms:W3CDTF">2011-08-01T06:04:30Z</dcterms:modified>
  <cp:revision>1</cp:revision>
  <dc:title>Data Analyst_EDA</dc:title>
</cp:coreProperties>
</file>