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94" r:id="rId4"/>
    <p:sldId id="285" r:id="rId5"/>
    <p:sldId id="286" r:id="rId6"/>
    <p:sldId id="290" r:id="rId7"/>
    <p:sldId id="292" r:id="rId8"/>
    <p:sldId id="281" r:id="rId9"/>
    <p:sldId id="287" r:id="rId10"/>
    <p:sldId id="277" r:id="rId11"/>
    <p:sldId id="291" r:id="rId12"/>
    <p:sldId id="293" r:id="rId13"/>
    <p:sldId id="295" r:id="rId14"/>
    <p:sldId id="262" r:id="rId15"/>
    <p:sldId id="263" r:id="rId16"/>
  </p:sldIdLst>
  <p:sldSz cx="9144000" cy="5143500" type="screen16x9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1019"/>
    <a:srgbClr val="20272A"/>
    <a:srgbClr val="000000"/>
    <a:srgbClr val="85171E"/>
    <a:srgbClr val="851017"/>
    <a:srgbClr val="85173C"/>
    <a:srgbClr val="720606"/>
    <a:srgbClr val="404040"/>
    <a:srgbClr val="BFBFB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5" autoAdjust="0"/>
    <p:restoredTop sz="88712" autoAdjust="0"/>
  </p:normalViewPr>
  <p:slideViewPr>
    <p:cSldViewPr>
      <p:cViewPr varScale="1">
        <p:scale>
          <a:sx n="92" d="100"/>
          <a:sy n="92" d="100"/>
        </p:scale>
        <p:origin x="-798" y="-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BABF7-0521-4687-9D2B-807B4AABA4E6}" type="datetimeFigureOut">
              <a:rPr lang="sk-SK" smtClean="0"/>
              <a:pPr/>
              <a:t>28. 11. 2012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1DA62-001F-4525-B5C7-5BA4A19F932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fontAlgn="ctr"/>
            <a:r>
              <a:rPr lang="en-US" dirty="0" smtClean="0"/>
              <a:t> </a:t>
            </a:r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1</a:t>
            </a:fld>
            <a:endParaRPr lang="sk-SK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Stručny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popis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nástroja</a:t>
            </a:r>
            <a:r>
              <a:rPr lang="en-US" baseline="0" dirty="0" smtClean="0"/>
              <a:t> JEES – </a:t>
            </a:r>
            <a:r>
              <a:rPr lang="en-US" baseline="0" dirty="0" err="1" smtClean="0"/>
              <a:t>ake</a:t>
            </a:r>
            <a:r>
              <a:rPr lang="en-US" baseline="0" dirty="0" smtClean="0"/>
              <a:t> ma </a:t>
            </a:r>
            <a:r>
              <a:rPr lang="en-US" baseline="0" dirty="0" err="1" smtClean="0"/>
              <a:t>pravidla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licencia</a:t>
            </a:r>
            <a:r>
              <a:rPr lang="en-US" baseline="0" dirty="0" smtClean="0"/>
              <a:t>, features, </a:t>
            </a:r>
            <a:r>
              <a:rPr lang="en-US" baseline="0" dirty="0" err="1" smtClean="0"/>
              <a:t>nevyhody</a:t>
            </a:r>
            <a:r>
              <a:rPr lang="en-US" baseline="0" dirty="0" smtClean="0"/>
              <a:t> ….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Ukazat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nejaky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priklad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pravidiel</a:t>
            </a:r>
            <a:r>
              <a:rPr lang="en-US" baseline="0" dirty="0" smtClean="0"/>
              <a:t> … </a:t>
            </a:r>
          </a:p>
          <a:p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Architektura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systemu</a:t>
            </a:r>
            <a:r>
              <a:rPr lang="en-US" baseline="0" dirty="0" smtClean="0"/>
              <a:t> – stand </a:t>
            </a:r>
            <a:r>
              <a:rPr lang="en-US" baseline="0" dirty="0" err="1" smtClean="0"/>
              <a:t>anlone</a:t>
            </a:r>
            <a:r>
              <a:rPr lang="en-US" baseline="0" dirty="0" smtClean="0"/>
              <a:t> app.</a:t>
            </a:r>
          </a:p>
          <a:p>
            <a:pPr>
              <a:buFontTx/>
              <a:buChar char="-"/>
            </a:pPr>
            <a:r>
              <a:rPr lang="en-US" baseline="0" dirty="0" smtClean="0"/>
              <a:t>- </a:t>
            </a:r>
            <a:r>
              <a:rPr lang="en-US" baseline="0" dirty="0" err="1" smtClean="0"/>
              <a:t>použite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technologie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baseline="0" dirty="0" smtClean="0"/>
              <a:t>-</a:t>
            </a:r>
          </a:p>
          <a:p>
            <a:pPr>
              <a:buFontTx/>
              <a:buChar char="-"/>
            </a:pPr>
            <a:r>
              <a:rPr lang="en-US" baseline="0" dirty="0" smtClean="0"/>
              <a:t>- demo + features 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Zhodnotenie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čo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podarilo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čo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baseline="0" dirty="0" smtClean="0"/>
              <a:t>-- </a:t>
            </a:r>
            <a:r>
              <a:rPr lang="en-US" baseline="0" dirty="0" err="1" smtClean="0"/>
              <a:t>naše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zhodnotenie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systemu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jees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Otazky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4</a:t>
            </a:fld>
            <a:endParaRPr lang="sk-SK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5</a:t>
            </a:fld>
            <a:endParaRPr lang="sk-SK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Zse</a:t>
            </a:r>
            <a:r>
              <a:rPr lang="en-US" dirty="0" smtClean="0"/>
              <a:t> o </a:t>
            </a:r>
            <a:r>
              <a:rPr lang="en-US" dirty="0" err="1" smtClean="0"/>
              <a:t>jeees</a:t>
            </a:r>
            <a:r>
              <a:rPr lang="en-US" dirty="0" smtClean="0"/>
              <a:t>-u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6</a:t>
            </a:fld>
            <a:endParaRPr lang="sk-SK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7</a:t>
            </a:fld>
            <a:endParaRPr lang="sk-SK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9</a:t>
            </a:fld>
            <a:endParaRPr lang="sk-SK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Zhodntenie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našho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systemu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čo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podarilo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čo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chceli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čo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sme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robili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inač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narazily</a:t>
            </a:r>
            <a:r>
              <a:rPr lang="en-US" baseline="0" dirty="0" smtClean="0"/>
              <a:t> …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10</a:t>
            </a:fld>
            <a:endParaRPr lang="sk-SK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Zhodnotenie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projektu</a:t>
            </a:r>
            <a:r>
              <a:rPr lang="en-US" baseline="0" dirty="0" smtClean="0"/>
              <a:t> a JEES (</a:t>
            </a:r>
            <a:r>
              <a:rPr lang="en-US" baseline="0" dirty="0" err="1" smtClean="0"/>
              <a:t>retrospektiva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čo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o nom </a:t>
            </a:r>
            <a:r>
              <a:rPr lang="en-US" baseline="0" dirty="0" err="1" smtClean="0"/>
              <a:t>myslime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či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sme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ho </a:t>
            </a:r>
            <a:r>
              <a:rPr lang="en-US" baseline="0" dirty="0" err="1" smtClean="0"/>
              <a:t>vybrali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sme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vytvarali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podobne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riešenie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Proste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naše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odporučania</a:t>
            </a:r>
            <a:r>
              <a:rPr lang="en-US" baseline="0" dirty="0" smtClean="0"/>
              <a:t>…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11</a:t>
            </a:fld>
            <a:endParaRPr lang="sk-SK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/>
              <a:pPr/>
              <a:t>14</a:t>
            </a:fld>
            <a:endParaRPr lang="sk-S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28. 11. 2012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28. 11. 2012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28. 11. 2012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28. 11. 2012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28. 11. 2012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28. 11. 2012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28. 11. 2012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28. 11. 2012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28. 11. 2012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28. 11. 2012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4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28. 11. 2012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28. 11. 2012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28. 11. 2012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28. 11. 2012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28. 11. 2012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28. 11. 2012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28. 11. 2012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28. 11. 2012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28. 11. 2012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28. 11. 2012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28. 11. 2012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6B07-8511-4DF2-93E1-5665CA9277ED}" type="datetimeFigureOut">
              <a:rPr lang="sk-SK" smtClean="0"/>
              <a:pPr/>
              <a:t>28. 11. 2012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4999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6B07-8511-4DF2-93E1-5665CA9277ED}" type="datetimeFigureOut">
              <a:rPr lang="sk-SK" smtClean="0"/>
              <a:pPr/>
              <a:t>28. 11. 2012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89D24-F072-4EF8-9E0E-0C47A1FB1E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4999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28. 11. 2012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JE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2499742"/>
            <a:ext cx="7416824" cy="1384591"/>
          </a:xfrm>
          <a:prstGeom prst="rect">
            <a:avLst/>
          </a:prstGeom>
        </p:spPr>
      </p:pic>
    </p:spTree>
  </p:cSld>
  <p:clrMapOvr>
    <a:masterClrMapping/>
  </p:clrMapOvr>
  <p:transition advTm="8000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0" y="0"/>
            <a:ext cx="54856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Čo</a:t>
            </a:r>
            <a:r>
              <a:rPr lang="en-US" sz="45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45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sa</a:t>
            </a:r>
            <a:r>
              <a:rPr lang="en-US" sz="45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45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nám</a:t>
            </a:r>
            <a:r>
              <a:rPr lang="en-US" sz="45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1979712" y="339502"/>
            <a:ext cx="396044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00" b="1" dirty="0" err="1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podarilo</a:t>
            </a:r>
            <a:r>
              <a:rPr lang="en-US" sz="5900" b="1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?</a:t>
            </a:r>
            <a:endParaRPr lang="sk-SK" sz="59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pic>
        <p:nvPicPr>
          <p:cNvPr id="10" name="Obrázok 9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2211710"/>
            <a:ext cx="588846" cy="565678"/>
          </a:xfrm>
          <a:prstGeom prst="rect">
            <a:avLst/>
          </a:prstGeom>
        </p:spPr>
      </p:pic>
      <p:pic>
        <p:nvPicPr>
          <p:cNvPr id="11" name="Obrázok 10" descr="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3075806"/>
            <a:ext cx="587881" cy="565679"/>
          </a:xfrm>
          <a:prstGeom prst="rect">
            <a:avLst/>
          </a:prstGeom>
        </p:spPr>
      </p:pic>
      <p:cxnSp>
        <p:nvCxnSpPr>
          <p:cNvPr id="12" name="Rovná spojnica 11"/>
          <p:cNvCxnSpPr/>
          <p:nvPr/>
        </p:nvCxnSpPr>
        <p:spPr>
          <a:xfrm>
            <a:off x="1547664" y="2211710"/>
            <a:ext cx="0" cy="504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>
            <a:off x="1547664" y="3075806"/>
            <a:ext cx="0" cy="504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1547664" y="3867894"/>
            <a:ext cx="0" cy="504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/>
          <p:cNvGrpSpPr/>
          <p:nvPr/>
        </p:nvGrpSpPr>
        <p:grpSpPr>
          <a:xfrm>
            <a:off x="1619672" y="3795886"/>
            <a:ext cx="6671506" cy="595809"/>
            <a:chOff x="1475656" y="1275606"/>
            <a:chExt cx="6671506" cy="595809"/>
          </a:xfrm>
        </p:grpSpPr>
        <p:sp>
          <p:nvSpPr>
            <p:cNvPr id="20" name="BlokTextu 19"/>
            <p:cNvSpPr txBox="1"/>
            <p:nvPr/>
          </p:nvSpPr>
          <p:spPr>
            <a:xfrm>
              <a:off x="1475656" y="1275606"/>
              <a:ext cx="2996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Realne</a:t>
              </a:r>
              <a:r>
                <a:rPr lang="en-US" sz="2000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využitie</a:t>
              </a:r>
              <a:r>
                <a:rPr lang="en-US" sz="2000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aplikácie</a:t>
              </a:r>
              <a:endParaRPr lang="sk-SK" sz="2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BlokTextu 20"/>
            <p:cNvSpPr txBox="1"/>
            <p:nvPr/>
          </p:nvSpPr>
          <p:spPr>
            <a:xfrm>
              <a:off x="1475656" y="1563638"/>
              <a:ext cx="6671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aby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to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možno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niekedy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niekto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použil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+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podpora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iných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devices (pc,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tv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fotoaparát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…)</a:t>
              </a:r>
              <a:endParaRPr lang="sk-SK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Skupina 21"/>
          <p:cNvGrpSpPr/>
          <p:nvPr/>
        </p:nvGrpSpPr>
        <p:grpSpPr>
          <a:xfrm>
            <a:off x="1619672" y="2139702"/>
            <a:ext cx="3536674" cy="595809"/>
            <a:chOff x="1475656" y="1275606"/>
            <a:chExt cx="3524048" cy="595809"/>
          </a:xfrm>
        </p:grpSpPr>
        <p:sp>
          <p:nvSpPr>
            <p:cNvPr id="23" name="BlokTextu 22"/>
            <p:cNvSpPr txBox="1"/>
            <p:nvPr/>
          </p:nvSpPr>
          <p:spPr>
            <a:xfrm>
              <a:off x="1475656" y="1275606"/>
              <a:ext cx="35240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Vytvoriť</a:t>
              </a:r>
              <a:r>
                <a:rPr lang="en-US" sz="2000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ako</a:t>
              </a:r>
              <a:r>
                <a:rPr lang="en-US" sz="2000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takú</a:t>
              </a:r>
              <a:r>
                <a:rPr lang="en-US" sz="2000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 UI </a:t>
              </a:r>
              <a:r>
                <a:rPr lang="en-US" sz="2000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aplikáciu</a:t>
              </a:r>
              <a:r>
                <a:rPr lang="en-US" sz="2000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sk-SK" sz="2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BlokTextu 23"/>
            <p:cNvSpPr txBox="1"/>
            <p:nvPr/>
          </p:nvSpPr>
          <p:spPr>
            <a:xfrm>
              <a:off x="1475656" y="1563638"/>
              <a:ext cx="2592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ach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bože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ta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Java Swing :(  :(( </a:t>
              </a:r>
              <a:endParaRPr lang="sk-SK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Skupina 24"/>
          <p:cNvGrpSpPr/>
          <p:nvPr/>
        </p:nvGrpSpPr>
        <p:grpSpPr>
          <a:xfrm>
            <a:off x="1619672" y="3003798"/>
            <a:ext cx="4304512" cy="595809"/>
            <a:chOff x="1475656" y="1275606"/>
            <a:chExt cx="4304512" cy="595809"/>
          </a:xfrm>
        </p:grpSpPr>
        <p:sp>
          <p:nvSpPr>
            <p:cNvPr id="26" name="BlokTextu 25"/>
            <p:cNvSpPr txBox="1"/>
            <p:nvPr/>
          </p:nvSpPr>
          <p:spPr>
            <a:xfrm>
              <a:off x="1475656" y="1275606"/>
              <a:ext cx="4304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Vytvoriť</a:t>
              </a:r>
              <a:r>
                <a:rPr lang="en-US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 KB pre devices Tablets + </a:t>
              </a:r>
              <a:r>
                <a:rPr lang="en-US" dirty="0" err="1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Mobils</a:t>
              </a:r>
              <a:endParaRPr lang="sk-SK" dirty="0">
                <a:solidFill>
                  <a:srgbClr val="40404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BlokTextu 26"/>
            <p:cNvSpPr txBox="1"/>
            <p:nvPr/>
          </p:nvSpPr>
          <p:spPr>
            <a:xfrm>
              <a:off x="1475656" y="1563638"/>
              <a:ext cx="2922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hlavne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aby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to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fungovalo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s JEES  :)</a:t>
              </a:r>
              <a:endParaRPr lang="sk-SK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8" name="Obrázok 27" descr="3.png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3867894"/>
            <a:ext cx="587346" cy="56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83568" y="1635646"/>
            <a:ext cx="5485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Čo</a:t>
            </a:r>
            <a:r>
              <a:rPr lang="en-US" sz="4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48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si</a:t>
            </a:r>
            <a:r>
              <a:rPr lang="en-US" sz="4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48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myslíme</a:t>
            </a:r>
            <a:r>
              <a:rPr lang="en-US" sz="4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3563888" y="2283718"/>
            <a:ext cx="3960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o JEES ?</a:t>
            </a:r>
            <a:endParaRPr lang="sk-SK" sz="66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"/>
          <p:cNvSpPr txBox="1"/>
          <p:nvPr/>
        </p:nvSpPr>
        <p:spPr>
          <a:xfrm>
            <a:off x="1403648" y="483518"/>
            <a:ext cx="7416824" cy="4339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5800" kern="0" spc="-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Square721 BT" pitchFamily="34" charset="0"/>
              </a:rPr>
              <a:t> </a:t>
            </a:r>
            <a:r>
              <a:rPr lang="sk-SK" sz="28200" b="1" kern="0" spc="-300" dirty="0" smtClean="0">
                <a:ln w="18415" cmpd="sng">
                  <a:noFill/>
                  <a:prstDash val="solid"/>
                </a:ln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sk-SK" sz="19600" b="1" kern="0" spc="-300" dirty="0" smtClean="0">
                <a:ln w="18415" cmpd="sng">
                  <a:noFill/>
                  <a:prstDash val="solid"/>
                </a:ln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sk-SK" sz="28200" b="1" kern="0" spc="-300" dirty="0" smtClean="0">
                <a:ln w="18415" cmpd="sng">
                  <a:noFill/>
                  <a:prstDash val="solid"/>
                </a:ln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sk-SK" sz="19000" b="1" kern="0" spc="-300" dirty="0" smtClean="0">
                <a:ln w="18415" cmpd="sng">
                  <a:noFill/>
                  <a:prstDash val="solid"/>
                </a:ln>
                <a:solidFill>
                  <a:srgbClr val="20272A"/>
                </a:solidFill>
                <a:latin typeface="Square721 BT" pitchFamily="34" charset="0"/>
              </a:rPr>
              <a:t> </a:t>
            </a:r>
            <a:r>
              <a:rPr lang="sk-SK" sz="6600" b="1" kern="0" spc="-300" dirty="0" smtClean="0">
                <a:ln w="18415" cmpd="sng">
                  <a:noFill/>
                  <a:prstDash val="solid"/>
                </a:ln>
                <a:solidFill>
                  <a:srgbClr val="20272A"/>
                </a:solidFill>
                <a:latin typeface="Square721 BT" pitchFamily="34" charset="0"/>
              </a:rPr>
              <a:t> </a:t>
            </a:r>
            <a:endParaRPr kumimoji="0" lang="en-US" sz="13200" b="1" u="none" strike="noStrike" kern="0" cap="none" spc="-300" normalizeH="0" baseline="0" noProof="0" dirty="0" smtClean="0">
              <a:ln w="18415" cmpd="sng">
                <a:noFill/>
                <a:prstDash val="solid"/>
              </a:ln>
              <a:solidFill>
                <a:srgbClr val="20272A"/>
              </a:solidFill>
              <a:uLnTx/>
              <a:uFillTx/>
              <a:latin typeface="Square721 BT" pitchFamily="34" charset="0"/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6084168" y="4227934"/>
            <a:ext cx="284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0272A"/>
                </a:solidFill>
                <a:ea typeface="KaiTi" pitchFamily="49" charset="-122"/>
              </a:rPr>
              <a:t> </a:t>
            </a:r>
            <a:r>
              <a:rPr lang="sk-SK" sz="32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Vaše</a:t>
            </a:r>
            <a:r>
              <a:rPr lang="sk-SK" sz="3200" dirty="0" smtClean="0">
                <a:solidFill>
                  <a:srgbClr val="20272A"/>
                </a:solidFill>
                <a:ea typeface="KaiTi" pitchFamily="49" charset="-122"/>
              </a:rPr>
              <a:t> </a:t>
            </a:r>
            <a:r>
              <a:rPr lang="sk-SK" sz="3200" b="1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otázky?</a:t>
            </a:r>
            <a:endParaRPr lang="sk-SK" sz="36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5076056" y="3075806"/>
            <a:ext cx="100811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6600" b="1" kern="0" spc="-300" noProof="0" dirty="0" smtClean="0">
                <a:ln w="18415" cmpd="sng">
                  <a:noFill/>
                  <a:prstDash val="solid"/>
                </a:ln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&amp;</a:t>
            </a:r>
            <a:endParaRPr kumimoji="0" lang="en-US" sz="5400" b="1" u="none" strike="noStrike" kern="0" cap="none" spc="-300" normalizeH="0" baseline="0" noProof="0" dirty="0" smtClean="0">
              <a:ln w="18415" cmpd="sng">
                <a:noFill/>
                <a:prstDash val="solid"/>
              </a:ln>
              <a:solidFill>
                <a:srgbClr val="20272A"/>
              </a:solidFill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8000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043608" y="2931790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b="1" dirty="0" smtClean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Ďakujem</a:t>
            </a:r>
            <a:r>
              <a:rPr lang="en-US" sz="4800" b="1" dirty="0" smtClean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e</a:t>
            </a:r>
            <a:r>
              <a:rPr lang="sk-SK" sz="4800" b="1" dirty="0" smtClean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 za </a:t>
            </a:r>
            <a:r>
              <a:rPr lang="sk-SK" sz="4800" b="1" dirty="0" smtClean="0">
                <a:solidFill>
                  <a:srgbClr val="851019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pozornosť</a:t>
            </a:r>
            <a:r>
              <a:rPr lang="sk-SK" sz="4800" b="1" dirty="0" smtClean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 </a:t>
            </a:r>
            <a:endParaRPr lang="sk-SK" sz="4800" b="1" dirty="0">
              <a:solidFill>
                <a:srgbClr val="20272A"/>
              </a:solidFill>
              <a:latin typeface="Arial" pitchFamily="34" charset="0"/>
              <a:ea typeface="Segoe UI" pitchFamily="34" charset="0"/>
              <a:cs typeface="Arial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3347864" y="3867894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Nehanbite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tlieskať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:) </a:t>
            </a:r>
            <a:endParaRPr lang="sk-SK" sz="2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907704" y="339502"/>
            <a:ext cx="1791285" cy="450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67494"/>
            <a:ext cx="1728984" cy="474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lokTextu 6"/>
          <p:cNvSpPr txBox="1"/>
          <p:nvPr/>
        </p:nvSpPr>
        <p:spPr>
          <a:xfrm>
            <a:off x="5580112" y="321982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Jozef</a:t>
            </a:r>
            <a:endParaRPr lang="en-US" sz="36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0" y="321982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Ľuboš</a:t>
            </a:r>
            <a:endParaRPr lang="en-US" sz="36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5580112" y="4011910"/>
            <a:ext cx="356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designer &amp; developer </a:t>
            </a:r>
            <a:endParaRPr lang="en-US" sz="1600" dirty="0" smtClean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0" y="393990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developer</a:t>
            </a:r>
            <a:r>
              <a:rPr lang="en-US" sz="2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endParaRPr lang="en-US" sz="16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advTm="6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/>
          <p:cNvSpPr txBox="1"/>
          <p:nvPr/>
        </p:nvSpPr>
        <p:spPr>
          <a:xfrm>
            <a:off x="3131840" y="3363838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… o </a:t>
            </a:r>
            <a:r>
              <a:rPr lang="en-US" sz="3200" dirty="0" err="1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čom</a:t>
            </a:r>
            <a:r>
              <a:rPr lang="en-US" sz="32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 je </a:t>
            </a:r>
            <a:r>
              <a:rPr lang="en-US" sz="3200" dirty="0" err="1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tento</a:t>
            </a:r>
            <a:r>
              <a:rPr lang="en-US" sz="3200" dirty="0" smtClean="0"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 </a:t>
            </a:r>
            <a:endParaRPr lang="sk-SK" sz="3200" dirty="0">
              <a:solidFill>
                <a:srgbClr val="20272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5436096" y="3795886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solidFill>
                  <a:srgbClr val="851019"/>
                </a:solidFill>
                <a:latin typeface="Arial" pitchFamily="34" charset="0"/>
                <a:cs typeface="Arial" pitchFamily="34" charset="0"/>
              </a:rPr>
              <a:t>projekt</a:t>
            </a:r>
            <a:r>
              <a:rPr lang="en-US" sz="5400" b="1" dirty="0" smtClean="0">
                <a:solidFill>
                  <a:srgbClr val="851019"/>
                </a:solidFill>
                <a:latin typeface="Arial" pitchFamily="34" charset="0"/>
                <a:cs typeface="Arial" pitchFamily="34" charset="0"/>
              </a:rPr>
              <a:t>?</a:t>
            </a:r>
            <a:endParaRPr lang="sk-SK" sz="5400" b="1" dirty="0">
              <a:solidFill>
                <a:srgbClr val="85101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56592" y="1563638"/>
            <a:ext cx="43529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Skupina 9"/>
          <p:cNvGrpSpPr/>
          <p:nvPr/>
        </p:nvGrpSpPr>
        <p:grpSpPr>
          <a:xfrm>
            <a:off x="2987824" y="123478"/>
            <a:ext cx="5832648" cy="2304256"/>
            <a:chOff x="2987824" y="123478"/>
            <a:chExt cx="5832648" cy="2304256"/>
          </a:xfrm>
        </p:grpSpPr>
        <p:sp>
          <p:nvSpPr>
            <p:cNvPr id="5" name="Obláčik 4"/>
            <p:cNvSpPr/>
            <p:nvPr/>
          </p:nvSpPr>
          <p:spPr>
            <a:xfrm>
              <a:off x="2987824" y="123478"/>
              <a:ext cx="5832648" cy="2304256"/>
            </a:xfrm>
            <a:prstGeom prst="cloudCallout">
              <a:avLst>
                <a:gd name="adj1" fmla="val -57796"/>
                <a:gd name="adj2" fmla="val 26453"/>
              </a:avLst>
            </a:prstGeom>
            <a:solidFill>
              <a:schemeClr val="bg1"/>
            </a:solidFill>
            <a:ln w="28575">
              <a:solidFill>
                <a:srgbClr val="2027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3635896" y="843558"/>
              <a:ext cx="4104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Vytvoriť</a:t>
              </a:r>
              <a:r>
                <a:rPr lang="en-US" sz="20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 </a:t>
              </a:r>
              <a:r>
                <a:rPr lang="en-US" sz="20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odporučací</a:t>
              </a:r>
              <a:r>
                <a:rPr lang="en-US" sz="20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znalostný</a:t>
              </a:r>
              <a:endParaRPr lang="sk-SK" sz="2000" dirty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endParaRP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4139952" y="1203598"/>
              <a:ext cx="41764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20272A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systém</a:t>
              </a:r>
              <a:r>
                <a:rPr lang="en-US" sz="20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 pre </a:t>
              </a:r>
              <a:r>
                <a:rPr lang="en-US" sz="20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výber</a:t>
              </a:r>
              <a:r>
                <a:rPr lang="en-US" sz="20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</a:p>
            <a:p>
              <a:r>
                <a:rPr lang="en-US" sz="20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                         </a:t>
              </a:r>
              <a:r>
                <a:rPr lang="en-US" sz="20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smartphonov</a:t>
              </a:r>
              <a:r>
                <a:rPr lang="en-US" dirty="0" smtClean="0">
                  <a:solidFill>
                    <a:srgbClr val="20272A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sk-SK" dirty="0">
                <a:solidFill>
                  <a:srgbClr val="20272A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okTextu 9"/>
          <p:cNvSpPr txBox="1"/>
          <p:nvPr/>
        </p:nvSpPr>
        <p:spPr>
          <a:xfrm>
            <a:off x="1979712" y="1779662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Čo</a:t>
            </a:r>
            <a:r>
              <a:rPr lang="en-US" sz="80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je </a:t>
            </a:r>
            <a:endParaRPr lang="en-US" sz="5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3779912" y="2715766"/>
            <a:ext cx="496855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JEES? </a:t>
            </a:r>
            <a:endParaRPr lang="sk-SK" sz="115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79512" y="195486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JEES </a:t>
            </a:r>
            <a:endParaRPr lang="sk-SK" sz="54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123728" y="411510"/>
            <a:ext cx="2555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je …</a:t>
            </a:r>
            <a:endParaRPr lang="en-US" sz="28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95536" y="1419622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… </a:t>
            </a:r>
            <a:endParaRPr lang="en-US" sz="14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1403648" y="1419622"/>
            <a:ext cx="2555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Použité</a:t>
            </a:r>
            <a:endParaRPr lang="en-US" sz="32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2699792" y="2067694"/>
            <a:ext cx="5040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technológie</a:t>
            </a:r>
            <a:endParaRPr lang="sk-SK" sz="60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5868144" y="3795886"/>
            <a:ext cx="25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JEES</a:t>
            </a:r>
            <a:endParaRPr lang="en-US" sz="20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2555776" y="3723878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Java </a:t>
            </a:r>
            <a:endParaRPr lang="en-US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1403648" y="437195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20272A"/>
                </a:solidFill>
              </a:rPr>
              <a:t>Netbeans</a:t>
            </a:r>
            <a:r>
              <a:rPr lang="en-US" dirty="0" smtClean="0">
                <a:solidFill>
                  <a:srgbClr val="20272A"/>
                </a:solidFill>
              </a:rPr>
              <a:t> IDE</a:t>
            </a:r>
            <a:endParaRPr lang="sk-SK" dirty="0">
              <a:solidFill>
                <a:srgbClr val="20272A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51670"/>
            <a:ext cx="86409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1" name="Skupina 50"/>
          <p:cNvGrpSpPr/>
          <p:nvPr/>
        </p:nvGrpSpPr>
        <p:grpSpPr>
          <a:xfrm>
            <a:off x="1979712" y="2427734"/>
            <a:ext cx="1440160" cy="842610"/>
            <a:chOff x="1979712" y="2427734"/>
            <a:chExt cx="1440160" cy="842610"/>
          </a:xfrm>
        </p:grpSpPr>
        <p:grpSp>
          <p:nvGrpSpPr>
            <p:cNvPr id="17" name="Skupina 16"/>
            <p:cNvGrpSpPr/>
            <p:nvPr/>
          </p:nvGrpSpPr>
          <p:grpSpPr>
            <a:xfrm>
              <a:off x="1979712" y="2427734"/>
              <a:ext cx="1296144" cy="792088"/>
              <a:chOff x="1979712" y="2355726"/>
              <a:chExt cx="1296144" cy="792088"/>
            </a:xfrm>
          </p:grpSpPr>
          <p:sp>
            <p:nvSpPr>
              <p:cNvPr id="2" name="Zaoblený obdĺžnik 1"/>
              <p:cNvSpPr/>
              <p:nvPr/>
            </p:nvSpPr>
            <p:spPr>
              <a:xfrm>
                <a:off x="1979712" y="2355726"/>
                <a:ext cx="1296144" cy="792088"/>
              </a:xfrm>
              <a:prstGeom prst="roundRect">
                <a:avLst/>
              </a:prstGeom>
              <a:noFill/>
              <a:ln w="38100">
                <a:solidFill>
                  <a:srgbClr val="2027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5" name="BlokTextu 4"/>
              <p:cNvSpPr txBox="1"/>
              <p:nvPr/>
            </p:nvSpPr>
            <p:spPr>
              <a:xfrm>
                <a:off x="2267744" y="2427734"/>
                <a:ext cx="9361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rgbClr val="20272A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UI</a:t>
                </a:r>
                <a:r>
                  <a:rPr lang="en-US" dirty="0" smtClean="0"/>
                  <a:t> </a:t>
                </a:r>
                <a:endParaRPr lang="sk-SK" dirty="0"/>
              </a:p>
            </p:txBody>
          </p:sp>
        </p:grpSp>
        <p:sp>
          <p:nvSpPr>
            <p:cNvPr id="6" name="BlokTextu 5"/>
            <p:cNvSpPr txBox="1"/>
            <p:nvPr/>
          </p:nvSpPr>
          <p:spPr>
            <a:xfrm>
              <a:off x="1979712" y="2931790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 Java .API</a:t>
              </a:r>
              <a:endParaRPr lang="sk-SK" sz="16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8" name="Rovná spojovacia šípka 7"/>
          <p:cNvCxnSpPr/>
          <p:nvPr/>
        </p:nvCxnSpPr>
        <p:spPr>
          <a:xfrm>
            <a:off x="3275856" y="2643758"/>
            <a:ext cx="1368152" cy="0"/>
          </a:xfrm>
          <a:prstGeom prst="straightConnector1">
            <a:avLst/>
          </a:prstGeom>
          <a:ln w="19050">
            <a:solidFill>
              <a:srgbClr val="2027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H="1">
            <a:off x="3275856" y="2931790"/>
            <a:ext cx="1368152" cy="0"/>
          </a:xfrm>
          <a:prstGeom prst="straightConnector1">
            <a:avLst/>
          </a:prstGeom>
          <a:ln w="19050">
            <a:solidFill>
              <a:srgbClr val="2027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/>
        </p:nvGrpSpPr>
        <p:grpSpPr>
          <a:xfrm>
            <a:off x="4644008" y="2283718"/>
            <a:ext cx="1584176" cy="936104"/>
            <a:chOff x="4644008" y="2283718"/>
            <a:chExt cx="1584176" cy="936104"/>
          </a:xfrm>
        </p:grpSpPr>
        <p:sp>
          <p:nvSpPr>
            <p:cNvPr id="3" name="Zaoblený obdĺžnik 2"/>
            <p:cNvSpPr/>
            <p:nvPr/>
          </p:nvSpPr>
          <p:spPr>
            <a:xfrm>
              <a:off x="4644008" y="2283718"/>
              <a:ext cx="1584176" cy="936104"/>
            </a:xfrm>
            <a:prstGeom prst="roundRect">
              <a:avLst/>
            </a:prstGeom>
            <a:noFill/>
            <a:ln w="38100">
              <a:solidFill>
                <a:srgbClr val="2027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4932040" y="2427734"/>
              <a:ext cx="12241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20272A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JEES</a:t>
              </a:r>
              <a:r>
                <a:rPr lang="en-US" dirty="0" smtClean="0"/>
                <a:t> </a:t>
              </a:r>
              <a:endParaRPr lang="sk-SK" dirty="0"/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4860032" y="285978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Rule engine</a:t>
              </a:r>
              <a:endParaRPr lang="sk-SK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Skupina 14"/>
          <p:cNvGrpSpPr/>
          <p:nvPr/>
        </p:nvGrpSpPr>
        <p:grpSpPr>
          <a:xfrm>
            <a:off x="4932040" y="3795886"/>
            <a:ext cx="1152128" cy="800799"/>
            <a:chOff x="4932040" y="3795886"/>
            <a:chExt cx="1152128" cy="800799"/>
          </a:xfrm>
        </p:grpSpPr>
        <p:sp>
          <p:nvSpPr>
            <p:cNvPr id="13" name="Vývojový diagram: magnetický disk 12"/>
            <p:cNvSpPr/>
            <p:nvPr/>
          </p:nvSpPr>
          <p:spPr>
            <a:xfrm>
              <a:off x="4932040" y="3795886"/>
              <a:ext cx="1080120" cy="792088"/>
            </a:xfrm>
            <a:prstGeom prst="flowChartMagneticDisk">
              <a:avLst/>
            </a:prstGeom>
            <a:noFill/>
            <a:ln>
              <a:solidFill>
                <a:srgbClr val="2027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4" name="BlokTextu 13"/>
            <p:cNvSpPr txBox="1"/>
            <p:nvPr/>
          </p:nvSpPr>
          <p:spPr>
            <a:xfrm>
              <a:off x="4932040" y="4011910"/>
              <a:ext cx="11521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Work </a:t>
              </a:r>
            </a:p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memory</a:t>
              </a:r>
              <a:endParaRPr lang="sk-SK" sz="16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8" name="Rovná spojovacia šípka 17"/>
          <p:cNvCxnSpPr>
            <a:stCxn id="11" idx="2"/>
          </p:cNvCxnSpPr>
          <p:nvPr/>
        </p:nvCxnSpPr>
        <p:spPr>
          <a:xfrm>
            <a:off x="5508104" y="3198336"/>
            <a:ext cx="0" cy="597550"/>
          </a:xfrm>
          <a:prstGeom prst="straightConnector1">
            <a:avLst/>
          </a:prstGeom>
          <a:ln w="19050">
            <a:solidFill>
              <a:srgbClr val="2027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Skupina 31"/>
          <p:cNvGrpSpPr/>
          <p:nvPr/>
        </p:nvGrpSpPr>
        <p:grpSpPr>
          <a:xfrm>
            <a:off x="6948264" y="1995686"/>
            <a:ext cx="2195736" cy="1085645"/>
            <a:chOff x="6588224" y="1923678"/>
            <a:chExt cx="2195736" cy="1105492"/>
          </a:xfrm>
        </p:grpSpPr>
        <p:sp>
          <p:nvSpPr>
            <p:cNvPr id="25" name="Zahnutý roh 24"/>
            <p:cNvSpPr/>
            <p:nvPr/>
          </p:nvSpPr>
          <p:spPr>
            <a:xfrm flipV="1">
              <a:off x="7178690" y="1923678"/>
              <a:ext cx="604867" cy="742793"/>
            </a:xfrm>
            <a:prstGeom prst="foldedCorner">
              <a:avLst/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4" name="BlokTextu 23"/>
            <p:cNvSpPr txBox="1"/>
            <p:nvPr/>
          </p:nvSpPr>
          <p:spPr>
            <a:xfrm>
              <a:off x="6588224" y="2715766"/>
              <a:ext cx="2195736" cy="313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Rule + Function base </a:t>
              </a:r>
              <a:endParaRPr lang="sk-SK" sz="1400" dirty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endParaRPr>
            </a:p>
          </p:txBody>
        </p:sp>
        <p:sp>
          <p:nvSpPr>
            <p:cNvPr id="31" name="BlokTextu 30"/>
            <p:cNvSpPr txBox="1"/>
            <p:nvPr/>
          </p:nvSpPr>
          <p:spPr>
            <a:xfrm>
              <a:off x="7236296" y="2283718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0272A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r>
                <a:rPr lang="en-US" sz="1400" dirty="0" err="1" smtClean="0">
                  <a:solidFill>
                    <a:srgbClr val="20272A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clp</a:t>
              </a:r>
              <a:endParaRPr lang="sk-SK" sz="1400" dirty="0">
                <a:solidFill>
                  <a:srgbClr val="20272A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3" name="Skupina 32"/>
          <p:cNvGrpSpPr/>
          <p:nvPr/>
        </p:nvGrpSpPr>
        <p:grpSpPr>
          <a:xfrm>
            <a:off x="6948264" y="3363838"/>
            <a:ext cx="2195736" cy="1099865"/>
            <a:chOff x="6588224" y="1923678"/>
            <a:chExt cx="2195736" cy="1099865"/>
          </a:xfrm>
        </p:grpSpPr>
        <p:sp>
          <p:nvSpPr>
            <p:cNvPr id="34" name="Zahnutý roh 33"/>
            <p:cNvSpPr/>
            <p:nvPr/>
          </p:nvSpPr>
          <p:spPr>
            <a:xfrm flipV="1">
              <a:off x="7178690" y="1923678"/>
              <a:ext cx="604867" cy="742793"/>
            </a:xfrm>
            <a:prstGeom prst="foldedCorner">
              <a:avLst/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5" name="BlokTextu 34"/>
            <p:cNvSpPr txBox="1"/>
            <p:nvPr/>
          </p:nvSpPr>
          <p:spPr>
            <a:xfrm>
              <a:off x="6588224" y="2715766"/>
              <a:ext cx="21957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0272A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Fact base (KB</a:t>
              </a:r>
              <a:r>
                <a:rPr lang="en-US" sz="1400" dirty="0" smtClean="0">
                  <a:solidFill>
                    <a:srgbClr val="20272A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)</a:t>
              </a:r>
              <a:endParaRPr lang="sk-SK" sz="1400" dirty="0">
                <a:solidFill>
                  <a:srgbClr val="20272A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BlokTextu 35"/>
            <p:cNvSpPr txBox="1"/>
            <p:nvPr/>
          </p:nvSpPr>
          <p:spPr>
            <a:xfrm>
              <a:off x="7236296" y="2283718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0272A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r>
                <a:rPr lang="en-US" sz="1400" dirty="0" err="1" smtClean="0">
                  <a:solidFill>
                    <a:srgbClr val="20272A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clp</a:t>
              </a:r>
              <a:endParaRPr lang="sk-SK" sz="1400" dirty="0">
                <a:solidFill>
                  <a:srgbClr val="20272A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37" name="Rovná spojovacia šípka 36"/>
          <p:cNvCxnSpPr>
            <a:stCxn id="3" idx="3"/>
            <a:endCxn id="25" idx="1"/>
          </p:cNvCxnSpPr>
          <p:nvPr/>
        </p:nvCxnSpPr>
        <p:spPr>
          <a:xfrm flipV="1">
            <a:off x="6228184" y="2360415"/>
            <a:ext cx="1310546" cy="391355"/>
          </a:xfrm>
          <a:prstGeom prst="straightConnector1">
            <a:avLst/>
          </a:prstGeom>
          <a:ln w="19050">
            <a:solidFill>
              <a:srgbClr val="2027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ovná spojovacia šípka 38"/>
          <p:cNvCxnSpPr>
            <a:stCxn id="3" idx="3"/>
            <a:endCxn id="34" idx="1"/>
          </p:cNvCxnSpPr>
          <p:nvPr/>
        </p:nvCxnSpPr>
        <p:spPr>
          <a:xfrm>
            <a:off x="6228184" y="2751770"/>
            <a:ext cx="1310546" cy="983464"/>
          </a:xfrm>
          <a:prstGeom prst="straightConnector1">
            <a:avLst/>
          </a:prstGeom>
          <a:ln w="19050">
            <a:solidFill>
              <a:srgbClr val="2027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Skupina 43"/>
          <p:cNvGrpSpPr/>
          <p:nvPr/>
        </p:nvGrpSpPr>
        <p:grpSpPr>
          <a:xfrm>
            <a:off x="1115616" y="987574"/>
            <a:ext cx="2592288" cy="1152128"/>
            <a:chOff x="971600" y="627534"/>
            <a:chExt cx="2592288" cy="1152128"/>
          </a:xfrm>
        </p:grpSpPr>
        <p:sp>
          <p:nvSpPr>
            <p:cNvPr id="12" name="Obláčik 11"/>
            <p:cNvSpPr/>
            <p:nvPr/>
          </p:nvSpPr>
          <p:spPr>
            <a:xfrm>
              <a:off x="971600" y="627534"/>
              <a:ext cx="2232248" cy="1152128"/>
            </a:xfrm>
            <a:prstGeom prst="cloudCallout">
              <a:avLst>
                <a:gd name="adj1" fmla="val -57796"/>
                <a:gd name="adj2" fmla="val 26453"/>
              </a:avLst>
            </a:prstGeom>
            <a:solidFill>
              <a:schemeClr val="bg1"/>
            </a:solidFill>
            <a:ln w="28575">
              <a:solidFill>
                <a:srgbClr val="2027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2" name="BlokTextu 41"/>
            <p:cNvSpPr txBox="1"/>
            <p:nvPr/>
          </p:nvSpPr>
          <p:spPr>
            <a:xfrm>
              <a:off x="1187624" y="915566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Bože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aký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smartphone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</a:p>
            <a:p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si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mám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kupiť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???</a:t>
              </a:r>
              <a:endParaRPr lang="sk-SK" sz="1400" dirty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endParaRPr>
            </a:p>
          </p:txBody>
        </p:sp>
      </p:grpSp>
      <p:sp>
        <p:nvSpPr>
          <p:cNvPr id="43" name="BlokTextu 42"/>
          <p:cNvSpPr txBox="1"/>
          <p:nvPr/>
        </p:nvSpPr>
        <p:spPr>
          <a:xfrm>
            <a:off x="2771800" y="-92546"/>
            <a:ext cx="2555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Ako</a:t>
            </a:r>
            <a:r>
              <a:rPr lang="en-US" sz="48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to </a:t>
            </a:r>
            <a:endParaRPr lang="en-US" sz="3200" dirty="0" smtClean="0">
              <a:solidFill>
                <a:srgbClr val="20272A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sp>
        <p:nvSpPr>
          <p:cNvPr id="45" name="BlokTextu 44"/>
          <p:cNvSpPr txBox="1"/>
          <p:nvPr/>
        </p:nvSpPr>
        <p:spPr>
          <a:xfrm>
            <a:off x="4139952" y="411510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funguje</a:t>
            </a:r>
            <a:endParaRPr lang="sk-SK" sz="54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  <p:cxnSp>
        <p:nvCxnSpPr>
          <p:cNvPr id="47" name="Rovná spojovacia šípka 46"/>
          <p:cNvCxnSpPr/>
          <p:nvPr/>
        </p:nvCxnSpPr>
        <p:spPr>
          <a:xfrm>
            <a:off x="1331640" y="2787774"/>
            <a:ext cx="504056" cy="0"/>
          </a:xfrm>
          <a:prstGeom prst="straightConnector1">
            <a:avLst/>
          </a:prstGeom>
          <a:ln w="19050">
            <a:solidFill>
              <a:srgbClr val="2027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ovná spojovacia šípka 49"/>
          <p:cNvCxnSpPr/>
          <p:nvPr/>
        </p:nvCxnSpPr>
        <p:spPr>
          <a:xfrm flipH="1">
            <a:off x="1331640" y="2931790"/>
            <a:ext cx="504056" cy="0"/>
          </a:xfrm>
          <a:prstGeom prst="straightConnector1">
            <a:avLst/>
          </a:prstGeom>
          <a:ln w="19050">
            <a:solidFill>
              <a:srgbClr val="2027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Skupina 51"/>
          <p:cNvGrpSpPr/>
          <p:nvPr/>
        </p:nvGrpSpPr>
        <p:grpSpPr>
          <a:xfrm>
            <a:off x="1115616" y="1059582"/>
            <a:ext cx="2592288" cy="1152128"/>
            <a:chOff x="971600" y="627534"/>
            <a:chExt cx="2592288" cy="1152128"/>
          </a:xfrm>
        </p:grpSpPr>
        <p:sp>
          <p:nvSpPr>
            <p:cNvPr id="53" name="Obláčik 52"/>
            <p:cNvSpPr/>
            <p:nvPr/>
          </p:nvSpPr>
          <p:spPr>
            <a:xfrm>
              <a:off x="971600" y="627534"/>
              <a:ext cx="2232248" cy="1152128"/>
            </a:xfrm>
            <a:prstGeom prst="cloudCallout">
              <a:avLst>
                <a:gd name="adj1" fmla="val -57796"/>
                <a:gd name="adj2" fmla="val 26453"/>
              </a:avLst>
            </a:prstGeom>
            <a:solidFill>
              <a:schemeClr val="bg1"/>
            </a:solidFill>
            <a:ln w="28575">
              <a:solidFill>
                <a:srgbClr val="2027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4" name="BlokTextu 53"/>
            <p:cNvSpPr txBox="1"/>
            <p:nvPr/>
          </p:nvSpPr>
          <p:spPr>
            <a:xfrm>
              <a:off x="1187624" y="915566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Áno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to </a:t>
              </a:r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som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presne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</a:t>
              </a:r>
            </a:p>
            <a:p>
              <a:r>
                <a:rPr lang="en-US" sz="1400" dirty="0" err="1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chcel</a:t>
              </a:r>
              <a:r>
                <a:rPr lang="en-US" sz="1400" dirty="0" smtClean="0">
                  <a:solidFill>
                    <a:srgbClr val="20272A"/>
                  </a:solidFill>
                  <a:latin typeface="Arial" pitchFamily="34" charset="0"/>
                  <a:ea typeface="Segoe UI" pitchFamily="34" charset="0"/>
                  <a:cs typeface="Arial" pitchFamily="34" charset="0"/>
                </a:rPr>
                <a:t> … </a:t>
              </a:r>
              <a:endParaRPr lang="sk-SK" sz="1400" dirty="0">
                <a:solidFill>
                  <a:srgbClr val="20272A"/>
                </a:solidFill>
                <a:latin typeface="Arial" pitchFamily="34" charset="0"/>
                <a:ea typeface="Segoe UI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690664" y="1275606"/>
            <a:ext cx="7453336" cy="3016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1000" kern="0" spc="-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Square721 BT" pitchFamily="34" charset="0"/>
              </a:rPr>
              <a:t> </a:t>
            </a:r>
            <a:r>
              <a:rPr lang="en-US" sz="19600" b="1" kern="0" spc="-300" dirty="0" smtClean="0">
                <a:ln w="18415" cmpd="sng">
                  <a:noFill/>
                  <a:prstDash val="solid"/>
                </a:ln>
                <a:solidFill>
                  <a:srgbClr val="20272A"/>
                </a:solidFill>
                <a:latin typeface="Arial" pitchFamily="34" charset="0"/>
                <a:cs typeface="Arial" pitchFamily="34" charset="0"/>
              </a:rPr>
              <a:t>demo</a:t>
            </a:r>
            <a:endParaRPr kumimoji="0" lang="en-US" sz="9600" b="1" u="none" strike="noStrike" kern="0" cap="none" spc="-300" normalizeH="0" baseline="0" noProof="0" dirty="0" smtClean="0">
              <a:ln w="18415" cmpd="sng">
                <a:noFill/>
                <a:prstDash val="solid"/>
              </a:ln>
              <a:solidFill>
                <a:srgbClr val="20272A"/>
              </a:solidFill>
              <a:uLnTx/>
              <a:uFillTx/>
              <a:latin typeface="Square721 BT" pitchFamily="34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5292080" y="3867894"/>
            <a:ext cx="385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 </a:t>
            </a:r>
            <a:r>
              <a:rPr lang="en-US" sz="3200" dirty="0" err="1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ukážka</a:t>
            </a:r>
            <a:r>
              <a:rPr lang="en-US" sz="3200" dirty="0" smtClean="0">
                <a:solidFill>
                  <a:srgbClr val="20272A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851019"/>
                </a:solidFill>
                <a:latin typeface="Arial" pitchFamily="34" charset="0"/>
                <a:ea typeface="KaiTi" pitchFamily="49" charset="-122"/>
                <a:cs typeface="Arial" pitchFamily="34" charset="0"/>
              </a:rPr>
              <a:t>aplikácie</a:t>
            </a:r>
            <a:endParaRPr lang="sk-SK" sz="3200" b="1" dirty="0">
              <a:solidFill>
                <a:srgbClr val="851019"/>
              </a:solidFill>
              <a:latin typeface="Arial" pitchFamily="34" charset="0"/>
              <a:ea typeface="KaiTi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</TotalTime>
  <Words>271</Words>
  <Application>Microsoft Office PowerPoint</Application>
  <PresentationFormat>Prezentácia na obrazovke (16:9)</PresentationFormat>
  <Paragraphs>80</Paragraphs>
  <Slides>14</Slides>
  <Notes>9</Notes>
  <HiddenSlides>0</HiddenSlides>
  <MMClips>0</MMClip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14</vt:i4>
      </vt:variant>
    </vt:vector>
  </HeadingPairs>
  <TitlesOfParts>
    <vt:vector size="16" baseType="lpstr">
      <vt:lpstr>Motív Office</vt:lpstr>
      <vt:lpstr>1_Motív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Jozef89</dc:creator>
  <cp:lastModifiedBy>Jozef</cp:lastModifiedBy>
  <cp:revision>482</cp:revision>
  <dcterms:created xsi:type="dcterms:W3CDTF">2012-03-04T11:38:14Z</dcterms:created>
  <dcterms:modified xsi:type="dcterms:W3CDTF">2012-11-28T21:04:04Z</dcterms:modified>
</cp:coreProperties>
</file>