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4" r:id="rId4"/>
    <p:sldId id="285" r:id="rId5"/>
    <p:sldId id="286" r:id="rId6"/>
    <p:sldId id="290" r:id="rId7"/>
    <p:sldId id="297" r:id="rId8"/>
    <p:sldId id="299" r:id="rId9"/>
    <p:sldId id="298" r:id="rId10"/>
    <p:sldId id="292" r:id="rId11"/>
    <p:sldId id="281" r:id="rId12"/>
    <p:sldId id="287" r:id="rId13"/>
    <p:sldId id="277" r:id="rId14"/>
    <p:sldId id="291" r:id="rId15"/>
    <p:sldId id="293" r:id="rId16"/>
    <p:sldId id="262" r:id="rId17"/>
    <p:sldId id="263" r:id="rId18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72A"/>
    <a:srgbClr val="000000"/>
    <a:srgbClr val="851019"/>
    <a:srgbClr val="85171E"/>
    <a:srgbClr val="851017"/>
    <a:srgbClr val="85173C"/>
    <a:srgbClr val="720606"/>
    <a:srgbClr val="404040"/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8076" autoAdjust="0"/>
  </p:normalViewPr>
  <p:slideViewPr>
    <p:cSldViewPr>
      <p:cViewPr varScale="1">
        <p:scale>
          <a:sx n="92" d="100"/>
          <a:sy n="92" d="100"/>
        </p:scale>
        <p:origin x="-79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ABF7-0521-4687-9D2B-807B4AABA4E6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DA62-001F-4525-B5C7-5BA4A19F932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dirty="0" smtClean="0"/>
              <a:t> 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</a:t>
            </a:fld>
            <a:endParaRPr lang="sk-S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Zhodntenie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našho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podarilo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chceli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inač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narazily</a:t>
            </a:r>
            <a:r>
              <a:rPr lang="en-US" baseline="0" dirty="0" smtClean="0"/>
              <a:t> …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13</a:t>
            </a:fld>
            <a:endParaRPr lang="sk-S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projektu</a:t>
            </a:r>
            <a:r>
              <a:rPr lang="en-US" baseline="0" dirty="0" smtClean="0"/>
              <a:t> a JEES (</a:t>
            </a:r>
            <a:r>
              <a:rPr lang="en-US" baseline="0" dirty="0" err="1" smtClean="0"/>
              <a:t>retrospektiva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o nom </a:t>
            </a:r>
            <a:r>
              <a:rPr lang="en-US" baseline="0" dirty="0" err="1" smtClean="0"/>
              <a:t>myslime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či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ho </a:t>
            </a:r>
            <a:r>
              <a:rPr lang="en-US" baseline="0" dirty="0" err="1" smtClean="0"/>
              <a:t>vybrali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vytvarali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podobne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riešenie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Proste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odporučania</a:t>
            </a:r>
            <a:r>
              <a:rPr lang="en-US" baseline="0" dirty="0" smtClean="0"/>
              <a:t>…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14</a:t>
            </a:fld>
            <a:endParaRPr lang="sk-S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16</a:t>
            </a:fld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Stručny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nástroja</a:t>
            </a:r>
            <a:r>
              <a:rPr lang="en-US" baseline="0" dirty="0" smtClean="0"/>
              <a:t> JEES – </a:t>
            </a:r>
            <a:r>
              <a:rPr lang="en-US" baseline="0" dirty="0" err="1" smtClean="0"/>
              <a:t>ake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pravidla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, features, </a:t>
            </a:r>
            <a:r>
              <a:rPr lang="en-US" baseline="0" dirty="0" err="1" smtClean="0"/>
              <a:t>nevyhody</a:t>
            </a:r>
            <a:r>
              <a:rPr lang="en-US" baseline="0" dirty="0" smtClean="0"/>
              <a:t> 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Ukazat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nejaky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priklad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pravidiel</a:t>
            </a:r>
            <a:r>
              <a:rPr lang="en-US" baseline="0" dirty="0" smtClean="0"/>
              <a:t> … </a:t>
            </a:r>
          </a:p>
          <a:p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Architektura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– stand </a:t>
            </a:r>
            <a:r>
              <a:rPr lang="en-US" baseline="0" dirty="0" err="1" smtClean="0"/>
              <a:t>anlone</a:t>
            </a:r>
            <a:r>
              <a:rPr lang="en-US" baseline="0" dirty="0" smtClean="0"/>
              <a:t> app.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  <a:r>
              <a:rPr lang="en-US" baseline="0" dirty="0" err="1" smtClean="0"/>
              <a:t>použite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</a:t>
            </a:r>
          </a:p>
          <a:p>
            <a:pPr>
              <a:buFontTx/>
              <a:buChar char="-"/>
            </a:pPr>
            <a:r>
              <a:rPr lang="en-US" baseline="0" dirty="0" smtClean="0"/>
              <a:t>- demo + features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podarilo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-- </a:t>
            </a:r>
            <a:r>
              <a:rPr lang="en-US" baseline="0" dirty="0" err="1" smtClean="0"/>
              <a:t>naše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jees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Otazky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4</a:t>
            </a:fld>
            <a:endParaRPr lang="sk-S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5</a:t>
            </a:fld>
            <a:endParaRPr lang="sk-S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Reprezentacia</a:t>
            </a:r>
            <a:r>
              <a:rPr lang="en-US" dirty="0" smtClean="0"/>
              <a:t> </a:t>
            </a:r>
            <a:r>
              <a:rPr lang="en-US" dirty="0" err="1" smtClean="0"/>
              <a:t>znalosti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err="1" smtClean="0"/>
              <a:t>Priklady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všetky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možne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reprezentacie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pravidiel</a:t>
            </a:r>
            <a:r>
              <a:rPr lang="en-US" baseline="0" dirty="0" smtClean="0"/>
              <a:t> </a:t>
            </a:r>
            <a:r>
              <a:rPr lang="en-US" dirty="0" err="1" smtClean="0"/>
              <a:t>nejake</a:t>
            </a:r>
            <a:r>
              <a:rPr lang="en-US" dirty="0" smtClean="0"/>
              <a:t> simple</a:t>
            </a:r>
            <a:r>
              <a:rPr lang="en-US" baseline="0" dirty="0" smtClean="0"/>
              <a:t>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Podrobnejšie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ukaže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kolega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demu</a:t>
            </a:r>
            <a:r>
              <a:rPr lang="en-US" baseline="0" dirty="0" smtClean="0"/>
              <a:t> … 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6</a:t>
            </a:fld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sk-SK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Inferenčný</a:t>
            </a:r>
            <a:r>
              <a:rPr lang="sk-SK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mechanizmus: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je založený na doprednom zreťazení, porovnávanie  </a:t>
            </a: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pomocou algoritmu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7</a:t>
            </a:fld>
            <a:endParaRPr lang="sk-S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Dôležitou súčasťou návrhu expertného systému s využitím JESS knižnice je určenie architektúry systému, respektíve v akom pomere bude využitý Java kód ku skriptom s JESS príkazmi. Dohromady je až 7 rôznych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variánt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dirty="0" smtClean="0"/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Čistý JESS systém, bez použitia Java kódu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Čistý JESS systém, s prístupom do Java API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Väčšina systému v JESS, v Jave napísaných zopár upravených JESS príkazov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Polovica v JESS, podstatná časť v Jave (vlastné príkazy a API), </a:t>
            </a:r>
            <a:r>
              <a:rPr lang="sk-SK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k-SK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funkcia je v JESS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Ako predchádzajúce, ale </a:t>
            </a:r>
            <a:r>
              <a:rPr lang="sk-SK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k-SK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v Jave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Väčšina v Jave, načítava JESS kód v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Čistý Java systém, ktorý pracuje s JESS iba cez Java API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8</a:t>
            </a:fld>
            <a:endParaRPr lang="sk-S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Zse</a:t>
            </a:r>
            <a:r>
              <a:rPr lang="en-US" dirty="0" smtClean="0"/>
              <a:t> o </a:t>
            </a:r>
            <a:r>
              <a:rPr lang="en-US" dirty="0" err="1" smtClean="0"/>
              <a:t>jeees</a:t>
            </a:r>
            <a:r>
              <a:rPr lang="en-US" dirty="0" smtClean="0"/>
              <a:t>-u</a:t>
            </a:r>
          </a:p>
          <a:p>
            <a:endParaRPr lang="en-US" dirty="0" smtClean="0"/>
          </a:p>
          <a:p>
            <a:r>
              <a:rPr lang="en-US" dirty="0" err="1" smtClean="0"/>
              <a:t>Vyhody</a:t>
            </a:r>
            <a:r>
              <a:rPr lang="en-US" dirty="0" smtClean="0"/>
              <a:t> </a:t>
            </a:r>
            <a:r>
              <a:rPr lang="en-US" dirty="0" err="1" smtClean="0"/>
              <a:t>nevyhody</a:t>
            </a: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9</a:t>
            </a:fld>
            <a:endParaRPr lang="sk-S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10</a:t>
            </a:fld>
            <a:endParaRPr lang="sk-S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12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6B07-8511-4DF2-93E1-5665CA9277ED}" type="datetimeFigureOut">
              <a:rPr lang="sk-SK" smtClean="0"/>
              <a:pPr/>
              <a:t>5. 12. 2012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5. 12. 2012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JE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499742"/>
            <a:ext cx="7416824" cy="1384591"/>
          </a:xfrm>
          <a:prstGeom prst="rect">
            <a:avLst/>
          </a:prstGeom>
        </p:spPr>
      </p:pic>
    </p:spTree>
  </p:cSld>
  <p:clrMapOvr>
    <a:masterClrMapping/>
  </p:clrMapOvr>
  <p:transition spd="med" advTm="8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43608" y="987574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Použité</a:t>
            </a:r>
            <a:endParaRPr lang="en-US" sz="4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411760" y="1635646"/>
            <a:ext cx="6444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technológie</a:t>
            </a:r>
            <a:endParaRPr lang="sk-SK" sz="80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899592" y="386789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 + Java .API + </a:t>
            </a:r>
            <a:r>
              <a:rPr lang="en-US" sz="36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NetBeans</a:t>
            </a:r>
            <a:r>
              <a:rPr lang="en-US" sz="36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IDE</a:t>
            </a:r>
            <a:endParaRPr lang="en-US" sz="20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kupina 50"/>
          <p:cNvGrpSpPr/>
          <p:nvPr/>
        </p:nvGrpSpPr>
        <p:grpSpPr>
          <a:xfrm>
            <a:off x="1979712" y="2427734"/>
            <a:ext cx="1440160" cy="842610"/>
            <a:chOff x="1979712" y="2427734"/>
            <a:chExt cx="1440160" cy="842610"/>
          </a:xfrm>
        </p:grpSpPr>
        <p:grpSp>
          <p:nvGrpSpPr>
            <p:cNvPr id="17" name="Skupina 16"/>
            <p:cNvGrpSpPr/>
            <p:nvPr/>
          </p:nvGrpSpPr>
          <p:grpSpPr>
            <a:xfrm>
              <a:off x="1979712" y="2427734"/>
              <a:ext cx="1296144" cy="792088"/>
              <a:chOff x="1979712" y="2355726"/>
              <a:chExt cx="1296144" cy="792088"/>
            </a:xfrm>
          </p:grpSpPr>
          <p:sp>
            <p:nvSpPr>
              <p:cNvPr id="2" name="Zaoblený obdĺžnik 1"/>
              <p:cNvSpPr/>
              <p:nvPr/>
            </p:nvSpPr>
            <p:spPr>
              <a:xfrm>
                <a:off x="1979712" y="2355726"/>
                <a:ext cx="1296144" cy="792088"/>
              </a:xfrm>
              <a:prstGeom prst="roundRect">
                <a:avLst/>
              </a:prstGeom>
              <a:noFill/>
              <a:ln w="38100">
                <a:solidFill>
                  <a:srgbClr val="2027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BlokTextu 4"/>
              <p:cNvSpPr txBox="1"/>
              <p:nvPr/>
            </p:nvSpPr>
            <p:spPr>
              <a:xfrm>
                <a:off x="2267744" y="2427734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20272A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UI</a:t>
                </a:r>
                <a:r>
                  <a:rPr lang="en-US" dirty="0" smtClean="0"/>
                  <a:t> </a:t>
                </a:r>
                <a:endParaRPr lang="sk-SK" dirty="0"/>
              </a:p>
            </p:txBody>
          </p:sp>
        </p:grpSp>
        <p:sp>
          <p:nvSpPr>
            <p:cNvPr id="6" name="BlokTextu 5"/>
            <p:cNvSpPr txBox="1"/>
            <p:nvPr/>
          </p:nvSpPr>
          <p:spPr>
            <a:xfrm>
              <a:off x="1979712" y="293179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Java .API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Rovná spojovacia šípka 7"/>
          <p:cNvCxnSpPr/>
          <p:nvPr/>
        </p:nvCxnSpPr>
        <p:spPr>
          <a:xfrm>
            <a:off x="3275856" y="2643758"/>
            <a:ext cx="1368152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3275856" y="2931790"/>
            <a:ext cx="1368152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/>
        </p:nvGrpSpPr>
        <p:grpSpPr>
          <a:xfrm>
            <a:off x="4644008" y="2283718"/>
            <a:ext cx="1584176" cy="936104"/>
            <a:chOff x="4644008" y="2283718"/>
            <a:chExt cx="1584176" cy="936104"/>
          </a:xfrm>
        </p:grpSpPr>
        <p:sp>
          <p:nvSpPr>
            <p:cNvPr id="3" name="Zaoblený obdĺžnik 2"/>
            <p:cNvSpPr/>
            <p:nvPr/>
          </p:nvSpPr>
          <p:spPr>
            <a:xfrm>
              <a:off x="4644008" y="2283718"/>
              <a:ext cx="1584176" cy="936104"/>
            </a:xfrm>
            <a:prstGeom prst="roundRect">
              <a:avLst/>
            </a:prstGeom>
            <a:noFill/>
            <a:ln w="38100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4932040" y="242773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JEES</a:t>
              </a:r>
              <a:r>
                <a:rPr lang="en-US" dirty="0" smtClean="0"/>
                <a:t> 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860032" y="285978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Rule engine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4932040" y="3795886"/>
            <a:ext cx="1152128" cy="800799"/>
            <a:chOff x="4932040" y="3795886"/>
            <a:chExt cx="1152128" cy="800799"/>
          </a:xfrm>
        </p:grpSpPr>
        <p:sp>
          <p:nvSpPr>
            <p:cNvPr id="13" name="Vývojový diagram: magnetický disk 12"/>
            <p:cNvSpPr/>
            <p:nvPr/>
          </p:nvSpPr>
          <p:spPr>
            <a:xfrm>
              <a:off x="4932040" y="3795886"/>
              <a:ext cx="1080120" cy="792088"/>
            </a:xfrm>
            <a:prstGeom prst="flowChartMagneticDisk">
              <a:avLst/>
            </a:prstGeom>
            <a:noFill/>
            <a:ln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4932040" y="4011910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Work 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memory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Rovná spojovacia šípka 17"/>
          <p:cNvCxnSpPr>
            <a:stCxn id="11" idx="2"/>
          </p:cNvCxnSpPr>
          <p:nvPr/>
        </p:nvCxnSpPr>
        <p:spPr>
          <a:xfrm>
            <a:off x="5508104" y="3198336"/>
            <a:ext cx="0" cy="59755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Skupina 31"/>
          <p:cNvGrpSpPr/>
          <p:nvPr/>
        </p:nvGrpSpPr>
        <p:grpSpPr>
          <a:xfrm>
            <a:off x="6948264" y="1995686"/>
            <a:ext cx="2195736" cy="1085645"/>
            <a:chOff x="6588224" y="1923678"/>
            <a:chExt cx="2195736" cy="1105492"/>
          </a:xfrm>
        </p:grpSpPr>
        <p:sp>
          <p:nvSpPr>
            <p:cNvPr id="25" name="Zahnutý roh 24"/>
            <p:cNvSpPr/>
            <p:nvPr/>
          </p:nvSpPr>
          <p:spPr>
            <a:xfrm flipV="1">
              <a:off x="7178690" y="1923678"/>
              <a:ext cx="604867" cy="742793"/>
            </a:xfrm>
            <a:prstGeom prst="foldedCorner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6588224" y="2715766"/>
              <a:ext cx="2195736" cy="3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Rule + Function base 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7236296" y="228371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sz="1400" dirty="0" err="1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clp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Skupina 32"/>
          <p:cNvGrpSpPr/>
          <p:nvPr/>
        </p:nvGrpSpPr>
        <p:grpSpPr>
          <a:xfrm>
            <a:off x="6948264" y="3363838"/>
            <a:ext cx="2195736" cy="1099865"/>
            <a:chOff x="6588224" y="1923678"/>
            <a:chExt cx="2195736" cy="1099865"/>
          </a:xfrm>
        </p:grpSpPr>
        <p:sp>
          <p:nvSpPr>
            <p:cNvPr id="34" name="Zahnutý roh 33"/>
            <p:cNvSpPr/>
            <p:nvPr/>
          </p:nvSpPr>
          <p:spPr>
            <a:xfrm flipV="1">
              <a:off x="7178690" y="1923678"/>
              <a:ext cx="604867" cy="742793"/>
            </a:xfrm>
            <a:prstGeom prst="foldedCorner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6588224" y="2715766"/>
              <a:ext cx="2195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Fact base (KB</a:t>
              </a:r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7236296" y="228371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sz="1400" dirty="0" err="1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clp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7" name="Rovná spojovacia šípka 36"/>
          <p:cNvCxnSpPr>
            <a:stCxn id="3" idx="3"/>
            <a:endCxn id="25" idx="1"/>
          </p:cNvCxnSpPr>
          <p:nvPr/>
        </p:nvCxnSpPr>
        <p:spPr>
          <a:xfrm flipV="1">
            <a:off x="6228184" y="2360415"/>
            <a:ext cx="1310546" cy="391355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/>
          <p:cNvCxnSpPr>
            <a:stCxn id="3" idx="3"/>
            <a:endCxn id="34" idx="1"/>
          </p:cNvCxnSpPr>
          <p:nvPr/>
        </p:nvCxnSpPr>
        <p:spPr>
          <a:xfrm>
            <a:off x="6228184" y="2751770"/>
            <a:ext cx="1310546" cy="983464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Skupina 43"/>
          <p:cNvGrpSpPr/>
          <p:nvPr/>
        </p:nvGrpSpPr>
        <p:grpSpPr>
          <a:xfrm>
            <a:off x="1115616" y="987574"/>
            <a:ext cx="2592288" cy="1152128"/>
            <a:chOff x="971600" y="627534"/>
            <a:chExt cx="2592288" cy="1152128"/>
          </a:xfrm>
        </p:grpSpPr>
        <p:sp>
          <p:nvSpPr>
            <p:cNvPr id="12" name="Obláčik 11"/>
            <p:cNvSpPr/>
            <p:nvPr/>
          </p:nvSpPr>
          <p:spPr>
            <a:xfrm>
              <a:off x="971600" y="627534"/>
              <a:ext cx="2232248" cy="1152128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2" name="BlokTextu 41"/>
            <p:cNvSpPr txBox="1"/>
            <p:nvPr/>
          </p:nvSpPr>
          <p:spPr>
            <a:xfrm>
              <a:off x="1187624" y="915566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Bože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aký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smartphone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si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mám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kupiť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???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</p:grpSp>
      <p:sp>
        <p:nvSpPr>
          <p:cNvPr id="43" name="BlokTextu 42"/>
          <p:cNvSpPr txBox="1"/>
          <p:nvPr/>
        </p:nvSpPr>
        <p:spPr>
          <a:xfrm>
            <a:off x="2483768" y="0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Ako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to </a:t>
            </a:r>
            <a:endParaRPr lang="en-US" sz="32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5" name="BlokTextu 44"/>
          <p:cNvSpPr txBox="1"/>
          <p:nvPr/>
        </p:nvSpPr>
        <p:spPr>
          <a:xfrm>
            <a:off x="4139952" y="41151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funguje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cxnSp>
        <p:nvCxnSpPr>
          <p:cNvPr id="47" name="Rovná spojovacia šípka 46"/>
          <p:cNvCxnSpPr/>
          <p:nvPr/>
        </p:nvCxnSpPr>
        <p:spPr>
          <a:xfrm>
            <a:off x="1331640" y="2787774"/>
            <a:ext cx="504056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ovacia šípka 49"/>
          <p:cNvCxnSpPr/>
          <p:nvPr/>
        </p:nvCxnSpPr>
        <p:spPr>
          <a:xfrm flipH="1">
            <a:off x="1331640" y="2931790"/>
            <a:ext cx="504056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Skupina 51"/>
          <p:cNvGrpSpPr/>
          <p:nvPr/>
        </p:nvGrpSpPr>
        <p:grpSpPr>
          <a:xfrm>
            <a:off x="1115616" y="1059582"/>
            <a:ext cx="2592288" cy="1152128"/>
            <a:chOff x="971600" y="627534"/>
            <a:chExt cx="2592288" cy="1152128"/>
          </a:xfrm>
        </p:grpSpPr>
        <p:sp>
          <p:nvSpPr>
            <p:cNvPr id="53" name="Obláčik 52"/>
            <p:cNvSpPr/>
            <p:nvPr/>
          </p:nvSpPr>
          <p:spPr>
            <a:xfrm>
              <a:off x="971600" y="627534"/>
              <a:ext cx="2232248" cy="1152128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1187624" y="915566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Áno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som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presne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chcela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… </a:t>
              </a:r>
              <a:endParaRPr lang="en-US" sz="1400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  <a:p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     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h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ej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hop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9512" y="1923678"/>
            <a:ext cx="99849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690664" y="1275606"/>
            <a:ext cx="7453336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10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en-US" sz="19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demo</a:t>
            </a:r>
            <a:endParaRPr kumimoji="0" lang="en-US" sz="96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Square721 BT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652120" y="379588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ukážka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aplikácie</a:t>
            </a:r>
            <a:endParaRPr lang="sk-SK" sz="32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123478"/>
            <a:ext cx="548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sa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nám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95536" y="699542"/>
            <a:ext cx="396044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podarilo</a:t>
            </a:r>
            <a:r>
              <a:rPr lang="en-US" sz="59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?</a:t>
            </a:r>
            <a:endParaRPr lang="sk-SK" sz="59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pic>
        <p:nvPicPr>
          <p:cNvPr id="10" name="Obrázok 9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211710"/>
            <a:ext cx="588846" cy="565678"/>
          </a:xfrm>
          <a:prstGeom prst="rect">
            <a:avLst/>
          </a:prstGeom>
        </p:spPr>
      </p:pic>
      <p:pic>
        <p:nvPicPr>
          <p:cNvPr id="11" name="Obrázok 10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075806"/>
            <a:ext cx="587881" cy="565679"/>
          </a:xfrm>
          <a:prstGeom prst="rect">
            <a:avLst/>
          </a:prstGeom>
        </p:spPr>
      </p:pic>
      <p:cxnSp>
        <p:nvCxnSpPr>
          <p:cNvPr id="12" name="Rovná spojnica 11"/>
          <p:cNvCxnSpPr/>
          <p:nvPr/>
        </p:nvCxnSpPr>
        <p:spPr>
          <a:xfrm>
            <a:off x="1547664" y="2211710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1547664" y="3075806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1547664" y="3867894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/>
          <p:cNvGrpSpPr/>
          <p:nvPr/>
        </p:nvGrpSpPr>
        <p:grpSpPr>
          <a:xfrm>
            <a:off x="1619672" y="3795886"/>
            <a:ext cx="6671506" cy="595809"/>
            <a:chOff x="1475656" y="1275606"/>
            <a:chExt cx="6671506" cy="595809"/>
          </a:xfrm>
        </p:grpSpPr>
        <p:sp>
          <p:nvSpPr>
            <p:cNvPr id="20" name="BlokTextu 19"/>
            <p:cNvSpPr txBox="1"/>
            <p:nvPr/>
          </p:nvSpPr>
          <p:spPr>
            <a:xfrm>
              <a:off x="1475656" y="1275606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Realne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využitie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aplikácie</a:t>
              </a:r>
              <a:endParaRPr lang="sk-SK" sz="2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1475656" y="1563638"/>
              <a:ext cx="6671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možno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niekedy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niekto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použil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+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podpora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iných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devices (pc,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tv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fotoaparát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…)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Skupina 21"/>
          <p:cNvGrpSpPr/>
          <p:nvPr/>
        </p:nvGrpSpPr>
        <p:grpSpPr>
          <a:xfrm>
            <a:off x="1619672" y="2139702"/>
            <a:ext cx="3536674" cy="595809"/>
            <a:chOff x="1475656" y="1275606"/>
            <a:chExt cx="3524048" cy="595809"/>
          </a:xfrm>
        </p:grpSpPr>
        <p:sp>
          <p:nvSpPr>
            <p:cNvPr id="23" name="BlokTextu 22"/>
            <p:cNvSpPr txBox="1"/>
            <p:nvPr/>
          </p:nvSpPr>
          <p:spPr>
            <a:xfrm>
              <a:off x="1475656" y="1275606"/>
              <a:ext cx="35240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Vytvoriť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ako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takú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UI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aplikáciu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sk-SK" sz="2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1475656" y="1563638"/>
              <a:ext cx="2592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ach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bože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ta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Java Swing :(  :(( 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1619672" y="3003798"/>
            <a:ext cx="4304512" cy="595809"/>
            <a:chOff x="1475656" y="1275606"/>
            <a:chExt cx="4304512" cy="595809"/>
          </a:xfrm>
        </p:grpSpPr>
        <p:sp>
          <p:nvSpPr>
            <p:cNvPr id="26" name="BlokTextu 25"/>
            <p:cNvSpPr txBox="1"/>
            <p:nvPr/>
          </p:nvSpPr>
          <p:spPr>
            <a:xfrm>
              <a:off x="1475656" y="1275606"/>
              <a:ext cx="430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Vytvoriť</a:t>
              </a:r>
              <a:r>
                <a:rPr lang="en-US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KB pre devices Tablets + </a:t>
              </a:r>
              <a:r>
                <a:rPr lang="en-US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Mobils</a:t>
              </a:r>
              <a:endParaRPr lang="sk-SK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1475656" y="1563638"/>
              <a:ext cx="2922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hlavne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fungovalo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s JEES  :)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Obrázok 27" descr="3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3867894"/>
            <a:ext cx="587346" cy="5652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971600" y="2211710"/>
            <a:ext cx="7344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Never </a:t>
            </a:r>
            <a:r>
              <a:rPr lang="en-US" sz="88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more</a:t>
            </a:r>
            <a:r>
              <a:rPr lang="en-US" sz="80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!</a:t>
            </a:r>
            <a:r>
              <a:rPr lang="sk-SK" sz="80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</a:t>
            </a:r>
            <a:endParaRPr lang="sk-SK" sz="8000" b="1" dirty="0">
              <a:solidFill>
                <a:srgbClr val="20272A"/>
              </a:solidFill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539552" y="1635646"/>
            <a:ext cx="8208912" cy="2238638"/>
            <a:chOff x="539552" y="1635646"/>
            <a:chExt cx="8208912" cy="2238638"/>
          </a:xfrm>
        </p:grpSpPr>
        <p:sp>
          <p:nvSpPr>
            <p:cNvPr id="2" name="BlokTextu 1"/>
            <p:cNvSpPr txBox="1"/>
            <p:nvPr/>
          </p:nvSpPr>
          <p:spPr>
            <a:xfrm>
              <a:off x="539552" y="1635646"/>
              <a:ext cx="5485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Čo</a:t>
              </a:r>
              <a:r>
                <a:rPr lang="en-US" sz="6000" dirty="0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 </a:t>
              </a:r>
              <a:r>
                <a:rPr lang="en-US" sz="6000" dirty="0" err="1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si</a:t>
              </a:r>
              <a:r>
                <a:rPr lang="en-US" sz="6000" dirty="0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 </a:t>
              </a:r>
              <a:r>
                <a:rPr lang="en-US" sz="6000" dirty="0" err="1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myslíme</a:t>
              </a:r>
              <a:r>
                <a:rPr lang="en-US" sz="6000" dirty="0" smtClean="0">
                  <a:solidFill>
                    <a:srgbClr val="20272A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3" name="BlokTextu 2"/>
            <p:cNvSpPr txBox="1"/>
            <p:nvPr/>
          </p:nvSpPr>
          <p:spPr>
            <a:xfrm>
              <a:off x="3635896" y="2427734"/>
              <a:ext cx="51125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>
                  <a:solidFill>
                    <a:srgbClr val="851019"/>
                  </a:solidFill>
                  <a:latin typeface="Arial" pitchFamily="34" charset="0"/>
                  <a:ea typeface="KaiTi" pitchFamily="49" charset="-122"/>
                  <a:cs typeface="Arial" pitchFamily="34" charset="0"/>
                </a:rPr>
                <a:t>o JEES ?</a:t>
              </a:r>
              <a:endParaRPr lang="sk-SK" sz="8800" b="1" dirty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403648" y="483518"/>
            <a:ext cx="7416824" cy="4339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58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282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sk-SK" sz="19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sk-SK" sz="282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190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Square721 BT" pitchFamily="34" charset="0"/>
              </a:rPr>
              <a:t> </a:t>
            </a:r>
            <a:r>
              <a:rPr lang="sk-SK" sz="6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Square721 BT" pitchFamily="34" charset="0"/>
              </a:rPr>
              <a:t> </a:t>
            </a:r>
            <a:endParaRPr kumimoji="0" lang="en-US" sz="132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Square721 BT" pitchFamily="34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6084168" y="4227934"/>
            <a:ext cx="28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272A"/>
                </a:solidFill>
                <a:ea typeface="KaiTi" pitchFamily="49" charset="-122"/>
              </a:rPr>
              <a:t> </a:t>
            </a:r>
            <a:r>
              <a:rPr lang="sk-SK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Vaše</a:t>
            </a:r>
            <a:r>
              <a:rPr lang="sk-SK" sz="3200" dirty="0" smtClean="0">
                <a:solidFill>
                  <a:srgbClr val="20272A"/>
                </a:solidFill>
                <a:ea typeface="KaiTi" pitchFamily="49" charset="-122"/>
              </a:rPr>
              <a:t> </a:t>
            </a:r>
            <a:r>
              <a:rPr lang="sk-SK" sz="32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otázky?</a:t>
            </a:r>
            <a:endParaRPr lang="sk-SK" sz="36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5076056" y="3075806"/>
            <a:ext cx="100811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6600" b="1" kern="0" spc="-300" noProof="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&amp;</a:t>
            </a:r>
            <a:endParaRPr kumimoji="0" lang="en-US" sz="54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8000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43608" y="293179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Ďakujem</a:t>
            </a:r>
            <a:r>
              <a:rPr lang="en-US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e</a:t>
            </a:r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za </a:t>
            </a:r>
            <a:r>
              <a:rPr lang="sk-SK" sz="48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pozornosť</a:t>
            </a:r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</a:t>
            </a:r>
            <a:endParaRPr lang="sk-SK" sz="4800" b="1" dirty="0">
              <a:solidFill>
                <a:srgbClr val="20272A"/>
              </a:solidFill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347864" y="386789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Nehanbite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tlieskať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:) </a:t>
            </a:r>
            <a:endParaRPr lang="sk-SK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907704" y="339502"/>
            <a:ext cx="1791285" cy="450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67494"/>
            <a:ext cx="1728984" cy="474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5580112" y="321982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Jozef</a:t>
            </a:r>
            <a:endParaRPr lang="en-US" sz="3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0" y="321982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5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Ľuboš</a:t>
            </a:r>
            <a:endParaRPr lang="en-US" sz="3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580112" y="4011910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designer &amp; developer </a:t>
            </a:r>
            <a:endParaRPr lang="en-US" sz="1600" dirty="0" smtClean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79512" y="393990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developer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 advTm="600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3131840" y="336383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… o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čom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tento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436096" y="379588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projekt</a:t>
            </a:r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?</a:t>
            </a:r>
            <a:endParaRPr lang="sk-SK" sz="5400" b="1" dirty="0">
              <a:solidFill>
                <a:srgbClr val="85101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1563638"/>
            <a:ext cx="43529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Skupina 9"/>
          <p:cNvGrpSpPr/>
          <p:nvPr/>
        </p:nvGrpSpPr>
        <p:grpSpPr>
          <a:xfrm>
            <a:off x="2987824" y="123478"/>
            <a:ext cx="5832648" cy="2304256"/>
            <a:chOff x="2987824" y="123478"/>
            <a:chExt cx="5832648" cy="2304256"/>
          </a:xfrm>
        </p:grpSpPr>
        <p:sp>
          <p:nvSpPr>
            <p:cNvPr id="5" name="Obláčik 4"/>
            <p:cNvSpPr/>
            <p:nvPr/>
          </p:nvSpPr>
          <p:spPr>
            <a:xfrm>
              <a:off x="2987824" y="123478"/>
              <a:ext cx="5832648" cy="2304256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635896" y="843558"/>
              <a:ext cx="410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Vytvoriť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odporučací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znalostný</a:t>
              </a:r>
              <a:endParaRPr lang="sk-SK" sz="20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4139952" y="1203598"/>
              <a:ext cx="4176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systém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pre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výber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endParaRPr lang="en-US" sz="2000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  <a:p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                       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smartphonov</a:t>
              </a:r>
              <a:r>
                <a:rPr lang="en-US" dirty="0" smtClean="0">
                  <a:solidFill>
                    <a:srgbClr val="20272A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sk-SK" dirty="0">
                <a:solidFill>
                  <a:srgbClr val="20272A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/>
          <p:cNvSpPr txBox="1"/>
          <p:nvPr/>
        </p:nvSpPr>
        <p:spPr>
          <a:xfrm>
            <a:off x="611560" y="1635646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80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je </a:t>
            </a:r>
            <a:endParaRPr lang="en-US" sz="5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131840" y="1491630"/>
            <a:ext cx="6192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JEES? </a:t>
            </a:r>
            <a:endParaRPr lang="sk-SK" sz="138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12347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123728" y="195486"/>
            <a:ext cx="86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75048" y="1357848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v-SE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Java Expert System Shell - verzia 7.1 (2009)</a:t>
            </a:r>
          </a:p>
          <a:p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Rule engine (1995 Ernest Friedman-Hill ) </a:t>
            </a:r>
          </a:p>
          <a:p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Inšpirovaný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nástrojom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Clips (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alternatíva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pre Java)</a:t>
            </a:r>
          </a:p>
          <a:p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Že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vraj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free pre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nekomerčné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učely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? 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(no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neviem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jám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mám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iba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trial)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627534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znalostí</a:t>
            </a:r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23528" y="123478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Reprezentácia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pic>
        <p:nvPicPr>
          <p:cNvPr id="5" name="Obrázok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211710"/>
            <a:ext cx="588846" cy="565678"/>
          </a:xfrm>
          <a:prstGeom prst="rect">
            <a:avLst/>
          </a:prstGeom>
        </p:spPr>
      </p:pic>
      <p:pic>
        <p:nvPicPr>
          <p:cNvPr id="6" name="Obrázok 5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075806"/>
            <a:ext cx="587881" cy="565679"/>
          </a:xfrm>
          <a:prstGeom prst="rect">
            <a:avLst/>
          </a:prstGeom>
        </p:spPr>
      </p:pic>
      <p:pic>
        <p:nvPicPr>
          <p:cNvPr id="7" name="Obrázok 6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3939902"/>
            <a:ext cx="587384" cy="565200"/>
          </a:xfrm>
          <a:prstGeom prst="rect">
            <a:avLst/>
          </a:prstGeom>
        </p:spPr>
      </p:pic>
      <p:cxnSp>
        <p:nvCxnSpPr>
          <p:cNvPr id="8" name="Rovná spojnica 7"/>
          <p:cNvCxnSpPr/>
          <p:nvPr/>
        </p:nvCxnSpPr>
        <p:spPr>
          <a:xfrm>
            <a:off x="1547664" y="2283718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1547664" y="3147814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1691680" y="2283718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Pomocou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pravidiel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24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691680" y="3147814"/>
            <a:ext cx="403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Pomocou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funkcií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objektov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24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1691680" y="4011910"/>
            <a:ext cx="430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Mix (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pravidlá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objekty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funkcie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)</a:t>
            </a:r>
            <a:endParaRPr lang="sk-SK" sz="24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1547664" y="4011910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5616" y="195486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Interferenčný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483768" y="69954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machanizmus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0" y="2859782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Klasika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–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založený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doprednom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zreťazení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používa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algoritmus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RETE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0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Možnosti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tvorby</a:t>
            </a:r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  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411760" y="411510"/>
            <a:ext cx="622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systémov</a:t>
            </a:r>
            <a:r>
              <a:rPr lang="en-US" sz="48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v JEES 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79512" y="1419622"/>
            <a:ext cx="896448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sz="21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Čistý JESS systém, bez použitia Java kódu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/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1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Čistý JESS systém, s prístupom do Java API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1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Väčšina v JESS, v Jave napísaných zopár upravených JESS príkazov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1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Polovica v JESS, podstatná časť v Jave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100" i="1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sk-SK" sz="2100" i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 funkcia je v JESS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1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Ako predchádzajúce, ale </a:t>
            </a:r>
            <a:r>
              <a:rPr lang="sk-SK" sz="2100" i="1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sk-SK" sz="2100" i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 je v Jave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100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sk-SK" sz="2100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Väčšina v Jave, načítava JESS kód v </a:t>
            </a:r>
            <a:r>
              <a:rPr lang="sk-SK" sz="2100" dirty="0" err="1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runtime</a:t>
            </a:r>
            <a:endParaRPr lang="en-US" sz="2100" dirty="0" smtClean="0">
              <a:solidFill>
                <a:srgbClr val="851019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100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sk-SK" sz="2100" dirty="0" smtClean="0">
                <a:latin typeface="Arial" pitchFamily="34" charset="0"/>
                <a:cs typeface="Arial" pitchFamily="34" charset="0"/>
              </a:rPr>
              <a:t>Čistý Java systém, ktorý pracuje s JESS iba cez Java API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79912" y="483518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nevýhody</a:t>
            </a:r>
            <a:endParaRPr lang="sk-SK" sz="56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403648" y="267494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Výhody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/    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51520" y="2211710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Kombinácia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pravidiel</a:t>
            </a:r>
            <a:endParaRPr lang="en-US" sz="2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Podpora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s Java API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Bohužiaľ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to je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všetko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3635896" y="1779662"/>
            <a:ext cx="0" cy="2664296"/>
          </a:xfrm>
          <a:prstGeom prst="line">
            <a:avLst/>
          </a:prstGeom>
          <a:ln>
            <a:solidFill>
              <a:srgbClr val="20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3851920" y="2211710"/>
            <a:ext cx="529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Veľmi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slabá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dostupnosť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informácií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!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Potrebná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registácia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download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Slabá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dokumentácia</a:t>
            </a:r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505</Words>
  <Application>Microsoft Office PowerPoint</Application>
  <PresentationFormat>Prezentácia na obrazovke (16:9)</PresentationFormat>
  <Paragraphs>150</Paragraphs>
  <Slides>16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18" baseType="lpstr">
      <vt:lpstr>Motív Office</vt:lpstr>
      <vt:lpstr>1_Motív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</cp:lastModifiedBy>
  <cp:revision>520</cp:revision>
  <dcterms:created xsi:type="dcterms:W3CDTF">2012-03-04T11:38:14Z</dcterms:created>
  <dcterms:modified xsi:type="dcterms:W3CDTF">2012-12-05T13:51:20Z</dcterms:modified>
</cp:coreProperties>
</file>