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8" r:id="rId7"/>
    <p:sldId id="266" r:id="rId8"/>
    <p:sldId id="260" r:id="rId9"/>
    <p:sldId id="261" r:id="rId10"/>
    <p:sldId id="268" r:id="rId11"/>
    <p:sldId id="294" r:id="rId12"/>
    <p:sldId id="295" r:id="rId13"/>
    <p:sldId id="289" r:id="rId14"/>
    <p:sldId id="262" r:id="rId15"/>
    <p:sldId id="271" r:id="rId16"/>
    <p:sldId id="280" r:id="rId17"/>
    <p:sldId id="275" r:id="rId18"/>
    <p:sldId id="297" r:id="rId19"/>
    <p:sldId id="282" r:id="rId20"/>
    <p:sldId id="296" r:id="rId21"/>
    <p:sldId id="284" r:id="rId22"/>
    <p:sldId id="288" r:id="rId23"/>
    <p:sldId id="298" r:id="rId24"/>
    <p:sldId id="287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6189-19EE-4BD8-70CA-39C9B6E96457}" v="659" dt="2024-09-14T02:34:59.744"/>
    <p1510:client id="{388F0C4B-CA16-46F5-B8DE-0952F5D5C534}" v="5732" dt="2024-09-14T02:34:45.350"/>
    <p1510:client id="{63DC9DE3-268D-ED57-C321-277D6F50C341}" v="78" dt="2024-09-13T22:58:07.359"/>
    <p1510:client id="{67C9F936-D1A2-4BA0-810C-10A66FAA70B2}" v="2347" dt="2024-09-14T02:34:42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480DBB-2939-4299-B53C-8767089332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164A59-FE88-486F-B41A-ACF2D4FA921F}">
      <dgm:prSet/>
      <dgm:spPr/>
      <dgm:t>
        <a:bodyPr/>
        <a:lstStyle/>
        <a:p>
          <a:r>
            <a:rPr lang="es-MX"/>
            <a:t>En el estado actual de la empresa Nike, a pesar de su historia y legado, no sería recomendable incluirla en un portafolio de inversión.</a:t>
          </a:r>
          <a:endParaRPr lang="en-US"/>
        </a:p>
      </dgm:t>
    </dgm:pt>
    <dgm:pt modelId="{292D3C0A-5470-4009-813F-4849D9EAF720}" type="parTrans" cxnId="{EB418B97-5A5B-4905-8F8C-2BC089DEFEEE}">
      <dgm:prSet/>
      <dgm:spPr/>
      <dgm:t>
        <a:bodyPr/>
        <a:lstStyle/>
        <a:p>
          <a:endParaRPr lang="en-US"/>
        </a:p>
      </dgm:t>
    </dgm:pt>
    <dgm:pt modelId="{4D26A4EC-70E7-4E88-863E-196E1FA24964}" type="sibTrans" cxnId="{EB418B97-5A5B-4905-8F8C-2BC089DEFEEE}">
      <dgm:prSet/>
      <dgm:spPr/>
      <dgm:t>
        <a:bodyPr/>
        <a:lstStyle/>
        <a:p>
          <a:endParaRPr lang="en-US"/>
        </a:p>
      </dgm:t>
    </dgm:pt>
    <dgm:pt modelId="{82CB3D81-AD52-4AB5-B33F-581DD86371C8}">
      <dgm:prSet/>
      <dgm:spPr/>
      <dgm:t>
        <a:bodyPr/>
        <a:lstStyle/>
        <a:p>
          <a:r>
            <a:rPr lang="es-MX"/>
            <a:t>En el análisis se pudieron encontrar competidores más atractivos para una inversión.</a:t>
          </a:r>
          <a:endParaRPr lang="en-US"/>
        </a:p>
      </dgm:t>
    </dgm:pt>
    <dgm:pt modelId="{3FC87CAD-B9DE-4B1B-B217-843857B269A4}" type="parTrans" cxnId="{A7644086-E0F9-4519-A8F3-E1E6363969E6}">
      <dgm:prSet/>
      <dgm:spPr/>
      <dgm:t>
        <a:bodyPr/>
        <a:lstStyle/>
        <a:p>
          <a:endParaRPr lang="en-US"/>
        </a:p>
      </dgm:t>
    </dgm:pt>
    <dgm:pt modelId="{C2498087-FACE-4EA7-A0F0-C7FB769575CB}" type="sibTrans" cxnId="{A7644086-E0F9-4519-A8F3-E1E6363969E6}">
      <dgm:prSet/>
      <dgm:spPr/>
      <dgm:t>
        <a:bodyPr/>
        <a:lstStyle/>
        <a:p>
          <a:endParaRPr lang="en-US"/>
        </a:p>
      </dgm:t>
    </dgm:pt>
    <dgm:pt modelId="{D3B1D335-104B-4D54-9C6A-DF8D575E22F2}" type="pres">
      <dgm:prSet presAssocID="{C9480DBB-2939-4299-B53C-8767089332BA}" presName="root" presStyleCnt="0">
        <dgm:presLayoutVars>
          <dgm:dir/>
          <dgm:resizeHandles val="exact"/>
        </dgm:presLayoutVars>
      </dgm:prSet>
      <dgm:spPr/>
    </dgm:pt>
    <dgm:pt modelId="{9EB908FE-2067-42E1-9202-90AFC3695087}" type="pres">
      <dgm:prSet presAssocID="{64164A59-FE88-486F-B41A-ACF2D4FA921F}" presName="compNode" presStyleCnt="0"/>
      <dgm:spPr/>
    </dgm:pt>
    <dgm:pt modelId="{8E3F4496-55AE-4DBD-93AD-DAD2BFA37C91}" type="pres">
      <dgm:prSet presAssocID="{64164A59-FE88-486F-B41A-ACF2D4FA921F}" presName="bgRect" presStyleLbl="bgShp" presStyleIdx="0" presStyleCnt="2"/>
      <dgm:spPr/>
    </dgm:pt>
    <dgm:pt modelId="{EA9F5ED3-E6BF-4046-A4FD-B3B56647A57D}" type="pres">
      <dgm:prSet presAssocID="{64164A59-FE88-486F-B41A-ACF2D4FA92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616898DB-287E-457B-A7A4-0DAB2583CB65}" type="pres">
      <dgm:prSet presAssocID="{64164A59-FE88-486F-B41A-ACF2D4FA921F}" presName="spaceRect" presStyleCnt="0"/>
      <dgm:spPr/>
    </dgm:pt>
    <dgm:pt modelId="{BCBCF78A-6988-4647-981F-1AB994AFEFC7}" type="pres">
      <dgm:prSet presAssocID="{64164A59-FE88-486F-B41A-ACF2D4FA921F}" presName="parTx" presStyleLbl="revTx" presStyleIdx="0" presStyleCnt="2">
        <dgm:presLayoutVars>
          <dgm:chMax val="0"/>
          <dgm:chPref val="0"/>
        </dgm:presLayoutVars>
      </dgm:prSet>
      <dgm:spPr/>
    </dgm:pt>
    <dgm:pt modelId="{AAB27C35-5D10-475F-A1ED-46B594C6CB9E}" type="pres">
      <dgm:prSet presAssocID="{4D26A4EC-70E7-4E88-863E-196E1FA24964}" presName="sibTrans" presStyleCnt="0"/>
      <dgm:spPr/>
    </dgm:pt>
    <dgm:pt modelId="{FD8F56EA-F98A-4331-BA8B-722A5DA004A1}" type="pres">
      <dgm:prSet presAssocID="{82CB3D81-AD52-4AB5-B33F-581DD86371C8}" presName="compNode" presStyleCnt="0"/>
      <dgm:spPr/>
    </dgm:pt>
    <dgm:pt modelId="{2FCFCA06-9577-4075-97D3-47FFCD5B9D71}" type="pres">
      <dgm:prSet presAssocID="{82CB3D81-AD52-4AB5-B33F-581DD86371C8}" presName="bgRect" presStyleLbl="bgShp" presStyleIdx="1" presStyleCnt="2"/>
      <dgm:spPr/>
    </dgm:pt>
    <dgm:pt modelId="{60AEAE6A-1284-4EF9-8ABC-54D57894E547}" type="pres">
      <dgm:prSet presAssocID="{82CB3D81-AD52-4AB5-B33F-581DD86371C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F38D3965-5900-4414-9DBE-36F5312CDA04}" type="pres">
      <dgm:prSet presAssocID="{82CB3D81-AD52-4AB5-B33F-581DD86371C8}" presName="spaceRect" presStyleCnt="0"/>
      <dgm:spPr/>
    </dgm:pt>
    <dgm:pt modelId="{A0578F2F-4121-4B4B-89BF-42928F306B2C}" type="pres">
      <dgm:prSet presAssocID="{82CB3D81-AD52-4AB5-B33F-581DD86371C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AE55313-4BFD-481F-9410-C459DE2DBCE8}" type="presOf" srcId="{82CB3D81-AD52-4AB5-B33F-581DD86371C8}" destId="{A0578F2F-4121-4B4B-89BF-42928F306B2C}" srcOrd="0" destOrd="0" presId="urn:microsoft.com/office/officeart/2018/2/layout/IconVerticalSolidList"/>
    <dgm:cxn modelId="{DBE18185-245F-43C8-9A13-08AEC8EE7ABE}" type="presOf" srcId="{64164A59-FE88-486F-B41A-ACF2D4FA921F}" destId="{BCBCF78A-6988-4647-981F-1AB994AFEFC7}" srcOrd="0" destOrd="0" presId="urn:microsoft.com/office/officeart/2018/2/layout/IconVerticalSolidList"/>
    <dgm:cxn modelId="{A7644086-E0F9-4519-A8F3-E1E6363969E6}" srcId="{C9480DBB-2939-4299-B53C-8767089332BA}" destId="{82CB3D81-AD52-4AB5-B33F-581DD86371C8}" srcOrd="1" destOrd="0" parTransId="{3FC87CAD-B9DE-4B1B-B217-843857B269A4}" sibTransId="{C2498087-FACE-4EA7-A0F0-C7FB769575CB}"/>
    <dgm:cxn modelId="{EB418B97-5A5B-4905-8F8C-2BC089DEFEEE}" srcId="{C9480DBB-2939-4299-B53C-8767089332BA}" destId="{64164A59-FE88-486F-B41A-ACF2D4FA921F}" srcOrd="0" destOrd="0" parTransId="{292D3C0A-5470-4009-813F-4849D9EAF720}" sibTransId="{4D26A4EC-70E7-4E88-863E-196E1FA24964}"/>
    <dgm:cxn modelId="{9462ABC4-4401-41F7-8BE6-C8B0B89A3778}" type="presOf" srcId="{C9480DBB-2939-4299-B53C-8767089332BA}" destId="{D3B1D335-104B-4D54-9C6A-DF8D575E22F2}" srcOrd="0" destOrd="0" presId="urn:microsoft.com/office/officeart/2018/2/layout/IconVerticalSolidList"/>
    <dgm:cxn modelId="{81BBAA64-476C-41B5-B9AE-8AA2A09B004C}" type="presParOf" srcId="{D3B1D335-104B-4D54-9C6A-DF8D575E22F2}" destId="{9EB908FE-2067-42E1-9202-90AFC3695087}" srcOrd="0" destOrd="0" presId="urn:microsoft.com/office/officeart/2018/2/layout/IconVerticalSolidList"/>
    <dgm:cxn modelId="{86E55E23-6FC3-49F6-82B9-68F89DCF27FF}" type="presParOf" srcId="{9EB908FE-2067-42E1-9202-90AFC3695087}" destId="{8E3F4496-55AE-4DBD-93AD-DAD2BFA37C91}" srcOrd="0" destOrd="0" presId="urn:microsoft.com/office/officeart/2018/2/layout/IconVerticalSolidList"/>
    <dgm:cxn modelId="{376C0CA1-2F0A-4CC0-A298-EBAF21546E4E}" type="presParOf" srcId="{9EB908FE-2067-42E1-9202-90AFC3695087}" destId="{EA9F5ED3-E6BF-4046-A4FD-B3B56647A57D}" srcOrd="1" destOrd="0" presId="urn:microsoft.com/office/officeart/2018/2/layout/IconVerticalSolidList"/>
    <dgm:cxn modelId="{8A20F9A4-870E-4C31-8F47-52D4E9499D08}" type="presParOf" srcId="{9EB908FE-2067-42E1-9202-90AFC3695087}" destId="{616898DB-287E-457B-A7A4-0DAB2583CB65}" srcOrd="2" destOrd="0" presId="urn:microsoft.com/office/officeart/2018/2/layout/IconVerticalSolidList"/>
    <dgm:cxn modelId="{9A497CEF-FE2A-4F35-AAF3-C1FA9308385F}" type="presParOf" srcId="{9EB908FE-2067-42E1-9202-90AFC3695087}" destId="{BCBCF78A-6988-4647-981F-1AB994AFEFC7}" srcOrd="3" destOrd="0" presId="urn:microsoft.com/office/officeart/2018/2/layout/IconVerticalSolidList"/>
    <dgm:cxn modelId="{A438C4AF-B1AB-4884-856D-5BA8AC6C186B}" type="presParOf" srcId="{D3B1D335-104B-4D54-9C6A-DF8D575E22F2}" destId="{AAB27C35-5D10-475F-A1ED-46B594C6CB9E}" srcOrd="1" destOrd="0" presId="urn:microsoft.com/office/officeart/2018/2/layout/IconVerticalSolidList"/>
    <dgm:cxn modelId="{222FA9D2-5DCD-48A0-B9DD-291A084229E6}" type="presParOf" srcId="{D3B1D335-104B-4D54-9C6A-DF8D575E22F2}" destId="{FD8F56EA-F98A-4331-BA8B-722A5DA004A1}" srcOrd="2" destOrd="0" presId="urn:microsoft.com/office/officeart/2018/2/layout/IconVerticalSolidList"/>
    <dgm:cxn modelId="{814D31B1-5934-465C-A3A9-C184D8174099}" type="presParOf" srcId="{FD8F56EA-F98A-4331-BA8B-722A5DA004A1}" destId="{2FCFCA06-9577-4075-97D3-47FFCD5B9D71}" srcOrd="0" destOrd="0" presId="urn:microsoft.com/office/officeart/2018/2/layout/IconVerticalSolidList"/>
    <dgm:cxn modelId="{4FA99EED-96EC-457F-80E8-9BCBF4F2518A}" type="presParOf" srcId="{FD8F56EA-F98A-4331-BA8B-722A5DA004A1}" destId="{60AEAE6A-1284-4EF9-8ABC-54D57894E547}" srcOrd="1" destOrd="0" presId="urn:microsoft.com/office/officeart/2018/2/layout/IconVerticalSolidList"/>
    <dgm:cxn modelId="{1645171B-50C3-4B6D-B775-B55AAF03C4C8}" type="presParOf" srcId="{FD8F56EA-F98A-4331-BA8B-722A5DA004A1}" destId="{F38D3965-5900-4414-9DBE-36F5312CDA04}" srcOrd="2" destOrd="0" presId="urn:microsoft.com/office/officeart/2018/2/layout/IconVerticalSolidList"/>
    <dgm:cxn modelId="{5BC7860D-A871-44DC-9293-611EBB5F1E05}" type="presParOf" srcId="{FD8F56EA-F98A-4331-BA8B-722A5DA004A1}" destId="{A0578F2F-4121-4B4B-89BF-42928F306B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F4496-55AE-4DBD-93AD-DAD2BFA37C91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F5ED3-E6BF-4046-A4FD-B3B56647A57D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CF78A-6988-4647-981F-1AB994AFEFC7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el estado actual de la empresa Nike, a pesar de su historia y legado, no sería recomendable incluirla en un portafolio de inversión.</a:t>
          </a:r>
          <a:endParaRPr lang="en-US" sz="2400" kern="1200"/>
        </a:p>
      </dsp:txBody>
      <dsp:txXfrm>
        <a:off x="1509882" y="708097"/>
        <a:ext cx="9005717" cy="1307257"/>
      </dsp:txXfrm>
    </dsp:sp>
    <dsp:sp modelId="{2FCFCA06-9577-4075-97D3-47FFCD5B9D71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EAE6A-1284-4EF9-8ABC-54D57894E547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78F2F-4121-4B4B-89BF-42928F306B2C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el análisis se pudieron encontrar competidores más atractivos para una inversión.</a:t>
          </a:r>
          <a:endParaRPr lang="en-US" sz="24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F09B4-B4F7-434D-14E9-E7A2DD710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9327C-E1C4-49D4-EE78-2980CB7F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65005-D511-BC64-2D79-DB14FA27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C38C-374F-40FC-8F55-2CA28D48782B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3B7E56-87B7-390F-7255-71C3FD43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E46A8-52EC-A650-DE72-AC979951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893-6737-4155-BE01-23D8BD68DE1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80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0B5A1-9F75-5CFC-8E6A-A64C07D7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829F72-1382-F861-C50C-F1C654DB9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FEA4E-EE84-37F5-A7A3-AB811CDF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C38C-374F-40FC-8F55-2CA28D48782B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B8549E-6E5F-5BB7-FBCA-E1F92BA7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A53315-CE41-39B9-075F-9CF26720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893-6737-4155-BE01-23D8BD68DE1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35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DEC893-AC8D-AF89-DC85-1F20D539B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10131A-AD71-57D4-1416-31DEDB51E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5AD48-1FEA-2473-1C47-6D8BDAE3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C38C-374F-40FC-8F55-2CA28D48782B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ECE30-1F37-1DB6-3878-B05FB726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71FD0-0ADE-917B-6FCE-2CD9A4DF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893-6737-4155-BE01-23D8BD68DE1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76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F1495-4240-4058-5072-76C45854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9F24D3-181B-4474-6086-43B6C8F0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C897B3-3B8C-BCEE-C43B-9DE2248E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C38C-374F-40FC-8F55-2CA28D48782B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BE8711-834A-63C9-176C-ACD41429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67977-E756-883D-A6C9-499C745B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893-6737-4155-BE01-23D8BD68DE1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97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BD68C-0501-CDC5-835A-96ED5680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48780C-4309-6843-FF9C-9EC9C2EA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552D77-6584-18E8-878B-31BFB7E4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C38C-374F-40FC-8F55-2CA28D48782B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538BB-8362-C977-598A-9687FF80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CF8304-4187-BF2B-E973-1B4B65AC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893-6737-4155-BE01-23D8BD68DE1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54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6D598-65D0-54C7-8FD4-24090A4E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0EB3F7-F069-0CFB-1E43-5148CD6AD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7D41C2-DEE1-543F-3EED-529396F16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BB7A71-2280-6EC1-36DE-514581F7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C38C-374F-40FC-8F55-2CA28D48782B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6B50B6-B086-5001-A593-92848937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771DFE-AAAE-96D1-C7EA-97F26B6F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893-6737-4155-BE01-23D8BD68DE1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29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C311E-8F99-EDDD-1B81-7831B745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3F3566-CF4A-15FE-B43E-D406FDC76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A330C9-BA15-7618-FF59-614D35846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82F3E9-AB0A-0EA3-5EEE-0F463DFCE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F12C60-2CF8-14A6-99A5-D7B38164D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4A12AE-F962-00C6-20C9-0CA0A5C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C38C-374F-40FC-8F55-2CA28D48782B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68215F-DE6C-12AA-2334-096FB63A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E4966F-CA3B-86CC-B9F8-C4BB0D7C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893-6737-4155-BE01-23D8BD68DE1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32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CFA01-67F0-6950-5977-5E46B438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19154-5C88-1463-84D3-4DCAF42E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C38C-374F-40FC-8F55-2CA28D48782B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F0FCEF-84DE-69C9-0FD6-5981D7CA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58B417-10C2-A06F-C161-155B1D87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893-6737-4155-BE01-23D8BD68DE1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91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4A7CCC-E962-FD37-D545-258D91A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C38C-374F-40FC-8F55-2CA28D48782B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3B100A-151D-69B9-A15F-A416AC1D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BC6FE8-25ED-51E5-CCC3-BD7B247C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893-6737-4155-BE01-23D8BD68DE1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595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80097-05A5-4CE4-5DEC-78710476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6F1D76-5345-C6B4-5E7C-BAD9A3E6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94F050-1ED7-C577-E878-56B22FADD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A127C5-01EB-9BAD-DEEB-EEB88DC6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C38C-374F-40FC-8F55-2CA28D48782B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F2DFEF-6175-6204-FDBB-2B142F07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2DF760-9DC2-2180-8578-F302A039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893-6737-4155-BE01-23D8BD68DE1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973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024C6-51B1-5113-19E8-9C875F04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31A7B8-AD2B-F96F-DAD8-8C5E8A0C8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C30785-D52C-F8C2-292D-1BE67C7FC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2A1FF6-1B0E-214A-C97B-7F2C6B3C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C38C-374F-40FC-8F55-2CA28D48782B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F726CE-9EBE-68E9-4396-3C51C5A7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1DCFA1-0F81-3311-AB1C-D6B79F1B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893-6737-4155-BE01-23D8BD68DE1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92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103C58-DD6E-D930-7034-10DBACEB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732091-2B17-8F28-0AE5-F1145BC1C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8193E-355E-6B56-B592-E2CFB58AD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6C38C-374F-40FC-8F55-2CA28D48782B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650074-0CA6-BBA3-C74B-1E749414F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B6017-FBA2-FE2B-63F9-FE1567360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A5893-6737-4155-BE01-23D8BD68DE1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55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s-us.finanzas.yahoo.com/noticias/nike-problemas-acciones-caen-20-195000785.html" TargetMode="External"/><Relationship Id="rId3" Type="http://schemas.openxmlformats.org/officeDocument/2006/relationships/hyperlink" Target="https://investors.nike.com/investors/stock-information/?toggle=stock-quote" TargetMode="External"/><Relationship Id="rId7" Type="http://schemas.openxmlformats.org/officeDocument/2006/relationships/hyperlink" Target="https://es-us.finanzas.yahoo.com/quote/NKE/holders/" TargetMode="External"/><Relationship Id="rId2" Type="http://schemas.openxmlformats.org/officeDocument/2006/relationships/hyperlink" Target="https://forbes.co/2024/06/26/actualidad/nike-enfrenta-presiones-en-sus-ventas-trimestrales-por-la-competencia-en-innovac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nance.yahoo.com/compare/NKE?comps=UA,ADS.DE,PUM.VI" TargetMode="External"/><Relationship Id="rId5" Type="http://schemas.openxmlformats.org/officeDocument/2006/relationships/hyperlink" Target="https://en.wikipedia.org/wiki/List_of_S%26P_500_companies" TargetMode="External"/><Relationship Id="rId4" Type="http://schemas.openxmlformats.org/officeDocument/2006/relationships/hyperlink" Target="https://es.wikipedia.org/wiki/Nike" TargetMode="External"/><Relationship Id="rId9" Type="http://schemas.openxmlformats.org/officeDocument/2006/relationships/hyperlink" Target="https://s1.q4cdn.com/806093406/files/doc_financials/2024/q4/FY24-Q4-Combined-NIKE-Press-Release-Schedules-FINAL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6737A-E083-4750-19C8-F0DFFBC1C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6250" b="625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C78404-0911-F004-8B2D-5741BAA4C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s-MX" sz="5200">
                <a:solidFill>
                  <a:srgbClr val="FFFFFF"/>
                </a:solidFill>
              </a:rPr>
              <a:t>Nike (NKE)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58F054-3781-DA44-774A-1330E2235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1500">
                <a:solidFill>
                  <a:srgbClr val="FFFFFF"/>
                </a:solidFill>
              </a:rPr>
              <a:t>Un análisis por:</a:t>
            </a:r>
          </a:p>
          <a:p>
            <a:r>
              <a:rPr lang="es-MX" sz="1500">
                <a:solidFill>
                  <a:srgbClr val="FFFFFF"/>
                </a:solidFill>
              </a:rPr>
              <a:t>Jesús Corona Enríquez - 177936</a:t>
            </a:r>
          </a:p>
          <a:p>
            <a:r>
              <a:rPr lang="es-MX" sz="1500">
                <a:solidFill>
                  <a:srgbClr val="FFFFFF"/>
                </a:solidFill>
              </a:rPr>
              <a:t>Pedro Jose Garcia Guevara- 176600</a:t>
            </a:r>
          </a:p>
          <a:p>
            <a:r>
              <a:rPr lang="es-MX" sz="1500">
                <a:solidFill>
                  <a:srgbClr val="FFFFFF"/>
                </a:solidFill>
              </a:rPr>
              <a:t>Heriberto Espino Montelongo - 175199</a:t>
            </a:r>
          </a:p>
        </p:txBody>
      </p:sp>
    </p:spTree>
    <p:extLst>
      <p:ext uri="{BB962C8B-B14F-4D97-AF65-F5344CB8AC3E}">
        <p14:creationId xmlns:p14="http://schemas.microsoft.com/office/powerpoint/2010/main" val="141149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FFB9-8C14-CB27-CCCB-14B1A301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Relación popularidad-precio de la acción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01A8EE9-717F-FC3B-EC73-000A07527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/>
              <a:t>Se estandarizó y comparó los datos sobre la búsqueda de cualquier cosa relacionado con la empresa “Nike” y el costo de su acción.</a:t>
            </a:r>
            <a:endParaRPr lang="en-US"/>
          </a:p>
          <a:p>
            <a:pPr marL="0" indent="0">
              <a:buNone/>
            </a:pPr>
            <a:r>
              <a:rPr lang="es-MX"/>
              <a:t>Podemos observar que hasta 2023, había una relación estrecha entre ambos.</a:t>
            </a:r>
          </a:p>
          <a:p>
            <a:pPr marL="0" indent="0">
              <a:buNone/>
            </a:pPr>
            <a:r>
              <a:rPr lang="es-MX">
                <a:latin typeface="Aptos"/>
              </a:rPr>
              <a:t>Correlación: 0.5028993040628471</a:t>
            </a:r>
          </a:p>
        </p:txBody>
      </p:sp>
      <p:pic>
        <p:nvPicPr>
          <p:cNvPr id="6" name="Content Placeholder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9660C4E3-247D-77F3-63BE-58E077E355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79298"/>
            <a:ext cx="5183188" cy="2936141"/>
          </a:xfrm>
        </p:spPr>
      </p:pic>
    </p:spTree>
    <p:extLst>
      <p:ext uri="{BB962C8B-B14F-4D97-AF65-F5344CB8AC3E}">
        <p14:creationId xmlns:p14="http://schemas.microsoft.com/office/powerpoint/2010/main" val="277902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E529-3475-D792-63C8-6ED70839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Retornos diarios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4E9D3-10E8-7B56-95DA-DC9166E95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>
                <a:latin typeface="Consolas"/>
              </a:rPr>
              <a:t>Mean Daily Return: 0.0003</a:t>
            </a:r>
            <a:br>
              <a:rPr lang="en-US" sz="2400">
                <a:latin typeface="Consolas"/>
              </a:rPr>
            </a:br>
            <a:r>
              <a:rPr lang="en-US" sz="2400">
                <a:latin typeface="Consolas"/>
              </a:rPr>
              <a:t>Standard Deviation of Daily Returns: 0.0205</a:t>
            </a:r>
            <a:br>
              <a:rPr lang="en-US" sz="2400">
                <a:latin typeface="Consolas"/>
              </a:rPr>
            </a:br>
            <a:r>
              <a:rPr lang="en-US" sz="2400">
                <a:latin typeface="Consolas"/>
              </a:rPr>
              <a:t>Minimum Daily Return: -0.1998</a:t>
            </a:r>
            <a:br>
              <a:rPr lang="en-US" sz="2400">
                <a:latin typeface="Consolas"/>
              </a:rPr>
            </a:br>
            <a:r>
              <a:rPr lang="en-US" sz="2400">
                <a:latin typeface="Consolas"/>
              </a:rPr>
              <a:t>Maximum Daily Return: 0.1553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50068-A095-E183-D6E5-CA9B24DC0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>
                <a:latin typeface="Consolas"/>
              </a:rPr>
              <a:t>Mean Daily Return: -0.0006 Standard Deviation of Daily Returns: 0.0214 Minimum Daily Return: -0.1998 Maximum Daily Return: 0.0668</a:t>
            </a:r>
            <a:endParaRPr lang="en-US"/>
          </a:p>
        </p:txBody>
      </p:sp>
      <p:pic>
        <p:nvPicPr>
          <p:cNvPr id="10" name="Content Placeholder 9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23122783-CC10-2239-D323-99E200223A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86493"/>
            <a:ext cx="5157787" cy="2921752"/>
          </a:xfrm>
        </p:spPr>
      </p:pic>
      <p:pic>
        <p:nvPicPr>
          <p:cNvPr id="13" name="Content Placeholder 12" descr="A graph of a graph&#10;&#10;Description automatically generated">
            <a:extLst>
              <a:ext uri="{FF2B5EF4-FFF2-40B4-BE49-F238E27FC236}">
                <a16:creationId xmlns:a16="http://schemas.microsoft.com/office/drawing/2014/main" id="{EBE0DE4D-CE61-1EB1-E58B-A165C95122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79298"/>
            <a:ext cx="5183188" cy="2936141"/>
          </a:xfrm>
        </p:spPr>
      </p:pic>
    </p:spTree>
    <p:extLst>
      <p:ext uri="{BB962C8B-B14F-4D97-AF65-F5344CB8AC3E}">
        <p14:creationId xmlns:p14="http://schemas.microsoft.com/office/powerpoint/2010/main" val="161842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0CF2-D2F2-F586-387D-F62F2CF9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Competencia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66BAD-EC89-EAE8-E238-CA79751C4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Las marcas más populares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E8525-3E0A-9FB8-DF9F-CD14B0210B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/>
              <a:t>Se comparo el precio de las acciones de empresas con una popularidad semejante, observamos un comportamiento similar, a excepción de Adidas, que en el último creció en contra de las demás, ubicandose actualmente 53.56% arriba de Nike</a:t>
            </a:r>
          </a:p>
          <a:p>
            <a:pPr marL="0" indent="0">
              <a:buNone/>
            </a:pPr>
            <a:r>
              <a:rPr lang="en-US"/>
              <a:t>Adidas – 121.33 USD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09B39CF-91AE-83A0-6F90-FB348A71D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85436"/>
            <a:ext cx="5157787" cy="2923865"/>
          </a:xfrm>
        </p:spPr>
      </p:pic>
    </p:spTree>
    <p:extLst>
      <p:ext uri="{BB962C8B-B14F-4D97-AF65-F5344CB8AC3E}">
        <p14:creationId xmlns:p14="http://schemas.microsoft.com/office/powerpoint/2010/main" val="341531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8125-74E6-AD1B-3F3A-D4585F02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Competencia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49824-0525-2859-F552-4624F28FD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Acorde a Nike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B3CB9-C68B-1C92-C27B-709D11D931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En el reporte anual de 2024 a 2023, se compara a Nike con los mayores competidores del mercado, por lo que hicimos una comparación de sus precios de acción.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0" name="Content Placeholder 9" descr="A graph of red and blue lines&#10;&#10;Description automatically generated">
            <a:extLst>
              <a:ext uri="{FF2B5EF4-FFF2-40B4-BE49-F238E27FC236}">
                <a16:creationId xmlns:a16="http://schemas.microsoft.com/office/drawing/2014/main" id="{0507E331-36FE-81B5-5601-59180768AD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86493"/>
            <a:ext cx="5157787" cy="2921752"/>
          </a:xfrm>
        </p:spPr>
      </p:pic>
    </p:spTree>
    <p:extLst>
      <p:ext uri="{BB962C8B-B14F-4D97-AF65-F5344CB8AC3E}">
        <p14:creationId xmlns:p14="http://schemas.microsoft.com/office/powerpoint/2010/main" val="171260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7A50-5023-F7D1-039B-5AB7FEB3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 de Sharpe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B31A633-EFDB-0079-C819-1D6E2BC57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136" y="1825625"/>
            <a:ext cx="7159727" cy="4351338"/>
          </a:xfrm>
        </p:spPr>
      </p:pic>
    </p:spTree>
    <p:extLst>
      <p:ext uri="{BB962C8B-B14F-4D97-AF65-F5344CB8AC3E}">
        <p14:creationId xmlns:p14="http://schemas.microsoft.com/office/powerpoint/2010/main" val="360669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7A50-5023-F7D1-039B-5AB7FEB3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 de Sharpe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6E63D-95A1-1801-DE96-B791A354D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96106"/>
            <a:ext cx="5183188" cy="823912"/>
          </a:xfrm>
        </p:spPr>
        <p:txBody>
          <a:bodyPr/>
          <a:lstStyle/>
          <a:p>
            <a:r>
              <a:rPr lang="en-US"/>
              <a:t>Rentabilidad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49C5C-7A13-4177-9924-E7D0CFB76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20018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Comparación del </a:t>
            </a:r>
            <a:r>
              <a:rPr lang="es-ES"/>
              <a:t>exceso de rendimiento por unidad de riesgo inversión en Nike vs sus competidores.</a:t>
            </a:r>
          </a:p>
          <a:p>
            <a:pPr marL="0" indent="0">
              <a:buNone/>
            </a:pPr>
            <a:r>
              <a:rPr lang="es-ES"/>
              <a:t>Demuestra un bajo riesgo en su inversion de Nike pero un igualmente un bajo rendimiento</a:t>
            </a:r>
          </a:p>
          <a:p>
            <a:pPr marL="0" indent="0">
              <a:buNone/>
            </a:pPr>
            <a:r>
              <a:rPr lang="es-ES"/>
              <a:t>Análisis de 2018 - 2024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938DE7-608A-B516-CDF1-47FB40DBE7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80041"/>
            <a:ext cx="5157787" cy="3134655"/>
          </a:xfrm>
        </p:spPr>
      </p:pic>
    </p:spTree>
    <p:extLst>
      <p:ext uri="{BB962C8B-B14F-4D97-AF65-F5344CB8AC3E}">
        <p14:creationId xmlns:p14="http://schemas.microsoft.com/office/powerpoint/2010/main" val="129036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022C-82BD-E7F7-ED07-55703A5D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 de Sharpe: Mayores competidores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B4A637-3787-B6C7-4599-B013E8EEF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94509"/>
              </p:ext>
            </p:extLst>
          </p:nvPr>
        </p:nvGraphicFramePr>
        <p:xfrm>
          <a:off x="6325644" y="1471807"/>
          <a:ext cx="5218940" cy="5202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735">
                  <a:extLst>
                    <a:ext uri="{9D8B030D-6E8A-4147-A177-3AD203B41FA5}">
                      <a16:colId xmlns:a16="http://schemas.microsoft.com/office/drawing/2014/main" val="2258484414"/>
                    </a:ext>
                  </a:extLst>
                </a:gridCol>
                <a:gridCol w="1304735">
                  <a:extLst>
                    <a:ext uri="{9D8B030D-6E8A-4147-A177-3AD203B41FA5}">
                      <a16:colId xmlns:a16="http://schemas.microsoft.com/office/drawing/2014/main" val="1767605776"/>
                    </a:ext>
                  </a:extLst>
                </a:gridCol>
                <a:gridCol w="1304735">
                  <a:extLst>
                    <a:ext uri="{9D8B030D-6E8A-4147-A177-3AD203B41FA5}">
                      <a16:colId xmlns:a16="http://schemas.microsoft.com/office/drawing/2014/main" val="3384011099"/>
                    </a:ext>
                  </a:extLst>
                </a:gridCol>
                <a:gridCol w="1304735">
                  <a:extLst>
                    <a:ext uri="{9D8B030D-6E8A-4147-A177-3AD203B41FA5}">
                      <a16:colId xmlns:a16="http://schemas.microsoft.com/office/drawing/2014/main" val="4024947907"/>
                    </a:ext>
                  </a:extLst>
                </a:gridCol>
              </a:tblGrid>
              <a:tr h="393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Aptos"/>
                        </a:rPr>
                        <a:t>Compañia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Media anualizada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Retorno anualizado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Sharpe Ratio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23499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Nike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0.085048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0.326090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0.260811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39444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Adidas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0.092028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0.359637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0.255891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20190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Under Armour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0.028811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0.521456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0.055252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17020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Puma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0.077622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0.374067 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0.207508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12891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Skechers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0.178252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0.435502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0.409302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00360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Asics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0.350717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0.46716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0.757845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47446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Lululemon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0.255966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0.396236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0.645995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68821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On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0.303306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0.487356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0.487356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19872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Deckers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0.450790  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0.414836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1.086671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35271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Anta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0.195985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0.439279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0.446150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39292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Li 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0.271808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0.592592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0.458676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11834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V.F.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-0.117235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0.430323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-0.272435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69404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21F32-31CA-3401-8EA0-9CFE48FE3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80041"/>
            <a:ext cx="5157787" cy="3134655"/>
          </a:xfrm>
        </p:spPr>
      </p:pic>
    </p:spTree>
    <p:extLst>
      <p:ext uri="{BB962C8B-B14F-4D97-AF65-F5344CB8AC3E}">
        <p14:creationId xmlns:p14="http://schemas.microsoft.com/office/powerpoint/2010/main" val="1682808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F195-AE11-C07A-01C3-69BA8773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 de Sharpe: Competidores anual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5764E5-B1EF-B035-665F-0E304C925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87943"/>
              </p:ext>
            </p:extLst>
          </p:nvPr>
        </p:nvGraphicFramePr>
        <p:xfrm>
          <a:off x="6774494" y="1284514"/>
          <a:ext cx="4992964" cy="500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241">
                  <a:extLst>
                    <a:ext uri="{9D8B030D-6E8A-4147-A177-3AD203B41FA5}">
                      <a16:colId xmlns:a16="http://schemas.microsoft.com/office/drawing/2014/main" val="2258484414"/>
                    </a:ext>
                  </a:extLst>
                </a:gridCol>
                <a:gridCol w="1248241">
                  <a:extLst>
                    <a:ext uri="{9D8B030D-6E8A-4147-A177-3AD203B41FA5}">
                      <a16:colId xmlns:a16="http://schemas.microsoft.com/office/drawing/2014/main" val="1767605776"/>
                    </a:ext>
                  </a:extLst>
                </a:gridCol>
                <a:gridCol w="1248241">
                  <a:extLst>
                    <a:ext uri="{9D8B030D-6E8A-4147-A177-3AD203B41FA5}">
                      <a16:colId xmlns:a16="http://schemas.microsoft.com/office/drawing/2014/main" val="3384011099"/>
                    </a:ext>
                  </a:extLst>
                </a:gridCol>
                <a:gridCol w="1248241">
                  <a:extLst>
                    <a:ext uri="{9D8B030D-6E8A-4147-A177-3AD203B41FA5}">
                      <a16:colId xmlns:a16="http://schemas.microsoft.com/office/drawing/2014/main" val="4024947907"/>
                    </a:ext>
                  </a:extLst>
                </a:gridCol>
              </a:tblGrid>
              <a:tr h="4053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Aptos"/>
                        </a:rPr>
                        <a:t>Compañia</a:t>
                      </a:r>
                      <a:endParaRPr lang="en-US" sz="12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Media anualizada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Retorno anualizado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Sharpe Ratio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23499"/>
                  </a:ext>
                </a:extLst>
              </a:tr>
              <a:tr h="3742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Nike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-0.143690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0.339085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-0.423760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39444"/>
                  </a:ext>
                </a:extLst>
              </a:tr>
              <a:tr h="3742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Adidas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0.333983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0.314838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1.060808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20190"/>
                  </a:ext>
                </a:extLst>
              </a:tr>
              <a:tr h="3742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Under Armour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0.110315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0.458796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0.240446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17020"/>
                  </a:ext>
                </a:extLst>
              </a:tr>
              <a:tr h="3742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Puma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-0.396385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0.380843 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-1.040809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12891"/>
                  </a:ext>
                </a:extLst>
              </a:tr>
              <a:tr h="3742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Skechers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0.385848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0.291988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1.321454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00360"/>
                  </a:ext>
                </a:extLst>
              </a:tr>
              <a:tr h="3742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Asics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3.081803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3.155317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0.976701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47446"/>
                  </a:ext>
                </a:extLst>
              </a:tr>
              <a:tr h="3987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Lululemon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-0.341318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0.349267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-0.977241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68821"/>
                  </a:ext>
                </a:extLst>
              </a:tr>
              <a:tr h="3742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On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0.638586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0.476734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1.339503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19872"/>
                  </a:ext>
                </a:extLst>
              </a:tr>
              <a:tr h="4198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Deckers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0.625112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0.407286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1.534823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35271"/>
                  </a:ext>
                </a:extLst>
              </a:tr>
              <a:tr h="3742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Anta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-0.193107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0.359845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-0.536640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39292"/>
                  </a:ext>
                </a:extLst>
              </a:tr>
              <a:tr h="3742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Li 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0.879243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0.565110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-1.555880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11834"/>
                  </a:ext>
                </a:extLst>
              </a:tr>
              <a:tr h="3742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V.F.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0.144874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0.592569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</a:rPr>
                        <a:t>0.244484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69404"/>
                  </a:ext>
                </a:extLst>
              </a:tr>
            </a:tbl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5011E9-B5C1-CCDA-9F1D-8B129CE6BF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850" y="1864859"/>
            <a:ext cx="6026630" cy="3654198"/>
          </a:xfrm>
        </p:spPr>
      </p:pic>
    </p:spTree>
    <p:extLst>
      <p:ext uri="{BB962C8B-B14F-4D97-AF65-F5344CB8AC3E}">
        <p14:creationId xmlns:p14="http://schemas.microsoft.com/office/powerpoint/2010/main" val="312888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DD2F9-5848-EAB0-0B67-751C1EFB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462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Correlación entre Nike y sus competidores</a:t>
            </a:r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D171A1DE-7F24-6253-2536-730F73672B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586" y="1811326"/>
            <a:ext cx="5563734" cy="4492715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15DB776-D061-B974-4411-9FAC689A91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87682" y="1811326"/>
            <a:ext cx="5301162" cy="42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0AAF-02C3-229D-A2D3-237817B9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Rendimiento de invertir $100 en el ultimo año</a:t>
            </a:r>
          </a:p>
        </p:txBody>
      </p:sp>
      <p:pic>
        <p:nvPicPr>
          <p:cNvPr id="11" name="Content Placeholder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27CA422-F0F1-1F33-40FA-C8706D3CB5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6995" y="1842659"/>
            <a:ext cx="7610799" cy="4362242"/>
          </a:xfr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EF870-4F69-50CF-2506-0E910386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86569"/>
              </p:ext>
            </p:extLst>
          </p:nvPr>
        </p:nvGraphicFramePr>
        <p:xfrm>
          <a:off x="8037534" y="1691013"/>
          <a:ext cx="2908114" cy="458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057">
                  <a:extLst>
                    <a:ext uri="{9D8B030D-6E8A-4147-A177-3AD203B41FA5}">
                      <a16:colId xmlns:a16="http://schemas.microsoft.com/office/drawing/2014/main" val="2258484414"/>
                    </a:ext>
                  </a:extLst>
                </a:gridCol>
                <a:gridCol w="1454057">
                  <a:extLst>
                    <a:ext uri="{9D8B030D-6E8A-4147-A177-3AD203B41FA5}">
                      <a16:colId xmlns:a16="http://schemas.microsoft.com/office/drawing/2014/main" val="1767605776"/>
                    </a:ext>
                  </a:extLst>
                </a:gridCol>
              </a:tblGrid>
              <a:tr h="3453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Aptos"/>
                        </a:rPr>
                        <a:t>Compañia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Rendimiento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23499"/>
                  </a:ext>
                </a:extLst>
              </a:tr>
              <a:tr h="3453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Nike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$82.81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39444"/>
                  </a:ext>
                </a:extLst>
              </a:tr>
              <a:tr h="3453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Adidas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$133.17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20190"/>
                  </a:ext>
                </a:extLst>
              </a:tr>
              <a:tr h="3453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Under Armour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$100.69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17020"/>
                  </a:ext>
                </a:extLst>
              </a:tr>
              <a:tr h="3453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Puma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$64.99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12891"/>
                  </a:ext>
                </a:extLst>
              </a:tr>
              <a:tr h="3453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Skechers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$140.75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00360"/>
                  </a:ext>
                </a:extLst>
              </a:tr>
              <a:tr h="3453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Lululemon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$66.88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68821"/>
                  </a:ext>
                </a:extLst>
              </a:tr>
              <a:tr h="3453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On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$169.02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19872"/>
                  </a:ext>
                </a:extLst>
              </a:tr>
              <a:tr h="423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Deckers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$172.14 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35271"/>
                  </a:ext>
                </a:extLst>
              </a:tr>
              <a:tr h="3453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Anta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$79.58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39292"/>
                  </a:ext>
                </a:extLst>
              </a:tr>
              <a:tr h="3453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Li 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$36.78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11834"/>
                  </a:ext>
                </a:extLst>
              </a:tr>
              <a:tr h="3453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V.F.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$99.49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69404"/>
                  </a:ext>
                </a:extLst>
              </a:tr>
              <a:tr h="3453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$205.79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33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AEC03-4C5B-C9FB-5F8E-1C0C715E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Historia y contexto de la empresa.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44A54-DF45-8908-1BA1-4FFE3D8A1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Nike es de origen estadounidense (1964)</a:t>
            </a:r>
          </a:p>
          <a:p>
            <a:r>
              <a:rPr lang="es-MX"/>
              <a:t>Se dedica al diseño, producción y venta de equipamiento deportivo.</a:t>
            </a:r>
          </a:p>
          <a:p>
            <a:r>
              <a:rPr lang="es-MX"/>
              <a:t>Cae dentro de la clasificación: “Consumo Discrecional”.</a:t>
            </a:r>
          </a:p>
          <a:p>
            <a:r>
              <a:rPr lang="es-MX"/>
              <a:t>Hizo su entrada en la bolsa de valores en 1980.</a:t>
            </a:r>
          </a:p>
          <a:p>
            <a:r>
              <a:rPr lang="es-MX"/>
              <a:t>Se incorporó en </a:t>
            </a:r>
            <a:r>
              <a:rPr lang="es-MX">
                <a:ea typeface="+mn-lt"/>
                <a:cs typeface="+mn-lt"/>
              </a:rPr>
              <a:t>1988-11-30</a:t>
            </a:r>
            <a:r>
              <a:rPr lang="es-MX">
                <a:solidFill>
                  <a:srgbClr val="000000"/>
                </a:solidFill>
                <a:ea typeface="+mn-lt"/>
                <a:cs typeface="+mn-lt"/>
              </a:rPr>
              <a:t> al índice del S&amp;P500.</a:t>
            </a:r>
          </a:p>
          <a:p>
            <a:endParaRPr lang="es-MX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5290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DFCE58-BF65-43B8-1EAC-E6A8984A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MX"/>
              <a:t>Conclusión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F26EB85-9DD8-1158-1CB6-F7B3F57B5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92236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74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B2919-5416-D19C-73E6-31E27719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Referencias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8488C-E2BE-DA81-E0F0-A45525CA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latin typeface="Abadi"/>
                <a:cs typeface="Times New Roman"/>
              </a:rPr>
              <a:t>Staff, F. (2024, June 26). Nike enfrenta presiones en sus ventas trimestrales por la competencia en innovación. </a:t>
            </a:r>
            <a:r>
              <a:rPr lang="en-US" sz="1500" i="1">
                <a:latin typeface="Abadi"/>
                <a:cs typeface="Times New Roman"/>
              </a:rPr>
              <a:t>Forbes Colombia</a:t>
            </a:r>
            <a:r>
              <a:rPr lang="en-US" sz="1500">
                <a:latin typeface="Abadi"/>
                <a:cs typeface="Times New Roman"/>
              </a:rPr>
              <a:t>. </a:t>
            </a:r>
            <a:r>
              <a:rPr lang="en-US" sz="1500">
                <a:latin typeface="Abadi"/>
                <a:cs typeface="Times New Roman"/>
                <a:hlinkClick r:id="rId2"/>
              </a:rPr>
              <a:t>https://forbes.co/2024/06/26/actualidad/nike-enfrenta-presiones-en-sus-ventas-trimestrales-por-la-competencia-en-innovacion</a:t>
            </a:r>
            <a:endParaRPr lang="en-US" sz="1500">
              <a:latin typeface="Abadi"/>
            </a:endParaRPr>
          </a:p>
          <a:p>
            <a:r>
              <a:rPr lang="en-US" sz="1500" i="1">
                <a:latin typeface="Abadi"/>
                <a:cs typeface="Times New Roman"/>
              </a:rPr>
              <a:t>NIKE, Inc. - Investor Relations - Investors - Stock information</a:t>
            </a:r>
            <a:r>
              <a:rPr lang="en-US" sz="1500">
                <a:latin typeface="Abadi"/>
                <a:cs typeface="Times New Roman"/>
              </a:rPr>
              <a:t>. (n.d.). </a:t>
            </a:r>
            <a:r>
              <a:rPr lang="en-US" sz="1500">
                <a:latin typeface="Abadi"/>
                <a:cs typeface="Times New Roman"/>
                <a:hlinkClick r:id="rId3"/>
              </a:rPr>
              <a:t>https://investors.nike.com/investors/stock-information/?toggle=stock-quote</a:t>
            </a:r>
            <a:endParaRPr lang="en-US" sz="1500">
              <a:latin typeface="Abadi"/>
            </a:endParaRPr>
          </a:p>
          <a:p>
            <a:r>
              <a:rPr lang="en-US" sz="1500">
                <a:latin typeface="Abadi"/>
                <a:cs typeface="Times New Roman"/>
              </a:rPr>
              <a:t>colaboradores de Wikipedia. (2024, 24 agosto). </a:t>
            </a:r>
            <a:r>
              <a:rPr lang="en-US" sz="1500" i="1">
                <a:latin typeface="Abadi"/>
                <a:cs typeface="Times New Roman"/>
              </a:rPr>
              <a:t>Nike</a:t>
            </a:r>
            <a:r>
              <a:rPr lang="en-US" sz="1500">
                <a:latin typeface="Abadi"/>
                <a:cs typeface="Times New Roman"/>
              </a:rPr>
              <a:t>. Wikipedia, la Enciclopedia Libre. </a:t>
            </a:r>
            <a:r>
              <a:rPr lang="en-US" sz="1500">
                <a:latin typeface="Abadi"/>
                <a:cs typeface="Times New Roman"/>
                <a:hlinkClick r:id="rId4"/>
              </a:rPr>
              <a:t>https://es.wikipedia.org/wiki/Nike</a:t>
            </a:r>
            <a:endParaRPr lang="en-US" sz="1500">
              <a:latin typeface="Abadi"/>
            </a:endParaRPr>
          </a:p>
          <a:p>
            <a:r>
              <a:rPr lang="en-US" sz="1500">
                <a:latin typeface="Abadi"/>
                <a:cs typeface="Times New Roman"/>
              </a:rPr>
              <a:t>Wikipedia contributors. (2024, 12 septiembre). </a:t>
            </a:r>
            <a:r>
              <a:rPr lang="en-US" sz="1500" i="1">
                <a:latin typeface="Abadi"/>
                <a:cs typeface="Times New Roman"/>
              </a:rPr>
              <a:t>List of S&amp;P 500 companies</a:t>
            </a:r>
            <a:r>
              <a:rPr lang="en-US" sz="1500">
                <a:latin typeface="Abadi"/>
                <a:cs typeface="Times New Roman"/>
              </a:rPr>
              <a:t>. Wikipedia. </a:t>
            </a:r>
            <a:r>
              <a:rPr lang="en-US" sz="1500">
                <a:latin typeface="Abadi"/>
                <a:cs typeface="Times New Roman"/>
                <a:hlinkClick r:id="rId5"/>
              </a:rPr>
              <a:t>https://en.wikipedia.org/wiki/List_of_S%26P_500_companies</a:t>
            </a:r>
            <a:endParaRPr lang="en-US" sz="1500">
              <a:latin typeface="Abadi"/>
            </a:endParaRPr>
          </a:p>
          <a:p>
            <a:r>
              <a:rPr lang="en-US" sz="1500" i="1">
                <a:latin typeface="Abadi"/>
                <a:cs typeface="Times New Roman"/>
              </a:rPr>
              <a:t>Yahoo is part of the Yahoo family of brands</a:t>
            </a:r>
            <a:r>
              <a:rPr lang="en-US" sz="1500">
                <a:latin typeface="Abadi"/>
                <a:cs typeface="Times New Roman"/>
              </a:rPr>
              <a:t>. (s. f.-a). </a:t>
            </a:r>
            <a:r>
              <a:rPr lang="en-US" sz="1500">
                <a:latin typeface="Abadi"/>
                <a:cs typeface="Times New Roman"/>
                <a:hlinkClick r:id="rId6"/>
              </a:rPr>
              <a:t>https://finance.yahoo.com/compare/NKE?comps=UA,ADS.DE,PUM.VI</a:t>
            </a:r>
            <a:endParaRPr lang="en-US" sz="1500">
              <a:latin typeface="Abadi"/>
            </a:endParaRPr>
          </a:p>
          <a:p>
            <a:r>
              <a:rPr lang="en-US" sz="1500" i="1">
                <a:latin typeface="Abadi"/>
                <a:cs typeface="Times New Roman"/>
              </a:rPr>
              <a:t>Yahoo is part of the Yahoo family of brands</a:t>
            </a:r>
            <a:r>
              <a:rPr lang="en-US" sz="1500">
                <a:latin typeface="Abadi"/>
                <a:cs typeface="Times New Roman"/>
              </a:rPr>
              <a:t>. (s. f.-b). </a:t>
            </a:r>
            <a:r>
              <a:rPr lang="en-US" sz="1500">
                <a:latin typeface="Abadi"/>
                <a:cs typeface="Times New Roman"/>
                <a:hlinkClick r:id="rId7"/>
              </a:rPr>
              <a:t>https://es-us.finanzas.yahoo.com/quote/NKE/holders/</a:t>
            </a:r>
            <a:endParaRPr lang="en-US" sz="1500">
              <a:latin typeface="Abadi"/>
              <a:cs typeface="Times New Roman"/>
            </a:endParaRPr>
          </a:p>
          <a:p>
            <a:r>
              <a:rPr lang="en-US" sz="1500">
                <a:latin typeface="Abadi"/>
                <a:cs typeface="Times New Roman"/>
              </a:rPr>
              <a:t>Yahoo is part of the Yahoo family of brands. (s. f.). </a:t>
            </a:r>
            <a:r>
              <a:rPr lang="en-US" sz="1500">
                <a:latin typeface="Abadi"/>
                <a:cs typeface="Times New Roman"/>
                <a:hlinkClick r:id="rId8"/>
              </a:rPr>
              <a:t>https://es-us.finanzas.yahoo.com/noticias/nike-problemas-acciones-caen-20-195000785.html</a:t>
            </a:r>
            <a:endParaRPr lang="en-US" sz="1500">
              <a:latin typeface="Abadi"/>
              <a:cs typeface="Times New Roman"/>
            </a:endParaRPr>
          </a:p>
          <a:p>
            <a:r>
              <a:rPr lang="en-US" sz="1500">
                <a:latin typeface="Abadi"/>
                <a:cs typeface="Times New Roman"/>
              </a:rPr>
              <a:t>Nike Inc. (2024). </a:t>
            </a:r>
            <a:r>
              <a:rPr lang="en-US" sz="1500" i="1">
                <a:latin typeface="Abadi"/>
                <a:cs typeface="Times New Roman"/>
              </a:rPr>
              <a:t>NIKE, INC. REPORTS FISCAL 2024 FOURTH QUARTER AND FULL YEAR RESULTS</a:t>
            </a:r>
            <a:r>
              <a:rPr lang="en-US" sz="1500">
                <a:latin typeface="Abadi"/>
                <a:cs typeface="Times New Roman"/>
              </a:rPr>
              <a:t>. NIKE, INC. Recuperado 13 de septiembre de 2024, de </a:t>
            </a:r>
            <a:r>
              <a:rPr lang="en-US" sz="1500">
                <a:latin typeface="Abadi"/>
                <a:cs typeface="Times New Roman"/>
                <a:hlinkClick r:id="rId9"/>
              </a:rPr>
              <a:t>https://s1.q4cdn.com/806093406/files/doc_financials/2024/q4/FY24-Q4-Combined-NIKE-Press-Release-Schedules-FINAL.pdf</a:t>
            </a:r>
            <a:endParaRPr lang="en-US" sz="1500">
              <a:latin typeface="Abadi"/>
              <a:cs typeface="Times New Roman"/>
            </a:endParaRPr>
          </a:p>
          <a:p>
            <a:endParaRPr lang="en-US" sz="1500">
              <a:latin typeface="Abadi" panose="020F0502020204030204" pitchFamily="34" charset="0"/>
              <a:cs typeface="Times New Roman"/>
            </a:endParaRPr>
          </a:p>
          <a:p>
            <a:endParaRPr lang="en-US" sz="1500">
              <a:latin typeface="Abadi" panose="020F0502020204030204" pitchFamily="34" charset="0"/>
            </a:endParaRPr>
          </a:p>
          <a:p>
            <a:endParaRPr lang="en-US" sz="150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88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D8BDA-C6F6-F3D5-303E-C030ED5E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MARCAS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403F1C-7992-1EF6-FAA8-B901EFEC0D02}"/>
              </a:ext>
            </a:extLst>
          </p:cNvPr>
          <p:cNvSpPr/>
          <p:nvPr/>
        </p:nvSpPr>
        <p:spPr>
          <a:xfrm>
            <a:off x="4417978" y="1465650"/>
            <a:ext cx="3356043" cy="1031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NIKE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A4FB5F9-C7C7-CED0-4F1C-A00ED4CC857C}"/>
              </a:ext>
            </a:extLst>
          </p:cNvPr>
          <p:cNvSpPr/>
          <p:nvPr/>
        </p:nvSpPr>
        <p:spPr>
          <a:xfrm>
            <a:off x="1988284" y="3585211"/>
            <a:ext cx="1809345" cy="8852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Nike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C307884-5DCB-0B81-6CED-C63746CCD5B7}"/>
              </a:ext>
            </a:extLst>
          </p:cNvPr>
          <p:cNvSpPr/>
          <p:nvPr/>
        </p:nvSpPr>
        <p:spPr>
          <a:xfrm>
            <a:off x="5191326" y="4724399"/>
            <a:ext cx="1809345" cy="8852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Air Jordan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BC802F3-21EB-B7BD-8C28-A86B51979E82}"/>
              </a:ext>
            </a:extLst>
          </p:cNvPr>
          <p:cNvSpPr/>
          <p:nvPr/>
        </p:nvSpPr>
        <p:spPr>
          <a:xfrm>
            <a:off x="8088473" y="3579779"/>
            <a:ext cx="1809345" cy="8852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Converse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F3B0AAB-67D9-8AC7-42E2-D27201CEB3C4}"/>
              </a:ext>
            </a:extLst>
          </p:cNvPr>
          <p:cNvSpPr/>
          <p:nvPr/>
        </p:nvSpPr>
        <p:spPr>
          <a:xfrm rot="5400000">
            <a:off x="5322648" y="3249038"/>
            <a:ext cx="1546698" cy="88521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A203EB9-1492-5E18-4034-F231F48DC599}"/>
              </a:ext>
            </a:extLst>
          </p:cNvPr>
          <p:cNvSpPr/>
          <p:nvPr/>
        </p:nvSpPr>
        <p:spPr>
          <a:xfrm rot="7685985">
            <a:off x="3589498" y="2781424"/>
            <a:ext cx="1031131" cy="63230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F70A746-120B-8594-1F21-6220BFC4E316}"/>
              </a:ext>
            </a:extLst>
          </p:cNvPr>
          <p:cNvSpPr/>
          <p:nvPr/>
        </p:nvSpPr>
        <p:spPr>
          <a:xfrm rot="3088589">
            <a:off x="7569828" y="2775231"/>
            <a:ext cx="1031131" cy="63230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09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6DDE1-B777-665A-4E8B-451FB820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Manufactura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C7D918-3F13-26BF-6FF2-47037399A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Principal producción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9814E-CCE9-DD10-273D-CB9744B65C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MX"/>
              <a:t>Calzado – Vietnam (50%), Indonesia (27%), China (18%)</a:t>
            </a:r>
          </a:p>
          <a:p>
            <a:r>
              <a:rPr lang="es-MX"/>
              <a:t>Vestimenta – Vietnam (28%), China (16%), Camboya(15%)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14BA92-59DE-F615-D8FC-ECDFFCC06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/>
              <a:t>Materiales más utilizados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A07965-9E8E-48A3-1C92-26AE0520CB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MX"/>
              <a:t>Para calzado: </a:t>
            </a:r>
            <a:r>
              <a:rPr lang="es-ES"/>
              <a:t>caucho sintético, compuestos plásticos, materiales de acolchado de espuma, cuero natural y sintético, nylon, poliéster y textiles de fibra natural.</a:t>
            </a:r>
          </a:p>
          <a:p>
            <a:r>
              <a:rPr lang="es-ES"/>
              <a:t>Para vestimenta: telas sintéticas, hilos y hebras (tanto vírgenes como reciclados).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5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DE7C7E6-21AB-D2D8-56BA-DEEFCE55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Precio histórico de la acción:</a:t>
            </a:r>
          </a:p>
        </p:txBody>
      </p:sp>
      <p:pic>
        <p:nvPicPr>
          <p:cNvPr id="11" name="Content Placeholder 10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6C31BB0A-2420-5EB3-8398-50A08E7DE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505" y="1516380"/>
            <a:ext cx="8672043" cy="4869498"/>
          </a:xfrm>
        </p:spPr>
      </p:pic>
    </p:spTree>
    <p:extLst>
      <p:ext uri="{BB962C8B-B14F-4D97-AF65-F5344CB8AC3E}">
        <p14:creationId xmlns:p14="http://schemas.microsoft.com/office/powerpoint/2010/main" val="309559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F5B5-F5BD-CD20-DF12-07182439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Rango de análisis: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607D3-4DC7-1C7F-1589-709186974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01/01/2018 - 13/09/2024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759-904F-701C-FA7B-CE7A6F69E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Selección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6F088-6BCE-08BF-A85C-5B9D9E007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Este análisis recupera datos desde 2018 hasta el día en que se escribe.</a:t>
            </a:r>
          </a:p>
          <a:p>
            <a:pPr marL="0" indent="0">
              <a:buNone/>
            </a:pPr>
            <a:r>
              <a:rPr lang="en-US"/>
              <a:t>Esto se hace para poder analisar el comportamiento de la empresa antes, durante, y después de la pandemia, que es el evento más “relevante” en los últimos años.</a:t>
            </a:r>
          </a:p>
        </p:txBody>
      </p:sp>
      <p:pic>
        <p:nvPicPr>
          <p:cNvPr id="10" name="Content Placeholder 9" descr="A graph with red lines&#10;&#10;Description automatically generated">
            <a:extLst>
              <a:ext uri="{FF2B5EF4-FFF2-40B4-BE49-F238E27FC236}">
                <a16:creationId xmlns:a16="http://schemas.microsoft.com/office/drawing/2014/main" id="{D25D5856-EB29-3DF7-675F-294FD817FA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85436"/>
            <a:ext cx="5157787" cy="2923865"/>
          </a:xfrm>
        </p:spPr>
      </p:pic>
    </p:spTree>
    <p:extLst>
      <p:ext uri="{BB962C8B-B14F-4D97-AF65-F5344CB8AC3E}">
        <p14:creationId xmlns:p14="http://schemas.microsoft.com/office/powerpoint/2010/main" val="332839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4667-1F0E-F47D-3F45-1CE7CA95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Rango de analisis: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889FE-4AB6-B73A-EE85-03B9A3966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Año 2023-2024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44B21-009B-7314-1608-20B1348A6B2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También hay comparaciones donde únicamente se toma el último año.</a:t>
            </a:r>
          </a:p>
          <a:p>
            <a:pPr marL="0" indent="0">
              <a:buNone/>
            </a:pPr>
            <a:r>
              <a:rPr lang="en-US"/>
              <a:t>Esto para hacer un mejor análisis del precio de su accion de la empresa.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D31B72C-7FCB-A4AC-4FD5-1F1696E84D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86493"/>
            <a:ext cx="5157787" cy="2921752"/>
          </a:xfrm>
        </p:spPr>
      </p:pic>
    </p:spTree>
    <p:extLst>
      <p:ext uri="{BB962C8B-B14F-4D97-AF65-F5344CB8AC3E}">
        <p14:creationId xmlns:p14="http://schemas.microsoft.com/office/powerpoint/2010/main" val="331183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4667-1F0E-F47D-3F45-1CE7CA95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/>
              <a:t>En este año la empresa sufrió una de sus peores caidas, y en junio de este año, Forbes nos explicaba por qué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889FE-4AB6-B73A-EE85-03B9A3966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Año 2023-2024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44B21-009B-7314-1608-20B1348A6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120" y="1927125"/>
            <a:ext cx="5183188" cy="388112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s-ES"/>
              <a:t>Resultados financieros decepcionantes: Nike reportó una caída del 2% en sus ventas trimestrales y advirtió que espera un descenso interanual del 10%.</a:t>
            </a:r>
          </a:p>
          <a:p>
            <a:pPr marL="0" indent="0">
              <a:buNone/>
            </a:pPr>
            <a:r>
              <a:rPr lang="es-ES"/>
              <a:t>Debilidad en el mercado chino: Gran parte de la caída en ingresos se debe a la reducción de su negocio en China, donde los analistas proyectan una disminución del 10% en comparación con el pico de 2021.</a:t>
            </a:r>
          </a:p>
          <a:p>
            <a:pPr marL="0" indent="0">
              <a:buNone/>
            </a:pPr>
            <a:r>
              <a:rPr lang="es-ES"/>
              <a:t>Competencia creciente: Marcas como Alo y Hoka han emergido como competidores importantes, desafiando el dominio de Nike en el mercado de ropa y calzado deportivo.</a:t>
            </a:r>
          </a:p>
          <a:p>
            <a:pPr marL="0" indent="0">
              <a:buNone/>
            </a:pPr>
            <a:r>
              <a:rPr lang="es-ES"/>
              <a:t>Disminución del interés en sus productos: Los volúmenes de búsqueda de Nike a nivel global han bajado consistentemente desde julio pasado, con una reducción del 10% el mes anterior, lo que sugiere una menor demanda.</a:t>
            </a:r>
          </a:p>
          <a:p>
            <a:pPr marL="0" indent="0">
              <a:buNone/>
            </a:pPr>
            <a:r>
              <a:rPr lang="es-ES"/>
              <a:t>Valoración más baja desde 2013: Las acciones de Nike están cotizando a su precio-ventas más bajo desde 2013, lo que refleja una menor confianza de los inversores en la capacidad de la empresa para aumentar sus ganancias.</a:t>
            </a: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D31B72C-7FCB-A4AC-4FD5-1F1696E84D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86493"/>
            <a:ext cx="5157787" cy="2921752"/>
          </a:xfrm>
        </p:spPr>
      </p:pic>
    </p:spTree>
    <p:extLst>
      <p:ext uri="{BB962C8B-B14F-4D97-AF65-F5344CB8AC3E}">
        <p14:creationId xmlns:p14="http://schemas.microsoft.com/office/powerpoint/2010/main" val="169109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8C502-EB17-1D80-7851-69C4D597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Distribución de ingresos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3737E-6A30-3443-46A8-3AF3404C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/>
              <a:t>En su último reporte fiscal, la empresa declaró “</a:t>
            </a:r>
            <a:r>
              <a:rPr lang="es-ES"/>
              <a:t>Los ingresos anuales fueron de 51.4 mil millones de dólares, en comparación con 51.2 mil millones de dólares en el año anterior”. Además:</a:t>
            </a:r>
          </a:p>
          <a:p>
            <a:r>
              <a:rPr lang="es-ES"/>
              <a:t>NIKE Brand: $49.3 mil </a:t>
            </a:r>
          </a:p>
          <a:p>
            <a:r>
              <a:rPr lang="es-ES"/>
              <a:t>NIKE Direct: $21.5 mil millones </a:t>
            </a:r>
          </a:p>
          <a:p>
            <a:r>
              <a:rPr lang="es-ES"/>
              <a:t>Wholesale: $27.8 mil millones </a:t>
            </a:r>
          </a:p>
          <a:p>
            <a:r>
              <a:rPr lang="es-ES"/>
              <a:t>Converse: $2.1 mil millones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587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37c87b-a0ef-4cdc-ab24-bd1739b2358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96C7CD5C23204CA11A59A995934445" ma:contentTypeVersion="9" ma:contentTypeDescription="Create a new document." ma:contentTypeScope="" ma:versionID="7a6131aab51aa95b9b05d8d517094ab5">
  <xsd:schema xmlns:xsd="http://www.w3.org/2001/XMLSchema" xmlns:xs="http://www.w3.org/2001/XMLSchema" xmlns:p="http://schemas.microsoft.com/office/2006/metadata/properties" xmlns:ns3="d237c87b-a0ef-4cdc-ab24-bd1739b2358f" xmlns:ns4="00b01643-3862-4004-992f-f011cc9c0de4" targetNamespace="http://schemas.microsoft.com/office/2006/metadata/properties" ma:root="true" ma:fieldsID="b67e9f811c7e1e6c173e4c09f371a499" ns3:_="" ns4:_="">
    <xsd:import namespace="d237c87b-a0ef-4cdc-ab24-bd1739b2358f"/>
    <xsd:import namespace="00b01643-3862-4004-992f-f011cc9c0d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37c87b-a0ef-4cdc-ab24-bd1739b235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01643-3862-4004-992f-f011cc9c0de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3C09C9-05B6-486D-B27C-C711DAC9D403}">
  <ds:schemaRefs>
    <ds:schemaRef ds:uri="d237c87b-a0ef-4cdc-ab24-bd1739b2358f"/>
    <ds:schemaRef ds:uri="00b01643-3862-4004-992f-f011cc9c0de4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F1ED72F-5112-43DE-8EFF-B36F461E23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23743A-F6FB-4457-87F3-092C3C016803}">
  <ds:schemaRefs>
    <ds:schemaRef ds:uri="00b01643-3862-4004-992f-f011cc9c0de4"/>
    <ds:schemaRef ds:uri="d237c87b-a0ef-4cdc-ab24-bd1739b2358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1293</Words>
  <Application>Microsoft Office PowerPoint</Application>
  <PresentationFormat>Widescreen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Abadi</vt:lpstr>
      <vt:lpstr>Aptos</vt:lpstr>
      <vt:lpstr>Aptos Display</vt:lpstr>
      <vt:lpstr>Arial</vt:lpstr>
      <vt:lpstr>Calibri</vt:lpstr>
      <vt:lpstr>Consolas</vt:lpstr>
      <vt:lpstr>Tema de Office</vt:lpstr>
      <vt:lpstr>Nike (NKE)</vt:lpstr>
      <vt:lpstr>Historia y contexto de la empresa.</vt:lpstr>
      <vt:lpstr>MARCAS</vt:lpstr>
      <vt:lpstr>Manufactura</vt:lpstr>
      <vt:lpstr>Precio histórico de la acción:</vt:lpstr>
      <vt:lpstr>Rango de análisis:</vt:lpstr>
      <vt:lpstr>Rango de analisis:</vt:lpstr>
      <vt:lpstr>En este año la empresa sufrió una de sus peores caidas, y en junio de este año, Forbes nos explicaba por qué</vt:lpstr>
      <vt:lpstr>Distribución de ingresos</vt:lpstr>
      <vt:lpstr>Relación popularidad-precio de la acción</vt:lpstr>
      <vt:lpstr>Retornos diarios</vt:lpstr>
      <vt:lpstr>Competencia</vt:lpstr>
      <vt:lpstr>Competencia</vt:lpstr>
      <vt:lpstr>Ratio de Sharpe</vt:lpstr>
      <vt:lpstr>Ratio de Sharpe</vt:lpstr>
      <vt:lpstr>Ratio de Sharpe: Mayores competidores</vt:lpstr>
      <vt:lpstr>Ratio de Sharpe: Competidores anual</vt:lpstr>
      <vt:lpstr>Correlación entre Nike y sus competidores</vt:lpstr>
      <vt:lpstr>Rendimiento de invertir $100 en el ultimo año</vt:lpstr>
      <vt:lpstr>Conclusión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Corona Enriquez</dc:creator>
  <cp:lastModifiedBy>Heriberto Espino Montelongo</cp:lastModifiedBy>
  <cp:revision>2</cp:revision>
  <dcterms:created xsi:type="dcterms:W3CDTF">2024-09-13T22:18:09Z</dcterms:created>
  <dcterms:modified xsi:type="dcterms:W3CDTF">2024-09-20T21:46:09Z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0x0101003796C7CD5C23204CA11A59A995934445</vt:lpwstr>
  </property>
</Properties>
</file>