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sldIdLst>
    <p:sldId id="256" r:id="rId2"/>
    <p:sldId id="267" r:id="rId3"/>
    <p:sldId id="268" r:id="rId4"/>
    <p:sldId id="277" r:id="rId5"/>
    <p:sldId id="272" r:id="rId6"/>
    <p:sldId id="269" r:id="rId7"/>
    <p:sldId id="275" r:id="rId8"/>
    <p:sldId id="274" r:id="rId9"/>
    <p:sldId id="261" r:id="rId10"/>
    <p:sldId id="262" r:id="rId11"/>
    <p:sldId id="264" r:id="rId12"/>
    <p:sldId id="271" r:id="rId13"/>
    <p:sldId id="26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snapToObjects="1">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r>
              <a:rPr lang="en-US" sz="2400" b="1" dirty="0">
                <a:solidFill>
                  <a:schemeClr val="tx1"/>
                </a:solidFill>
                <a:latin typeface="Times New Roman" panose="02020603050405020304" pitchFamily="18" charset="0"/>
                <a:cs typeface="Times New Roman" panose="02020603050405020304" pitchFamily="18" charset="0"/>
              </a:rPr>
              <a:t>Revenue</a:t>
            </a:r>
            <a:endParaRPr lang="en-US" sz="2000" b="1"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2.3638163279549786E-2"/>
          <c:y val="2.7896995708154508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spPr>
            <a:ln>
              <a:solidFill>
                <a:schemeClr val="bg1"/>
              </a:solidFill>
            </a:ln>
          </c:spPr>
          <c:dPt>
            <c:idx val="0"/>
            <c:bubble3D val="0"/>
            <c:spPr>
              <a:solidFill>
                <a:schemeClr val="accent1"/>
              </a:solidFill>
              <a:ln w="19050">
                <a:solidFill>
                  <a:schemeClr val="bg1"/>
                </a:solidFill>
              </a:ln>
              <a:effectLst/>
            </c:spPr>
            <c:extLst xmlns:c16r2="http://schemas.microsoft.com/office/drawing/2015/06/chart">
              <c:ext xmlns:c16="http://schemas.microsoft.com/office/drawing/2014/chart" uri="{C3380CC4-5D6E-409C-BE32-E72D297353CC}">
                <c16:uniqueId val="{00000001-774E-974D-A074-AECB910E0DBC}"/>
              </c:ext>
            </c:extLst>
          </c:dPt>
          <c:dPt>
            <c:idx val="1"/>
            <c:bubble3D val="0"/>
            <c:spPr>
              <a:solidFill>
                <a:schemeClr val="accent2"/>
              </a:solidFill>
              <a:ln w="19050">
                <a:solidFill>
                  <a:schemeClr val="bg1"/>
                </a:solidFill>
              </a:ln>
              <a:effectLst/>
            </c:spPr>
            <c:extLst xmlns:c16r2="http://schemas.microsoft.com/office/drawing/2015/06/chart">
              <c:ext xmlns:c16="http://schemas.microsoft.com/office/drawing/2014/chart" uri="{C3380CC4-5D6E-409C-BE32-E72D297353CC}">
                <c16:uniqueId val="{00000003-774E-974D-A074-AECB910E0DBC}"/>
              </c:ext>
            </c:extLst>
          </c:dPt>
          <c:dPt>
            <c:idx val="2"/>
            <c:bubble3D val="0"/>
            <c:spPr>
              <a:solidFill>
                <a:schemeClr val="accent3"/>
              </a:solidFill>
              <a:ln w="19050">
                <a:solidFill>
                  <a:schemeClr val="bg1"/>
                </a:solidFill>
              </a:ln>
              <a:effectLst/>
            </c:spPr>
            <c:extLst xmlns:c16r2="http://schemas.microsoft.com/office/drawing/2015/06/chart">
              <c:ext xmlns:c16="http://schemas.microsoft.com/office/drawing/2014/chart" uri="{C3380CC4-5D6E-409C-BE32-E72D297353CC}">
                <c16:uniqueId val="{00000005-774E-974D-A074-AECB910E0DBC}"/>
              </c:ext>
            </c:extLst>
          </c:dPt>
          <c:dPt>
            <c:idx val="3"/>
            <c:bubble3D val="0"/>
            <c:spPr>
              <a:solidFill>
                <a:schemeClr val="accent4"/>
              </a:solidFill>
              <a:ln w="19050">
                <a:solidFill>
                  <a:schemeClr val="bg1"/>
                </a:solidFill>
              </a:ln>
              <a:effectLst/>
            </c:spPr>
            <c:extLst xmlns:c16r2="http://schemas.microsoft.com/office/drawing/2015/06/chart">
              <c:ext xmlns:c16="http://schemas.microsoft.com/office/drawing/2014/chart" uri="{C3380CC4-5D6E-409C-BE32-E72D297353CC}">
                <c16:uniqueId val="{00000007-774E-974D-A074-AECB910E0DBC}"/>
              </c:ext>
            </c:extLst>
          </c:dPt>
          <c:dPt>
            <c:idx val="4"/>
            <c:bubble3D val="0"/>
            <c:spPr>
              <a:solidFill>
                <a:schemeClr val="accent5"/>
              </a:solidFill>
              <a:ln w="19050">
                <a:solidFill>
                  <a:schemeClr val="bg1"/>
                </a:solidFill>
              </a:ln>
              <a:effectLst/>
            </c:spPr>
            <c:extLst xmlns:c16r2="http://schemas.microsoft.com/office/drawing/2015/06/chart">
              <c:ext xmlns:c16="http://schemas.microsoft.com/office/drawing/2014/chart" uri="{C3380CC4-5D6E-409C-BE32-E72D297353CC}">
                <c16:uniqueId val="{00000009-774E-974D-A074-AECB910E0DBC}"/>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Sheet1!$C$5:$C$9</c:f>
              <c:strCache>
                <c:ptCount val="5"/>
                <c:pt idx="0">
                  <c:v>Contract Monthly Fees (Net of Scholarship)</c:v>
                </c:pt>
                <c:pt idx="1">
                  <c:v>Medicare</c:v>
                </c:pt>
                <c:pt idx="2">
                  <c:v>Private Pay (SNF &amp; AL)</c:v>
                </c:pt>
                <c:pt idx="3">
                  <c:v>Amortized Entrance Fees</c:v>
                </c:pt>
                <c:pt idx="4">
                  <c:v>Other</c:v>
                </c:pt>
              </c:strCache>
            </c:strRef>
          </c:cat>
          <c:val>
            <c:numRef>
              <c:f>Sheet1!$D$5:$D$9</c:f>
              <c:numCache>
                <c:formatCode>"$"#,##0</c:formatCode>
                <c:ptCount val="5"/>
                <c:pt idx="0">
                  <c:v>4316019</c:v>
                </c:pt>
                <c:pt idx="1">
                  <c:v>797232</c:v>
                </c:pt>
                <c:pt idx="2">
                  <c:v>1395096</c:v>
                </c:pt>
                <c:pt idx="3">
                  <c:v>1138097</c:v>
                </c:pt>
                <c:pt idx="4">
                  <c:v>59000</c:v>
                </c:pt>
              </c:numCache>
            </c:numRef>
          </c:val>
          <c:extLst xmlns:c16r2="http://schemas.microsoft.com/office/drawing/2015/06/chart">
            <c:ext xmlns:c16="http://schemas.microsoft.com/office/drawing/2014/chart" uri="{C3380CC4-5D6E-409C-BE32-E72D297353CC}">
              <c16:uniqueId val="{0000000A-774E-974D-A074-AECB910E0DBC}"/>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sz="2400" b="1" dirty="0">
                <a:solidFill>
                  <a:schemeClr val="tx1"/>
                </a:solidFill>
                <a:latin typeface="Times New Roman" panose="02020603050405020304" pitchFamily="18" charset="0"/>
                <a:cs typeface="Times New Roman" panose="02020603050405020304" pitchFamily="18" charset="0"/>
              </a:rPr>
              <a:t>Expenses</a:t>
            </a:r>
            <a:endParaRPr lang="en-US" b="1" dirty="0">
              <a:solidFill>
                <a:schemeClr val="tx1"/>
              </a:solidFill>
              <a:latin typeface="Times New Roman" panose="02020603050405020304" pitchFamily="18" charset="0"/>
              <a:cs typeface="Times New Roman" panose="02020603050405020304" pitchFamily="18" charset="0"/>
            </a:endParaRPr>
          </a:p>
        </c:rich>
      </c:tx>
      <c:layout>
        <c:manualLayout>
          <c:xMode val="edge"/>
          <c:yMode val="edge"/>
          <c:x val="2.1676815666035649E-2"/>
          <c:y val="1.8518518518518517E-2"/>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dPt>
            <c:idx val="0"/>
            <c:bubble3D val="0"/>
            <c:spPr>
              <a:solidFill>
                <a:schemeClr val="accent1"/>
              </a:solidFill>
              <a:ln w="19050">
                <a:solidFill>
                  <a:schemeClr val="lt1"/>
                </a:solidFill>
              </a:ln>
              <a:effectLst/>
            </c:spPr>
            <c:extLst xmlns:c16r2="http://schemas.microsoft.com/office/drawing/2015/06/chart">
              <c:ext xmlns:c16="http://schemas.microsoft.com/office/drawing/2014/chart" uri="{C3380CC4-5D6E-409C-BE32-E72D297353CC}">
                <c16:uniqueId val="{00000001-6A4D-7B4D-8ABF-BB167BEB6366}"/>
              </c:ext>
            </c:extLst>
          </c:dPt>
          <c:dPt>
            <c:idx val="1"/>
            <c:bubble3D val="0"/>
            <c:spPr>
              <a:solidFill>
                <a:schemeClr val="accent2"/>
              </a:solidFill>
              <a:ln w="19050">
                <a:solidFill>
                  <a:schemeClr val="lt1"/>
                </a:solidFill>
              </a:ln>
              <a:effectLst/>
            </c:spPr>
            <c:extLst xmlns:c16r2="http://schemas.microsoft.com/office/drawing/2015/06/chart">
              <c:ext xmlns:c16="http://schemas.microsoft.com/office/drawing/2014/chart" uri="{C3380CC4-5D6E-409C-BE32-E72D297353CC}">
                <c16:uniqueId val="{00000003-6A4D-7B4D-8ABF-BB167BEB6366}"/>
              </c:ext>
            </c:extLst>
          </c:dPt>
          <c:dPt>
            <c:idx val="2"/>
            <c:bubble3D val="0"/>
            <c:spPr>
              <a:solidFill>
                <a:schemeClr val="accent3"/>
              </a:solidFill>
              <a:ln w="19050">
                <a:solidFill>
                  <a:schemeClr val="lt1"/>
                </a:solidFill>
              </a:ln>
              <a:effectLst/>
            </c:spPr>
            <c:extLst xmlns:c16r2="http://schemas.microsoft.com/office/drawing/2015/06/chart">
              <c:ext xmlns:c16="http://schemas.microsoft.com/office/drawing/2014/chart" uri="{C3380CC4-5D6E-409C-BE32-E72D297353CC}">
                <c16:uniqueId val="{00000005-6A4D-7B4D-8ABF-BB167BEB6366}"/>
              </c:ext>
            </c:extLst>
          </c:dPt>
          <c:dPt>
            <c:idx val="3"/>
            <c:bubble3D val="0"/>
            <c:spPr>
              <a:solidFill>
                <a:schemeClr val="accent4"/>
              </a:solidFill>
              <a:ln w="19050">
                <a:solidFill>
                  <a:schemeClr val="lt1"/>
                </a:solidFill>
              </a:ln>
              <a:effectLst/>
            </c:spPr>
            <c:extLst xmlns:c16r2="http://schemas.microsoft.com/office/drawing/2015/06/chart">
              <c:ext xmlns:c16="http://schemas.microsoft.com/office/drawing/2014/chart" uri="{C3380CC4-5D6E-409C-BE32-E72D297353CC}">
                <c16:uniqueId val="{00000007-6A4D-7B4D-8ABF-BB167BEB6366}"/>
              </c:ext>
            </c:extLst>
          </c:dPt>
          <c:dPt>
            <c:idx val="4"/>
            <c:bubble3D val="0"/>
            <c:spPr>
              <a:solidFill>
                <a:schemeClr val="accent5"/>
              </a:solidFill>
              <a:ln w="19050">
                <a:solidFill>
                  <a:schemeClr val="lt1"/>
                </a:solidFill>
              </a:ln>
              <a:effectLst/>
            </c:spPr>
            <c:extLst xmlns:c16r2="http://schemas.microsoft.com/office/drawing/2015/06/chart">
              <c:ext xmlns:c16="http://schemas.microsoft.com/office/drawing/2014/chart" uri="{C3380CC4-5D6E-409C-BE32-E72D297353CC}">
                <c16:uniqueId val="{00000009-6A4D-7B4D-8ABF-BB167BEB6366}"/>
              </c:ext>
            </c:extLst>
          </c:dPt>
          <c:dPt>
            <c:idx val="5"/>
            <c:bubble3D val="0"/>
            <c:spPr>
              <a:solidFill>
                <a:schemeClr val="accent6"/>
              </a:solidFill>
              <a:ln w="19050">
                <a:solidFill>
                  <a:schemeClr val="lt1"/>
                </a:solidFill>
              </a:ln>
              <a:effectLst/>
            </c:spPr>
            <c:extLst xmlns:c16r2="http://schemas.microsoft.com/office/drawing/2015/06/chart">
              <c:ext xmlns:c16="http://schemas.microsoft.com/office/drawing/2014/chart" uri="{C3380CC4-5D6E-409C-BE32-E72D297353CC}">
                <c16:uniqueId val="{0000000B-6A4D-7B4D-8ABF-BB167BEB6366}"/>
              </c:ext>
            </c:extLst>
          </c:dPt>
          <c:dPt>
            <c:idx val="6"/>
            <c:bubble3D val="0"/>
            <c:spPr>
              <a:solidFill>
                <a:schemeClr val="accent1">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D-6A4D-7B4D-8ABF-BB167BEB6366}"/>
              </c:ext>
            </c:extLst>
          </c:dPt>
          <c:dPt>
            <c:idx val="7"/>
            <c:bubble3D val="0"/>
            <c:spPr>
              <a:solidFill>
                <a:schemeClr val="accent2">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0F-6A4D-7B4D-8ABF-BB167BEB6366}"/>
              </c:ext>
            </c:extLst>
          </c:dPt>
          <c:dPt>
            <c:idx val="8"/>
            <c:bubble3D val="0"/>
            <c:spPr>
              <a:solidFill>
                <a:schemeClr val="accent3">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1-6A4D-7B4D-8ABF-BB167BEB6366}"/>
              </c:ext>
            </c:extLst>
          </c:dPt>
          <c:dPt>
            <c:idx val="9"/>
            <c:bubble3D val="0"/>
            <c:spPr>
              <a:solidFill>
                <a:schemeClr val="accent4">
                  <a:lumMod val="60000"/>
                </a:schemeClr>
              </a:solidFill>
              <a:ln w="19050">
                <a:solidFill>
                  <a:schemeClr val="lt1"/>
                </a:solidFill>
              </a:ln>
              <a:effectLst/>
            </c:spPr>
            <c:extLst xmlns:c16r2="http://schemas.microsoft.com/office/drawing/2015/06/chart">
              <c:ext xmlns:c16="http://schemas.microsoft.com/office/drawing/2014/chart" uri="{C3380CC4-5D6E-409C-BE32-E72D297353CC}">
                <c16:uniqueId val="{00000013-6A4D-7B4D-8ABF-BB167BEB6366}"/>
              </c:ext>
            </c:extLst>
          </c:dPt>
          <c:dPt>
            <c:idx val="10"/>
            <c:bubble3D val="0"/>
            <c:spPr>
              <a:solidFill>
                <a:schemeClr val="accent5">
                  <a:lumMod val="60000"/>
                </a:schemeClr>
              </a:solidFill>
              <a:ln w="19050">
                <a:solidFill>
                  <a:schemeClr val="lt1"/>
                </a:solidFill>
              </a:ln>
              <a:effectLst/>
            </c:spPr>
          </c:dPt>
          <c:dLbls>
            <c:dLbl>
              <c:idx val="0"/>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dLbl>
            <c:dLbl>
              <c:idx val="2"/>
              <c:layout>
                <c:manualLayout>
                  <c:x val="-6.9154839565421858E-2"/>
                  <c:y val="3.2412429927740516E-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5-6A4D-7B4D-8ABF-BB167BEB6366}"/>
                </c:ex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15:layout/>
              </c:ext>
            </c:extLst>
          </c:dLbls>
          <c:cat>
            <c:strRef>
              <c:f>Sheet1!$C$4:$C$13</c:f>
              <c:strCache>
                <c:ptCount val="10"/>
                <c:pt idx="0">
                  <c:v>Dining Services</c:v>
                </c:pt>
                <c:pt idx="1">
                  <c:v>Housekeeping</c:v>
                </c:pt>
                <c:pt idx="2">
                  <c:v>Maintenance &amp; Security</c:v>
                </c:pt>
                <c:pt idx="3">
                  <c:v>Activities</c:v>
                </c:pt>
                <c:pt idx="4">
                  <c:v>Health Center</c:v>
                </c:pt>
                <c:pt idx="5">
                  <c:v>Medical &amp; Other IL, AL care expenses</c:v>
                </c:pt>
                <c:pt idx="6">
                  <c:v>Medicare Expenses</c:v>
                </c:pt>
                <c:pt idx="7">
                  <c:v>Administration</c:v>
                </c:pt>
                <c:pt idx="8">
                  <c:v>General Expense</c:v>
                </c:pt>
                <c:pt idx="9">
                  <c:v>Depreciation</c:v>
                </c:pt>
              </c:strCache>
            </c:strRef>
          </c:cat>
          <c:val>
            <c:numRef>
              <c:f>Sheet1!$D$4:$D$14</c:f>
              <c:numCache>
                <c:formatCode>"$"#,##0</c:formatCode>
                <c:ptCount val="11"/>
                <c:pt idx="0">
                  <c:v>2835425</c:v>
                </c:pt>
                <c:pt idx="1">
                  <c:v>622591</c:v>
                </c:pt>
                <c:pt idx="2">
                  <c:v>1159554</c:v>
                </c:pt>
                <c:pt idx="3">
                  <c:v>515885</c:v>
                </c:pt>
                <c:pt idx="4">
                  <c:v>2582857</c:v>
                </c:pt>
                <c:pt idx="5">
                  <c:v>971047</c:v>
                </c:pt>
                <c:pt idx="6">
                  <c:v>279000</c:v>
                </c:pt>
                <c:pt idx="7">
                  <c:v>2624140</c:v>
                </c:pt>
                <c:pt idx="8">
                  <c:v>1025663</c:v>
                </c:pt>
                <c:pt idx="9">
                  <c:v>1032586</c:v>
                </c:pt>
              </c:numCache>
            </c:numRef>
          </c:val>
          <c:extLst xmlns:c16r2="http://schemas.microsoft.com/office/drawing/2015/06/chart">
            <c:ext xmlns:c16="http://schemas.microsoft.com/office/drawing/2014/chart" uri="{C3380CC4-5D6E-409C-BE32-E72D297353CC}">
              <c16:uniqueId val="{00000014-6A4D-7B4D-8ABF-BB167BEB6366}"/>
            </c:ext>
          </c:extLst>
        </c:ser>
        <c:dLbls>
          <c:showLegendKey val="0"/>
          <c:showVal val="0"/>
          <c:showCatName val="0"/>
          <c:showSerName val="0"/>
          <c:showPercent val="0"/>
          <c:showBubbleSize val="0"/>
          <c:showLeaderLines val="1"/>
        </c:dLbls>
        <c:firstSliceAng val="0"/>
      </c:pieChart>
      <c:spPr>
        <a:noFill/>
        <a:ln>
          <a:noFill/>
        </a:ln>
        <a:effectLst/>
      </c:spPr>
    </c:plotArea>
    <c:legend>
      <c:legendPos val="r"/>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0.02995</cdr:x>
      <cdr:y>0.93801</cdr:y>
    </cdr:from>
    <cdr:to>
      <cdr:x>0.46615</cdr:x>
      <cdr:y>0.98856</cdr:y>
    </cdr:to>
    <cdr:sp macro="" textlink="">
      <cdr:nvSpPr>
        <cdr:cNvPr id="2" name="TextBox 1"/>
        <cdr:cNvSpPr txBox="1"/>
      </cdr:nvSpPr>
      <cdr:spPr>
        <a:xfrm xmlns:a="http://schemas.openxmlformats.org/drawingml/2006/main">
          <a:off x="235993" y="5551311"/>
          <a:ext cx="3437467" cy="29915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dirty="0">
              <a:latin typeface="Times New Roman" panose="02020603050405020304" pitchFamily="18" charset="0"/>
              <a:cs typeface="Times New Roman" panose="02020603050405020304" pitchFamily="18" charset="0"/>
            </a:rPr>
            <a:t>Monthly Fee Increase: 5%</a:t>
          </a:r>
        </a:p>
      </cdr:txBody>
    </cdr:sp>
  </cdr:relSizeAnchor>
  <cdr:relSizeAnchor xmlns:cdr="http://schemas.openxmlformats.org/drawingml/2006/chartDrawing">
    <cdr:from>
      <cdr:x>0.5564</cdr:x>
      <cdr:y>0.93527</cdr:y>
    </cdr:from>
    <cdr:to>
      <cdr:x>0.96897</cdr:x>
      <cdr:y>0.98569</cdr:y>
    </cdr:to>
    <cdr:sp macro="" textlink="">
      <cdr:nvSpPr>
        <cdr:cNvPr id="3" name="TextBox 2"/>
        <cdr:cNvSpPr txBox="1"/>
      </cdr:nvSpPr>
      <cdr:spPr>
        <a:xfrm xmlns:a="http://schemas.openxmlformats.org/drawingml/2006/main">
          <a:off x="4384660" y="5535098"/>
          <a:ext cx="3251200" cy="29843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dirty="0">
              <a:latin typeface="Times New Roman" panose="02020603050405020304" pitchFamily="18" charset="0"/>
              <a:cs typeface="Times New Roman" panose="02020603050405020304" pitchFamily="18" charset="0"/>
            </a:rPr>
            <a:t>Independent Living Occupancy: 94%</a:t>
          </a:r>
        </a:p>
      </cdr:txBody>
    </cdr:sp>
  </cdr:relSizeAnchor>
  <cdr:relSizeAnchor xmlns:cdr="http://schemas.openxmlformats.org/drawingml/2006/chartDrawing">
    <cdr:from>
      <cdr:x>0.54996</cdr:x>
      <cdr:y>0.08163</cdr:y>
    </cdr:from>
    <cdr:to>
      <cdr:x>0.97184</cdr:x>
      <cdr:y>0.14649</cdr:y>
    </cdr:to>
    <cdr:sp macro="" textlink="">
      <cdr:nvSpPr>
        <cdr:cNvPr id="4" name="TextBox 3"/>
        <cdr:cNvSpPr txBox="1"/>
      </cdr:nvSpPr>
      <cdr:spPr>
        <a:xfrm xmlns:a="http://schemas.openxmlformats.org/drawingml/2006/main">
          <a:off x="4333860" y="483129"/>
          <a:ext cx="3324578" cy="38382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dirty="0">
              <a:latin typeface="Times New Roman" panose="02020603050405020304" pitchFamily="18" charset="0"/>
              <a:cs typeface="Times New Roman" panose="02020603050405020304" pitchFamily="18" charset="0"/>
            </a:rPr>
            <a:t>Total budgeted revenue: $7,705,444</a:t>
          </a:r>
        </a:p>
      </cdr:txBody>
    </cdr:sp>
  </cdr:relSizeAnchor>
  <cdr:relSizeAnchor xmlns:cdr="http://schemas.openxmlformats.org/drawingml/2006/chartDrawing">
    <cdr:from>
      <cdr:x>0.55211</cdr:x>
      <cdr:y>0.13409</cdr:y>
    </cdr:from>
    <cdr:to>
      <cdr:x>0.79922</cdr:x>
      <cdr:y>0.20848</cdr:y>
    </cdr:to>
    <cdr:sp macro="" textlink="">
      <cdr:nvSpPr>
        <cdr:cNvPr id="5" name="TextBox 4"/>
        <cdr:cNvSpPr txBox="1"/>
      </cdr:nvSpPr>
      <cdr:spPr>
        <a:xfrm xmlns:a="http://schemas.openxmlformats.org/drawingml/2006/main">
          <a:off x="4350793" y="793573"/>
          <a:ext cx="1947334" cy="44026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600" dirty="0">
              <a:latin typeface="Times New Roman" panose="02020603050405020304" pitchFamily="18" charset="0"/>
              <a:cs typeface="Times New Roman" panose="02020603050405020304" pitchFamily="18" charset="0"/>
            </a:rPr>
            <a:t>FTEs: neutral</a:t>
          </a: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A166475-3118-4A41-A69E-E79B623DECE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999E4-DDD3-B94B-AD7D-759C0B5F498B}" type="slidenum">
              <a:rPr lang="en-US" smtClean="0"/>
              <a:t>‹#›</a:t>
            </a:fld>
            <a:endParaRPr lang="en-US"/>
          </a:p>
        </p:txBody>
      </p:sp>
    </p:spTree>
    <p:extLst>
      <p:ext uri="{BB962C8B-B14F-4D97-AF65-F5344CB8AC3E}">
        <p14:creationId xmlns:p14="http://schemas.microsoft.com/office/powerpoint/2010/main" val="1978617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166475-3118-4A41-A69E-E79B623DECE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999E4-DDD3-B94B-AD7D-759C0B5F498B}" type="slidenum">
              <a:rPr lang="en-US" smtClean="0"/>
              <a:t>‹#›</a:t>
            </a:fld>
            <a:endParaRPr lang="en-US"/>
          </a:p>
        </p:txBody>
      </p:sp>
    </p:spTree>
    <p:extLst>
      <p:ext uri="{BB962C8B-B14F-4D97-AF65-F5344CB8AC3E}">
        <p14:creationId xmlns:p14="http://schemas.microsoft.com/office/powerpoint/2010/main" val="82104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166475-3118-4A41-A69E-E79B623DECE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999E4-DDD3-B94B-AD7D-759C0B5F498B}" type="slidenum">
              <a:rPr lang="en-US" smtClean="0"/>
              <a:t>‹#›</a:t>
            </a:fld>
            <a:endParaRPr lang="en-US"/>
          </a:p>
        </p:txBody>
      </p:sp>
    </p:spTree>
    <p:extLst>
      <p:ext uri="{BB962C8B-B14F-4D97-AF65-F5344CB8AC3E}">
        <p14:creationId xmlns:p14="http://schemas.microsoft.com/office/powerpoint/2010/main" val="1517228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A166475-3118-4A41-A69E-E79B623DECE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999E4-DDD3-B94B-AD7D-759C0B5F498B}" type="slidenum">
              <a:rPr lang="en-US" smtClean="0"/>
              <a:t>‹#›</a:t>
            </a:fld>
            <a:endParaRPr lang="en-US"/>
          </a:p>
        </p:txBody>
      </p:sp>
    </p:spTree>
    <p:extLst>
      <p:ext uri="{BB962C8B-B14F-4D97-AF65-F5344CB8AC3E}">
        <p14:creationId xmlns:p14="http://schemas.microsoft.com/office/powerpoint/2010/main" val="597103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166475-3118-4A41-A69E-E79B623DECE9}" type="datetimeFigureOut">
              <a:rPr lang="en-US" smtClean="0"/>
              <a:t>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1999E4-DDD3-B94B-AD7D-759C0B5F498B}" type="slidenum">
              <a:rPr lang="en-US" smtClean="0"/>
              <a:t>‹#›</a:t>
            </a:fld>
            <a:endParaRPr lang="en-US"/>
          </a:p>
        </p:txBody>
      </p:sp>
    </p:spTree>
    <p:extLst>
      <p:ext uri="{BB962C8B-B14F-4D97-AF65-F5344CB8AC3E}">
        <p14:creationId xmlns:p14="http://schemas.microsoft.com/office/powerpoint/2010/main" val="3075626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A166475-3118-4A41-A69E-E79B623DECE9}"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999E4-DDD3-B94B-AD7D-759C0B5F498B}" type="slidenum">
              <a:rPr lang="en-US" smtClean="0"/>
              <a:t>‹#›</a:t>
            </a:fld>
            <a:endParaRPr lang="en-US"/>
          </a:p>
        </p:txBody>
      </p:sp>
    </p:spTree>
    <p:extLst>
      <p:ext uri="{BB962C8B-B14F-4D97-AF65-F5344CB8AC3E}">
        <p14:creationId xmlns:p14="http://schemas.microsoft.com/office/powerpoint/2010/main" val="367622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A166475-3118-4A41-A69E-E79B623DECE9}" type="datetimeFigureOut">
              <a:rPr lang="en-US" smtClean="0"/>
              <a:t>1/27/2022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1999E4-DDD3-B94B-AD7D-759C0B5F498B}" type="slidenum">
              <a:rPr lang="en-US" smtClean="0"/>
              <a:t>‹#›</a:t>
            </a:fld>
            <a:endParaRPr lang="en-US"/>
          </a:p>
        </p:txBody>
      </p:sp>
    </p:spTree>
    <p:extLst>
      <p:ext uri="{BB962C8B-B14F-4D97-AF65-F5344CB8AC3E}">
        <p14:creationId xmlns:p14="http://schemas.microsoft.com/office/powerpoint/2010/main" val="14040572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A166475-3118-4A41-A69E-E79B623DECE9}" type="datetimeFigureOut">
              <a:rPr lang="en-US" smtClean="0"/>
              <a:t>1/27/2022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1999E4-DDD3-B94B-AD7D-759C0B5F498B}" type="slidenum">
              <a:rPr lang="en-US" smtClean="0"/>
              <a:t>‹#›</a:t>
            </a:fld>
            <a:endParaRPr lang="en-US"/>
          </a:p>
        </p:txBody>
      </p:sp>
    </p:spTree>
    <p:extLst>
      <p:ext uri="{BB962C8B-B14F-4D97-AF65-F5344CB8AC3E}">
        <p14:creationId xmlns:p14="http://schemas.microsoft.com/office/powerpoint/2010/main" val="950855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166475-3118-4A41-A69E-E79B623DECE9}" type="datetimeFigureOut">
              <a:rPr lang="en-US" smtClean="0"/>
              <a:t>1/27/2022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1999E4-DDD3-B94B-AD7D-759C0B5F498B}" type="slidenum">
              <a:rPr lang="en-US" smtClean="0"/>
              <a:t>‹#›</a:t>
            </a:fld>
            <a:endParaRPr lang="en-US"/>
          </a:p>
        </p:txBody>
      </p:sp>
    </p:spTree>
    <p:extLst>
      <p:ext uri="{BB962C8B-B14F-4D97-AF65-F5344CB8AC3E}">
        <p14:creationId xmlns:p14="http://schemas.microsoft.com/office/powerpoint/2010/main" val="2954088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6475-3118-4A41-A69E-E79B623DECE9}"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999E4-DDD3-B94B-AD7D-759C0B5F498B}" type="slidenum">
              <a:rPr lang="en-US" smtClean="0"/>
              <a:t>‹#›</a:t>
            </a:fld>
            <a:endParaRPr lang="en-US"/>
          </a:p>
        </p:txBody>
      </p:sp>
    </p:spTree>
    <p:extLst>
      <p:ext uri="{BB962C8B-B14F-4D97-AF65-F5344CB8AC3E}">
        <p14:creationId xmlns:p14="http://schemas.microsoft.com/office/powerpoint/2010/main" val="549311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6475-3118-4A41-A69E-E79B623DECE9}" type="datetimeFigureOut">
              <a:rPr lang="en-US" smtClean="0"/>
              <a:t>1/27/2022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1999E4-DDD3-B94B-AD7D-759C0B5F498B}" type="slidenum">
              <a:rPr lang="en-US" smtClean="0"/>
              <a:t>‹#›</a:t>
            </a:fld>
            <a:endParaRPr lang="en-US"/>
          </a:p>
        </p:txBody>
      </p:sp>
    </p:spTree>
    <p:extLst>
      <p:ext uri="{BB962C8B-B14F-4D97-AF65-F5344CB8AC3E}">
        <p14:creationId xmlns:p14="http://schemas.microsoft.com/office/powerpoint/2010/main" val="37157582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166475-3118-4A41-A69E-E79B623DECE9}" type="datetimeFigureOut">
              <a:rPr lang="en-US" smtClean="0"/>
              <a:t>1/27/2022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1999E4-DDD3-B94B-AD7D-759C0B5F498B}" type="slidenum">
              <a:rPr lang="en-US" smtClean="0"/>
              <a:t>‹#›</a:t>
            </a:fld>
            <a:endParaRPr lang="en-US"/>
          </a:p>
        </p:txBody>
      </p:sp>
    </p:spTree>
    <p:extLst>
      <p:ext uri="{BB962C8B-B14F-4D97-AF65-F5344CB8AC3E}">
        <p14:creationId xmlns:p14="http://schemas.microsoft.com/office/powerpoint/2010/main" val="3011556595"/>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2943931"/>
          </a:xfrm>
        </p:spPr>
        <p:txBody>
          <a:bodyPr>
            <a:normAutofit/>
          </a:bodyPr>
          <a:lstStyle/>
          <a:p>
            <a:r>
              <a:rPr lang="en-US" dirty="0">
                <a:latin typeface="Times New Roman"/>
                <a:cs typeface="Times New Roman"/>
              </a:rPr>
              <a:t>Semiannual Meeting</a:t>
            </a:r>
            <a:br>
              <a:rPr lang="en-US" dirty="0">
                <a:latin typeface="Times New Roman"/>
                <a:cs typeface="Times New Roman"/>
              </a:rPr>
            </a:br>
            <a:r>
              <a:rPr lang="en-US" dirty="0">
                <a:latin typeface="Times New Roman"/>
                <a:cs typeface="Times New Roman"/>
              </a:rPr>
              <a:t/>
            </a:r>
            <a:br>
              <a:rPr lang="en-US" dirty="0">
                <a:latin typeface="Times New Roman"/>
                <a:cs typeface="Times New Roman"/>
              </a:rPr>
            </a:br>
            <a:r>
              <a:rPr lang="en-US" dirty="0">
                <a:latin typeface="Times New Roman"/>
                <a:cs typeface="Times New Roman"/>
              </a:rPr>
              <a:t>January 28, 2022</a:t>
            </a:r>
            <a:br>
              <a:rPr lang="en-US" dirty="0">
                <a:latin typeface="Times New Roman"/>
                <a:cs typeface="Times New Roman"/>
              </a:rPr>
            </a:br>
            <a:r>
              <a:rPr lang="en-US" dirty="0">
                <a:latin typeface="Times New Roman"/>
                <a:cs typeface="Times New Roman"/>
              </a:rPr>
              <a:t>9:30am</a:t>
            </a:r>
          </a:p>
        </p:txBody>
      </p:sp>
      <p:pic>
        <p:nvPicPr>
          <p:cNvPr id="8" name="Picture 7"/>
          <p:cNvPicPr>
            <a:picLocks noChangeAspect="1"/>
          </p:cNvPicPr>
          <p:nvPr/>
        </p:nvPicPr>
        <p:blipFill>
          <a:blip r:embed="rId2"/>
          <a:stretch>
            <a:fillRect/>
          </a:stretch>
        </p:blipFill>
        <p:spPr>
          <a:xfrm>
            <a:off x="3556000" y="3403600"/>
            <a:ext cx="2019300" cy="38100"/>
          </a:xfrm>
          <a:prstGeom prst="rect">
            <a:avLst/>
          </a:prstGeom>
        </p:spPr>
      </p:pic>
      <p:pic>
        <p:nvPicPr>
          <p:cNvPr id="9" name="Picture 8"/>
          <p:cNvPicPr>
            <a:picLocks noChangeAspect="1"/>
          </p:cNvPicPr>
          <p:nvPr/>
        </p:nvPicPr>
        <p:blipFill>
          <a:blip r:embed="rId2"/>
          <a:stretch>
            <a:fillRect/>
          </a:stretch>
        </p:blipFill>
        <p:spPr>
          <a:xfrm>
            <a:off x="3556000" y="3403600"/>
            <a:ext cx="2019300" cy="38100"/>
          </a:xfrm>
          <a:prstGeom prst="rect">
            <a:avLst/>
          </a:prstGeom>
        </p:spPr>
      </p:pic>
      <p:pic>
        <p:nvPicPr>
          <p:cNvPr id="3" name="Picture 2" descr="HER-033 HeritageLogo_Horiz_Blue_ME01.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68600" y="371085"/>
            <a:ext cx="3429000" cy="1149777"/>
          </a:xfrm>
          <a:prstGeom prst="rect">
            <a:avLst/>
          </a:prstGeom>
        </p:spPr>
      </p:pic>
      <p:pic>
        <p:nvPicPr>
          <p:cNvPr id="7" name="Picture 6"/>
          <p:cNvPicPr>
            <a:picLocks noChangeAspect="1"/>
          </p:cNvPicPr>
          <p:nvPr/>
        </p:nvPicPr>
        <p:blipFill>
          <a:blip r:embed="rId4"/>
          <a:stretch>
            <a:fillRect/>
          </a:stretch>
        </p:blipFill>
        <p:spPr>
          <a:xfrm>
            <a:off x="-1117785" y="6038882"/>
            <a:ext cx="11379570" cy="520636"/>
          </a:xfrm>
          <a:prstGeom prst="rect">
            <a:avLst/>
          </a:prstGeom>
        </p:spPr>
      </p:pic>
    </p:spTree>
    <p:extLst>
      <p:ext uri="{BB962C8B-B14F-4D97-AF65-F5344CB8AC3E}">
        <p14:creationId xmlns:p14="http://schemas.microsoft.com/office/powerpoint/2010/main" val="1471803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289" y="274638"/>
            <a:ext cx="8421511" cy="1143000"/>
          </a:xfrm>
        </p:spPr>
        <p:txBody>
          <a:bodyPr/>
          <a:lstStyle/>
          <a:p>
            <a:pPr algn="l"/>
            <a:r>
              <a:rPr lang="en-US" dirty="0">
                <a:latin typeface="Times New Roman"/>
                <a:cs typeface="Times New Roman"/>
              </a:rPr>
              <a:t>2022 Budget Review</a:t>
            </a:r>
          </a:p>
        </p:txBody>
      </p:sp>
      <p:pic>
        <p:nvPicPr>
          <p:cNvPr id="6" name="Content Placeholder 5" descr="Heritage-Logo-RGB_scriptH_LOW RES.png"/>
          <p:cNvPicPr>
            <a:picLocks noGrp="1" noChangeAspect="1"/>
          </p:cNvPicPr>
          <p:nvPr>
            <p:ph idx="1"/>
          </p:nvPr>
        </p:nvPicPr>
        <p:blipFill>
          <a:blip r:embed="rId2">
            <a:extLst>
              <a:ext uri="{28A0092B-C50C-407E-A947-70E740481C1C}">
                <a14:useLocalDpi xmlns:a14="http://schemas.microsoft.com/office/drawing/2010/main" val="0"/>
              </a:ext>
            </a:extLst>
          </a:blip>
          <a:srcRect t="8336" b="8336"/>
          <a:stretch>
            <a:fillRect/>
          </a:stretch>
        </p:blipFill>
        <p:spPr>
          <a:xfrm>
            <a:off x="7864929" y="5867734"/>
            <a:ext cx="939798" cy="516853"/>
          </a:xfrm>
        </p:spPr>
      </p:pic>
      <p:graphicFrame>
        <p:nvGraphicFramePr>
          <p:cNvPr id="4" name="Chart 3"/>
          <p:cNvGraphicFramePr>
            <a:graphicFrameLocks/>
          </p:cNvGraphicFramePr>
          <p:nvPr>
            <p:extLst>
              <p:ext uri="{D42A27DB-BD31-4B8C-83A1-F6EECF244321}">
                <p14:modId xmlns:p14="http://schemas.microsoft.com/office/powerpoint/2010/main" val="1223062852"/>
              </p:ext>
            </p:extLst>
          </p:nvPr>
        </p:nvGraphicFramePr>
        <p:xfrm>
          <a:off x="111478" y="988019"/>
          <a:ext cx="8293100" cy="617220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4461228" y="1141060"/>
            <a:ext cx="398497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Total budgeted expenses: $13,648,748</a:t>
            </a:r>
          </a:p>
        </p:txBody>
      </p:sp>
    </p:spTree>
    <p:extLst>
      <p:ext uri="{BB962C8B-B14F-4D97-AF65-F5344CB8AC3E}">
        <p14:creationId xmlns:p14="http://schemas.microsoft.com/office/powerpoint/2010/main" val="4219204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8016"/>
            <a:ext cx="8229600" cy="1143000"/>
          </a:xfrm>
        </p:spPr>
        <p:txBody>
          <a:bodyPr/>
          <a:lstStyle/>
          <a:p>
            <a:pPr algn="l"/>
            <a:r>
              <a:rPr lang="en-US" dirty="0">
                <a:latin typeface="Times New Roman"/>
                <a:cs typeface="Times New Roman"/>
              </a:rPr>
              <a:t>2022 Capital Budget</a:t>
            </a:r>
          </a:p>
        </p:txBody>
      </p:sp>
      <p:pic>
        <p:nvPicPr>
          <p:cNvPr id="6" name="Content Placeholder 5" descr="Heritage-Logo-RGB_scriptH_LOW RES.png"/>
          <p:cNvPicPr>
            <a:picLocks noGrp="1" noChangeAspect="1"/>
          </p:cNvPicPr>
          <p:nvPr>
            <p:ph idx="1"/>
          </p:nvPr>
        </p:nvPicPr>
        <p:blipFill>
          <a:blip r:embed="rId2">
            <a:extLst>
              <a:ext uri="{28A0092B-C50C-407E-A947-70E740481C1C}">
                <a14:useLocalDpi xmlns:a14="http://schemas.microsoft.com/office/drawing/2010/main" val="0"/>
              </a:ext>
            </a:extLst>
          </a:blip>
          <a:srcRect t="8336" b="8336"/>
          <a:stretch>
            <a:fillRect/>
          </a:stretch>
        </p:blipFill>
        <p:spPr>
          <a:xfrm>
            <a:off x="7864929" y="5867734"/>
            <a:ext cx="939798" cy="516853"/>
          </a:xfrm>
        </p:spPr>
      </p:pic>
      <p:sp>
        <p:nvSpPr>
          <p:cNvPr id="4" name="TextBox 3"/>
          <p:cNvSpPr txBox="1"/>
          <p:nvPr/>
        </p:nvSpPr>
        <p:spPr>
          <a:xfrm>
            <a:off x="355601" y="1219200"/>
            <a:ext cx="8331200" cy="526297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Total budget approved: $2,279,781</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Resident Priorities: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Garden Room Refresh</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Fitness Center </a:t>
            </a:r>
            <a:r>
              <a:rPr lang="en-US" sz="2400" dirty="0" smtClean="0">
                <a:latin typeface="Times New Roman" panose="02020603050405020304" pitchFamily="18" charset="0"/>
                <a:cs typeface="Times New Roman" panose="02020603050405020304" pitchFamily="18" charset="0"/>
              </a:rPr>
              <a:t>Refresh/New Shampoo Chair in Salon</a:t>
            </a:r>
            <a:endParaRPr lang="en-US"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Morgan Elevator Refresh</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Francisco Elevator</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Access Control &amp; CCTV Phase 2</a:t>
            </a: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Marketing/Administration:</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Apartment Renovations +/or Combinations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Apartment Cosmetic Refresh</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Campus Replacement Items</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Main level Campus Unification &amp; Refresh</a:t>
            </a:r>
          </a:p>
        </p:txBody>
      </p:sp>
    </p:spTree>
    <p:extLst>
      <p:ext uri="{BB962C8B-B14F-4D97-AF65-F5344CB8AC3E}">
        <p14:creationId xmlns:p14="http://schemas.microsoft.com/office/powerpoint/2010/main" val="2536505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latin typeface="Times New Roman" panose="02020603050405020304" pitchFamily="18" charset="0"/>
                <a:cs typeface="Times New Roman" panose="02020603050405020304" pitchFamily="18" charset="0"/>
              </a:rPr>
              <a:t>2022 </a:t>
            </a:r>
            <a:r>
              <a:rPr lang="en-US" dirty="0">
                <a:latin typeface="Times New Roman" panose="02020603050405020304" pitchFamily="18" charset="0"/>
                <a:cs typeface="Times New Roman" panose="02020603050405020304" pitchFamily="18" charset="0"/>
              </a:rPr>
              <a:t>Capital Budget (Cont’d)</a:t>
            </a:r>
          </a:p>
        </p:txBody>
      </p:sp>
      <p:sp>
        <p:nvSpPr>
          <p:cNvPr id="3" name="Content Placeholder 2"/>
          <p:cNvSpPr>
            <a:spLocks noGrp="1"/>
          </p:cNvSpPr>
          <p:nvPr>
            <p:ph idx="1"/>
          </p:nvPr>
        </p:nvSpPr>
        <p:spPr>
          <a:xfrm>
            <a:off x="316089" y="1202268"/>
            <a:ext cx="8427155" cy="5305776"/>
          </a:xfrm>
        </p:spPr>
        <p:txBody>
          <a:bodyPr>
            <a:normAutofit fontScale="70000" lnSpcReduction="20000"/>
          </a:bodyPr>
          <a:lstStyle/>
          <a:p>
            <a:pPr marL="0" indent="0">
              <a:buNone/>
            </a:pPr>
            <a:r>
              <a:rPr lang="en-US" b="1" dirty="0">
                <a:latin typeface="Times New Roman" panose="02020603050405020304" pitchFamily="18" charset="0"/>
                <a:cs typeface="Times New Roman" panose="02020603050405020304" pitchFamily="18" charset="0"/>
              </a:rPr>
              <a:t>Maintenance: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Morgan Roofing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Nurse Call &amp; Pendant Replacement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VoIP Implementation House wide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New Washing Machine in Laundry Dept.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Perry Steam Boiler &amp; Boiler Controls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Porter Garden Retaining Wall Repair &amp; Tile Replacement</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Phased Repair of Failing Sewer Main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Installation of Backflow Preventers (Morgan)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Main Kitchen: </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Sandwich Station Counter &amp; Refrigeration</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New Compliant Eye Wash Stations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Flooring Repairs</a:t>
            </a:r>
          </a:p>
          <a:p>
            <a:pPr lvl="1">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Walk-in Freezer Delamination</a:t>
            </a:r>
          </a:p>
          <a:p>
            <a:pPr marL="0" indent="0">
              <a:buNone/>
            </a:pPr>
            <a:r>
              <a:rPr lang="en-US" b="1" dirty="0">
                <a:latin typeface="Times New Roman" panose="02020603050405020304" pitchFamily="18" charset="0"/>
                <a:cs typeface="Times New Roman" panose="02020603050405020304" pitchFamily="18" charset="0"/>
              </a:rPr>
              <a:t>Nursing</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Vital Sign Kiosks compliant with electronic health record (</a:t>
            </a:r>
            <a:r>
              <a:rPr lang="en-US" dirty="0" err="1">
                <a:latin typeface="Times New Roman" panose="02020603050405020304" pitchFamily="18" charset="0"/>
                <a:cs typeface="Times New Roman" panose="02020603050405020304" pitchFamily="18" charset="0"/>
              </a:rPr>
              <a:t>EHR</a:t>
            </a:r>
            <a:r>
              <a:rPr lang="en-US" dirty="0">
                <a:latin typeface="Times New Roman" panose="02020603050405020304" pitchFamily="18" charset="0"/>
                <a:cs typeface="Times New Roman" panose="02020603050405020304" pitchFamily="18" charset="0"/>
              </a:rPr>
              <a:t>)</a:t>
            </a:r>
          </a:p>
        </p:txBody>
      </p:sp>
      <p:sp>
        <p:nvSpPr>
          <p:cNvPr id="4" name="Rectangle 3"/>
          <p:cNvSpPr/>
          <p:nvPr/>
        </p:nvSpPr>
        <p:spPr>
          <a:xfrm>
            <a:off x="1332089" y="2202387"/>
            <a:ext cx="4572000" cy="923330"/>
          </a:xfrm>
          <a:prstGeom prst="rect">
            <a:avLst/>
          </a:prstGeom>
        </p:spPr>
        <p:txBody>
          <a:bodyPr>
            <a:spAutoFit/>
          </a:bodyPr>
          <a:lstStyle/>
          <a:p>
            <a:pPr marL="285750" indent="-285750">
              <a:buFont typeface="Arial" panose="020B0604020202020204" pitchFamily="34" charset="0"/>
              <a:buChar char="•"/>
            </a:pPr>
            <a:endParaRPr lang="en-US" dirty="0"/>
          </a:p>
          <a:p>
            <a:pPr marL="1657350" lvl="3"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40573686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a:cs typeface="Times New Roman"/>
              </a:rPr>
              <a:t>Questions</a:t>
            </a:r>
          </a:p>
        </p:txBody>
      </p:sp>
      <p:pic>
        <p:nvPicPr>
          <p:cNvPr id="6" name="Content Placeholder 5" descr="Heritage-Logo-RGB_scriptH_LOW RES.png"/>
          <p:cNvPicPr>
            <a:picLocks noGrp="1" noChangeAspect="1"/>
          </p:cNvPicPr>
          <p:nvPr>
            <p:ph idx="1"/>
          </p:nvPr>
        </p:nvPicPr>
        <p:blipFill>
          <a:blip r:embed="rId2">
            <a:extLst>
              <a:ext uri="{28A0092B-C50C-407E-A947-70E740481C1C}">
                <a14:useLocalDpi xmlns:a14="http://schemas.microsoft.com/office/drawing/2010/main" val="0"/>
              </a:ext>
            </a:extLst>
          </a:blip>
          <a:srcRect t="8336" b="8336"/>
          <a:stretch>
            <a:fillRect/>
          </a:stretch>
        </p:blipFill>
        <p:spPr>
          <a:xfrm>
            <a:off x="7864929" y="5867734"/>
            <a:ext cx="939798" cy="516853"/>
          </a:xfr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0625" y="1786467"/>
            <a:ext cx="6762750" cy="3962400"/>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96311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Agenda &amp; Introductions</a:t>
            </a:r>
          </a:p>
        </p:txBody>
      </p:sp>
      <p:sp>
        <p:nvSpPr>
          <p:cNvPr id="3" name="Content Placeholder 2"/>
          <p:cNvSpPr>
            <a:spLocks noGrp="1"/>
          </p:cNvSpPr>
          <p:nvPr>
            <p:ph idx="1"/>
          </p:nvPr>
        </p:nvSpPr>
        <p:spPr>
          <a:xfrm>
            <a:off x="457200" y="1600200"/>
            <a:ext cx="8229600" cy="4947356"/>
          </a:xfrm>
        </p:spPr>
        <p:txBody>
          <a:bodyPr>
            <a:normAutofit fontScale="85000" lnSpcReduction="20000"/>
          </a:bodyPr>
          <a:lstStyle/>
          <a:p>
            <a:pPr marL="0" indent="0">
              <a:buNone/>
            </a:pPr>
            <a:r>
              <a:rPr lang="en-US" sz="2400" dirty="0" smtClean="0">
                <a:latin typeface="Times New Roman" panose="02020603050405020304" pitchFamily="18" charset="0"/>
                <a:cs typeface="Times New Roman" panose="02020603050405020304" pitchFamily="18" charset="0"/>
              </a:rPr>
              <a:t>1.    Welcome </a:t>
            </a:r>
            <a:r>
              <a:rPr lang="en-US" sz="2400" dirty="0">
                <a:latin typeface="Times New Roman" panose="02020603050405020304" pitchFamily="18" charset="0"/>
                <a:cs typeface="Times New Roman" panose="02020603050405020304" pitchFamily="18" charset="0"/>
              </a:rPr>
              <a:t>&amp; </a:t>
            </a:r>
            <a:r>
              <a:rPr lang="en-US" sz="2400" dirty="0" smtClean="0">
                <a:latin typeface="Times New Roman" panose="02020603050405020304" pitchFamily="18" charset="0"/>
                <a:cs typeface="Times New Roman" panose="02020603050405020304" pitchFamily="18" charset="0"/>
              </a:rPr>
              <a:t>Introductions					Patrick </a:t>
            </a:r>
            <a:r>
              <a:rPr lang="en-US" sz="2400" dirty="0">
                <a:latin typeface="Times New Roman" panose="02020603050405020304" pitchFamily="18" charset="0"/>
                <a:cs typeface="Times New Roman" panose="02020603050405020304" pitchFamily="18" charset="0"/>
              </a:rPr>
              <a:t>Alexander</a:t>
            </a: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a:t>
            </a:r>
          </a:p>
          <a:p>
            <a:pPr marL="457200" indent="-457200">
              <a:buAutoNum type="arabicPeriod" startAt="2"/>
            </a:pPr>
            <a:r>
              <a:rPr lang="en-US" sz="2400" dirty="0" smtClean="0">
                <a:latin typeface="Times New Roman" panose="02020603050405020304" pitchFamily="18" charset="0"/>
                <a:cs typeface="Times New Roman" panose="02020603050405020304" pitchFamily="18" charset="0"/>
              </a:rPr>
              <a:t>Opening Remarks						Mary Linde</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3.    Resident Council Update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Patrick Alexander</a:t>
            </a: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3.    Community </a:t>
            </a:r>
            <a:r>
              <a:rPr lang="en-US" sz="2400" dirty="0">
                <a:latin typeface="Times New Roman" panose="02020603050405020304" pitchFamily="18" charset="0"/>
                <a:cs typeface="Times New Roman" panose="02020603050405020304" pitchFamily="18" charset="0"/>
              </a:rPr>
              <a:t>Updates</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Marketing</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Janet </a:t>
            </a:r>
            <a:r>
              <a:rPr lang="en-US" sz="2400" dirty="0">
                <a:latin typeface="Times New Roman" panose="02020603050405020304" pitchFamily="18" charset="0"/>
                <a:cs typeface="Times New Roman" panose="02020603050405020304" pitchFamily="18" charset="0"/>
              </a:rPr>
              <a:t>Howell</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COVID-19</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Hanh </a:t>
            </a:r>
            <a:r>
              <a:rPr lang="en-US" sz="2400" dirty="0">
                <a:latin typeface="Times New Roman" panose="02020603050405020304" pitchFamily="18" charset="0"/>
                <a:cs typeface="Times New Roman" panose="02020603050405020304" pitchFamily="18" charset="0"/>
              </a:rPr>
              <a:t>Ta</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	Strategic </a:t>
            </a:r>
            <a:r>
              <a:rPr lang="en-US" sz="2400" dirty="0">
                <a:latin typeface="Times New Roman" panose="02020603050405020304" pitchFamily="18" charset="0"/>
                <a:cs typeface="Times New Roman" panose="02020603050405020304" pitchFamily="18" charset="0"/>
              </a:rPr>
              <a:t>Plan						</a:t>
            </a:r>
            <a:r>
              <a:rPr lang="en-US" sz="2400" dirty="0" smtClean="0">
                <a:latin typeface="Times New Roman" panose="02020603050405020304" pitchFamily="18" charset="0"/>
                <a:cs typeface="Times New Roman" panose="02020603050405020304" pitchFamily="18" charset="0"/>
              </a:rPr>
              <a:t>Mary </a:t>
            </a:r>
            <a:r>
              <a:rPr lang="en-US" sz="2400" dirty="0">
                <a:latin typeface="Times New Roman" panose="02020603050405020304" pitchFamily="18" charset="0"/>
                <a:cs typeface="Times New Roman" panose="02020603050405020304" pitchFamily="18" charset="0"/>
              </a:rPr>
              <a:t>Linde</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4.    2022 </a:t>
            </a:r>
            <a:r>
              <a:rPr lang="en-US" sz="2400" dirty="0">
                <a:latin typeface="Times New Roman" panose="02020603050405020304" pitchFamily="18" charset="0"/>
                <a:cs typeface="Times New Roman" panose="02020603050405020304" pitchFamily="18" charset="0"/>
              </a:rPr>
              <a:t>Budget 								</a:t>
            </a:r>
            <a:r>
              <a:rPr lang="en-US" sz="2400" dirty="0" smtClean="0">
                <a:latin typeface="Times New Roman" panose="02020603050405020304" pitchFamily="18" charset="0"/>
                <a:cs typeface="Times New Roman" panose="02020603050405020304" pitchFamily="18" charset="0"/>
              </a:rPr>
              <a:t>Joe </a:t>
            </a:r>
            <a:r>
              <a:rPr lang="en-US" sz="2400" dirty="0">
                <a:latin typeface="Times New Roman" panose="02020603050405020304" pitchFamily="18" charset="0"/>
                <a:cs typeface="Times New Roman" panose="02020603050405020304" pitchFamily="18" charset="0"/>
              </a:rPr>
              <a:t>Conroy</a:t>
            </a:r>
          </a:p>
          <a:p>
            <a:pPr marL="0" indent="0">
              <a:buNone/>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Mary </a:t>
            </a:r>
            <a:r>
              <a:rPr lang="en-US" sz="2400" dirty="0">
                <a:latin typeface="Times New Roman" panose="02020603050405020304" pitchFamily="18" charset="0"/>
                <a:cs typeface="Times New Roman" panose="02020603050405020304" pitchFamily="18" charset="0"/>
              </a:rPr>
              <a:t>Linde</a:t>
            </a: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6.    Questions</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All</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3346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Opening Remarks</a:t>
            </a:r>
          </a:p>
        </p:txBody>
      </p:sp>
      <p:sp>
        <p:nvSpPr>
          <p:cNvPr id="3" name="Content Placeholder 2"/>
          <p:cNvSpPr>
            <a:spLocks noGrp="1"/>
          </p:cNvSpPr>
          <p:nvPr>
            <p:ph idx="1"/>
          </p:nvPr>
        </p:nvSpPr>
        <p:spPr/>
        <p:txBody>
          <a:bodyPr>
            <a:normAutofit fontScale="85000" lnSpcReduction="10000"/>
          </a:bodyPr>
          <a:lstStyle/>
          <a:p>
            <a:pPr marL="0" indent="0">
              <a:buNone/>
            </a:pPr>
            <a:r>
              <a:rPr lang="en-US" dirty="0">
                <a:latin typeface="Times New Roman" panose="02020603050405020304" pitchFamily="18" charset="0"/>
                <a:cs typeface="Times New Roman" panose="02020603050405020304" pitchFamily="18" charset="0"/>
              </a:rPr>
              <a:t>Our Fiscal Year is the Calendar Year.</a:t>
            </a:r>
          </a:p>
          <a:p>
            <a:pPr marL="0" indent="0">
              <a:buNone/>
            </a:pPr>
            <a:r>
              <a:rPr lang="en-US" dirty="0">
                <a:latin typeface="Times New Roman" panose="02020603050405020304" pitchFamily="18" charset="0"/>
                <a:cs typeface="Times New Roman" panose="02020603050405020304" pitchFamily="18" charset="0"/>
              </a:rPr>
              <a:t>Semiannual Meeting:</a:t>
            </a:r>
          </a:p>
          <a:p>
            <a:r>
              <a:rPr lang="en-US" dirty="0">
                <a:latin typeface="Times New Roman" panose="02020603050405020304" pitchFamily="18" charset="0"/>
                <a:cs typeface="Times New Roman" panose="02020603050405020304" pitchFamily="18" charset="0"/>
              </a:rPr>
              <a:t>Required by the Contract Statutes</a:t>
            </a:r>
          </a:p>
          <a:p>
            <a:pPr lvl="1"/>
            <a:r>
              <a:rPr lang="en-US" dirty="0">
                <a:latin typeface="Times New Roman" panose="02020603050405020304" pitchFamily="18" charset="0"/>
                <a:cs typeface="Times New Roman" panose="02020603050405020304" pitchFamily="18" charset="0"/>
              </a:rPr>
              <a:t>“Free discussion of subjects including, but not limited to, income, expenditures, and financial trends and issues as they apply to the continuing care retirement community and proposed changes in policies, programs, and services.”</a:t>
            </a:r>
          </a:p>
          <a:p>
            <a:r>
              <a:rPr lang="en-US" dirty="0">
                <a:latin typeface="Times New Roman" panose="02020603050405020304" pitchFamily="18" charset="0"/>
                <a:cs typeface="Times New Roman" panose="02020603050405020304" pitchFamily="18" charset="0"/>
              </a:rPr>
              <a:t>January: Budget process/new budget approved by BOD</a:t>
            </a:r>
          </a:p>
          <a:p>
            <a:r>
              <a:rPr lang="en-US" dirty="0">
                <a:latin typeface="Times New Roman" panose="02020603050405020304" pitchFamily="18" charset="0"/>
                <a:cs typeface="Times New Roman" panose="02020603050405020304" pitchFamily="18" charset="0"/>
              </a:rPr>
              <a:t>August: Review of audited financials/investment portfolio</a:t>
            </a:r>
          </a:p>
        </p:txBody>
      </p:sp>
    </p:spTree>
    <p:extLst>
      <p:ext uri="{BB962C8B-B14F-4D97-AF65-F5344CB8AC3E}">
        <p14:creationId xmlns:p14="http://schemas.microsoft.com/office/powerpoint/2010/main" val="99416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Resident Council Update</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2022 Officers:</a:t>
            </a:r>
          </a:p>
          <a:p>
            <a:r>
              <a:rPr lang="en-US" dirty="0">
                <a:latin typeface="Times New Roman" panose="02020603050405020304" pitchFamily="18" charset="0"/>
                <a:cs typeface="Times New Roman" panose="02020603050405020304" pitchFamily="18" charset="0"/>
              </a:rPr>
              <a:t>Patrick Alexander, President</a:t>
            </a:r>
          </a:p>
          <a:p>
            <a:r>
              <a:rPr lang="en-US" dirty="0">
                <a:latin typeface="Times New Roman" panose="02020603050405020304" pitchFamily="18" charset="0"/>
                <a:cs typeface="Times New Roman" panose="02020603050405020304" pitchFamily="18" charset="0"/>
              </a:rPr>
              <a:t>Martha Torres, Vice President</a:t>
            </a:r>
          </a:p>
          <a:p>
            <a:r>
              <a:rPr lang="en-US" dirty="0">
                <a:latin typeface="Times New Roman" panose="02020603050405020304" pitchFamily="18" charset="0"/>
                <a:cs typeface="Times New Roman" panose="02020603050405020304" pitchFamily="18" charset="0"/>
              </a:rPr>
              <a:t>Paula Cornyn, Treasurer</a:t>
            </a:r>
          </a:p>
          <a:p>
            <a:r>
              <a:rPr lang="en-US" dirty="0">
                <a:latin typeface="Times New Roman" panose="02020603050405020304" pitchFamily="18" charset="0"/>
                <a:cs typeface="Times New Roman" panose="02020603050405020304" pitchFamily="18" charset="0"/>
              </a:rPr>
              <a:t>Theo Armour, Secretary</a:t>
            </a: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Food Committee Update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6347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Community Updates</a:t>
            </a:r>
            <a:endParaRPr lang="en-US" dirty="0"/>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Marketing</a:t>
            </a:r>
            <a:r>
              <a:rPr lang="en-US" dirty="0">
                <a:latin typeface="Times New Roman" panose="02020603050405020304" pitchFamily="18" charset="0"/>
                <a:cs typeface="Times New Roman" panose="02020603050405020304" pitchFamily="18" charset="0"/>
              </a:rPr>
              <a:t>: Janet Howell</a:t>
            </a:r>
          </a:p>
          <a:p>
            <a:pPr marL="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COVID-19</a:t>
            </a:r>
            <a:r>
              <a:rPr lang="en-US" dirty="0">
                <a:latin typeface="Times New Roman" panose="02020603050405020304" pitchFamily="18" charset="0"/>
                <a:cs typeface="Times New Roman" panose="02020603050405020304" pitchFamily="18" charset="0"/>
              </a:rPr>
              <a:t>: Hanh Ta</a:t>
            </a:r>
          </a:p>
          <a:p>
            <a:pPr marL="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Strategic Plan</a:t>
            </a:r>
            <a:r>
              <a:rPr lang="en-US" dirty="0">
                <a:latin typeface="Times New Roman" panose="02020603050405020304" pitchFamily="18" charset="0"/>
                <a:cs typeface="Times New Roman" panose="02020603050405020304" pitchFamily="18" charset="0"/>
              </a:rPr>
              <a:t>: Mary Linde</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84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Budget Process</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latin typeface="Times New Roman" panose="02020603050405020304" pitchFamily="18" charset="0"/>
                <a:cs typeface="Times New Roman" panose="02020603050405020304" pitchFamily="18" charset="0"/>
              </a:rPr>
              <a:t>Residents are part of our budget process throughout the year:</a:t>
            </a:r>
          </a:p>
          <a:p>
            <a:pPr lvl="1"/>
            <a:r>
              <a:rPr lang="en-US" dirty="0">
                <a:latin typeface="Times New Roman" panose="02020603050405020304" pitchFamily="18" charset="0"/>
                <a:cs typeface="Times New Roman" panose="02020603050405020304" pitchFamily="18" charset="0"/>
              </a:rPr>
              <a:t>Resident Financial Review Board (FRB): meets quarterly with administration to review the quarterly financials and variance report</a:t>
            </a:r>
          </a:p>
          <a:p>
            <a:pPr lvl="1"/>
            <a:r>
              <a:rPr lang="en-US" dirty="0">
                <a:latin typeface="Times New Roman" panose="02020603050405020304" pitchFamily="18" charset="0"/>
                <a:cs typeface="Times New Roman" panose="02020603050405020304" pitchFamily="18" charset="0"/>
              </a:rPr>
              <a:t>Quarterly Variance Report is posted on Resident BB in lower level</a:t>
            </a:r>
          </a:p>
          <a:p>
            <a:pPr lvl="1"/>
            <a:r>
              <a:rPr lang="en-US" dirty="0">
                <a:latin typeface="Times New Roman" panose="02020603050405020304" pitchFamily="18" charset="0"/>
                <a:cs typeface="Times New Roman" panose="02020603050405020304" pitchFamily="18" charset="0"/>
              </a:rPr>
              <a:t>Resident Council Survey is done to understand Resident priorities for the upcoming budget </a:t>
            </a:r>
          </a:p>
          <a:p>
            <a:pPr lvl="1"/>
            <a:r>
              <a:rPr lang="en-US" dirty="0">
                <a:latin typeface="Times New Roman" panose="02020603050405020304" pitchFamily="18" charset="0"/>
                <a:cs typeface="Times New Roman" panose="02020603050405020304" pitchFamily="18" charset="0"/>
              </a:rPr>
              <a:t>Monthly Resident Council meetings</a:t>
            </a:r>
          </a:p>
          <a:p>
            <a:pPr lvl="1"/>
            <a:r>
              <a:rPr lang="en-US" dirty="0">
                <a:latin typeface="Times New Roman" panose="02020603050405020304" pitchFamily="18" charset="0"/>
                <a:cs typeface="Times New Roman" panose="02020603050405020304" pitchFamily="18" charset="0"/>
              </a:rPr>
              <a:t>Complaints/issues brought up throughout the year</a:t>
            </a:r>
          </a:p>
          <a:p>
            <a:pPr lvl="1"/>
            <a:r>
              <a:rPr lang="en-US" dirty="0">
                <a:latin typeface="Times New Roman" panose="02020603050405020304" pitchFamily="18" charset="0"/>
                <a:cs typeface="Times New Roman" panose="02020603050405020304" pitchFamily="18" charset="0"/>
              </a:rPr>
              <a:t>Resident Satisfaction Surveys</a:t>
            </a:r>
          </a:p>
          <a:p>
            <a:pPr lvl="1"/>
            <a:endParaRPr lang="en-US" dirty="0"/>
          </a:p>
        </p:txBody>
      </p:sp>
    </p:spTree>
    <p:extLst>
      <p:ext uri="{BB962C8B-B14F-4D97-AF65-F5344CB8AC3E}">
        <p14:creationId xmlns:p14="http://schemas.microsoft.com/office/powerpoint/2010/main" val="17016755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Budget Process</a:t>
            </a:r>
          </a:p>
        </p:txBody>
      </p:sp>
      <p:sp>
        <p:nvSpPr>
          <p:cNvPr id="3" name="Content Placeholder 2"/>
          <p:cNvSpPr>
            <a:spLocks noGrp="1"/>
          </p:cNvSpPr>
          <p:nvPr>
            <p:ph idx="1"/>
          </p:nvPr>
        </p:nvSpPr>
        <p:spPr>
          <a:xfrm>
            <a:off x="412044" y="1278466"/>
            <a:ext cx="8150578" cy="4868333"/>
          </a:xfrm>
        </p:spPr>
        <p:txBody>
          <a:bodyPr>
            <a:normAutofit lnSpcReduction="10000"/>
          </a:bodyPr>
          <a:lstStyle/>
          <a:p>
            <a:pPr marL="0" indent="0">
              <a:buNone/>
            </a:pPr>
            <a:r>
              <a:rPr lang="en-US" sz="2400" b="1" dirty="0">
                <a:latin typeface="Times New Roman" panose="02020603050405020304" pitchFamily="18" charset="0"/>
                <a:cs typeface="Times New Roman" panose="02020603050405020304" pitchFamily="18" charset="0"/>
              </a:rPr>
              <a:t>Formation</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Revenue projections</a:t>
            </a:r>
          </a:p>
          <a:p>
            <a:r>
              <a:rPr lang="en-US" sz="2400" dirty="0">
                <a:latin typeface="Times New Roman" panose="02020603050405020304" pitchFamily="18" charset="0"/>
                <a:cs typeface="Times New Roman" panose="02020603050405020304" pitchFamily="18" charset="0"/>
              </a:rPr>
              <a:t>Wage/Staffing projections</a:t>
            </a:r>
          </a:p>
          <a:p>
            <a:r>
              <a:rPr lang="en-US" sz="2400" dirty="0">
                <a:latin typeface="Times New Roman" panose="02020603050405020304" pitchFamily="18" charset="0"/>
                <a:cs typeface="Times New Roman" panose="02020603050405020304" pitchFamily="18" charset="0"/>
              </a:rPr>
              <a:t>Departmental Expense projections</a:t>
            </a:r>
          </a:p>
          <a:p>
            <a:r>
              <a:rPr lang="en-US" sz="2400" dirty="0">
                <a:latin typeface="Times New Roman" panose="02020603050405020304" pitchFamily="18" charset="0"/>
                <a:cs typeface="Times New Roman" panose="02020603050405020304" pitchFamily="18" charset="0"/>
              </a:rPr>
              <a:t>Capital Expense projections</a:t>
            </a:r>
          </a:p>
          <a:p>
            <a:r>
              <a:rPr lang="en-US" sz="2400" dirty="0">
                <a:latin typeface="Times New Roman" panose="02020603050405020304" pitchFamily="18" charset="0"/>
                <a:cs typeface="Times New Roman" panose="02020603050405020304" pitchFamily="18" charset="0"/>
              </a:rPr>
              <a:t>Ancillary Charge changes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Ideal Outcome: </a:t>
            </a:r>
            <a:r>
              <a:rPr lang="en-US" sz="2400" dirty="0">
                <a:latin typeface="Times New Roman" panose="02020603050405020304" pitchFamily="18" charset="0"/>
                <a:cs typeface="Times New Roman" panose="02020603050405020304" pitchFamily="18" charset="0"/>
              </a:rPr>
              <a:t>Revenue </a:t>
            </a:r>
            <a:r>
              <a:rPr lang="en-US" sz="2400" b="1" dirty="0">
                <a:latin typeface="Times New Roman" panose="02020603050405020304" pitchFamily="18" charset="0"/>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 Expenses = Contribution to cash reserves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Our Reality: </a:t>
            </a:r>
            <a:r>
              <a:rPr lang="en-US" sz="2400" dirty="0">
                <a:latin typeface="Times New Roman" panose="02020603050405020304" pitchFamily="18" charset="0"/>
                <a:cs typeface="Times New Roman" panose="02020603050405020304" pitchFamily="18" charset="0"/>
              </a:rPr>
              <a:t>Expenses &gt; Revenue = Endowment supplements operations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64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panose="02020603050405020304" pitchFamily="18" charset="0"/>
                <a:cs typeface="Times New Roman" panose="02020603050405020304" pitchFamily="18" charset="0"/>
              </a:rPr>
              <a:t>2022 Budget Review</a:t>
            </a:r>
          </a:p>
        </p:txBody>
      </p:sp>
      <p:sp>
        <p:nvSpPr>
          <p:cNvPr id="3" name="Content Placeholder 2"/>
          <p:cNvSpPr>
            <a:spLocks noGrp="1"/>
          </p:cNvSpPr>
          <p:nvPr>
            <p:ph idx="1"/>
          </p:nvPr>
        </p:nvSpPr>
        <p:spPr>
          <a:xfrm>
            <a:off x="412044" y="1117071"/>
            <a:ext cx="8506176" cy="4984045"/>
          </a:xfrm>
        </p:spPr>
        <p:txBody>
          <a:bodyPr>
            <a:normAutofit fontScale="85000" lnSpcReduction="20000"/>
          </a:bodyPr>
          <a:lstStyle/>
          <a:p>
            <a:pPr marL="0" indent="0">
              <a:buNone/>
            </a:pPr>
            <a:endParaRPr lang="en-US" sz="2800" b="1" dirty="0">
              <a:latin typeface="Times New Roman" panose="02020603050405020304" pitchFamily="18" charset="0"/>
              <a:cs typeface="Times New Roman" panose="02020603050405020304" pitchFamily="18" charset="0"/>
            </a:endParaRPr>
          </a:p>
          <a:p>
            <a:pPr marL="0" indent="0">
              <a:buNone/>
            </a:pPr>
            <a:r>
              <a:rPr lang="en-US" sz="2800" b="1" dirty="0">
                <a:latin typeface="Times New Roman" panose="02020603050405020304" pitchFamily="18" charset="0"/>
                <a:cs typeface="Times New Roman" panose="02020603050405020304" pitchFamily="18" charset="0"/>
              </a:rPr>
              <a:t>High level snapshot </a:t>
            </a:r>
            <a:r>
              <a:rPr lang="en-US" sz="2800" i="1" dirty="0">
                <a:latin typeface="Times New Roman" panose="02020603050405020304" pitchFamily="18" charset="0"/>
                <a:cs typeface="Times New Roman" panose="02020603050405020304" pitchFamily="18" charset="0"/>
              </a:rPr>
              <a:t>(budget 2021 to budget 2022):</a:t>
            </a:r>
          </a:p>
          <a:p>
            <a:r>
              <a:rPr lang="en-US" dirty="0">
                <a:latin typeface="Times New Roman" panose="02020603050405020304" pitchFamily="18" charset="0"/>
                <a:cs typeface="Times New Roman" panose="02020603050405020304" pitchFamily="18" charset="0"/>
              </a:rPr>
              <a:t>Revenue decreased by $1.5M </a:t>
            </a:r>
          </a:p>
          <a:p>
            <a:pPr lvl="1"/>
            <a:r>
              <a:rPr lang="en-US" dirty="0">
                <a:latin typeface="Times New Roman" panose="02020603050405020304" pitchFamily="18" charset="0"/>
                <a:cs typeface="Times New Roman" panose="02020603050405020304" pitchFamily="18" charset="0"/>
              </a:rPr>
              <a:t>Primarily HC/SNF revenue; based on actual </a:t>
            </a:r>
            <a:r>
              <a:rPr lang="en-US" dirty="0" smtClean="0">
                <a:latin typeface="Times New Roman" panose="02020603050405020304" pitchFamily="18" charset="0"/>
                <a:cs typeface="Times New Roman" panose="02020603050405020304" pitchFamily="18" charset="0"/>
              </a:rPr>
              <a:t>census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Expenses decreased  by $14K </a:t>
            </a:r>
          </a:p>
          <a:p>
            <a:pPr lvl="1"/>
            <a:r>
              <a:rPr lang="en-US" dirty="0">
                <a:latin typeface="Times New Roman" panose="02020603050405020304" pitchFamily="18" charset="0"/>
                <a:cs typeface="Times New Roman" panose="02020603050405020304" pitchFamily="18" charset="0"/>
              </a:rPr>
              <a:t>Less HC/SNF staff; but offset by RCFE/AIP staff</a:t>
            </a:r>
          </a:p>
          <a:p>
            <a:pPr lvl="1"/>
            <a:r>
              <a:rPr lang="en-US" dirty="0">
                <a:latin typeface="Times New Roman" panose="02020603050405020304" pitchFamily="18" charset="0"/>
                <a:cs typeface="Times New Roman" panose="02020603050405020304" pitchFamily="18" charset="0"/>
              </a:rPr>
              <a:t>FTEs remain neutral</a:t>
            </a:r>
          </a:p>
          <a:p>
            <a:r>
              <a:rPr lang="en-US" dirty="0">
                <a:latin typeface="Times New Roman" panose="02020603050405020304" pitchFamily="18" charset="0"/>
                <a:cs typeface="Times New Roman" panose="02020603050405020304" pitchFamily="18" charset="0"/>
              </a:rPr>
              <a:t>Projected operating loss $5.9M </a:t>
            </a:r>
          </a:p>
          <a:p>
            <a:r>
              <a:rPr lang="en-US" dirty="0">
                <a:latin typeface="Times New Roman" panose="02020603050405020304" pitchFamily="18" charset="0"/>
                <a:cs typeface="Times New Roman" panose="02020603050405020304" pitchFamily="18" charset="0"/>
              </a:rPr>
              <a:t>Capital budget is $2.3M</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Monthly fee increase for all contract types is 5%</a:t>
            </a:r>
          </a:p>
          <a:p>
            <a:r>
              <a:rPr lang="en-US" dirty="0">
                <a:latin typeface="Times New Roman" panose="02020603050405020304" pitchFamily="18" charset="0"/>
                <a:cs typeface="Times New Roman" panose="02020603050405020304" pitchFamily="18" charset="0"/>
              </a:rPr>
              <a:t>COLA for all staff is 3%</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263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latin typeface="Times New Roman"/>
                <a:cs typeface="Times New Roman"/>
              </a:rPr>
              <a:t>2022 Budget Review</a:t>
            </a:r>
          </a:p>
        </p:txBody>
      </p:sp>
      <p:pic>
        <p:nvPicPr>
          <p:cNvPr id="6" name="Content Placeholder 5" descr="Heritage-Logo-RGB_scriptH_LOW RES.png"/>
          <p:cNvPicPr>
            <a:picLocks noGrp="1" noChangeAspect="1"/>
          </p:cNvPicPr>
          <p:nvPr>
            <p:ph idx="1"/>
          </p:nvPr>
        </p:nvPicPr>
        <p:blipFill>
          <a:blip r:embed="rId2">
            <a:extLst>
              <a:ext uri="{28A0092B-C50C-407E-A947-70E740481C1C}">
                <a14:useLocalDpi xmlns:a14="http://schemas.microsoft.com/office/drawing/2010/main" val="0"/>
              </a:ext>
            </a:extLst>
          </a:blip>
          <a:srcRect t="8336" b="8336"/>
          <a:stretch>
            <a:fillRect/>
          </a:stretch>
        </p:blipFill>
        <p:spPr>
          <a:xfrm>
            <a:off x="7864929" y="5867734"/>
            <a:ext cx="939798" cy="516853"/>
          </a:xfrm>
        </p:spPr>
      </p:pic>
      <p:graphicFrame>
        <p:nvGraphicFramePr>
          <p:cNvPr id="8" name="Chart 7"/>
          <p:cNvGraphicFramePr>
            <a:graphicFrameLocks/>
          </p:cNvGraphicFramePr>
          <p:nvPr>
            <p:extLst>
              <p:ext uri="{D42A27DB-BD31-4B8C-83A1-F6EECF244321}">
                <p14:modId xmlns:p14="http://schemas.microsoft.com/office/powerpoint/2010/main" val="1918632112"/>
              </p:ext>
            </p:extLst>
          </p:nvPr>
        </p:nvGraphicFramePr>
        <p:xfrm>
          <a:off x="311518" y="860249"/>
          <a:ext cx="7880350" cy="5918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85622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21448</TotalTime>
  <Words>476</Words>
  <Application>Microsoft Office PowerPoint</Application>
  <PresentationFormat>On-screen Show (4:3)</PresentationFormat>
  <Paragraphs>115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Semiannual Meeting  January 28, 2022 9:30am</vt:lpstr>
      <vt:lpstr>Agenda &amp; Introductions</vt:lpstr>
      <vt:lpstr>Opening Remarks</vt:lpstr>
      <vt:lpstr>Resident Council Update</vt:lpstr>
      <vt:lpstr>Community Updates</vt:lpstr>
      <vt:lpstr>Budget Process</vt:lpstr>
      <vt:lpstr>Budget Process</vt:lpstr>
      <vt:lpstr>2022 Budget Review</vt:lpstr>
      <vt:lpstr>2022 Budget Review</vt:lpstr>
      <vt:lpstr>2022 Budget Review</vt:lpstr>
      <vt:lpstr>2022 Capital Budget</vt:lpstr>
      <vt:lpstr>2022 Capital Budget (Cont’d)</vt:lpstr>
      <vt:lpstr>Questions</vt:lpstr>
    </vt:vector>
  </TitlesOfParts>
  <Company>Heritage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Janet Howell</dc:creator>
  <cp:lastModifiedBy>Mary Linde</cp:lastModifiedBy>
  <cp:revision>40</cp:revision>
  <cp:lastPrinted>2022-01-27T21:04:20Z</cp:lastPrinted>
  <dcterms:created xsi:type="dcterms:W3CDTF">2018-04-12T23:58:22Z</dcterms:created>
  <dcterms:modified xsi:type="dcterms:W3CDTF">2022-01-27T22:54:29Z</dcterms:modified>
</cp:coreProperties>
</file>