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72" r:id="rId5"/>
    <p:sldId id="273" r:id="rId6"/>
    <p:sldId id="269" r:id="rId7"/>
    <p:sldId id="260" r:id="rId8"/>
    <p:sldId id="257" r:id="rId9"/>
    <p:sldId id="271" r:id="rId10"/>
    <p:sldId id="274" r:id="rId11"/>
    <p:sldId id="275" r:id="rId12"/>
    <p:sldId id="276" r:id="rId13"/>
    <p:sldId id="262" r:id="rId14"/>
    <p:sldId id="277" r:id="rId15"/>
    <p:sldId id="278" r:id="rId16"/>
    <p:sldId id="263" r:id="rId17"/>
    <p:sldId id="264" r:id="rId18"/>
    <p:sldId id="266" r:id="rId19"/>
    <p:sldId id="265" r:id="rId20"/>
    <p:sldId id="267" r:id="rId21"/>
    <p:sldId id="270" r:id="rId22"/>
    <p:sldId id="268"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Linde" initials="ML" lastIdx="1" clrIdx="0">
    <p:extLst>
      <p:ext uri="{19B8F6BF-5375-455C-9EA6-DF929625EA0E}">
        <p15:presenceInfo xmlns:p15="http://schemas.microsoft.com/office/powerpoint/2012/main" userId="S-1-5-21-3901329257-2522850942-232318750-52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60"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3T10:49:03.201" idx="1">
    <p:pos x="10" y="10"/>
    <p:text>after scene introduce the same scene done with validation</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31C948-F9EB-4968-AD0A-CB55EB96171A}" type="datetimeFigureOut">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E504C-044F-4A7D-AE43-D075DF195C3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31C948-F9EB-4968-AD0A-CB55EB96171A}" type="datetimeFigureOut">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E504C-044F-4A7D-AE43-D075DF195C3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31C948-F9EB-4968-AD0A-CB55EB96171A}" type="datetimeFigureOut">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E504C-044F-4A7D-AE43-D075DF195C3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31C948-F9EB-4968-AD0A-CB55EB96171A}" type="datetimeFigureOut">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E504C-044F-4A7D-AE43-D075DF195C3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CB31C948-F9EB-4968-AD0A-CB55EB96171A}" type="datetimeFigureOut">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E504C-044F-4A7D-AE43-D075DF195C3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31C948-F9EB-4968-AD0A-CB55EB96171A}" type="datetimeFigureOut">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E504C-044F-4A7D-AE43-D075DF195C38}"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31C948-F9EB-4968-AD0A-CB55EB96171A}" type="datetimeFigureOut">
              <a:rPr lang="en-US" smtClean="0"/>
              <a:t>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E504C-044F-4A7D-AE43-D075DF195C3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31C948-F9EB-4968-AD0A-CB55EB96171A}" type="datetimeFigureOut">
              <a:rPr lang="en-US" smtClean="0"/>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E504C-044F-4A7D-AE43-D075DF195C3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1C948-F9EB-4968-AD0A-CB55EB96171A}" type="datetimeFigureOut">
              <a:rPr lang="en-US" smtClean="0"/>
              <a:t>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E504C-044F-4A7D-AE43-D075DF195C3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CB31C948-F9EB-4968-AD0A-CB55EB96171A}" type="datetimeFigureOut">
              <a:rPr lang="en-US" smtClean="0"/>
              <a:t>1/7/2022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D0E504C-044F-4A7D-AE43-D075DF195C3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31C948-F9EB-4968-AD0A-CB55EB96171A}" type="datetimeFigureOut">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E504C-044F-4A7D-AE43-D075DF195C3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B31C948-F9EB-4968-AD0A-CB55EB96171A}" type="datetimeFigureOut">
              <a:rPr lang="en-US" smtClean="0"/>
              <a:t>1/7/2022</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D0E504C-044F-4A7D-AE43-D075DF195C3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mazon.com/Hiding-Stranger-Mirror-Detectives-Associated/dp/0984886400" TargetMode="External"/><Relationship Id="rId7" Type="http://schemas.openxmlformats.org/officeDocument/2006/relationships/hyperlink" Target="http://www.huffingtonpost.com/john-zeisel-phd/anger-and-dementia_b_1086886.html" TargetMode="External"/><Relationship Id="rId2" Type="http://schemas.openxmlformats.org/officeDocument/2006/relationships/hyperlink" Target="http://www.alzheimers.net/2013-11-07/validation-method-for-alzheimers" TargetMode="External"/><Relationship Id="rId1" Type="http://schemas.openxmlformats.org/officeDocument/2006/relationships/slideLayout" Target="../slideLayouts/slideLayout2.xml"/><Relationship Id="rId6" Type="http://schemas.openxmlformats.org/officeDocument/2006/relationships/hyperlink" Target="http://www.pbs.org/newshour/making-sense/tips-for-talking-dementia-coach/" TargetMode="External"/><Relationship Id="rId5" Type="http://schemas.openxmlformats.org/officeDocument/2006/relationships/hyperlink" Target="http://www.mayoclinic.org/dementia-anger/expert-blog/bgp-20055836?p=1" TargetMode="External"/><Relationship Id="rId4" Type="http://schemas.openxmlformats.org/officeDocument/2006/relationships/hyperlink" Target="https://www.caring.com/articles/validation-therapy-and-redirection-for-demeti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848600" cy="2076450"/>
          </a:xfrm>
        </p:spPr>
        <p:txBody>
          <a:bodyPr>
            <a:normAutofit/>
          </a:bodyPr>
          <a:lstStyle/>
          <a:p>
            <a:r>
              <a:rPr lang="en-US" dirty="0" smtClean="0"/>
              <a:t>Something’s Missing: </a:t>
            </a:r>
            <a:br>
              <a:rPr lang="en-US" dirty="0" smtClean="0"/>
            </a:br>
            <a:r>
              <a:rPr lang="en-US" dirty="0" smtClean="0"/>
              <a:t>Tips for talking with my Friend who </a:t>
            </a:r>
            <a:br>
              <a:rPr lang="en-US" dirty="0" smtClean="0"/>
            </a:br>
            <a:r>
              <a:rPr lang="en-US" dirty="0" smtClean="0"/>
              <a:t>has Dementia</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212764"/>
            <a:ext cx="3233738" cy="215056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3352800" y="6019800"/>
            <a:ext cx="4876800" cy="646331"/>
          </a:xfrm>
          <a:prstGeom prst="rect">
            <a:avLst/>
          </a:prstGeom>
          <a:noFill/>
        </p:spPr>
        <p:txBody>
          <a:bodyPr wrap="square" rtlCol="0">
            <a:spAutoFit/>
          </a:bodyPr>
          <a:lstStyle/>
          <a:p>
            <a:r>
              <a:rPr lang="en-US" dirty="0" smtClean="0"/>
              <a:t>Mary Linde  ~  January 7, 2022~  2:15pm</a:t>
            </a:r>
          </a:p>
          <a:p>
            <a:r>
              <a:rPr lang="en-US" dirty="0" smtClean="0"/>
              <a:t>                  With Hanh Ta and Praveen </a:t>
            </a:r>
            <a:r>
              <a:rPr lang="en-US" dirty="0" smtClean="0"/>
              <a:t>Rattan</a:t>
            </a:r>
            <a:endParaRPr lang="en-US" dirty="0"/>
          </a:p>
        </p:txBody>
      </p:sp>
    </p:spTree>
    <p:extLst>
      <p:ext uri="{BB962C8B-B14F-4D97-AF65-F5344CB8AC3E}">
        <p14:creationId xmlns:p14="http://schemas.microsoft.com/office/powerpoint/2010/main" val="2243118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#2</a:t>
            </a:r>
            <a:endParaRPr lang="en-US" dirty="0"/>
          </a:p>
        </p:txBody>
      </p:sp>
      <p:sp>
        <p:nvSpPr>
          <p:cNvPr id="3" name="Content Placeholder 2"/>
          <p:cNvSpPr>
            <a:spLocks noGrp="1"/>
          </p:cNvSpPr>
          <p:nvPr>
            <p:ph idx="1"/>
          </p:nvPr>
        </p:nvSpPr>
        <p:spPr>
          <a:xfrm>
            <a:off x="856827" y="1066800"/>
            <a:ext cx="7520940" cy="3579849"/>
          </a:xfrm>
        </p:spPr>
        <p:txBody>
          <a:bodyPr/>
          <a:lstStyle/>
          <a:p>
            <a:r>
              <a:rPr lang="en-US" i="1" dirty="0" smtClean="0"/>
              <a:t>Hanh is a resident in AL, Praveen is her caregiver</a:t>
            </a:r>
          </a:p>
          <a:p>
            <a:r>
              <a:rPr lang="en-US" dirty="0" smtClean="0"/>
              <a:t>(HANH IS </a:t>
            </a:r>
            <a:r>
              <a:rPr lang="en-US" dirty="0"/>
              <a:t>LOOKING AT A PHOTO ALBUM ON HER </a:t>
            </a:r>
            <a:r>
              <a:rPr lang="en-US" dirty="0" smtClean="0"/>
              <a:t>LAP)</a:t>
            </a:r>
          </a:p>
          <a:p>
            <a:endParaRPr lang="en-US" dirty="0"/>
          </a:p>
          <a:p>
            <a:r>
              <a:rPr lang="en-US" dirty="0" smtClean="0"/>
              <a:t>Hanh: </a:t>
            </a:r>
            <a:r>
              <a:rPr lang="en-US" dirty="0"/>
              <a:t>THIS ISN’T MINE (THROWS IT ON THE FLOOR). THE STAFF HERE HAVE TAKEN ALL MY THINGS! WHY DO YOU KEEP STEALING MY THINGS</a:t>
            </a:r>
            <a:r>
              <a:rPr lang="en-US" dirty="0" smtClean="0"/>
              <a:t>?</a:t>
            </a:r>
          </a:p>
          <a:p>
            <a:endParaRPr lang="en-US" dirty="0"/>
          </a:p>
          <a:p>
            <a:r>
              <a:rPr lang="en-US" dirty="0" smtClean="0"/>
              <a:t>Praveen: </a:t>
            </a:r>
            <a:r>
              <a:rPr lang="en-US" dirty="0"/>
              <a:t>I DIDN’T STEAL ANYTHING. LOOK AT THESE PICTURES…THESE ARE YOURS</a:t>
            </a:r>
            <a:r>
              <a:rPr lang="en-US" dirty="0" smtClean="0"/>
              <a:t>!</a:t>
            </a:r>
          </a:p>
          <a:p>
            <a:endParaRPr lang="en-US" dirty="0"/>
          </a:p>
          <a:p>
            <a:r>
              <a:rPr lang="en-US" dirty="0" smtClean="0"/>
              <a:t>Hanh:  </a:t>
            </a:r>
            <a:r>
              <a:rPr lang="en-US" dirty="0"/>
              <a:t>GO AWAY, YOU THEIF!</a:t>
            </a:r>
          </a:p>
          <a:p>
            <a:endParaRPr lang="en-US" dirty="0"/>
          </a:p>
        </p:txBody>
      </p:sp>
    </p:spTree>
    <p:extLst>
      <p:ext uri="{BB962C8B-B14F-4D97-AF65-F5344CB8AC3E}">
        <p14:creationId xmlns:p14="http://schemas.microsoft.com/office/powerpoint/2010/main" val="3632276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#2 </a:t>
            </a:r>
            <a:r>
              <a:rPr lang="en-US" i="1" dirty="0" smtClean="0"/>
              <a:t>using validation</a:t>
            </a:r>
            <a:endParaRPr lang="en-US" i="1" dirty="0"/>
          </a:p>
        </p:txBody>
      </p:sp>
      <p:sp>
        <p:nvSpPr>
          <p:cNvPr id="3" name="Content Placeholder 2"/>
          <p:cNvSpPr>
            <a:spLocks noGrp="1"/>
          </p:cNvSpPr>
          <p:nvPr>
            <p:ph idx="1"/>
          </p:nvPr>
        </p:nvSpPr>
        <p:spPr>
          <a:xfrm>
            <a:off x="822960" y="1100628"/>
            <a:ext cx="7520940" cy="5071572"/>
          </a:xfrm>
        </p:spPr>
        <p:txBody>
          <a:bodyPr>
            <a:normAutofit fontScale="92500" lnSpcReduction="10000"/>
          </a:bodyPr>
          <a:lstStyle/>
          <a:p>
            <a:r>
              <a:rPr lang="en-US" dirty="0" smtClean="0"/>
              <a:t>(Hanh </a:t>
            </a:r>
            <a:r>
              <a:rPr lang="en-US" dirty="0"/>
              <a:t>IS LOOKING AT A PHOTO ALBUM ON HER </a:t>
            </a:r>
            <a:r>
              <a:rPr lang="en-US" dirty="0" smtClean="0"/>
              <a:t>LAP)</a:t>
            </a:r>
          </a:p>
          <a:p>
            <a:endParaRPr lang="en-US" dirty="0"/>
          </a:p>
          <a:p>
            <a:r>
              <a:rPr lang="en-US" dirty="0" smtClean="0"/>
              <a:t>Hanh: </a:t>
            </a:r>
            <a:r>
              <a:rPr lang="en-US" dirty="0"/>
              <a:t>THIS ISN’T MINE (THROWS IT ON THE FLOOR). THE STAFF HERE HAVE TAKEN ALL MY THINGS! WHY DO YOU KEEP STEALING MY THINGS</a:t>
            </a:r>
            <a:r>
              <a:rPr lang="en-US" dirty="0" smtClean="0"/>
              <a:t>?</a:t>
            </a:r>
          </a:p>
          <a:p>
            <a:endParaRPr lang="en-US" dirty="0"/>
          </a:p>
          <a:p>
            <a:r>
              <a:rPr lang="en-US" dirty="0" smtClean="0"/>
              <a:t>Praveen: </a:t>
            </a:r>
            <a:r>
              <a:rPr lang="en-US" dirty="0"/>
              <a:t>SOME OF THE THINGS YOU LOVE ARE GONE. THAT MUST MAKE YOU SAD. I’M SURE YOU ALWAYS HAD BEAUTIFUL THINGS.  </a:t>
            </a:r>
            <a:endParaRPr lang="en-US" dirty="0" smtClean="0"/>
          </a:p>
          <a:p>
            <a:endParaRPr lang="en-US" dirty="0"/>
          </a:p>
          <a:p>
            <a:r>
              <a:rPr lang="en-US" dirty="0" smtClean="0"/>
              <a:t>Hanh: </a:t>
            </a:r>
            <a:r>
              <a:rPr lang="en-US" dirty="0"/>
              <a:t>I MISS MY THINGS</a:t>
            </a:r>
            <a:r>
              <a:rPr lang="en-US" dirty="0" smtClean="0"/>
              <a:t>.</a:t>
            </a:r>
          </a:p>
          <a:p>
            <a:endParaRPr lang="en-US" dirty="0"/>
          </a:p>
          <a:p>
            <a:r>
              <a:rPr lang="en-US" dirty="0" smtClean="0"/>
              <a:t>Praveen:  </a:t>
            </a:r>
            <a:r>
              <a:rPr lang="en-US" dirty="0"/>
              <a:t>LOOK AT THIS (PICKS UP ALBUM)…YOU KEPT SUCH A BEAUTIFUL HOME. YOU MUST BE SO PROUD OF YOUR HOME</a:t>
            </a:r>
            <a:r>
              <a:rPr lang="en-US" dirty="0" smtClean="0"/>
              <a:t>.</a:t>
            </a:r>
          </a:p>
          <a:p>
            <a:endParaRPr lang="en-US" dirty="0"/>
          </a:p>
          <a:p>
            <a:r>
              <a:rPr lang="en-US" dirty="0" smtClean="0"/>
              <a:t>Hanh: </a:t>
            </a:r>
            <a:r>
              <a:rPr lang="en-US" dirty="0"/>
              <a:t>IT WAS A NICE HOME</a:t>
            </a:r>
            <a:r>
              <a:rPr lang="en-US" dirty="0" smtClean="0"/>
              <a:t>.</a:t>
            </a:r>
          </a:p>
          <a:p>
            <a:endParaRPr lang="en-US" dirty="0"/>
          </a:p>
          <a:p>
            <a:r>
              <a:rPr lang="en-US" dirty="0" smtClean="0"/>
              <a:t>Praveen: </a:t>
            </a:r>
            <a:r>
              <a:rPr lang="en-US" dirty="0"/>
              <a:t>YOUR ROOM HERE IS BEAUTIFUL TOO.  I LOVE YOUR BEDSPREAD….</a:t>
            </a:r>
          </a:p>
          <a:p>
            <a:r>
              <a:rPr lang="en-US" dirty="0"/>
              <a:t> </a:t>
            </a:r>
          </a:p>
          <a:p>
            <a:endParaRPr lang="en-US" dirty="0"/>
          </a:p>
        </p:txBody>
      </p:sp>
    </p:spTree>
    <p:extLst>
      <p:ext uri="{BB962C8B-B14F-4D97-AF65-F5344CB8AC3E}">
        <p14:creationId xmlns:p14="http://schemas.microsoft.com/office/powerpoint/2010/main" val="1156963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520940" cy="548640"/>
          </a:xfrm>
        </p:spPr>
        <p:txBody>
          <a:bodyPr/>
          <a:lstStyle/>
          <a:p>
            <a:r>
              <a:rPr lang="en-US" dirty="0" smtClean="0"/>
              <a:t>Validation </a:t>
            </a:r>
            <a:endParaRPr lang="en-US" dirty="0"/>
          </a:p>
        </p:txBody>
      </p:sp>
      <p:sp>
        <p:nvSpPr>
          <p:cNvPr id="3" name="Content Placeholder 2"/>
          <p:cNvSpPr>
            <a:spLocks noGrp="1"/>
          </p:cNvSpPr>
          <p:nvPr>
            <p:ph idx="1"/>
          </p:nvPr>
        </p:nvSpPr>
        <p:spPr>
          <a:xfrm>
            <a:off x="609600" y="1295400"/>
            <a:ext cx="7520940" cy="3579849"/>
          </a:xfrm>
        </p:spPr>
        <p:txBody>
          <a:bodyPr/>
          <a:lstStyle/>
          <a:p>
            <a:r>
              <a:rPr lang="en-US" sz="2800" dirty="0" smtClean="0"/>
              <a:t>What worked?</a:t>
            </a:r>
          </a:p>
          <a:p>
            <a:endParaRPr lang="en-US" sz="2800" dirty="0" smtClean="0"/>
          </a:p>
          <a:p>
            <a:r>
              <a:rPr lang="en-US" sz="2800" dirty="0" smtClean="0"/>
              <a:t>What didn’t?</a:t>
            </a:r>
          </a:p>
          <a:p>
            <a:endParaRPr lang="en-US" sz="2800" dirty="0"/>
          </a:p>
          <a:p>
            <a:r>
              <a:rPr lang="en-US" sz="2800" dirty="0" smtClean="0"/>
              <a:t>What did you learn?</a:t>
            </a:r>
          </a:p>
        </p:txBody>
      </p:sp>
    </p:spTree>
    <p:extLst>
      <p:ext uri="{BB962C8B-B14F-4D97-AF65-F5344CB8AC3E}">
        <p14:creationId xmlns:p14="http://schemas.microsoft.com/office/powerpoint/2010/main" val="4264832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5760"/>
            <a:ext cx="7658100" cy="548640"/>
          </a:xfrm>
        </p:spPr>
        <p:txBody>
          <a:bodyPr/>
          <a:lstStyle/>
          <a:p>
            <a:r>
              <a:rPr lang="en-US" dirty="0" smtClean="0"/>
              <a:t>Scenario # 3</a:t>
            </a:r>
            <a:endParaRPr lang="en-US" dirty="0"/>
          </a:p>
        </p:txBody>
      </p:sp>
      <p:sp>
        <p:nvSpPr>
          <p:cNvPr id="7" name="TextBox 6"/>
          <p:cNvSpPr txBox="1"/>
          <p:nvPr/>
        </p:nvSpPr>
        <p:spPr>
          <a:xfrm>
            <a:off x="685800" y="1066800"/>
            <a:ext cx="7330440" cy="3662541"/>
          </a:xfrm>
          <a:prstGeom prst="rect">
            <a:avLst/>
          </a:prstGeom>
          <a:noFill/>
        </p:spPr>
        <p:txBody>
          <a:bodyPr wrap="square" rtlCol="0">
            <a:spAutoFit/>
          </a:bodyPr>
          <a:lstStyle/>
          <a:p>
            <a:r>
              <a:rPr lang="en-US" i="1" dirty="0" smtClean="0"/>
              <a:t>Hanh is a resident in Independent Living, Praveen is her son, Peter</a:t>
            </a:r>
          </a:p>
          <a:p>
            <a:endParaRPr lang="en-US" dirty="0" smtClean="0"/>
          </a:p>
          <a:p>
            <a:r>
              <a:rPr lang="en-US" sz="1600" dirty="0" smtClean="0"/>
              <a:t>Praveen: </a:t>
            </a:r>
            <a:r>
              <a:rPr lang="en-US" sz="1600" dirty="0"/>
              <a:t>HI MOM! HOW ARE YOU</a:t>
            </a:r>
            <a:r>
              <a:rPr lang="en-US" sz="1600" dirty="0" smtClean="0"/>
              <a:t>?</a:t>
            </a:r>
          </a:p>
          <a:p>
            <a:endParaRPr lang="en-US" sz="1600" dirty="0"/>
          </a:p>
          <a:p>
            <a:r>
              <a:rPr lang="en-US" sz="1600" dirty="0" smtClean="0"/>
              <a:t>Hanh: </a:t>
            </a:r>
            <a:r>
              <a:rPr lang="en-US" sz="1600" dirty="0"/>
              <a:t>OH, </a:t>
            </a:r>
            <a:r>
              <a:rPr lang="en-US" sz="1600" dirty="0" smtClean="0"/>
              <a:t>WALTER, </a:t>
            </a:r>
            <a:r>
              <a:rPr lang="en-US" sz="1600" dirty="0"/>
              <a:t>I’M SO GLAD TO SEE YOU. YOU’RE HOME FROM WORK EARLY</a:t>
            </a:r>
            <a:r>
              <a:rPr lang="en-US" sz="1600" dirty="0" smtClean="0"/>
              <a:t>.</a:t>
            </a:r>
          </a:p>
          <a:p>
            <a:endParaRPr lang="en-US" sz="1600" dirty="0"/>
          </a:p>
          <a:p>
            <a:r>
              <a:rPr lang="en-US" sz="1600" dirty="0" smtClean="0"/>
              <a:t>Praveen: </a:t>
            </a:r>
            <a:r>
              <a:rPr lang="en-US" sz="1600" dirty="0"/>
              <a:t>I’M NOT </a:t>
            </a:r>
            <a:r>
              <a:rPr lang="en-US" sz="1600" dirty="0" smtClean="0"/>
              <a:t>WALTER. </a:t>
            </a:r>
            <a:r>
              <a:rPr lang="en-US" sz="1600" dirty="0"/>
              <a:t>WALTER WAS MY DAD, YOUR HUSBAND.  I’M </a:t>
            </a:r>
            <a:r>
              <a:rPr lang="en-US" sz="1600" dirty="0" smtClean="0"/>
              <a:t>PETER, YOUR SON.</a:t>
            </a:r>
          </a:p>
          <a:p>
            <a:endParaRPr lang="en-US" sz="1600" dirty="0"/>
          </a:p>
          <a:p>
            <a:r>
              <a:rPr lang="en-US" sz="1600" dirty="0" smtClean="0"/>
              <a:t>Hanh:  </a:t>
            </a:r>
            <a:r>
              <a:rPr lang="en-US" sz="1600" dirty="0"/>
              <a:t>HOW CAN I HAVE A </a:t>
            </a:r>
            <a:r>
              <a:rPr lang="en-US" sz="1600" dirty="0" smtClean="0"/>
              <a:t>SON WHO </a:t>
            </a:r>
            <a:r>
              <a:rPr lang="en-US" sz="1600" dirty="0"/>
              <a:t>IS OLDER THAT I AM</a:t>
            </a:r>
            <a:r>
              <a:rPr lang="en-US" sz="1600" dirty="0" smtClean="0"/>
              <a:t>?</a:t>
            </a:r>
          </a:p>
          <a:p>
            <a:endParaRPr lang="en-US" sz="1600" dirty="0"/>
          </a:p>
          <a:p>
            <a:r>
              <a:rPr lang="en-US" sz="1600" dirty="0" smtClean="0"/>
              <a:t>Praveen: </a:t>
            </a:r>
            <a:r>
              <a:rPr lang="en-US" sz="1600" dirty="0"/>
              <a:t>MOM! IT’S ME, </a:t>
            </a:r>
            <a:r>
              <a:rPr lang="en-US" sz="1600" dirty="0" smtClean="0"/>
              <a:t>PETER! </a:t>
            </a:r>
            <a:r>
              <a:rPr lang="en-US" sz="1600" dirty="0"/>
              <a:t>YOU HAVE THREE KIDS, AND I’M THE OLDEST. </a:t>
            </a:r>
            <a:endParaRPr lang="en-US" sz="1600" dirty="0" smtClean="0"/>
          </a:p>
          <a:p>
            <a:endParaRPr lang="en-US" sz="1600" dirty="0"/>
          </a:p>
          <a:p>
            <a:r>
              <a:rPr lang="en-US" sz="1600" dirty="0" smtClean="0"/>
              <a:t>Hanh:  </a:t>
            </a:r>
            <a:r>
              <a:rPr lang="en-US" sz="1600" dirty="0"/>
              <a:t>WHERE’S WALTER? I HAVE TO FIND WALTER…</a:t>
            </a:r>
          </a:p>
        </p:txBody>
      </p:sp>
    </p:spTree>
    <p:extLst>
      <p:ext uri="{BB962C8B-B14F-4D97-AF65-F5344CB8AC3E}">
        <p14:creationId xmlns:p14="http://schemas.microsoft.com/office/powerpoint/2010/main" val="592622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#3 </a:t>
            </a:r>
            <a:r>
              <a:rPr lang="en-US" i="1" dirty="0" smtClean="0"/>
              <a:t>using validation</a:t>
            </a:r>
            <a:endParaRPr lang="en-US" i="1" dirty="0"/>
          </a:p>
        </p:txBody>
      </p:sp>
      <p:sp>
        <p:nvSpPr>
          <p:cNvPr id="3" name="Content Placeholder 2"/>
          <p:cNvSpPr>
            <a:spLocks noGrp="1"/>
          </p:cNvSpPr>
          <p:nvPr>
            <p:ph idx="1"/>
          </p:nvPr>
        </p:nvSpPr>
        <p:spPr>
          <a:xfrm>
            <a:off x="822960" y="1219200"/>
            <a:ext cx="7520940" cy="4876800"/>
          </a:xfrm>
        </p:spPr>
        <p:txBody>
          <a:bodyPr>
            <a:normAutofit fontScale="85000" lnSpcReduction="20000"/>
          </a:bodyPr>
          <a:lstStyle/>
          <a:p>
            <a:r>
              <a:rPr lang="en-US" sz="1900" dirty="0" smtClean="0"/>
              <a:t>Praveen: </a:t>
            </a:r>
            <a:r>
              <a:rPr lang="en-US" sz="1900" dirty="0"/>
              <a:t>HI MOM! HOW ARE YOU</a:t>
            </a:r>
            <a:r>
              <a:rPr lang="en-US" sz="1900" dirty="0" smtClean="0"/>
              <a:t>?</a:t>
            </a:r>
          </a:p>
          <a:p>
            <a:endParaRPr lang="en-US" sz="1900" dirty="0"/>
          </a:p>
          <a:p>
            <a:r>
              <a:rPr lang="en-US" sz="1900" dirty="0" smtClean="0"/>
              <a:t>Hanh: </a:t>
            </a:r>
            <a:r>
              <a:rPr lang="en-US" sz="1900" dirty="0"/>
              <a:t>OH, WALTER, I’M SO GLAD TO SEE YOU. YOU’RE HOME FROM WORK EARLY</a:t>
            </a:r>
            <a:r>
              <a:rPr lang="en-US" sz="1900" dirty="0" smtClean="0"/>
              <a:t>.</a:t>
            </a:r>
          </a:p>
          <a:p>
            <a:endParaRPr lang="en-US" sz="1900" dirty="0"/>
          </a:p>
          <a:p>
            <a:r>
              <a:rPr lang="en-US" sz="1900" dirty="0" smtClean="0"/>
              <a:t>Praveen: </a:t>
            </a:r>
            <a:r>
              <a:rPr lang="en-US" sz="1900" dirty="0"/>
              <a:t>YOU REALLY MISS DAD. I DO TOO. TELL ME ABOUT HOW YOU AND DAD MET</a:t>
            </a:r>
            <a:r>
              <a:rPr lang="en-US" sz="1900" dirty="0" smtClean="0"/>
              <a:t>.</a:t>
            </a:r>
          </a:p>
          <a:p>
            <a:endParaRPr lang="en-US" sz="1900" dirty="0"/>
          </a:p>
          <a:p>
            <a:r>
              <a:rPr lang="en-US" sz="1900" dirty="0" smtClean="0"/>
              <a:t>Hanh: </a:t>
            </a:r>
            <a:r>
              <a:rPr lang="en-US" sz="1900" dirty="0"/>
              <a:t>I WAS 15 AND HE WAS MY BROTHER’S FRIEND.  I KNEW HE LIKED ME BECAUSE HE WAS ALWAYS LOOKING AT ME</a:t>
            </a:r>
            <a:r>
              <a:rPr lang="en-US" sz="1900" dirty="0" smtClean="0"/>
              <a:t>.</a:t>
            </a:r>
          </a:p>
          <a:p>
            <a:endParaRPr lang="en-US" sz="1900" dirty="0"/>
          </a:p>
          <a:p>
            <a:r>
              <a:rPr lang="en-US" sz="1900" dirty="0" smtClean="0"/>
              <a:t>Praveen:  </a:t>
            </a:r>
            <a:r>
              <a:rPr lang="en-US" sz="1900" dirty="0"/>
              <a:t>YOU AND DAD HAD A GOOD MARRIAGE.  OUR HOME WAS ALWAYS A HAPPY ONE</a:t>
            </a:r>
            <a:r>
              <a:rPr lang="en-US" sz="1900" dirty="0" smtClean="0"/>
              <a:t>.</a:t>
            </a:r>
          </a:p>
          <a:p>
            <a:endParaRPr lang="en-US" sz="1900" dirty="0"/>
          </a:p>
          <a:p>
            <a:r>
              <a:rPr lang="en-US" sz="1900" dirty="0" smtClean="0"/>
              <a:t>Hanh: </a:t>
            </a:r>
            <a:r>
              <a:rPr lang="en-US" sz="1900" dirty="0"/>
              <a:t>HE WAS THE BEST. BUT I MISS HIM</a:t>
            </a:r>
            <a:r>
              <a:rPr lang="en-US" sz="1900" dirty="0" smtClean="0"/>
              <a:t>.</a:t>
            </a:r>
          </a:p>
          <a:p>
            <a:endParaRPr lang="en-US" sz="1900" dirty="0"/>
          </a:p>
          <a:p>
            <a:r>
              <a:rPr lang="en-US" sz="1900" dirty="0" smtClean="0"/>
              <a:t>Praveen: </a:t>
            </a:r>
            <a:r>
              <a:rPr lang="en-US" sz="1900" dirty="0"/>
              <a:t>I DO TOO.  MOM, TELL ME </a:t>
            </a:r>
            <a:r>
              <a:rPr lang="en-US" sz="1900" dirty="0" smtClean="0"/>
              <a:t>ABOUT HOW YOU SEWED CLOTHING FOR US WHEN DAD WAS JUST STARTING HIS BUSINESS….   </a:t>
            </a:r>
            <a:endParaRPr lang="en-US" sz="1900" dirty="0"/>
          </a:p>
          <a:p>
            <a:r>
              <a:rPr lang="en-US" sz="1900" dirty="0"/>
              <a:t> </a:t>
            </a:r>
          </a:p>
          <a:p>
            <a:endParaRPr lang="en-US" dirty="0"/>
          </a:p>
        </p:txBody>
      </p:sp>
    </p:spTree>
    <p:extLst>
      <p:ext uri="{BB962C8B-B14F-4D97-AF65-F5344CB8AC3E}">
        <p14:creationId xmlns:p14="http://schemas.microsoft.com/office/powerpoint/2010/main" val="699524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a:t>
            </a:r>
            <a:endParaRPr lang="en-US" dirty="0"/>
          </a:p>
        </p:txBody>
      </p:sp>
      <p:sp>
        <p:nvSpPr>
          <p:cNvPr id="3" name="Content Placeholder 2"/>
          <p:cNvSpPr>
            <a:spLocks noGrp="1"/>
          </p:cNvSpPr>
          <p:nvPr>
            <p:ph idx="1"/>
          </p:nvPr>
        </p:nvSpPr>
        <p:spPr/>
        <p:txBody>
          <a:bodyPr>
            <a:normAutofit/>
          </a:bodyPr>
          <a:lstStyle/>
          <a:p>
            <a:r>
              <a:rPr lang="en-US" sz="2800" dirty="0" smtClean="0"/>
              <a:t>What worked?</a:t>
            </a:r>
          </a:p>
          <a:p>
            <a:endParaRPr lang="en-US" sz="2800" dirty="0"/>
          </a:p>
          <a:p>
            <a:r>
              <a:rPr lang="en-US" sz="2800" dirty="0" smtClean="0"/>
              <a:t>What didn’t?</a:t>
            </a:r>
          </a:p>
          <a:p>
            <a:endParaRPr lang="en-US" sz="2800" dirty="0"/>
          </a:p>
          <a:p>
            <a:r>
              <a:rPr lang="en-US" sz="2800" dirty="0" smtClean="0"/>
              <a:t>What will you do differently?</a:t>
            </a:r>
            <a:endParaRPr lang="en-US" sz="2800" dirty="0"/>
          </a:p>
        </p:txBody>
      </p:sp>
    </p:spTree>
    <p:extLst>
      <p:ext uri="{BB962C8B-B14F-4D97-AF65-F5344CB8AC3E}">
        <p14:creationId xmlns:p14="http://schemas.microsoft.com/office/powerpoint/2010/main" val="2984473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redirection</a:t>
            </a:r>
            <a:endParaRPr lang="en-US"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Let’s try some out together:</a:t>
            </a:r>
          </a:p>
          <a:p>
            <a:endParaRPr lang="en-US" dirty="0" smtClean="0"/>
          </a:p>
          <a:p>
            <a:endParaRPr lang="en-US" dirty="0"/>
          </a:p>
          <a:p>
            <a:endParaRPr lang="en-US" dirty="0" smtClean="0"/>
          </a:p>
          <a:p>
            <a:endParaRPr lang="en-US" dirty="0"/>
          </a:p>
          <a:p>
            <a:endParaRPr lang="en-US" dirty="0" smtClean="0"/>
          </a:p>
          <a:p>
            <a:endParaRPr lang="en-US" dirty="0"/>
          </a:p>
        </p:txBody>
      </p:sp>
      <p:sp>
        <p:nvSpPr>
          <p:cNvPr id="8" name="TextBox 7"/>
          <p:cNvSpPr txBox="1"/>
          <p:nvPr/>
        </p:nvSpPr>
        <p:spPr>
          <a:xfrm>
            <a:off x="1335992" y="1676400"/>
            <a:ext cx="6553200" cy="267765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800" dirty="0" smtClean="0"/>
              <a:t>You are visiting Betty. She is 94, in a wheel chair, in a nursing home, and quite frail.  She tells you she just got a job teaching at Berkeley and starts next week.  She insists you to take her shopping for new clothes.</a:t>
            </a:r>
            <a:endParaRPr lang="en-US" sz="2800" dirty="0"/>
          </a:p>
        </p:txBody>
      </p:sp>
    </p:spTree>
    <p:extLst>
      <p:ext uri="{BB962C8B-B14F-4D97-AF65-F5344CB8AC3E}">
        <p14:creationId xmlns:p14="http://schemas.microsoft.com/office/powerpoint/2010/main" val="4133816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Redirection</a:t>
            </a:r>
            <a:endParaRPr lang="en-US" dirty="0">
              <a:solidFill>
                <a:schemeClr val="accent4">
                  <a:lumMod val="75000"/>
                </a:schemeClr>
              </a:solidFill>
            </a:endParaRPr>
          </a:p>
        </p:txBody>
      </p:sp>
      <p:sp>
        <p:nvSpPr>
          <p:cNvPr id="3" name="Content Placeholder 2"/>
          <p:cNvSpPr>
            <a:spLocks noGrp="1"/>
          </p:cNvSpPr>
          <p:nvPr>
            <p:ph idx="1"/>
          </p:nvPr>
        </p:nvSpPr>
        <p:spPr>
          <a:xfrm>
            <a:off x="822960" y="1100629"/>
            <a:ext cx="7520940" cy="423372"/>
          </a:xfrm>
        </p:spPr>
        <p:txBody>
          <a:bodyPr/>
          <a:lstStyle/>
          <a:p>
            <a:r>
              <a:rPr lang="en-US" dirty="0" smtClean="0"/>
              <a:t>More to try together:</a:t>
            </a:r>
            <a:endParaRPr lang="en-US" dirty="0"/>
          </a:p>
        </p:txBody>
      </p:sp>
      <p:sp>
        <p:nvSpPr>
          <p:cNvPr id="4" name="TextBox 3"/>
          <p:cNvSpPr txBox="1"/>
          <p:nvPr/>
        </p:nvSpPr>
        <p:spPr>
          <a:xfrm>
            <a:off x="1295400" y="1752600"/>
            <a:ext cx="6553200" cy="224676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800" dirty="0" smtClean="0"/>
              <a:t>You are visiting Tom in his apartment. He has dementia. Today he is very agitated and keeps trying to go out the door. He says he is afraid that if he doesn’t leave soon he will miss his train.</a:t>
            </a:r>
            <a:endParaRPr lang="en-US" sz="2800" dirty="0"/>
          </a:p>
        </p:txBody>
      </p:sp>
    </p:spTree>
    <p:extLst>
      <p:ext uri="{BB962C8B-B14F-4D97-AF65-F5344CB8AC3E}">
        <p14:creationId xmlns:p14="http://schemas.microsoft.com/office/powerpoint/2010/main" val="1944935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redirection</a:t>
            </a:r>
            <a:endParaRPr lang="en-US" dirty="0">
              <a:solidFill>
                <a:schemeClr val="accent4">
                  <a:lumMod val="75000"/>
                </a:schemeClr>
              </a:solidFill>
            </a:endParaRPr>
          </a:p>
        </p:txBody>
      </p:sp>
      <p:sp>
        <p:nvSpPr>
          <p:cNvPr id="3" name="Content Placeholder 2"/>
          <p:cNvSpPr>
            <a:spLocks noGrp="1"/>
          </p:cNvSpPr>
          <p:nvPr>
            <p:ph idx="1"/>
          </p:nvPr>
        </p:nvSpPr>
        <p:spPr>
          <a:xfrm>
            <a:off x="822960" y="1100629"/>
            <a:ext cx="7520940" cy="347172"/>
          </a:xfrm>
        </p:spPr>
        <p:txBody>
          <a:bodyPr/>
          <a:lstStyle/>
          <a:p>
            <a:r>
              <a:rPr lang="en-US" dirty="0" smtClean="0"/>
              <a:t>One more:</a:t>
            </a:r>
          </a:p>
          <a:p>
            <a:endParaRPr lang="en-US" dirty="0"/>
          </a:p>
        </p:txBody>
      </p:sp>
      <p:sp>
        <p:nvSpPr>
          <p:cNvPr id="4" name="TextBox 3"/>
          <p:cNvSpPr txBox="1"/>
          <p:nvPr/>
        </p:nvSpPr>
        <p:spPr>
          <a:xfrm>
            <a:off x="1295400" y="1524000"/>
            <a:ext cx="6172200" cy="255454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000" dirty="0" smtClean="0"/>
              <a:t>You knock on the door of  your friend’s Assisted Living apartment to take her to lunch.  She screams at you and states, “You stole my money! Get away!” She then threw the plate on her bedside table at you. </a:t>
            </a:r>
          </a:p>
          <a:p>
            <a:r>
              <a:rPr lang="en-US" sz="2000" dirty="0" smtClean="0"/>
              <a:t>You say, “Stella, it’s me, George. I didn’t steal your money. You don’t keep money in your room.”</a:t>
            </a:r>
          </a:p>
          <a:p>
            <a:r>
              <a:rPr lang="en-US" sz="2000" dirty="0" smtClean="0"/>
              <a:t>Stella says, “You’re lying, you thief. Get away from me.”</a:t>
            </a:r>
          </a:p>
          <a:p>
            <a:r>
              <a:rPr lang="en-US" sz="2000" dirty="0" smtClean="0"/>
              <a:t>You turn and leave the room.</a:t>
            </a:r>
            <a:endParaRPr lang="en-US" sz="2000" dirty="0"/>
          </a:p>
        </p:txBody>
      </p:sp>
    </p:spTree>
    <p:extLst>
      <p:ext uri="{BB962C8B-B14F-4D97-AF65-F5344CB8AC3E}">
        <p14:creationId xmlns:p14="http://schemas.microsoft.com/office/powerpoint/2010/main" val="57721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A few reminders:</a:t>
            </a:r>
            <a:endParaRPr lang="en-US" dirty="0">
              <a:solidFill>
                <a:schemeClr val="accent4">
                  <a:lumMod val="75000"/>
                </a:schemeClr>
              </a:solidFill>
            </a:endParaRPr>
          </a:p>
        </p:txBody>
      </p:sp>
      <p:sp>
        <p:nvSpPr>
          <p:cNvPr id="3" name="Content Placeholder 2"/>
          <p:cNvSpPr>
            <a:spLocks noGrp="1"/>
          </p:cNvSpPr>
          <p:nvPr>
            <p:ph idx="1"/>
          </p:nvPr>
        </p:nvSpPr>
        <p:spPr>
          <a:xfrm>
            <a:off x="838200" y="838200"/>
            <a:ext cx="7520940" cy="4038600"/>
          </a:xfrm>
        </p:spPr>
        <p:txBody>
          <a:bodyPr/>
          <a:lstStyle/>
          <a:p>
            <a:endParaRPr lang="en-US" dirty="0" smtClean="0"/>
          </a:p>
          <a:p>
            <a:pPr>
              <a:buFont typeface="+mj-lt"/>
              <a:buAutoNum type="arabicPeriod"/>
            </a:pPr>
            <a:r>
              <a:rPr lang="en-US" dirty="0" smtClean="0"/>
              <a:t>Try to understand why your friend feels the way he does.  </a:t>
            </a:r>
          </a:p>
          <a:p>
            <a:pPr lvl="3"/>
            <a:r>
              <a:rPr lang="en-US" dirty="0" smtClean="0"/>
              <a:t>What’s the trigger or underlying concern?</a:t>
            </a:r>
          </a:p>
          <a:p>
            <a:pPr>
              <a:buFont typeface="+mj-lt"/>
              <a:buAutoNum type="arabicPeriod"/>
            </a:pPr>
            <a:r>
              <a:rPr lang="en-US" dirty="0" smtClean="0"/>
              <a:t>Don’t get caught up in whether or not something makes sense. </a:t>
            </a:r>
          </a:p>
          <a:p>
            <a:pPr lvl="3"/>
            <a:r>
              <a:rPr lang="en-US" dirty="0" smtClean="0"/>
              <a:t>She may not be able to put all the pieces together, but she still has feelings that are valid.</a:t>
            </a:r>
          </a:p>
          <a:p>
            <a:pPr>
              <a:buFont typeface="+mj-lt"/>
              <a:buAutoNum type="arabicPeriod"/>
            </a:pPr>
            <a:r>
              <a:rPr lang="en-US" dirty="0" smtClean="0"/>
              <a:t>Ask specific questions about how certain actions or situations make your friend feel. Validate those feelings.</a:t>
            </a:r>
          </a:p>
          <a:p>
            <a:pPr lvl="3"/>
            <a:r>
              <a:rPr lang="en-US" dirty="0" smtClean="0"/>
              <a:t>“I’d be upset too, if that happened to me.”</a:t>
            </a:r>
          </a:p>
          <a:p>
            <a:pPr lvl="3"/>
            <a:r>
              <a:rPr lang="en-US" dirty="0" smtClean="0"/>
              <a:t>“I understand how you’d feel that way.”</a:t>
            </a:r>
          </a:p>
          <a:p>
            <a:pPr lvl="3"/>
            <a:r>
              <a:rPr lang="en-US" dirty="0" smtClean="0"/>
              <a:t>“That must have really hurt you.”</a:t>
            </a:r>
          </a:p>
          <a:p>
            <a:pPr>
              <a:buFont typeface="+mj-lt"/>
              <a:buAutoNum type="arabicPeriod"/>
            </a:pPr>
            <a:r>
              <a:rPr lang="en-US" dirty="0" smtClean="0"/>
              <a:t>Move the conversation along. </a:t>
            </a:r>
          </a:p>
          <a:p>
            <a:pPr lvl="3"/>
            <a:r>
              <a:rPr lang="en-US" dirty="0" smtClean="0"/>
              <a:t>Redirect them to something less painful.</a:t>
            </a:r>
          </a:p>
        </p:txBody>
      </p:sp>
    </p:spTree>
    <p:extLst>
      <p:ext uri="{BB962C8B-B14F-4D97-AF65-F5344CB8AC3E}">
        <p14:creationId xmlns:p14="http://schemas.microsoft.com/office/powerpoint/2010/main" val="724095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Why is it so hard?</a:t>
            </a:r>
            <a:endParaRPr lang="en-US" dirty="0">
              <a:solidFill>
                <a:schemeClr val="accent4">
                  <a:lumMod val="75000"/>
                </a:schemeClr>
              </a:solidFill>
            </a:endParaRPr>
          </a:p>
        </p:txBody>
      </p:sp>
      <p:sp>
        <p:nvSpPr>
          <p:cNvPr id="3" name="Content Placeholder 2"/>
          <p:cNvSpPr>
            <a:spLocks noGrp="1"/>
          </p:cNvSpPr>
          <p:nvPr>
            <p:ph idx="1"/>
          </p:nvPr>
        </p:nvSpPr>
        <p:spPr>
          <a:xfrm>
            <a:off x="838200" y="1100628"/>
            <a:ext cx="7505700" cy="3852372"/>
          </a:xfrm>
        </p:spPr>
        <p:txBody>
          <a:bodyPr>
            <a:normAutofit fontScale="92500" lnSpcReduction="20000"/>
          </a:bodyPr>
          <a:lstStyle/>
          <a:p>
            <a:pPr>
              <a:buFont typeface="Wingdings" panose="05000000000000000000" pitchFamily="2" charset="2"/>
              <a:buChar char="q"/>
            </a:pPr>
            <a:r>
              <a:rPr lang="en-US" sz="2800" b="0" dirty="0" smtClean="0"/>
              <a:t>My friend makes negative statements that I don’t know how to respond to</a:t>
            </a:r>
          </a:p>
          <a:p>
            <a:pPr>
              <a:buFont typeface="Wingdings" panose="05000000000000000000" pitchFamily="2" charset="2"/>
              <a:buChar char="q"/>
            </a:pPr>
            <a:r>
              <a:rPr lang="en-US" sz="2800" b="0" dirty="0" smtClean="0"/>
              <a:t> He doesn’t know where he is…wants to go “home”</a:t>
            </a:r>
          </a:p>
          <a:p>
            <a:pPr>
              <a:buFont typeface="Wingdings" panose="05000000000000000000" pitchFamily="2" charset="2"/>
              <a:buChar char="q"/>
            </a:pPr>
            <a:r>
              <a:rPr lang="en-US" sz="2800" b="0" dirty="0" smtClean="0"/>
              <a:t>She forgets who I am</a:t>
            </a:r>
          </a:p>
          <a:p>
            <a:pPr>
              <a:buFont typeface="Wingdings" panose="05000000000000000000" pitchFamily="2" charset="2"/>
              <a:buChar char="q"/>
            </a:pPr>
            <a:r>
              <a:rPr lang="en-US" sz="2800" b="0" dirty="0" smtClean="0"/>
              <a:t>She repeats the same thing over and over</a:t>
            </a:r>
          </a:p>
          <a:p>
            <a:pPr>
              <a:buFont typeface="Wingdings" panose="05000000000000000000" pitchFamily="2" charset="2"/>
              <a:buChar char="q"/>
            </a:pPr>
            <a:r>
              <a:rPr lang="en-US" sz="2800" b="0" dirty="0" smtClean="0"/>
              <a:t>He seems to have lost touch with reality</a:t>
            </a:r>
          </a:p>
          <a:p>
            <a:pPr marL="0" indent="0"/>
            <a:endParaRPr lang="en-US" sz="2800" b="0" dirty="0" smtClean="0"/>
          </a:p>
          <a:p>
            <a:pPr marL="0" indent="0"/>
            <a:r>
              <a:rPr lang="en-US" sz="2800" i="1" u="sng" dirty="0" smtClean="0">
                <a:solidFill>
                  <a:srgbClr val="0070C0"/>
                </a:solidFill>
              </a:rPr>
              <a:t>…..and I JUST DON’T KNOW WHAT TO SAY!!!</a:t>
            </a:r>
          </a:p>
          <a:p>
            <a:endParaRPr lang="en-US" b="0" u="sng" dirty="0">
              <a:solidFill>
                <a:srgbClr val="0070C0"/>
              </a:solidFill>
            </a:endParaRPr>
          </a:p>
        </p:txBody>
      </p:sp>
    </p:spTree>
    <p:extLst>
      <p:ext uri="{BB962C8B-B14F-4D97-AF65-F5344CB8AC3E}">
        <p14:creationId xmlns:p14="http://schemas.microsoft.com/office/powerpoint/2010/main" val="993263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Final thoughts</a:t>
            </a:r>
            <a:endParaRPr lang="en-US" dirty="0">
              <a:solidFill>
                <a:schemeClr val="accent4">
                  <a:lumMod val="75000"/>
                </a:schemeClr>
              </a:solidFill>
            </a:endParaRPr>
          </a:p>
        </p:txBody>
      </p:sp>
      <p:sp>
        <p:nvSpPr>
          <p:cNvPr id="3" name="Content Placeholder 2"/>
          <p:cNvSpPr>
            <a:spLocks noGrp="1"/>
          </p:cNvSpPr>
          <p:nvPr>
            <p:ph idx="1"/>
          </p:nvPr>
        </p:nvSpPr>
        <p:spPr/>
        <p:txBody>
          <a:bodyPr>
            <a:normAutofit/>
          </a:bodyPr>
          <a:lstStyle/>
          <a:p>
            <a:r>
              <a:rPr lang="en-US" sz="3200" dirty="0" smtClean="0"/>
              <a:t>Three steps to a successful conversation:</a:t>
            </a:r>
          </a:p>
          <a:p>
            <a:endParaRPr lang="en-US" sz="3200" dirty="0" smtClean="0"/>
          </a:p>
          <a:p>
            <a:pPr>
              <a:buFont typeface="+mj-lt"/>
              <a:buAutoNum type="arabicPeriod"/>
            </a:pPr>
            <a:r>
              <a:rPr lang="en-US" sz="3200" dirty="0" smtClean="0"/>
              <a:t>   </a:t>
            </a:r>
            <a:r>
              <a:rPr lang="en-US" sz="3200" u="sng" dirty="0" smtClean="0">
                <a:solidFill>
                  <a:srgbClr val="FF0000"/>
                </a:solidFill>
              </a:rPr>
              <a:t>V</a:t>
            </a:r>
            <a:r>
              <a:rPr lang="en-US" sz="3200" u="sng" dirty="0" smtClean="0"/>
              <a:t>ALIDATE</a:t>
            </a:r>
            <a:r>
              <a:rPr lang="en-US" sz="3200" dirty="0" smtClean="0"/>
              <a:t> the underlying feelings</a:t>
            </a:r>
          </a:p>
          <a:p>
            <a:pPr>
              <a:buFont typeface="+mj-lt"/>
              <a:buAutoNum type="arabicPeriod"/>
            </a:pPr>
            <a:r>
              <a:rPr lang="en-US" sz="3200" dirty="0" smtClean="0"/>
              <a:t>   </a:t>
            </a:r>
            <a:r>
              <a:rPr lang="en-US" sz="3200" u="sng" dirty="0" smtClean="0">
                <a:solidFill>
                  <a:srgbClr val="FF0000"/>
                </a:solidFill>
              </a:rPr>
              <a:t>J</a:t>
            </a:r>
            <a:r>
              <a:rPr lang="en-US" sz="3200" u="sng" dirty="0" smtClean="0"/>
              <a:t>OIN</a:t>
            </a:r>
            <a:r>
              <a:rPr lang="en-US" sz="3200" dirty="0" smtClean="0"/>
              <a:t> </a:t>
            </a:r>
            <a:r>
              <a:rPr lang="en-US" sz="3200" i="1" dirty="0" smtClean="0"/>
              <a:t>their</a:t>
            </a:r>
            <a:r>
              <a:rPr lang="en-US" sz="3200" dirty="0" smtClean="0"/>
              <a:t> agenda</a:t>
            </a:r>
          </a:p>
          <a:p>
            <a:pPr>
              <a:buFont typeface="+mj-lt"/>
              <a:buAutoNum type="arabicPeriod"/>
            </a:pPr>
            <a:r>
              <a:rPr lang="en-US" sz="3200" dirty="0" smtClean="0"/>
              <a:t>   </a:t>
            </a:r>
            <a:r>
              <a:rPr lang="en-US" sz="3200" u="sng" dirty="0" smtClean="0">
                <a:solidFill>
                  <a:srgbClr val="FF0000"/>
                </a:solidFill>
              </a:rPr>
              <a:t>R</a:t>
            </a:r>
            <a:r>
              <a:rPr lang="en-US" sz="3200" u="sng" dirty="0" smtClean="0"/>
              <a:t>EDIRECT</a:t>
            </a:r>
            <a:r>
              <a:rPr lang="en-US" sz="3200" dirty="0" smtClean="0"/>
              <a:t> the conversation if you can</a:t>
            </a:r>
            <a:endParaRPr lang="en-US" sz="3200" dirty="0"/>
          </a:p>
        </p:txBody>
      </p:sp>
    </p:spTree>
    <p:extLst>
      <p:ext uri="{BB962C8B-B14F-4D97-AF65-F5344CB8AC3E}">
        <p14:creationId xmlns:p14="http://schemas.microsoft.com/office/powerpoint/2010/main" val="2240556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Questions/comments</a:t>
            </a:r>
            <a:endParaRPr lang="en-US" dirty="0">
              <a:solidFill>
                <a:schemeClr val="accent4">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447800"/>
            <a:ext cx="3165475" cy="289607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35962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References</a:t>
            </a:r>
            <a:endParaRPr lang="en-US" dirty="0">
              <a:solidFill>
                <a:schemeClr val="accent4">
                  <a:lumMod val="75000"/>
                </a:schemeClr>
              </a:solidFill>
            </a:endParaRPr>
          </a:p>
        </p:txBody>
      </p:sp>
      <p:sp>
        <p:nvSpPr>
          <p:cNvPr id="3" name="Content Placeholder 2"/>
          <p:cNvSpPr>
            <a:spLocks noGrp="1"/>
          </p:cNvSpPr>
          <p:nvPr>
            <p:ph idx="1"/>
          </p:nvPr>
        </p:nvSpPr>
        <p:spPr>
          <a:xfrm>
            <a:off x="822960" y="838200"/>
            <a:ext cx="7520940" cy="4114800"/>
          </a:xfrm>
        </p:spPr>
        <p:txBody>
          <a:bodyPr>
            <a:normAutofit fontScale="92500" lnSpcReduction="20000"/>
          </a:bodyPr>
          <a:lstStyle/>
          <a:p>
            <a:r>
              <a:rPr lang="en-US" i="1" dirty="0" smtClean="0"/>
              <a:t>Empathy for Alzheimer’s: The Validation Method. </a:t>
            </a:r>
            <a:r>
              <a:rPr lang="en-US" dirty="0" smtClean="0"/>
              <a:t>March 8, 2016, retrieved from </a:t>
            </a:r>
            <a:r>
              <a:rPr lang="en-US" dirty="0" smtClean="0">
                <a:hlinkClick r:id="rId2"/>
              </a:rPr>
              <a:t>http://www.alzheimers.net/2013-11-07//validation-method-for-alzheimers</a:t>
            </a:r>
            <a:endParaRPr lang="en-US" dirty="0" smtClean="0"/>
          </a:p>
          <a:p>
            <a:r>
              <a:rPr lang="en-US" dirty="0" smtClean="0"/>
              <a:t>Camp, Cameron </a:t>
            </a:r>
            <a:r>
              <a:rPr lang="en-US" dirty="0"/>
              <a:t> </a:t>
            </a:r>
          </a:p>
          <a:p>
            <a:r>
              <a:rPr lang="en-US" u="sng">
                <a:hlinkClick r:id="rId3"/>
              </a:rPr>
              <a:t>https://www.amazon.com/Hiding-Stranger-Mirror-Detectives-Associated/dp/0984886400</a:t>
            </a:r>
            <a:endParaRPr lang="en-US"/>
          </a:p>
          <a:p>
            <a:endParaRPr lang="en-US" dirty="0" smtClean="0"/>
          </a:p>
          <a:p>
            <a:r>
              <a:rPr lang="en-US" dirty="0" smtClean="0"/>
              <a:t>Feil, Naomi (1992) </a:t>
            </a:r>
            <a:r>
              <a:rPr lang="en-US" i="1" dirty="0" smtClean="0"/>
              <a:t>Validation The Feil Method</a:t>
            </a:r>
            <a:r>
              <a:rPr lang="en-US" dirty="0" smtClean="0"/>
              <a:t>, Cleveland, Ohio: Edward Feil Productions</a:t>
            </a:r>
          </a:p>
          <a:p>
            <a:r>
              <a:rPr lang="en-US" dirty="0" smtClean="0"/>
              <a:t>Guide, Gilbert. </a:t>
            </a:r>
            <a:r>
              <a:rPr lang="en-US" i="1" dirty="0" smtClean="0"/>
              <a:t>Validation Therapy, Redirection. </a:t>
            </a:r>
            <a:r>
              <a:rPr lang="en-US" dirty="0" smtClean="0"/>
              <a:t>March 8, 2016, retrieved from </a:t>
            </a:r>
            <a:r>
              <a:rPr lang="en-US" dirty="0" smtClean="0">
                <a:hlinkClick r:id="rId4"/>
              </a:rPr>
              <a:t>https://www.caring.com/articles/validation-therapy-and-redirection-for-demetia</a:t>
            </a:r>
            <a:endParaRPr lang="en-US" dirty="0" smtClean="0"/>
          </a:p>
          <a:p>
            <a:r>
              <a:rPr lang="en-US" dirty="0" smtClean="0"/>
              <a:t>Lunde, Angela (2010). </a:t>
            </a:r>
            <a:r>
              <a:rPr lang="en-US" i="1" dirty="0" smtClean="0"/>
              <a:t>Tips for diffusing anger in those with Dementia.</a:t>
            </a:r>
            <a:r>
              <a:rPr lang="en-US" dirty="0" smtClean="0"/>
              <a:t> March 8, 2016, retrieved from </a:t>
            </a:r>
            <a:r>
              <a:rPr lang="en-US" dirty="0" smtClean="0">
                <a:hlinkClick r:id="rId5"/>
              </a:rPr>
              <a:t>http://www.mayoclinic.org/dementia-anger/expert-blog/bgp-20055836?p=1</a:t>
            </a:r>
            <a:endParaRPr lang="en-US" dirty="0" smtClean="0"/>
          </a:p>
          <a:p>
            <a:r>
              <a:rPr lang="en-US" dirty="0" smtClean="0"/>
              <a:t>Solman, Paul (2015). </a:t>
            </a:r>
            <a:r>
              <a:rPr lang="en-US" i="1" dirty="0" smtClean="0"/>
              <a:t>With Dementia, Reality Sometimes Hurts More than it Helps. </a:t>
            </a:r>
            <a:r>
              <a:rPr lang="en-US" dirty="0" smtClean="0"/>
              <a:t>March8, 2016. retrieved from </a:t>
            </a:r>
            <a:r>
              <a:rPr lang="en-US" dirty="0" smtClean="0">
                <a:hlinkClick r:id="rId6"/>
              </a:rPr>
              <a:t>http://www.pbs.org/newshour/making-sense/tips-for-talking-dementia-coach/</a:t>
            </a:r>
            <a:endParaRPr lang="en-US" dirty="0" smtClean="0"/>
          </a:p>
          <a:p>
            <a:r>
              <a:rPr lang="en-US" dirty="0" smtClean="0"/>
              <a:t>Zeisel, Joseph (2011).  </a:t>
            </a:r>
            <a:r>
              <a:rPr lang="en-US" i="1" dirty="0" smtClean="0"/>
              <a:t>How to Respond to a Person with Dementia who is Angry.  </a:t>
            </a:r>
            <a:r>
              <a:rPr lang="en-US" dirty="0" smtClean="0"/>
              <a:t>March 8, 2016, retrieved from </a:t>
            </a:r>
            <a:r>
              <a:rPr lang="en-US" dirty="0" smtClean="0">
                <a:hlinkClick r:id="rId7"/>
              </a:rPr>
              <a:t>http://www.huffingtonpost.com/john-zeisel-phd/anger-and-dementia_b_1086886.html</a:t>
            </a:r>
            <a:endParaRPr lang="en-US" dirty="0" smtClean="0"/>
          </a:p>
          <a:p>
            <a:endParaRPr lang="en-US" dirty="0" smtClean="0"/>
          </a:p>
          <a:p>
            <a:endParaRPr lang="en-US" i="1" dirty="0"/>
          </a:p>
        </p:txBody>
      </p:sp>
    </p:spTree>
    <p:extLst>
      <p:ext uri="{BB962C8B-B14F-4D97-AF65-F5344CB8AC3E}">
        <p14:creationId xmlns:p14="http://schemas.microsoft.com/office/powerpoint/2010/main" val="338086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The old way: Reality orientation</a:t>
            </a:r>
            <a:endParaRPr lang="en-US" dirty="0">
              <a:solidFill>
                <a:schemeClr val="accent4">
                  <a:lumMod val="75000"/>
                </a:schemeClr>
              </a:solidFill>
            </a:endParaRPr>
          </a:p>
        </p:txBody>
      </p:sp>
      <p:sp>
        <p:nvSpPr>
          <p:cNvPr id="3" name="Content Placeholder 2"/>
          <p:cNvSpPr>
            <a:spLocks noGrp="1"/>
          </p:cNvSpPr>
          <p:nvPr>
            <p:ph idx="1"/>
          </p:nvPr>
        </p:nvSpPr>
        <p:spPr>
          <a:xfrm>
            <a:off x="828604" y="838200"/>
            <a:ext cx="7520940" cy="3579849"/>
          </a:xfrm>
        </p:spPr>
        <p:txBody>
          <a:bodyPr/>
          <a:lstStyle/>
          <a:p>
            <a:endParaRPr lang="en-US" b="0" dirty="0"/>
          </a:p>
          <a:p>
            <a:r>
              <a:rPr lang="en-US" sz="2800" b="0" dirty="0" smtClean="0"/>
              <a:t>Reality </a:t>
            </a:r>
            <a:r>
              <a:rPr lang="en-US" sz="2800" b="0" dirty="0" smtClean="0"/>
              <a:t>sometimes hurts more than it helps</a:t>
            </a:r>
          </a:p>
          <a:p>
            <a:endParaRPr lang="en-US" sz="2800" b="0" dirty="0" smtClean="0"/>
          </a:p>
          <a:p>
            <a:r>
              <a:rPr lang="en-US" sz="2800" b="0" dirty="0" smtClean="0"/>
              <a:t>SCENARIO: Your friend keeps saying, “I want to go home.”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895600"/>
            <a:ext cx="2409825" cy="18954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27602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 </a:t>
            </a:r>
            <a:endParaRPr lang="en-US" dirty="0"/>
          </a:p>
        </p:txBody>
      </p:sp>
      <p:sp>
        <p:nvSpPr>
          <p:cNvPr id="3" name="Content Placeholder 2"/>
          <p:cNvSpPr>
            <a:spLocks noGrp="1"/>
          </p:cNvSpPr>
          <p:nvPr>
            <p:ph idx="1"/>
          </p:nvPr>
        </p:nvSpPr>
        <p:spPr>
          <a:xfrm>
            <a:off x="822960" y="1100628"/>
            <a:ext cx="7520940" cy="4080972"/>
          </a:xfrm>
        </p:spPr>
        <p:txBody>
          <a:bodyPr>
            <a:normAutofit/>
          </a:bodyPr>
          <a:lstStyle/>
          <a:p>
            <a:r>
              <a:rPr lang="en-US" i="1" dirty="0" smtClean="0"/>
              <a:t>Hanh is a resident in the Health Center, Praveen is her daughter who is visiting.</a:t>
            </a:r>
          </a:p>
          <a:p>
            <a:endParaRPr lang="en-US" dirty="0"/>
          </a:p>
          <a:p>
            <a:r>
              <a:rPr lang="en-US" dirty="0" smtClean="0"/>
              <a:t>Hanh:  </a:t>
            </a:r>
            <a:r>
              <a:rPr lang="en-US" dirty="0"/>
              <a:t>I WANT TO GO HOME</a:t>
            </a:r>
            <a:r>
              <a:rPr lang="en-US" dirty="0" smtClean="0"/>
              <a:t>.</a:t>
            </a:r>
          </a:p>
          <a:p>
            <a:endParaRPr lang="en-US" dirty="0"/>
          </a:p>
          <a:p>
            <a:r>
              <a:rPr lang="en-US" dirty="0" smtClean="0"/>
              <a:t>Praveen: </a:t>
            </a:r>
            <a:r>
              <a:rPr lang="en-US" dirty="0"/>
              <a:t>YOU ARE AT HOME</a:t>
            </a:r>
            <a:r>
              <a:rPr lang="en-US" dirty="0" smtClean="0"/>
              <a:t>.</a:t>
            </a:r>
          </a:p>
          <a:p>
            <a:endParaRPr lang="en-US" dirty="0"/>
          </a:p>
          <a:p>
            <a:r>
              <a:rPr lang="en-US" dirty="0" smtClean="0"/>
              <a:t>Hanh:  </a:t>
            </a:r>
            <a:r>
              <a:rPr lang="en-US" dirty="0"/>
              <a:t>THIS ISN’T MY HOME. WHO ARE THESE PEOPLE</a:t>
            </a:r>
            <a:r>
              <a:rPr lang="en-US" dirty="0" smtClean="0"/>
              <a:t>?</a:t>
            </a:r>
          </a:p>
          <a:p>
            <a:endParaRPr lang="en-US" dirty="0"/>
          </a:p>
          <a:p>
            <a:r>
              <a:rPr lang="en-US" dirty="0" smtClean="0"/>
              <a:t>Praveen:  </a:t>
            </a:r>
            <a:r>
              <a:rPr lang="en-US" dirty="0"/>
              <a:t>YOU LIVE HERE NOW MOM.  YOU SOLD YOUR HOUSE AFTER DAD DIED</a:t>
            </a:r>
            <a:r>
              <a:rPr lang="en-US" dirty="0" smtClean="0"/>
              <a:t>.</a:t>
            </a:r>
          </a:p>
          <a:p>
            <a:endParaRPr lang="en-US" dirty="0"/>
          </a:p>
          <a:p>
            <a:r>
              <a:rPr lang="en-US" dirty="0" smtClean="0"/>
              <a:t>Hanh: </a:t>
            </a:r>
            <a:r>
              <a:rPr lang="en-US" dirty="0"/>
              <a:t>DAD’S DEAD? OH NO! WHAT WILL I DO?</a:t>
            </a:r>
          </a:p>
          <a:p>
            <a:endParaRPr lang="en-US" dirty="0"/>
          </a:p>
        </p:txBody>
      </p:sp>
    </p:spTree>
    <p:extLst>
      <p:ext uri="{BB962C8B-B14F-4D97-AF65-F5344CB8AC3E}">
        <p14:creationId xmlns:p14="http://schemas.microsoft.com/office/powerpoint/2010/main" val="829127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 </a:t>
            </a:r>
            <a:r>
              <a:rPr lang="en-US" i="1" dirty="0" smtClean="0"/>
              <a:t>USING VALIDATION</a:t>
            </a:r>
            <a:endParaRPr lang="en-US" i="1" dirty="0"/>
          </a:p>
        </p:txBody>
      </p:sp>
      <p:sp>
        <p:nvSpPr>
          <p:cNvPr id="3" name="Content Placeholder 2"/>
          <p:cNvSpPr>
            <a:spLocks noGrp="1"/>
          </p:cNvSpPr>
          <p:nvPr>
            <p:ph idx="1"/>
          </p:nvPr>
        </p:nvSpPr>
        <p:spPr>
          <a:xfrm>
            <a:off x="822960" y="1100628"/>
            <a:ext cx="7520940" cy="4690572"/>
          </a:xfrm>
        </p:spPr>
        <p:txBody>
          <a:bodyPr/>
          <a:lstStyle/>
          <a:p>
            <a:r>
              <a:rPr lang="en-US" dirty="0" smtClean="0"/>
              <a:t>Hanh:  </a:t>
            </a:r>
            <a:r>
              <a:rPr lang="en-US" dirty="0"/>
              <a:t>I WANT TO GO HOME</a:t>
            </a:r>
            <a:r>
              <a:rPr lang="en-US" dirty="0" smtClean="0"/>
              <a:t>.</a:t>
            </a:r>
          </a:p>
          <a:p>
            <a:r>
              <a:rPr lang="en-US" dirty="0" smtClean="0"/>
              <a:t>Praveen: </a:t>
            </a:r>
            <a:r>
              <a:rPr lang="en-US" dirty="0"/>
              <a:t>YOU MUST REALLY MISS YOUR HOME.</a:t>
            </a:r>
          </a:p>
          <a:p>
            <a:r>
              <a:rPr lang="en-US" dirty="0" smtClean="0"/>
              <a:t>Hanh:  </a:t>
            </a:r>
            <a:r>
              <a:rPr lang="en-US" dirty="0"/>
              <a:t>I DO.</a:t>
            </a:r>
          </a:p>
          <a:p>
            <a:r>
              <a:rPr lang="en-US" dirty="0" smtClean="0"/>
              <a:t>Praveen:  </a:t>
            </a:r>
            <a:r>
              <a:rPr lang="en-US" dirty="0"/>
              <a:t>WHAT DO YOU MISS THE MOST?</a:t>
            </a:r>
          </a:p>
          <a:p>
            <a:r>
              <a:rPr lang="en-US" dirty="0" smtClean="0"/>
              <a:t>Hanh: </a:t>
            </a:r>
            <a:r>
              <a:rPr lang="en-US" dirty="0"/>
              <a:t>I MISS COOKING IN MY KITCHEN. </a:t>
            </a:r>
          </a:p>
          <a:p>
            <a:r>
              <a:rPr lang="en-US" dirty="0" smtClean="0"/>
              <a:t>Praveen: </a:t>
            </a:r>
            <a:r>
              <a:rPr lang="en-US" dirty="0"/>
              <a:t>WHAT WAS YOUR FAVORITE THING TO COOK?</a:t>
            </a:r>
          </a:p>
          <a:p>
            <a:r>
              <a:rPr lang="en-US" dirty="0" smtClean="0"/>
              <a:t>Hanh: </a:t>
            </a:r>
            <a:r>
              <a:rPr lang="en-US" dirty="0"/>
              <a:t>I LOVED COOKING SUNDAY DINNERS FOR THE WHOLE FAMILY.</a:t>
            </a:r>
          </a:p>
          <a:p>
            <a:r>
              <a:rPr lang="en-US" dirty="0" smtClean="0"/>
              <a:t>Praveen: </a:t>
            </a:r>
            <a:r>
              <a:rPr lang="en-US" dirty="0"/>
              <a:t>YOU KNOW, IT’S ALMOST LUNCH TIME. LET’S GO SEE WHAT’S COOKING UP HERE IN OUR KITCHEN TODAY….</a:t>
            </a:r>
          </a:p>
          <a:p>
            <a:endParaRPr lang="en-US" dirty="0"/>
          </a:p>
        </p:txBody>
      </p:sp>
    </p:spTree>
    <p:extLst>
      <p:ext uri="{BB962C8B-B14F-4D97-AF65-F5344CB8AC3E}">
        <p14:creationId xmlns:p14="http://schemas.microsoft.com/office/powerpoint/2010/main" val="439495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The old way: reality orientation</a:t>
            </a:r>
            <a:endParaRPr lang="en-US" dirty="0">
              <a:solidFill>
                <a:schemeClr val="accent4">
                  <a:lumMod val="75000"/>
                </a:schemeClr>
              </a:solidFill>
            </a:endParaRPr>
          </a:p>
        </p:txBody>
      </p:sp>
      <p:sp>
        <p:nvSpPr>
          <p:cNvPr id="3" name="Content Placeholder 2"/>
          <p:cNvSpPr>
            <a:spLocks noGrp="1"/>
          </p:cNvSpPr>
          <p:nvPr>
            <p:ph idx="1"/>
          </p:nvPr>
        </p:nvSpPr>
        <p:spPr/>
        <p:txBody>
          <a:bodyPr>
            <a:normAutofit/>
          </a:bodyPr>
          <a:lstStyle/>
          <a:p>
            <a:r>
              <a:rPr lang="en-US" sz="3200" dirty="0" smtClean="0"/>
              <a:t>What </a:t>
            </a:r>
            <a:r>
              <a:rPr lang="en-US" sz="3200" dirty="0"/>
              <a:t>didn’t work</a:t>
            </a:r>
            <a:r>
              <a:rPr lang="en-US" sz="3200" dirty="0" smtClean="0"/>
              <a:t>?</a:t>
            </a:r>
          </a:p>
          <a:p>
            <a:endParaRPr lang="en-US" sz="3200" dirty="0" smtClean="0"/>
          </a:p>
          <a:p>
            <a:r>
              <a:rPr lang="en-US" sz="3200" dirty="0" smtClean="0"/>
              <a:t>How did it make  the resident feel?</a:t>
            </a:r>
            <a:endParaRPr lang="en-US" sz="3200" dirty="0"/>
          </a:p>
          <a:p>
            <a:endParaRPr lang="en-US" sz="3200" dirty="0" smtClean="0"/>
          </a:p>
          <a:p>
            <a:r>
              <a:rPr lang="en-US" sz="3200" dirty="0" smtClean="0"/>
              <a:t>How did it make the daughter feel?</a:t>
            </a:r>
            <a:endParaRPr lang="en-US" sz="3200" dirty="0"/>
          </a:p>
        </p:txBody>
      </p:sp>
    </p:spTree>
    <p:extLst>
      <p:ext uri="{BB962C8B-B14F-4D97-AF65-F5344CB8AC3E}">
        <p14:creationId xmlns:p14="http://schemas.microsoft.com/office/powerpoint/2010/main" val="1945934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REALITY ORIENTATION </a:t>
            </a:r>
            <a:endParaRPr lang="en-US" dirty="0">
              <a:solidFill>
                <a:schemeClr val="accent4">
                  <a:lumMod val="75000"/>
                </a:schemeClr>
              </a:solidFill>
            </a:endParaRPr>
          </a:p>
        </p:txBody>
      </p:sp>
      <p:sp>
        <p:nvSpPr>
          <p:cNvPr id="3" name="Content Placeholder 2"/>
          <p:cNvSpPr>
            <a:spLocks noGrp="1"/>
          </p:cNvSpPr>
          <p:nvPr>
            <p:ph idx="1"/>
          </p:nvPr>
        </p:nvSpPr>
        <p:spPr>
          <a:xfrm>
            <a:off x="822960" y="914400"/>
            <a:ext cx="7520940" cy="3766077"/>
          </a:xfrm>
        </p:spPr>
        <p:txBody>
          <a:bodyPr>
            <a:normAutofit/>
          </a:bodyPr>
          <a:lstStyle/>
          <a:p>
            <a:endParaRPr lang="en-US" dirty="0" smtClean="0"/>
          </a:p>
          <a:p>
            <a:r>
              <a:rPr lang="en-US" dirty="0" smtClean="0"/>
              <a:t>WHY DOESN’T IT WORK?</a:t>
            </a:r>
          </a:p>
          <a:p>
            <a:pPr lvl="2">
              <a:buFont typeface="Wingdings" panose="05000000000000000000" pitchFamily="2" charset="2"/>
              <a:buChar char="q"/>
            </a:pPr>
            <a:r>
              <a:rPr lang="en-US" dirty="0" smtClean="0"/>
              <a:t> Frontal lobe </a:t>
            </a:r>
            <a:r>
              <a:rPr lang="en-US" dirty="0"/>
              <a:t>= Reasoning</a:t>
            </a:r>
            <a:endParaRPr lang="en-US" dirty="0" smtClean="0"/>
          </a:p>
          <a:p>
            <a:pPr lvl="2">
              <a:buFont typeface="Wingdings" panose="05000000000000000000" pitchFamily="2" charset="2"/>
              <a:buChar char="q"/>
            </a:pPr>
            <a:r>
              <a:rPr lang="en-US" dirty="0" smtClean="0"/>
              <a:t> Parietal lobe = “GPS” telling me where things are</a:t>
            </a:r>
          </a:p>
          <a:p>
            <a:pPr lvl="2">
              <a:buFont typeface="Wingdings" panose="05000000000000000000" pitchFamily="2" charset="2"/>
              <a:buChar char="q"/>
            </a:pPr>
            <a:r>
              <a:rPr lang="en-US" dirty="0" smtClean="0"/>
              <a:t> Amygdala = emotional center</a:t>
            </a:r>
            <a:endParaRPr lang="en-US" dirty="0"/>
          </a:p>
          <a:p>
            <a:pPr marL="9144" lvl="1" indent="0">
              <a:buNone/>
            </a:pPr>
            <a:endParaRPr lang="en-US" dirty="0" smtClean="0"/>
          </a:p>
          <a:p>
            <a:pPr marL="9144" lvl="1" indent="0">
              <a:buNone/>
            </a:pPr>
            <a:r>
              <a:rPr lang="en-US" dirty="0" smtClean="0"/>
              <a:t>SO…reality orientation uses the frontal &amp; parietal lobes in this case AND those areas are not working so well. </a:t>
            </a:r>
          </a:p>
          <a:p>
            <a:pPr marL="9144" lvl="1" indent="0">
              <a:buNone/>
            </a:pPr>
            <a:endParaRPr lang="en-US" dirty="0"/>
          </a:p>
          <a:p>
            <a:pPr marL="9144" lvl="1" indent="0">
              <a:buNone/>
            </a:pPr>
            <a:r>
              <a:rPr lang="en-US" dirty="0" smtClean="0"/>
              <a:t>BUT the amygdala IS working, so the resident with dementia becomes emotional.</a:t>
            </a:r>
          </a:p>
          <a:p>
            <a:pPr marL="9144" lvl="1" indent="0">
              <a:buNone/>
            </a:pPr>
            <a:endParaRPr lang="en-US" dirty="0"/>
          </a:p>
          <a:p>
            <a:pPr marL="9144" lvl="1" indent="0">
              <a:buNone/>
            </a:pPr>
            <a:r>
              <a:rPr lang="en-US" dirty="0" smtClean="0"/>
              <a:t>Physical behaviors are born here too…they’re confused, you’re irritating them, and their emotions are working…PUNCH/SCREAM/SLAP!!</a:t>
            </a:r>
            <a:endParaRPr lang="en-US" dirty="0"/>
          </a:p>
        </p:txBody>
      </p:sp>
    </p:spTree>
    <p:extLst>
      <p:ext uri="{BB962C8B-B14F-4D97-AF65-F5344CB8AC3E}">
        <p14:creationId xmlns:p14="http://schemas.microsoft.com/office/powerpoint/2010/main" val="860048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The validation method</a:t>
            </a:r>
            <a:endParaRPr lang="en-US" dirty="0">
              <a:solidFill>
                <a:schemeClr val="accent4">
                  <a:lumMod val="75000"/>
                </a:schemeClr>
              </a:solidFill>
            </a:endParaRP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sz="1800" dirty="0" smtClean="0"/>
              <a:t>Developed in the 1960’s and 1970’s by Naomi Feil</a:t>
            </a:r>
          </a:p>
          <a:p>
            <a:pPr>
              <a:buFont typeface="Arial" panose="020B0604020202020204" pitchFamily="34" charset="0"/>
              <a:buChar char="•"/>
            </a:pPr>
            <a:r>
              <a:rPr lang="en-US" sz="1800" dirty="0" smtClean="0"/>
              <a:t>Focus is on EMPATHY  and LISTENING</a:t>
            </a:r>
          </a:p>
          <a:p>
            <a:pPr>
              <a:buFont typeface="Arial" panose="020B0604020202020204" pitchFamily="34" charset="0"/>
              <a:buChar char="•"/>
            </a:pPr>
            <a:r>
              <a:rPr lang="en-US" sz="1800" dirty="0" smtClean="0"/>
              <a:t>Provides a means for those with dementia to communicate and to work to resolve unfinished business</a:t>
            </a:r>
          </a:p>
          <a:p>
            <a:pPr lvl="3">
              <a:buFont typeface="Arial" panose="020B0604020202020204" pitchFamily="34" charset="0"/>
              <a:buChar char="•"/>
            </a:pPr>
            <a:r>
              <a:rPr lang="en-US" sz="1800" dirty="0" smtClean="0"/>
              <a:t>Our job is to offer place for expression of feelings either verbally or non-verbally</a:t>
            </a:r>
          </a:p>
          <a:p>
            <a:pPr lvl="3">
              <a:buFont typeface="Arial" panose="020B0604020202020204" pitchFamily="34" charset="0"/>
              <a:buChar char="•"/>
            </a:pPr>
            <a:r>
              <a:rPr lang="en-US" sz="1800" dirty="0" smtClean="0"/>
              <a:t>Validation goals:</a:t>
            </a:r>
          </a:p>
          <a:p>
            <a:pPr lvl="4">
              <a:buFont typeface="Arial" panose="020B0604020202020204" pitchFamily="34" charset="0"/>
              <a:buChar char="•"/>
            </a:pPr>
            <a:r>
              <a:rPr lang="en-US" sz="1800" dirty="0" smtClean="0"/>
              <a:t>Restore self worth</a:t>
            </a:r>
          </a:p>
          <a:p>
            <a:pPr lvl="4">
              <a:buFont typeface="Arial" panose="020B0604020202020204" pitchFamily="34" charset="0"/>
              <a:buChar char="•"/>
            </a:pPr>
            <a:r>
              <a:rPr lang="en-US" sz="1800" dirty="0" smtClean="0"/>
              <a:t>Reduce stress</a:t>
            </a:r>
          </a:p>
          <a:p>
            <a:pPr lvl="4">
              <a:buFont typeface="Arial" panose="020B0604020202020204" pitchFamily="34" charset="0"/>
              <a:buChar char="•"/>
            </a:pPr>
            <a:r>
              <a:rPr lang="en-US" sz="1800" dirty="0" smtClean="0"/>
              <a:t>Help to resolve unfinished conflict from the past</a:t>
            </a:r>
          </a:p>
          <a:p>
            <a:pPr lvl="4">
              <a:buFont typeface="Arial" panose="020B0604020202020204" pitchFamily="34" charset="0"/>
              <a:buChar char="•"/>
            </a:pPr>
            <a:r>
              <a:rPr lang="en-US" sz="1800" dirty="0" smtClean="0"/>
              <a:t>Increase communication/prevent withdrawal</a:t>
            </a:r>
          </a:p>
          <a:p>
            <a:pPr lvl="4">
              <a:buFont typeface="Arial" panose="020B0604020202020204" pitchFamily="34" charset="0"/>
              <a:buChar char="•"/>
            </a:pPr>
            <a:r>
              <a:rPr lang="en-US" sz="1800" dirty="0" smtClean="0"/>
              <a:t>Improve well being</a:t>
            </a:r>
          </a:p>
          <a:p>
            <a:pPr lvl="1">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408641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How do I practice Validation?</a:t>
            </a:r>
            <a:endParaRPr lang="en-US" dirty="0">
              <a:solidFill>
                <a:schemeClr val="accent4">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t>VALIDATE </a:t>
            </a:r>
            <a:r>
              <a:rPr lang="en-US" dirty="0"/>
              <a:t>the underlying </a:t>
            </a:r>
            <a:r>
              <a:rPr lang="en-US" dirty="0" smtClean="0"/>
              <a:t>feelings</a:t>
            </a:r>
          </a:p>
          <a:p>
            <a:pPr lvl="2">
              <a:buFont typeface="Wingdings" panose="05000000000000000000" pitchFamily="2" charset="2"/>
              <a:buChar char="q"/>
            </a:pPr>
            <a:r>
              <a:rPr lang="en-US" dirty="0"/>
              <a:t> </a:t>
            </a:r>
            <a:r>
              <a:rPr lang="en-US" dirty="0" smtClean="0"/>
              <a:t>What is the resident trying to say?</a:t>
            </a:r>
          </a:p>
          <a:p>
            <a:pPr lvl="2">
              <a:buFont typeface="Wingdings" panose="05000000000000000000" pitchFamily="2" charset="2"/>
              <a:buChar char="q"/>
            </a:pPr>
            <a:r>
              <a:rPr lang="en-US" dirty="0" smtClean="0"/>
              <a:t> Help them identify feelings associated with what they are expressing</a:t>
            </a:r>
          </a:p>
          <a:p>
            <a:r>
              <a:rPr lang="en-US" dirty="0" smtClean="0"/>
              <a:t>JOIN </a:t>
            </a:r>
            <a:r>
              <a:rPr lang="en-US" dirty="0"/>
              <a:t>their </a:t>
            </a:r>
            <a:r>
              <a:rPr lang="en-US" dirty="0" smtClean="0"/>
              <a:t>agenda</a:t>
            </a:r>
          </a:p>
          <a:p>
            <a:pPr lvl="2">
              <a:buFont typeface="Wingdings" panose="05000000000000000000" pitchFamily="2" charset="2"/>
              <a:buChar char="q"/>
            </a:pPr>
            <a:r>
              <a:rPr lang="en-US" dirty="0"/>
              <a:t> </a:t>
            </a:r>
            <a:r>
              <a:rPr lang="en-US" dirty="0" smtClean="0"/>
              <a:t>Don’t try to change the subject</a:t>
            </a:r>
          </a:p>
          <a:p>
            <a:pPr lvl="2">
              <a:buFont typeface="Wingdings" panose="05000000000000000000" pitchFamily="2" charset="2"/>
              <a:buChar char="q"/>
            </a:pPr>
            <a:r>
              <a:rPr lang="en-US" dirty="0" smtClean="0"/>
              <a:t> Don’t contradict what the resident is saying</a:t>
            </a:r>
          </a:p>
          <a:p>
            <a:pPr lvl="2">
              <a:buFont typeface="Wingdings" panose="05000000000000000000" pitchFamily="2" charset="2"/>
              <a:buChar char="q"/>
            </a:pPr>
            <a:r>
              <a:rPr lang="en-US" dirty="0" smtClean="0"/>
              <a:t> Don’t concern yourself with reality</a:t>
            </a:r>
          </a:p>
          <a:p>
            <a:pPr marL="0" indent="0"/>
            <a:r>
              <a:rPr lang="en-US" dirty="0"/>
              <a:t>R</a:t>
            </a:r>
            <a:r>
              <a:rPr lang="en-US" dirty="0" smtClean="0"/>
              <a:t>EDIRECT </a:t>
            </a:r>
            <a:r>
              <a:rPr lang="en-US" dirty="0"/>
              <a:t>the conversation if you </a:t>
            </a:r>
            <a:r>
              <a:rPr lang="en-US" dirty="0" smtClean="0"/>
              <a:t>can</a:t>
            </a:r>
          </a:p>
          <a:p>
            <a:pPr marL="573786" lvl="3" indent="-285750">
              <a:buFont typeface="Wingdings" panose="05000000000000000000" pitchFamily="2" charset="2"/>
              <a:buChar char="q"/>
            </a:pPr>
            <a:r>
              <a:rPr lang="en-US" dirty="0" smtClean="0"/>
              <a:t>Do this after your friend has had time to express their feelings and you acknowledge those feelings</a:t>
            </a:r>
          </a:p>
          <a:p>
            <a:pPr marL="573786" lvl="3" indent="-285750">
              <a:buFont typeface="Wingdings" panose="05000000000000000000" pitchFamily="2" charset="2"/>
              <a:buChar char="q"/>
            </a:pPr>
            <a:r>
              <a:rPr lang="en-US" dirty="0" smtClean="0"/>
              <a:t>Move the conversation along</a:t>
            </a:r>
          </a:p>
          <a:p>
            <a:pPr marL="802386" lvl="4" indent="-285750">
              <a:buFont typeface="Wingdings" panose="05000000000000000000" pitchFamily="2" charset="2"/>
              <a:buChar char="q"/>
            </a:pPr>
            <a:r>
              <a:rPr lang="en-US" dirty="0" smtClean="0"/>
              <a:t>Use the original conversation as the starting point</a:t>
            </a:r>
          </a:p>
          <a:p>
            <a:pPr marL="802386" lvl="4" indent="-285750">
              <a:buFont typeface="Wingdings" panose="05000000000000000000" pitchFamily="2" charset="2"/>
              <a:buChar char="q"/>
            </a:pPr>
            <a:r>
              <a:rPr lang="en-US" dirty="0" smtClean="0"/>
              <a:t>Try to start talking about positive memories associated with the original conversation</a:t>
            </a:r>
            <a:endParaRPr lang="en-US" dirty="0"/>
          </a:p>
        </p:txBody>
      </p:sp>
    </p:spTree>
    <p:extLst>
      <p:ext uri="{BB962C8B-B14F-4D97-AF65-F5344CB8AC3E}">
        <p14:creationId xmlns:p14="http://schemas.microsoft.com/office/powerpoint/2010/main" val="232884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373</TotalTime>
  <Words>1390</Words>
  <Application>Microsoft Office PowerPoint</Application>
  <PresentationFormat>On-screen Show (4:3)</PresentationFormat>
  <Paragraphs>189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Franklin Gothic Book</vt:lpstr>
      <vt:lpstr>Franklin Gothic Medium</vt:lpstr>
      <vt:lpstr>Tunga</vt:lpstr>
      <vt:lpstr>Wingdings</vt:lpstr>
      <vt:lpstr>Angles</vt:lpstr>
      <vt:lpstr>Something’s Missing:  Tips for talking with my Friend who  has Dementia </vt:lpstr>
      <vt:lpstr>Why is it so hard?</vt:lpstr>
      <vt:lpstr>The old way: Reality orientation</vt:lpstr>
      <vt:lpstr>Scenario #1 </vt:lpstr>
      <vt:lpstr>Scenario #1 USING VALIDATION</vt:lpstr>
      <vt:lpstr>The old way: reality orientation</vt:lpstr>
      <vt:lpstr>REALITY ORIENTATION </vt:lpstr>
      <vt:lpstr>The validation method</vt:lpstr>
      <vt:lpstr>How do I practice Validation?</vt:lpstr>
      <vt:lpstr>Scenario #2</vt:lpstr>
      <vt:lpstr>Scenario #2 using validation</vt:lpstr>
      <vt:lpstr>Validation </vt:lpstr>
      <vt:lpstr>Scenario # 3</vt:lpstr>
      <vt:lpstr>Scenario #3 using validation</vt:lpstr>
      <vt:lpstr>Follow up</vt:lpstr>
      <vt:lpstr>redirection</vt:lpstr>
      <vt:lpstr>Redirection</vt:lpstr>
      <vt:lpstr>redirection</vt:lpstr>
      <vt:lpstr>A few reminders:</vt:lpstr>
      <vt:lpstr>Final thoughts</vt:lpstr>
      <vt:lpstr>Questions/comments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Something’s Missing:  Tips for talking with my Friend who  has Dementia</dc:title>
  <dc:creator>Mary Linde</dc:creator>
  <cp:lastModifiedBy>Mary Linde</cp:lastModifiedBy>
  <cp:revision>34</cp:revision>
  <cp:lastPrinted>2019-03-21T20:26:00Z</cp:lastPrinted>
  <dcterms:created xsi:type="dcterms:W3CDTF">2016-03-08T19:08:54Z</dcterms:created>
  <dcterms:modified xsi:type="dcterms:W3CDTF">2022-01-07T19:09:36Z</dcterms:modified>
</cp:coreProperties>
</file>