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sldIdLst>
    <p:sldId id="256" r:id="rId2"/>
    <p:sldId id="278" r:id="rId3"/>
    <p:sldId id="267" r:id="rId4"/>
    <p:sldId id="284" r:id="rId5"/>
    <p:sldId id="268" r:id="rId6"/>
    <p:sldId id="272" r:id="rId7"/>
    <p:sldId id="281" r:id="rId8"/>
    <p:sldId id="279" r:id="rId9"/>
    <p:sldId id="280" r:id="rId10"/>
    <p:sldId id="269" r:id="rId11"/>
    <p:sldId id="275" r:id="rId12"/>
    <p:sldId id="274" r:id="rId13"/>
    <p:sldId id="282" r:id="rId14"/>
    <p:sldId id="261" r:id="rId15"/>
    <p:sldId id="262" r:id="rId16"/>
    <p:sldId id="264" r:id="rId17"/>
    <p:sldId id="271" r:id="rId18"/>
    <p:sldId id="265" r:id="rId19"/>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64" d="100"/>
          <a:sy n="64" d="100"/>
        </p:scale>
        <p:origin x="134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A166475-3118-4A41-A69E-E79B623DECE9}"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999E4-DDD3-B94B-AD7D-759C0B5F498B}" type="slidenum">
              <a:rPr lang="en-US" smtClean="0"/>
              <a:t>‹#›</a:t>
            </a:fld>
            <a:endParaRPr lang="en-US"/>
          </a:p>
        </p:txBody>
      </p:sp>
    </p:spTree>
    <p:extLst>
      <p:ext uri="{BB962C8B-B14F-4D97-AF65-F5344CB8AC3E}">
        <p14:creationId xmlns:p14="http://schemas.microsoft.com/office/powerpoint/2010/main" val="197861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166475-3118-4A41-A69E-E79B623DECE9}"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999E4-DDD3-B94B-AD7D-759C0B5F498B}" type="slidenum">
              <a:rPr lang="en-US" smtClean="0"/>
              <a:t>‹#›</a:t>
            </a:fld>
            <a:endParaRPr lang="en-US"/>
          </a:p>
        </p:txBody>
      </p:sp>
    </p:spTree>
    <p:extLst>
      <p:ext uri="{BB962C8B-B14F-4D97-AF65-F5344CB8AC3E}">
        <p14:creationId xmlns:p14="http://schemas.microsoft.com/office/powerpoint/2010/main" val="82104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166475-3118-4A41-A69E-E79B623DECE9}"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999E4-DDD3-B94B-AD7D-759C0B5F498B}" type="slidenum">
              <a:rPr lang="en-US" smtClean="0"/>
              <a:t>‹#›</a:t>
            </a:fld>
            <a:endParaRPr lang="en-US"/>
          </a:p>
        </p:txBody>
      </p:sp>
    </p:spTree>
    <p:extLst>
      <p:ext uri="{BB962C8B-B14F-4D97-AF65-F5344CB8AC3E}">
        <p14:creationId xmlns:p14="http://schemas.microsoft.com/office/powerpoint/2010/main" val="1517228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166475-3118-4A41-A69E-E79B623DECE9}"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999E4-DDD3-B94B-AD7D-759C0B5F498B}" type="slidenum">
              <a:rPr lang="en-US" smtClean="0"/>
              <a:t>‹#›</a:t>
            </a:fld>
            <a:endParaRPr lang="en-US"/>
          </a:p>
        </p:txBody>
      </p:sp>
    </p:spTree>
    <p:extLst>
      <p:ext uri="{BB962C8B-B14F-4D97-AF65-F5344CB8AC3E}">
        <p14:creationId xmlns:p14="http://schemas.microsoft.com/office/powerpoint/2010/main" val="597103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66475-3118-4A41-A69E-E79B623DECE9}" type="datetimeFigureOut">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999E4-DDD3-B94B-AD7D-759C0B5F498B}" type="slidenum">
              <a:rPr lang="en-US" smtClean="0"/>
              <a:t>‹#›</a:t>
            </a:fld>
            <a:endParaRPr lang="en-US"/>
          </a:p>
        </p:txBody>
      </p:sp>
    </p:spTree>
    <p:extLst>
      <p:ext uri="{BB962C8B-B14F-4D97-AF65-F5344CB8AC3E}">
        <p14:creationId xmlns:p14="http://schemas.microsoft.com/office/powerpoint/2010/main" val="307562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166475-3118-4A41-A69E-E79B623DECE9}"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999E4-DDD3-B94B-AD7D-759C0B5F498B}" type="slidenum">
              <a:rPr lang="en-US" smtClean="0"/>
              <a:t>‹#›</a:t>
            </a:fld>
            <a:endParaRPr lang="en-US"/>
          </a:p>
        </p:txBody>
      </p:sp>
    </p:spTree>
    <p:extLst>
      <p:ext uri="{BB962C8B-B14F-4D97-AF65-F5344CB8AC3E}">
        <p14:creationId xmlns:p14="http://schemas.microsoft.com/office/powerpoint/2010/main" val="367622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166475-3118-4A41-A69E-E79B623DECE9}" type="datetimeFigureOut">
              <a:rPr lang="en-US" smtClean="0"/>
              <a:t>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1999E4-DDD3-B94B-AD7D-759C0B5F498B}" type="slidenum">
              <a:rPr lang="en-US" smtClean="0"/>
              <a:t>‹#›</a:t>
            </a:fld>
            <a:endParaRPr lang="en-US"/>
          </a:p>
        </p:txBody>
      </p:sp>
    </p:spTree>
    <p:extLst>
      <p:ext uri="{BB962C8B-B14F-4D97-AF65-F5344CB8AC3E}">
        <p14:creationId xmlns:p14="http://schemas.microsoft.com/office/powerpoint/2010/main" val="140405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166475-3118-4A41-A69E-E79B623DECE9}" type="datetimeFigureOut">
              <a:rPr lang="en-US" smtClean="0"/>
              <a:t>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1999E4-DDD3-B94B-AD7D-759C0B5F498B}" type="slidenum">
              <a:rPr lang="en-US" smtClean="0"/>
              <a:t>‹#›</a:t>
            </a:fld>
            <a:endParaRPr lang="en-US"/>
          </a:p>
        </p:txBody>
      </p:sp>
    </p:spTree>
    <p:extLst>
      <p:ext uri="{BB962C8B-B14F-4D97-AF65-F5344CB8AC3E}">
        <p14:creationId xmlns:p14="http://schemas.microsoft.com/office/powerpoint/2010/main" val="950855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66475-3118-4A41-A69E-E79B623DECE9}" type="datetimeFigureOut">
              <a:rPr lang="en-US" smtClean="0"/>
              <a:t>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1999E4-DDD3-B94B-AD7D-759C0B5F498B}" type="slidenum">
              <a:rPr lang="en-US" smtClean="0"/>
              <a:t>‹#›</a:t>
            </a:fld>
            <a:endParaRPr lang="en-US"/>
          </a:p>
        </p:txBody>
      </p:sp>
    </p:spTree>
    <p:extLst>
      <p:ext uri="{BB962C8B-B14F-4D97-AF65-F5344CB8AC3E}">
        <p14:creationId xmlns:p14="http://schemas.microsoft.com/office/powerpoint/2010/main" val="295408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6475-3118-4A41-A69E-E79B623DECE9}"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999E4-DDD3-B94B-AD7D-759C0B5F498B}" type="slidenum">
              <a:rPr lang="en-US" smtClean="0"/>
              <a:t>‹#›</a:t>
            </a:fld>
            <a:endParaRPr lang="en-US"/>
          </a:p>
        </p:txBody>
      </p:sp>
    </p:spTree>
    <p:extLst>
      <p:ext uri="{BB962C8B-B14F-4D97-AF65-F5344CB8AC3E}">
        <p14:creationId xmlns:p14="http://schemas.microsoft.com/office/powerpoint/2010/main" val="54931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6475-3118-4A41-A69E-E79B623DECE9}" type="datetimeFigureOut">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999E4-DDD3-B94B-AD7D-759C0B5F498B}" type="slidenum">
              <a:rPr lang="en-US" smtClean="0"/>
              <a:t>‹#›</a:t>
            </a:fld>
            <a:endParaRPr lang="en-US"/>
          </a:p>
        </p:txBody>
      </p:sp>
    </p:spTree>
    <p:extLst>
      <p:ext uri="{BB962C8B-B14F-4D97-AF65-F5344CB8AC3E}">
        <p14:creationId xmlns:p14="http://schemas.microsoft.com/office/powerpoint/2010/main" val="3715758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66475-3118-4A41-A69E-E79B623DECE9}" type="datetimeFigureOut">
              <a:rPr lang="en-US" smtClean="0"/>
              <a:t>2/23/2023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1999E4-DDD3-B94B-AD7D-759C0B5F498B}" type="slidenum">
              <a:rPr lang="en-US" smtClean="0"/>
              <a:t>‹#›</a:t>
            </a:fld>
            <a:endParaRPr lang="en-US"/>
          </a:p>
        </p:txBody>
      </p:sp>
    </p:spTree>
    <p:extLst>
      <p:ext uri="{BB962C8B-B14F-4D97-AF65-F5344CB8AC3E}">
        <p14:creationId xmlns:p14="http://schemas.microsoft.com/office/powerpoint/2010/main" val="301155659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us06web.zoom.us/j/8725807910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heritageonthemarina.org/heritage-repositioni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943931"/>
          </a:xfrm>
        </p:spPr>
        <p:txBody>
          <a:bodyPr>
            <a:normAutofit/>
          </a:bodyPr>
          <a:lstStyle/>
          <a:p>
            <a:r>
              <a:rPr lang="en-US" dirty="0">
                <a:latin typeface="Times New Roman"/>
                <a:cs typeface="Times New Roman"/>
              </a:rPr>
              <a:t>Semiannual Meeting</a:t>
            </a:r>
            <a:br>
              <a:rPr lang="en-US" dirty="0">
                <a:latin typeface="Times New Roman"/>
                <a:cs typeface="Times New Roman"/>
              </a:rPr>
            </a:br>
            <a:r>
              <a:rPr lang="en-US" dirty="0">
                <a:latin typeface="Times New Roman"/>
                <a:cs typeface="Times New Roman"/>
              </a:rPr>
              <a:t/>
            </a:r>
            <a:br>
              <a:rPr lang="en-US" dirty="0">
                <a:latin typeface="Times New Roman"/>
                <a:cs typeface="Times New Roman"/>
              </a:rPr>
            </a:br>
            <a:r>
              <a:rPr lang="en-US" dirty="0">
                <a:latin typeface="Times New Roman"/>
                <a:cs typeface="Times New Roman"/>
              </a:rPr>
              <a:t>February 24, 2023</a:t>
            </a:r>
            <a:br>
              <a:rPr lang="en-US" dirty="0">
                <a:latin typeface="Times New Roman"/>
                <a:cs typeface="Times New Roman"/>
              </a:rPr>
            </a:br>
            <a:r>
              <a:rPr lang="en-US" dirty="0" smtClean="0">
                <a:latin typeface="Times New Roman"/>
                <a:cs typeface="Times New Roman"/>
              </a:rPr>
              <a:t>10:00 </a:t>
            </a:r>
            <a:r>
              <a:rPr lang="en-US" dirty="0">
                <a:latin typeface="Times New Roman"/>
                <a:cs typeface="Times New Roman"/>
              </a:rPr>
              <a:t>to </a:t>
            </a:r>
            <a:r>
              <a:rPr lang="en-US" dirty="0" smtClean="0">
                <a:latin typeface="Times New Roman"/>
                <a:cs typeface="Times New Roman"/>
              </a:rPr>
              <a:t>11:30 </a:t>
            </a:r>
            <a:r>
              <a:rPr lang="en-US" dirty="0">
                <a:latin typeface="Times New Roman"/>
                <a:cs typeface="Times New Roman"/>
              </a:rPr>
              <a:t>am</a:t>
            </a:r>
          </a:p>
        </p:txBody>
      </p:sp>
      <p:pic>
        <p:nvPicPr>
          <p:cNvPr id="8" name="Picture 7"/>
          <p:cNvPicPr>
            <a:picLocks noChangeAspect="1"/>
          </p:cNvPicPr>
          <p:nvPr/>
        </p:nvPicPr>
        <p:blipFill>
          <a:blip r:embed="rId2"/>
          <a:stretch>
            <a:fillRect/>
          </a:stretch>
        </p:blipFill>
        <p:spPr>
          <a:xfrm>
            <a:off x="3556000" y="3403600"/>
            <a:ext cx="2019300" cy="38100"/>
          </a:xfrm>
          <a:prstGeom prst="rect">
            <a:avLst/>
          </a:prstGeom>
        </p:spPr>
      </p:pic>
      <p:pic>
        <p:nvPicPr>
          <p:cNvPr id="9" name="Picture 8"/>
          <p:cNvPicPr>
            <a:picLocks noChangeAspect="1"/>
          </p:cNvPicPr>
          <p:nvPr/>
        </p:nvPicPr>
        <p:blipFill>
          <a:blip r:embed="rId2"/>
          <a:stretch>
            <a:fillRect/>
          </a:stretch>
        </p:blipFill>
        <p:spPr>
          <a:xfrm>
            <a:off x="3556000" y="3403600"/>
            <a:ext cx="2019300" cy="38100"/>
          </a:xfrm>
          <a:prstGeom prst="rect">
            <a:avLst/>
          </a:prstGeom>
        </p:spPr>
      </p:pic>
      <p:pic>
        <p:nvPicPr>
          <p:cNvPr id="3" name="Picture 2" descr="HER-033 HeritageLogo_Horiz_Blue_ME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600" y="371085"/>
            <a:ext cx="3429000" cy="1149777"/>
          </a:xfrm>
          <a:prstGeom prst="rect">
            <a:avLst/>
          </a:prstGeom>
        </p:spPr>
      </p:pic>
      <p:pic>
        <p:nvPicPr>
          <p:cNvPr id="7" name="Picture 6"/>
          <p:cNvPicPr>
            <a:picLocks noChangeAspect="1"/>
          </p:cNvPicPr>
          <p:nvPr/>
        </p:nvPicPr>
        <p:blipFill>
          <a:blip r:embed="rId4"/>
          <a:stretch>
            <a:fillRect/>
          </a:stretch>
        </p:blipFill>
        <p:spPr>
          <a:xfrm>
            <a:off x="-1117785" y="6038882"/>
            <a:ext cx="11379570" cy="520636"/>
          </a:xfrm>
          <a:prstGeom prst="rect">
            <a:avLst/>
          </a:prstGeom>
        </p:spPr>
      </p:pic>
    </p:spTree>
    <p:extLst>
      <p:ext uri="{BB962C8B-B14F-4D97-AF65-F5344CB8AC3E}">
        <p14:creationId xmlns:p14="http://schemas.microsoft.com/office/powerpoint/2010/main" val="1471803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Budget </a:t>
            </a:r>
            <a:r>
              <a:rPr lang="en-US" dirty="0" smtClean="0">
                <a:latin typeface="Times New Roman" panose="02020603050405020304" pitchFamily="18" charset="0"/>
                <a:cs typeface="Times New Roman" panose="02020603050405020304" pitchFamily="18" charset="0"/>
              </a:rPr>
              <a:t>Process – Mary Linde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Residents are part of our budget process throughout the year:</a:t>
            </a:r>
          </a:p>
          <a:p>
            <a:pPr lvl="1"/>
            <a:r>
              <a:rPr lang="en-US" dirty="0">
                <a:latin typeface="Times New Roman" panose="02020603050405020304" pitchFamily="18" charset="0"/>
                <a:cs typeface="Times New Roman" panose="02020603050405020304" pitchFamily="18" charset="0"/>
              </a:rPr>
              <a:t>Resident Financial Review Board (FRB): meets quarterly with administration to review the quarterly financials and variance report</a:t>
            </a:r>
          </a:p>
          <a:p>
            <a:pPr lvl="1"/>
            <a:r>
              <a:rPr lang="en-US" dirty="0">
                <a:latin typeface="Times New Roman" panose="02020603050405020304" pitchFamily="18" charset="0"/>
                <a:cs typeface="Times New Roman" panose="02020603050405020304" pitchFamily="18" charset="0"/>
              </a:rPr>
              <a:t>Quarterly Variance Report is posted on Resident BB in lower level</a:t>
            </a:r>
          </a:p>
          <a:p>
            <a:pPr lvl="1"/>
            <a:r>
              <a:rPr lang="en-US" dirty="0">
                <a:latin typeface="Times New Roman" panose="02020603050405020304" pitchFamily="18" charset="0"/>
                <a:cs typeface="Times New Roman" panose="02020603050405020304" pitchFamily="18" charset="0"/>
              </a:rPr>
              <a:t>Resident Council Survey is done to understand Resident priorities for the upcoming budget </a:t>
            </a:r>
          </a:p>
          <a:p>
            <a:pPr lvl="1"/>
            <a:r>
              <a:rPr lang="en-US" dirty="0">
                <a:latin typeface="Times New Roman" panose="02020603050405020304" pitchFamily="18" charset="0"/>
                <a:cs typeface="Times New Roman" panose="02020603050405020304" pitchFamily="18" charset="0"/>
              </a:rPr>
              <a:t>Monthly Resident Council meetings</a:t>
            </a:r>
          </a:p>
          <a:p>
            <a:pPr lvl="1"/>
            <a:r>
              <a:rPr lang="en-US" dirty="0">
                <a:latin typeface="Times New Roman" panose="02020603050405020304" pitchFamily="18" charset="0"/>
                <a:cs typeface="Times New Roman" panose="02020603050405020304" pitchFamily="18" charset="0"/>
              </a:rPr>
              <a:t>Complaints/issues brought up throughout the year</a:t>
            </a:r>
          </a:p>
          <a:p>
            <a:pPr lvl="1"/>
            <a:r>
              <a:rPr lang="en-US" dirty="0">
                <a:latin typeface="Times New Roman" panose="02020603050405020304" pitchFamily="18" charset="0"/>
                <a:cs typeface="Times New Roman" panose="02020603050405020304" pitchFamily="18" charset="0"/>
              </a:rPr>
              <a:t>Resident Satisfaction Surveys</a:t>
            </a:r>
          </a:p>
          <a:p>
            <a:pPr lvl="1"/>
            <a:endParaRPr lang="en-US" dirty="0"/>
          </a:p>
        </p:txBody>
      </p:sp>
    </p:spTree>
    <p:extLst>
      <p:ext uri="{BB962C8B-B14F-4D97-AF65-F5344CB8AC3E}">
        <p14:creationId xmlns:p14="http://schemas.microsoft.com/office/powerpoint/2010/main" val="1701675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Budget Process</a:t>
            </a:r>
          </a:p>
        </p:txBody>
      </p:sp>
      <p:sp>
        <p:nvSpPr>
          <p:cNvPr id="3" name="Content Placeholder 2"/>
          <p:cNvSpPr>
            <a:spLocks noGrp="1"/>
          </p:cNvSpPr>
          <p:nvPr>
            <p:ph idx="1"/>
          </p:nvPr>
        </p:nvSpPr>
        <p:spPr>
          <a:xfrm>
            <a:off x="412044" y="1278466"/>
            <a:ext cx="8150578" cy="4868333"/>
          </a:xfrm>
        </p:spPr>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Formation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Revenue projections</a:t>
            </a:r>
          </a:p>
          <a:p>
            <a:r>
              <a:rPr lang="en-US" sz="2400" dirty="0">
                <a:latin typeface="Times New Roman" panose="02020603050405020304" pitchFamily="18" charset="0"/>
                <a:cs typeface="Times New Roman" panose="02020603050405020304" pitchFamily="18" charset="0"/>
              </a:rPr>
              <a:t>Wage/Staffing projections</a:t>
            </a:r>
          </a:p>
          <a:p>
            <a:r>
              <a:rPr lang="en-US" sz="2400" dirty="0">
                <a:latin typeface="Times New Roman" panose="02020603050405020304" pitchFamily="18" charset="0"/>
                <a:cs typeface="Times New Roman" panose="02020603050405020304" pitchFamily="18" charset="0"/>
              </a:rPr>
              <a:t>Departmental Expense projections</a:t>
            </a:r>
          </a:p>
          <a:p>
            <a:r>
              <a:rPr lang="en-US" sz="2400" dirty="0">
                <a:latin typeface="Times New Roman" panose="02020603050405020304" pitchFamily="18" charset="0"/>
                <a:cs typeface="Times New Roman" panose="02020603050405020304" pitchFamily="18" charset="0"/>
              </a:rPr>
              <a:t>Capital Expense projections</a:t>
            </a:r>
          </a:p>
          <a:p>
            <a:r>
              <a:rPr lang="en-US" sz="2400" dirty="0">
                <a:latin typeface="Times New Roman" panose="02020603050405020304" pitchFamily="18" charset="0"/>
                <a:cs typeface="Times New Roman" panose="02020603050405020304" pitchFamily="18" charset="0"/>
              </a:rPr>
              <a:t>Ancillary Charge changes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Ideal Outcome: </a:t>
            </a:r>
            <a:r>
              <a:rPr lang="en-US" sz="2400" dirty="0">
                <a:latin typeface="Times New Roman" panose="02020603050405020304" pitchFamily="18" charset="0"/>
                <a:cs typeface="Times New Roman" panose="02020603050405020304" pitchFamily="18" charset="0"/>
              </a:rPr>
              <a:t>Revenue </a:t>
            </a:r>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 Expenses = Contribution to cash reserves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Our Reality: </a:t>
            </a:r>
            <a:r>
              <a:rPr lang="en-US" sz="2400" dirty="0">
                <a:latin typeface="Times New Roman" panose="02020603050405020304" pitchFamily="18" charset="0"/>
                <a:cs typeface="Times New Roman" panose="02020603050405020304" pitchFamily="18" charset="0"/>
              </a:rPr>
              <a:t>Expenses &gt; Revenue = Portfolio supplements operations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6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48998"/>
          </a:xfrm>
        </p:spPr>
        <p:txBody>
          <a:bodyPr>
            <a:noAutofit/>
          </a:bodyPr>
          <a:lstStyle/>
          <a:p>
            <a:r>
              <a:rPr lang="en-US" dirty="0">
                <a:latin typeface="Times New Roman" panose="02020603050405020304" pitchFamily="18" charset="0"/>
                <a:cs typeface="Times New Roman" panose="02020603050405020304" pitchFamily="18" charset="0"/>
              </a:rPr>
              <a:t>2023 Budget </a:t>
            </a:r>
            <a:r>
              <a:rPr lang="en-US" dirty="0" smtClean="0">
                <a:latin typeface="Times New Roman" panose="02020603050405020304" pitchFamily="18" charset="0"/>
                <a:cs typeface="Times New Roman" panose="02020603050405020304" pitchFamily="18" charset="0"/>
              </a:rPr>
              <a:t>Review – Jon Casey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33375" y="987762"/>
            <a:ext cx="8658225" cy="4984045"/>
          </a:xfrm>
        </p:spPr>
        <p:txBody>
          <a:bodyPr>
            <a:normAutofit fontScale="77500" lnSpcReduction="20000"/>
          </a:bodyPr>
          <a:lstStyle/>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High level snapshot </a:t>
            </a:r>
            <a:r>
              <a:rPr lang="en-US" sz="2800" i="1" dirty="0">
                <a:latin typeface="Times New Roman" panose="02020603050405020304" pitchFamily="18" charset="0"/>
                <a:cs typeface="Times New Roman" panose="02020603050405020304" pitchFamily="18" charset="0"/>
              </a:rPr>
              <a:t>(budget 2022 to budget 2023):</a:t>
            </a:r>
          </a:p>
          <a:p>
            <a:r>
              <a:rPr lang="en-US" dirty="0">
                <a:latin typeface="Times New Roman" panose="02020603050405020304" pitchFamily="18" charset="0"/>
                <a:cs typeface="Times New Roman" panose="02020603050405020304" pitchFamily="18" charset="0"/>
              </a:rPr>
              <a:t>Revenue decreased by $984k </a:t>
            </a:r>
          </a:p>
          <a:p>
            <a:pPr lvl="1"/>
            <a:r>
              <a:rPr lang="en-US" dirty="0">
                <a:latin typeface="Times New Roman" panose="02020603050405020304" pitchFamily="18" charset="0"/>
                <a:cs typeface="Times New Roman" panose="02020603050405020304" pitchFamily="18" charset="0"/>
              </a:rPr>
              <a:t>Primarily HC/SNF revenue in anticipation of closure</a:t>
            </a:r>
          </a:p>
          <a:p>
            <a:r>
              <a:rPr lang="en-US" dirty="0">
                <a:latin typeface="Times New Roman" panose="02020603050405020304" pitchFamily="18" charset="0"/>
                <a:cs typeface="Times New Roman" panose="02020603050405020304" pitchFamily="18" charset="0"/>
              </a:rPr>
              <a:t>Expenses decreased by $990K </a:t>
            </a:r>
          </a:p>
          <a:p>
            <a:pPr lvl="1"/>
            <a:r>
              <a:rPr lang="en-US" dirty="0">
                <a:latin typeface="Times New Roman" panose="02020603050405020304" pitchFamily="18" charset="0"/>
                <a:cs typeface="Times New Roman" panose="02020603050405020304" pitchFamily="18" charset="0"/>
              </a:rPr>
              <a:t>HC/SNF closure; but some offset by RCFE/AIP expenses</a:t>
            </a:r>
          </a:p>
          <a:p>
            <a:pPr lvl="1"/>
            <a:r>
              <a:rPr lang="en-US" dirty="0">
                <a:latin typeface="Times New Roman" panose="02020603050405020304" pitchFamily="18" charset="0"/>
                <a:cs typeface="Times New Roman" panose="02020603050405020304" pitchFamily="18" charset="0"/>
              </a:rPr>
              <a:t>FTEs overall will reduce</a:t>
            </a:r>
          </a:p>
          <a:p>
            <a:pPr lvl="2"/>
            <a:r>
              <a:rPr lang="en-US" dirty="0">
                <a:latin typeface="Times New Roman" panose="02020603050405020304" pitchFamily="18" charset="0"/>
                <a:cs typeface="Times New Roman" panose="02020603050405020304" pitchFamily="18" charset="0"/>
              </a:rPr>
              <a:t>SNF closure</a:t>
            </a:r>
          </a:p>
          <a:p>
            <a:pPr lvl="2"/>
            <a:r>
              <a:rPr lang="en-US" dirty="0">
                <a:latin typeface="Times New Roman" panose="02020603050405020304" pitchFamily="18" charset="0"/>
                <a:cs typeface="Times New Roman" panose="02020603050405020304" pitchFamily="18" charset="0"/>
              </a:rPr>
              <a:t>Morrison front of House</a:t>
            </a:r>
          </a:p>
          <a:p>
            <a:r>
              <a:rPr lang="en-US" dirty="0">
                <a:latin typeface="Times New Roman" panose="02020603050405020304" pitchFamily="18" charset="0"/>
                <a:cs typeface="Times New Roman" panose="02020603050405020304" pitchFamily="18" charset="0"/>
              </a:rPr>
              <a:t>Projected operating loss $5.6M </a:t>
            </a:r>
          </a:p>
          <a:p>
            <a:r>
              <a:rPr lang="en-US" dirty="0">
                <a:latin typeface="Times New Roman" panose="02020603050405020304" pitchFamily="18" charset="0"/>
                <a:cs typeface="Times New Roman" panose="02020603050405020304" pitchFamily="18" charset="0"/>
              </a:rPr>
              <a:t>Capital budget is $2.4M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Monthly fee increase for all contract types is 6.5%</a:t>
            </a:r>
          </a:p>
          <a:p>
            <a:r>
              <a:rPr lang="en-US" dirty="0">
                <a:latin typeface="Times New Roman" panose="02020603050405020304" pitchFamily="18" charset="0"/>
                <a:cs typeface="Times New Roman" panose="02020603050405020304" pitchFamily="18" charset="0"/>
              </a:rPr>
              <a:t>Staff Increase is based on merit with range between 0% and 5%</a:t>
            </a:r>
          </a:p>
        </p:txBody>
      </p:sp>
    </p:spTree>
    <p:extLst>
      <p:ext uri="{BB962C8B-B14F-4D97-AF65-F5344CB8AC3E}">
        <p14:creationId xmlns:p14="http://schemas.microsoft.com/office/powerpoint/2010/main" val="701263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117B5D-2955-28FD-1A2A-C2E197D987D4}"/>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Historical Increases and Information</a:t>
            </a:r>
          </a:p>
        </p:txBody>
      </p:sp>
      <p:sp>
        <p:nvSpPr>
          <p:cNvPr id="3" name="Content Placeholder 2">
            <a:extLst>
              <a:ext uri="{FF2B5EF4-FFF2-40B4-BE49-F238E27FC236}">
                <a16:creationId xmlns:a16="http://schemas.microsoft.com/office/drawing/2014/main" xmlns="" id="{E00E9D34-CCA1-1CB3-D064-F64321169FD8}"/>
              </a:ext>
            </a:extLst>
          </p:cNvPr>
          <p:cNvSpPr>
            <a:spLocks noGrp="1"/>
          </p:cNvSpPr>
          <p:nvPr>
            <p:ph sz="half" idx="1"/>
          </p:nvPr>
        </p:nvSpPr>
        <p:spPr>
          <a:xfrm>
            <a:off x="457199" y="1600200"/>
            <a:ext cx="4915990" cy="4525963"/>
          </a:xfrm>
          <a:ln w="12700">
            <a:solidFill>
              <a:schemeClr val="tx1"/>
            </a:solidFill>
          </a:ln>
        </p:spPr>
        <p:txBody>
          <a:bodyPr>
            <a:normAutofit fontScale="77500" lnSpcReduction="20000"/>
          </a:bodyPr>
          <a:lstStyle/>
          <a:p>
            <a:pPr marL="0" indent="0">
              <a:buNone/>
            </a:pPr>
            <a:r>
              <a:rPr lang="en-US" b="1" dirty="0" smtClean="0">
                <a:latin typeface="Times New Roman" panose="02020603050405020304" pitchFamily="18" charset="0"/>
                <a:cs typeface="Times New Roman" panose="02020603050405020304" pitchFamily="18" charset="0"/>
              </a:rPr>
              <a:t>HotM Five Year Monthly Fee Increase History:</a:t>
            </a:r>
          </a:p>
          <a:p>
            <a:r>
              <a:rPr lang="en-US" dirty="0" smtClean="0">
                <a:latin typeface="Times New Roman" panose="02020603050405020304" pitchFamily="18" charset="0"/>
                <a:cs typeface="Times New Roman" panose="02020603050405020304" pitchFamily="18" charset="0"/>
              </a:rPr>
              <a:t>2019: </a:t>
            </a:r>
            <a:r>
              <a:rPr lang="en-US" b="1" dirty="0" smtClean="0">
                <a:latin typeface="Times New Roman" panose="02020603050405020304" pitchFamily="18" charset="0"/>
                <a:cs typeface="Times New Roman" panose="02020603050405020304" pitchFamily="18" charset="0"/>
              </a:rPr>
              <a:t>4%</a:t>
            </a:r>
          </a:p>
          <a:p>
            <a:r>
              <a:rPr lang="en-US" dirty="0" smtClean="0">
                <a:latin typeface="Times New Roman" panose="02020603050405020304" pitchFamily="18" charset="0"/>
                <a:cs typeface="Times New Roman" panose="02020603050405020304" pitchFamily="18" charset="0"/>
              </a:rPr>
              <a:t>2020: </a:t>
            </a:r>
            <a:r>
              <a:rPr lang="en-US" b="1" dirty="0">
                <a:latin typeface="Times New Roman" panose="02020603050405020304" pitchFamily="18" charset="0"/>
                <a:cs typeface="Times New Roman" panose="02020603050405020304" pitchFamily="18" charset="0"/>
              </a:rPr>
              <a:t>4</a:t>
            </a:r>
            <a:r>
              <a:rPr lang="en-US" b="1"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2021: </a:t>
            </a:r>
            <a:r>
              <a:rPr lang="en-US" b="1" dirty="0" smtClean="0">
                <a:latin typeface="Times New Roman" panose="02020603050405020304" pitchFamily="18" charset="0"/>
                <a:cs typeface="Times New Roman" panose="02020603050405020304" pitchFamily="18" charset="0"/>
              </a:rPr>
              <a:t>4%</a:t>
            </a:r>
          </a:p>
          <a:p>
            <a:r>
              <a:rPr lang="en-US" dirty="0" smtClean="0">
                <a:latin typeface="Times New Roman" panose="02020603050405020304" pitchFamily="18" charset="0"/>
                <a:cs typeface="Times New Roman" panose="02020603050405020304" pitchFamily="18" charset="0"/>
              </a:rPr>
              <a:t>2022: </a:t>
            </a:r>
            <a:r>
              <a:rPr lang="en-US" b="1" dirty="0" smtClean="0">
                <a:latin typeface="Times New Roman" panose="02020603050405020304" pitchFamily="18" charset="0"/>
                <a:cs typeface="Times New Roman" panose="02020603050405020304" pitchFamily="18" charset="0"/>
              </a:rPr>
              <a:t>5%</a:t>
            </a:r>
          </a:p>
          <a:p>
            <a:r>
              <a:rPr lang="en-US" dirty="0" smtClean="0">
                <a:latin typeface="Times New Roman" panose="02020603050405020304" pitchFamily="18" charset="0"/>
                <a:cs typeface="Times New Roman" panose="02020603050405020304" pitchFamily="18" charset="0"/>
              </a:rPr>
              <a:t>2023: </a:t>
            </a:r>
            <a:r>
              <a:rPr lang="en-US" b="1" dirty="0" smtClean="0">
                <a:latin typeface="Times New Roman" panose="02020603050405020304" pitchFamily="18" charset="0"/>
                <a:cs typeface="Times New Roman" panose="02020603050405020304" pitchFamily="18" charset="0"/>
              </a:rPr>
              <a:t>6.5%</a:t>
            </a:r>
            <a:endParaRPr lang="en-US" b="1"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Nearby Life Plan Communities Comparison, 2023:</a:t>
            </a:r>
          </a:p>
          <a:p>
            <a:r>
              <a:rPr lang="en-US" dirty="0">
                <a:latin typeface="Times New Roman" panose="02020603050405020304" pitchFamily="18" charset="0"/>
                <a:cs typeface="Times New Roman" panose="02020603050405020304" pitchFamily="18" charset="0"/>
              </a:rPr>
              <a:t>Front Porch (SFT): </a:t>
            </a:r>
            <a:r>
              <a:rPr lang="en-US" b="1" dirty="0">
                <a:latin typeface="Times New Roman" panose="02020603050405020304" pitchFamily="18" charset="0"/>
                <a:cs typeface="Times New Roman" panose="02020603050405020304" pitchFamily="18" charset="0"/>
              </a:rPr>
              <a:t>9.5%</a:t>
            </a:r>
          </a:p>
          <a:p>
            <a:r>
              <a:rPr lang="en-US" dirty="0" smtClean="0">
                <a:latin typeface="Times New Roman" panose="02020603050405020304" pitchFamily="18" charset="0"/>
                <a:cs typeface="Times New Roman" panose="02020603050405020304" pitchFamily="18" charset="0"/>
              </a:rPr>
              <a:t>Sequoia Senior Living: </a:t>
            </a:r>
            <a:r>
              <a:rPr lang="en-US" b="1" dirty="0" smtClean="0">
                <a:latin typeface="Times New Roman" panose="02020603050405020304" pitchFamily="18" charset="0"/>
                <a:cs typeface="Times New Roman" panose="02020603050405020304" pitchFamily="18" charset="0"/>
              </a:rPr>
              <a:t>9.25%</a:t>
            </a:r>
          </a:p>
          <a:p>
            <a:r>
              <a:rPr lang="en-US" dirty="0" smtClean="0">
                <a:latin typeface="Times New Roman" panose="02020603050405020304" pitchFamily="18" charset="0"/>
                <a:cs typeface="Times New Roman" panose="02020603050405020304" pitchFamily="18" charset="0"/>
              </a:rPr>
              <a:t>Channing House: </a:t>
            </a:r>
            <a:r>
              <a:rPr lang="en-US" b="1" dirty="0" smtClean="0">
                <a:latin typeface="Times New Roman" panose="02020603050405020304" pitchFamily="18" charset="0"/>
                <a:cs typeface="Times New Roman" panose="02020603050405020304" pitchFamily="18" charset="0"/>
              </a:rPr>
              <a:t>8%</a:t>
            </a:r>
          </a:p>
          <a:p>
            <a:r>
              <a:rPr lang="en-US" dirty="0" smtClean="0">
                <a:latin typeface="Times New Roman" panose="02020603050405020304" pitchFamily="18" charset="0"/>
                <a:cs typeface="Times New Roman" panose="02020603050405020304" pitchFamily="18" charset="0"/>
              </a:rPr>
              <a:t>Heritage on the Marina: </a:t>
            </a:r>
            <a:r>
              <a:rPr lang="en-US" b="1" dirty="0" smtClean="0">
                <a:latin typeface="Times New Roman" panose="02020603050405020304" pitchFamily="18" charset="0"/>
                <a:cs typeface="Times New Roman" panose="02020603050405020304" pitchFamily="18" charset="0"/>
              </a:rPr>
              <a:t>6.5%</a:t>
            </a:r>
            <a:endParaRPr lang="en-US" b="1" dirty="0">
              <a:latin typeface="Times New Roman" panose="02020603050405020304" pitchFamily="18" charset="0"/>
              <a:cs typeface="Times New Roman" panose="02020603050405020304" pitchFamily="18" charset="0"/>
            </a:endParaRPr>
          </a:p>
          <a:p>
            <a:endParaRPr lang="en-US" dirty="0"/>
          </a:p>
        </p:txBody>
      </p:sp>
      <p:sp>
        <p:nvSpPr>
          <p:cNvPr id="4" name="Content Placeholder 3"/>
          <p:cNvSpPr>
            <a:spLocks noGrp="1"/>
          </p:cNvSpPr>
          <p:nvPr>
            <p:ph sz="half" idx="2"/>
          </p:nvPr>
        </p:nvSpPr>
        <p:spPr>
          <a:xfrm>
            <a:off x="5503816" y="1600200"/>
            <a:ext cx="3182983" cy="4525963"/>
          </a:xfrm>
          <a:ln w="9525">
            <a:solidFill>
              <a:schemeClr val="tx1"/>
            </a:solidFill>
          </a:ln>
        </p:spPr>
        <p:txBody>
          <a:bodyPr>
            <a:normAutofit fontScale="77500" lnSpcReduction="20000"/>
          </a:bodyPr>
          <a:lstStyle/>
          <a:p>
            <a:r>
              <a:rPr lang="en-US" b="1" dirty="0">
                <a:latin typeface="Times New Roman" panose="02020603050405020304" pitchFamily="18" charset="0"/>
                <a:cs typeface="Times New Roman" panose="02020603050405020304" pitchFamily="18" charset="0"/>
              </a:rPr>
              <a:t>Other Information</a:t>
            </a:r>
          </a:p>
          <a:p>
            <a:pPr lvl="1"/>
            <a:r>
              <a:rPr lang="en-US" dirty="0">
                <a:latin typeface="Times New Roman" panose="02020603050405020304" pitchFamily="18" charset="0"/>
                <a:cs typeface="Times New Roman" panose="02020603050405020304" pitchFamily="18" charset="0"/>
              </a:rPr>
              <a:t>2023 National MMI Increase Average </a:t>
            </a:r>
            <a:r>
              <a:rPr lang="en-US" b="1" dirty="0">
                <a:latin typeface="Times New Roman" panose="02020603050405020304" pitchFamily="18" charset="0"/>
                <a:cs typeface="Times New Roman" panose="02020603050405020304" pitchFamily="18" charset="0"/>
              </a:rPr>
              <a:t>5.33%</a:t>
            </a:r>
          </a:p>
          <a:p>
            <a:pPr lvl="1"/>
            <a:r>
              <a:rPr lang="en-US" dirty="0">
                <a:latin typeface="Times New Roman" panose="02020603050405020304" pitchFamily="18" charset="0"/>
                <a:cs typeface="Times New Roman" panose="02020603050405020304" pitchFamily="18" charset="0"/>
              </a:rPr>
              <a:t>2022 Consumer Price Index </a:t>
            </a:r>
            <a:r>
              <a:rPr lang="en-US" b="1" dirty="0">
                <a:latin typeface="Times New Roman" panose="02020603050405020304" pitchFamily="18" charset="0"/>
                <a:cs typeface="Times New Roman" panose="02020603050405020304" pitchFamily="18" charset="0"/>
              </a:rPr>
              <a:t>6.4% </a:t>
            </a:r>
            <a:r>
              <a:rPr lang="en-US" dirty="0">
                <a:latin typeface="Times New Roman" panose="02020603050405020304" pitchFamily="18" charset="0"/>
                <a:cs typeface="Times New Roman" panose="02020603050405020304" pitchFamily="18" charset="0"/>
              </a:rPr>
              <a:t>(down from 7.1%)</a:t>
            </a:r>
          </a:p>
          <a:p>
            <a:pPr lvl="1"/>
            <a:r>
              <a:rPr lang="en-US" dirty="0">
                <a:latin typeface="Times New Roman" panose="02020603050405020304" pitchFamily="18" charset="0"/>
                <a:cs typeface="Times New Roman" panose="02020603050405020304" pitchFamily="18" charset="0"/>
              </a:rPr>
              <a:t>2022 California Inflation stayed about </a:t>
            </a:r>
            <a:r>
              <a:rPr lang="en-US" b="1" dirty="0">
                <a:latin typeface="Times New Roman" panose="02020603050405020304" pitchFamily="18" charset="0"/>
                <a:cs typeface="Times New Roman" panose="02020603050405020304" pitchFamily="18" charset="0"/>
              </a:rPr>
              <a:t>7%</a:t>
            </a:r>
          </a:p>
          <a:p>
            <a:pPr lvl="1"/>
            <a:r>
              <a:rPr lang="en-US" dirty="0">
                <a:latin typeface="Times New Roman" panose="02020603050405020304" pitchFamily="18" charset="0"/>
                <a:cs typeface="Times New Roman" panose="02020603050405020304" pitchFamily="18" charset="0"/>
              </a:rPr>
              <a:t>2022 Unemployment </a:t>
            </a:r>
            <a:r>
              <a:rPr lang="en-US" b="1" dirty="0">
                <a:latin typeface="Times New Roman" panose="02020603050405020304" pitchFamily="18" charset="0"/>
                <a:cs typeface="Times New Roman" panose="02020603050405020304" pitchFamily="18" charset="0"/>
              </a:rPr>
              <a:t>3.5%</a:t>
            </a:r>
          </a:p>
          <a:p>
            <a:endParaRPr lang="en-US" sz="800" i="1" dirty="0">
              <a:latin typeface="Times New Roman" panose="02020603050405020304" pitchFamily="18" charset="0"/>
              <a:cs typeface="Times New Roman" panose="02020603050405020304" pitchFamily="18" charset="0"/>
            </a:endParaRPr>
          </a:p>
          <a:p>
            <a:endParaRPr lang="en-US" sz="800" i="1" dirty="0">
              <a:latin typeface="Times New Roman" panose="02020603050405020304" pitchFamily="18" charset="0"/>
              <a:cs typeface="Times New Roman" panose="02020603050405020304" pitchFamily="18" charset="0"/>
            </a:endParaRPr>
          </a:p>
          <a:p>
            <a:endParaRPr lang="en-US" sz="800" i="1" dirty="0">
              <a:latin typeface="Times New Roman" panose="02020603050405020304" pitchFamily="18" charset="0"/>
              <a:cs typeface="Times New Roman" panose="02020603050405020304" pitchFamily="18" charset="0"/>
            </a:endParaRPr>
          </a:p>
          <a:p>
            <a:pPr marL="0" indent="0">
              <a:buNone/>
            </a:pPr>
            <a:r>
              <a:rPr lang="en-US" sz="1200" i="1" dirty="0">
                <a:latin typeface="Times New Roman" panose="02020603050405020304" pitchFamily="18" charset="0"/>
                <a:cs typeface="Times New Roman" panose="02020603050405020304" pitchFamily="18" charset="0"/>
              </a:rPr>
              <a:t>MMI Increase Source: Ziegler CFO </a:t>
            </a:r>
            <a:r>
              <a:rPr lang="en-US" sz="1200" i="1" dirty="0" err="1">
                <a:latin typeface="Times New Roman" panose="02020603050405020304" pitchFamily="18" charset="0"/>
                <a:cs typeface="Times New Roman" panose="02020603050405020304" pitchFamily="18" charset="0"/>
              </a:rPr>
              <a:t>HotlineSM</a:t>
            </a:r>
            <a:r>
              <a:rPr lang="en-US" sz="1200" i="1" dirty="0">
                <a:latin typeface="Times New Roman" panose="02020603050405020304" pitchFamily="18" charset="0"/>
                <a:cs typeface="Times New Roman" panose="02020603050405020304" pitchFamily="18" charset="0"/>
              </a:rPr>
              <a:t> (September, 2022)</a:t>
            </a:r>
          </a:p>
          <a:p>
            <a:pPr marL="0" indent="0">
              <a:buNone/>
            </a:pPr>
            <a:r>
              <a:rPr lang="en-US" sz="1200" i="1" dirty="0">
                <a:latin typeface="Times New Roman" panose="02020603050405020304" pitchFamily="18" charset="0"/>
                <a:cs typeface="Times New Roman" panose="02020603050405020304" pitchFamily="18" charset="0"/>
              </a:rPr>
              <a:t>CPI and Unemployment Source: Bureau of Labor Statistics (www.bls.gov) (December, 2022) The unemployment statistic represents one data point in the overall</a:t>
            </a:r>
          </a:p>
          <a:p>
            <a:pPr marL="0" indent="0">
              <a:buNone/>
            </a:pPr>
            <a:r>
              <a:rPr lang="en-US" sz="1200" i="1" dirty="0">
                <a:latin typeface="Times New Roman" panose="02020603050405020304" pitchFamily="18" charset="0"/>
                <a:cs typeface="Times New Roman" panose="02020603050405020304" pitchFamily="18" charset="0"/>
              </a:rPr>
              <a:t>labor picture.</a:t>
            </a:r>
          </a:p>
          <a:p>
            <a:endParaRPr lang="en-US" dirty="0"/>
          </a:p>
        </p:txBody>
      </p:sp>
    </p:spTree>
    <p:extLst>
      <p:ext uri="{BB962C8B-B14F-4D97-AF65-F5344CB8AC3E}">
        <p14:creationId xmlns:p14="http://schemas.microsoft.com/office/powerpoint/2010/main" val="4237989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627"/>
          </a:xfrm>
        </p:spPr>
        <p:txBody>
          <a:bodyPr>
            <a:noAutofit/>
          </a:bodyPr>
          <a:lstStyle/>
          <a:p>
            <a:r>
              <a:rPr lang="en-US" dirty="0">
                <a:latin typeface="Times New Roman"/>
                <a:cs typeface="Times New Roman"/>
              </a:rPr>
              <a:t>2023 Budget Review - Revenue</a:t>
            </a:r>
          </a:p>
        </p:txBody>
      </p:sp>
      <p:pic>
        <p:nvPicPr>
          <p:cNvPr id="6" name="Content Placeholder 5" descr="Heritage-Logo-RGB_scriptH_LOW RES.png"/>
          <p:cNvPicPr>
            <a:picLocks noGrp="1" noChangeAspect="1"/>
          </p:cNvPicPr>
          <p:nvPr>
            <p:ph idx="1"/>
          </p:nvPr>
        </p:nvPicPr>
        <p:blipFill>
          <a:blip r:embed="rId2">
            <a:extLst>
              <a:ext uri="{28A0092B-C50C-407E-A947-70E740481C1C}">
                <a14:useLocalDpi xmlns:a14="http://schemas.microsoft.com/office/drawing/2010/main" val="0"/>
              </a:ext>
            </a:extLst>
          </a:blip>
          <a:srcRect t="8336" b="8336"/>
          <a:stretch>
            <a:fillRect/>
          </a:stretch>
        </p:blipFill>
        <p:spPr>
          <a:xfrm>
            <a:off x="7864929" y="5867734"/>
            <a:ext cx="939798" cy="516853"/>
          </a:xfrm>
        </p:spPr>
      </p:pic>
      <p:pic>
        <p:nvPicPr>
          <p:cNvPr id="5" name="Picture 4">
            <a:extLst>
              <a:ext uri="{FF2B5EF4-FFF2-40B4-BE49-F238E27FC236}">
                <a16:creationId xmlns:a16="http://schemas.microsoft.com/office/drawing/2014/main" xmlns="" id="{4F9AC3E3-B07E-F355-20A9-0F98B6818FA8}"/>
              </a:ext>
            </a:extLst>
          </p:cNvPr>
          <p:cNvPicPr>
            <a:picLocks noChangeAspect="1"/>
          </p:cNvPicPr>
          <p:nvPr/>
        </p:nvPicPr>
        <p:blipFill>
          <a:blip r:embed="rId3"/>
          <a:stretch>
            <a:fillRect/>
          </a:stretch>
        </p:blipFill>
        <p:spPr>
          <a:xfrm>
            <a:off x="0" y="715627"/>
            <a:ext cx="9104439" cy="5080336"/>
          </a:xfrm>
          <a:prstGeom prst="rect">
            <a:avLst/>
          </a:prstGeom>
        </p:spPr>
      </p:pic>
    </p:spTree>
    <p:extLst>
      <p:ext uri="{BB962C8B-B14F-4D97-AF65-F5344CB8AC3E}">
        <p14:creationId xmlns:p14="http://schemas.microsoft.com/office/powerpoint/2010/main" val="2685622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5289" y="-20647"/>
            <a:ext cx="8421511" cy="606425"/>
          </a:xfrm>
        </p:spPr>
        <p:txBody>
          <a:bodyPr>
            <a:noAutofit/>
          </a:bodyPr>
          <a:lstStyle/>
          <a:p>
            <a:r>
              <a:rPr lang="en-US" dirty="0">
                <a:latin typeface="Times New Roman"/>
                <a:cs typeface="Times New Roman"/>
              </a:rPr>
              <a:t>2023 Budget Review - Expenses</a:t>
            </a:r>
          </a:p>
        </p:txBody>
      </p:sp>
      <p:pic>
        <p:nvPicPr>
          <p:cNvPr id="6" name="Content Placeholder 5" descr="Heritage-Logo-RGB_scriptH_LOW RES.png"/>
          <p:cNvPicPr>
            <a:picLocks noGrp="1" noChangeAspect="1"/>
          </p:cNvPicPr>
          <p:nvPr>
            <p:ph idx="1"/>
          </p:nvPr>
        </p:nvPicPr>
        <p:blipFill>
          <a:blip r:embed="rId2">
            <a:extLst>
              <a:ext uri="{28A0092B-C50C-407E-A947-70E740481C1C}">
                <a14:useLocalDpi xmlns:a14="http://schemas.microsoft.com/office/drawing/2010/main" val="0"/>
              </a:ext>
            </a:extLst>
          </a:blip>
          <a:srcRect t="8336" b="8336"/>
          <a:stretch>
            <a:fillRect/>
          </a:stretch>
        </p:blipFill>
        <p:spPr>
          <a:xfrm>
            <a:off x="7864929" y="5867734"/>
            <a:ext cx="939798" cy="516853"/>
          </a:xfrm>
        </p:spPr>
      </p:pic>
      <p:sp>
        <p:nvSpPr>
          <p:cNvPr id="3" name="TextBox 2"/>
          <p:cNvSpPr txBox="1"/>
          <p:nvPr/>
        </p:nvSpPr>
        <p:spPr>
          <a:xfrm>
            <a:off x="4945163" y="557627"/>
            <a:ext cx="338966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Total budgeted expenses: $12,378,842</a:t>
            </a:r>
          </a:p>
        </p:txBody>
      </p:sp>
      <p:pic>
        <p:nvPicPr>
          <p:cNvPr id="10" name="Picture 9">
            <a:extLst>
              <a:ext uri="{FF2B5EF4-FFF2-40B4-BE49-F238E27FC236}">
                <a16:creationId xmlns:a16="http://schemas.microsoft.com/office/drawing/2014/main" xmlns="" id="{9127C642-77B7-3753-743E-D34179ACC8D0}"/>
              </a:ext>
            </a:extLst>
          </p:cNvPr>
          <p:cNvPicPr>
            <a:picLocks noChangeAspect="1"/>
          </p:cNvPicPr>
          <p:nvPr/>
        </p:nvPicPr>
        <p:blipFill>
          <a:blip r:embed="rId3"/>
          <a:stretch>
            <a:fillRect/>
          </a:stretch>
        </p:blipFill>
        <p:spPr>
          <a:xfrm>
            <a:off x="576266" y="460005"/>
            <a:ext cx="7696200" cy="6222950"/>
          </a:xfrm>
          <a:prstGeom prst="rect">
            <a:avLst/>
          </a:prstGeom>
        </p:spPr>
      </p:pic>
    </p:spTree>
    <p:extLst>
      <p:ext uri="{BB962C8B-B14F-4D97-AF65-F5344CB8AC3E}">
        <p14:creationId xmlns:p14="http://schemas.microsoft.com/office/powerpoint/2010/main" val="4219204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448"/>
            <a:ext cx="8229600" cy="633059"/>
          </a:xfrm>
        </p:spPr>
        <p:txBody>
          <a:bodyPr>
            <a:noAutofit/>
          </a:bodyPr>
          <a:lstStyle/>
          <a:p>
            <a:r>
              <a:rPr lang="en-US" dirty="0">
                <a:latin typeface="Times New Roman"/>
                <a:cs typeface="Times New Roman"/>
              </a:rPr>
              <a:t>2023 Capital Budget</a:t>
            </a:r>
          </a:p>
        </p:txBody>
      </p:sp>
      <p:pic>
        <p:nvPicPr>
          <p:cNvPr id="6" name="Content Placeholder 5" descr="Heritage-Logo-RGB_scriptH_LOW RES.png"/>
          <p:cNvPicPr>
            <a:picLocks noGrp="1" noChangeAspect="1"/>
          </p:cNvPicPr>
          <p:nvPr>
            <p:ph idx="1"/>
          </p:nvPr>
        </p:nvPicPr>
        <p:blipFill>
          <a:blip r:embed="rId2">
            <a:extLst>
              <a:ext uri="{28A0092B-C50C-407E-A947-70E740481C1C}">
                <a14:useLocalDpi xmlns:a14="http://schemas.microsoft.com/office/drawing/2010/main" val="0"/>
              </a:ext>
            </a:extLst>
          </a:blip>
          <a:srcRect t="8336" b="8336"/>
          <a:stretch>
            <a:fillRect/>
          </a:stretch>
        </p:blipFill>
        <p:spPr>
          <a:xfrm>
            <a:off x="7864929" y="5867734"/>
            <a:ext cx="939798" cy="516853"/>
          </a:xfrm>
        </p:spPr>
      </p:pic>
      <p:sp>
        <p:nvSpPr>
          <p:cNvPr id="4" name="TextBox 3"/>
          <p:cNvSpPr txBox="1"/>
          <p:nvPr/>
        </p:nvSpPr>
        <p:spPr>
          <a:xfrm>
            <a:off x="339273" y="638131"/>
            <a:ext cx="8331200" cy="563231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Total budget approved: $2,413,727</a:t>
            </a:r>
          </a:p>
          <a:p>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Administration and HR</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AV - Zoom Cart </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General	Contingency Funds</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Staff Training Room</a:t>
            </a:r>
          </a:p>
          <a:p>
            <a:pPr marL="742950" lvl="1"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Marketing</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Apartment Turnovers</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Apartment Refreshes </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Community Refreshes</a:t>
            </a:r>
          </a:p>
          <a:p>
            <a:pPr marL="742950" lvl="1"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Nursing</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Nurse Call Relocation and Replace, RCFE Monitor</a:t>
            </a:r>
          </a:p>
          <a:p>
            <a:pPr marL="742950" lvl="1"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RCFE Equipment needs</a:t>
            </a:r>
          </a:p>
        </p:txBody>
      </p:sp>
    </p:spTree>
    <p:extLst>
      <p:ext uri="{BB962C8B-B14F-4D97-AF65-F5344CB8AC3E}">
        <p14:creationId xmlns:p14="http://schemas.microsoft.com/office/powerpoint/2010/main" val="2536505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6635"/>
          </a:xfrm>
        </p:spPr>
        <p:txBody>
          <a:bodyPr>
            <a:normAutofit/>
          </a:bodyPr>
          <a:lstStyle/>
          <a:p>
            <a:r>
              <a:rPr lang="en-US" sz="2400" b="1" dirty="0">
                <a:latin typeface="Times New Roman" panose="02020603050405020304" pitchFamily="18" charset="0"/>
                <a:cs typeface="Times New Roman" panose="02020603050405020304" pitchFamily="18" charset="0"/>
              </a:rPr>
              <a:t>2023 Capital Budget (Cont’d)</a:t>
            </a:r>
          </a:p>
        </p:txBody>
      </p:sp>
      <p:sp>
        <p:nvSpPr>
          <p:cNvPr id="3" name="Content Placeholder 2"/>
          <p:cNvSpPr>
            <a:spLocks noGrp="1"/>
          </p:cNvSpPr>
          <p:nvPr>
            <p:ph idx="1"/>
          </p:nvPr>
        </p:nvSpPr>
        <p:spPr>
          <a:xfrm>
            <a:off x="316089" y="842050"/>
            <a:ext cx="8427155" cy="5305776"/>
          </a:xfrm>
        </p:spPr>
        <p:txBody>
          <a:bodyPr>
            <a:normAutofit fontScale="85000" lnSpcReduction="10000"/>
          </a:bodyPr>
          <a:lstStyle/>
          <a:p>
            <a:r>
              <a:rPr lang="en-US" b="1" dirty="0">
                <a:latin typeface="Times New Roman" panose="02020603050405020304" pitchFamily="18" charset="0"/>
                <a:cs typeface="Times New Roman" panose="02020603050405020304" pitchFamily="18" charset="0"/>
              </a:rPr>
              <a:t>Maintenance</a:t>
            </a:r>
          </a:p>
          <a:p>
            <a:pPr marL="685800"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Morgan Elevator Access and Cab Refresh </a:t>
            </a:r>
          </a:p>
          <a:p>
            <a:pPr marL="685800"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Fire Alarm Audible Testing </a:t>
            </a:r>
          </a:p>
          <a:p>
            <a:pPr marL="685800"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Backflow Installation at Cottage Irrigation and Fire Protection Backflow</a:t>
            </a:r>
          </a:p>
          <a:p>
            <a:pPr marL="685800"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Backflow Installation at Morgan Domestic Water </a:t>
            </a:r>
          </a:p>
          <a:p>
            <a:pPr marL="685800"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Water Treatment for closed loop heating </a:t>
            </a:r>
          </a:p>
          <a:p>
            <a:pPr marL="685800"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Corner Landscaping at Laguna and Bay </a:t>
            </a:r>
          </a:p>
          <a:p>
            <a:pPr marL="685800"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Garden Irrigation and masonry work </a:t>
            </a:r>
          </a:p>
          <a:p>
            <a:pPr marL="685800"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Fire Alarm Door Hold-Open Devices Morgan South Stair </a:t>
            </a:r>
          </a:p>
          <a:p>
            <a:pPr marL="685800"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Boiler Plant redesign - Perry and Morgan </a:t>
            </a:r>
          </a:p>
          <a:p>
            <a:pPr marL="685800"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CCTV/Door Hardware </a:t>
            </a:r>
          </a:p>
          <a:p>
            <a:pPr marL="685800"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Sign Kiosks compliant with electronic health record (EHR)</a:t>
            </a:r>
          </a:p>
        </p:txBody>
      </p:sp>
      <p:sp>
        <p:nvSpPr>
          <p:cNvPr id="4" name="Rectangle 3"/>
          <p:cNvSpPr/>
          <p:nvPr/>
        </p:nvSpPr>
        <p:spPr>
          <a:xfrm>
            <a:off x="1332089" y="2202387"/>
            <a:ext cx="4572000" cy="923330"/>
          </a:xfrm>
          <a:prstGeom prst="rect">
            <a:avLst/>
          </a:prstGeom>
        </p:spPr>
        <p:txBody>
          <a:bodyPr>
            <a:spAutoFit/>
          </a:bodyPr>
          <a:lstStyle/>
          <a:p>
            <a:pPr marL="285750" indent="-285750">
              <a:buFont typeface="Arial" panose="020B0604020202020204" pitchFamily="34" charset="0"/>
              <a:buChar char="•"/>
            </a:pPr>
            <a:endParaRPr lang="en-US" dirty="0"/>
          </a:p>
          <a:p>
            <a:pPr marL="1657350" lvl="3"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57368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Questions</a:t>
            </a:r>
          </a:p>
        </p:txBody>
      </p:sp>
      <p:pic>
        <p:nvPicPr>
          <p:cNvPr id="6" name="Content Placeholder 5" descr="Heritage-Logo-RGB_scriptH_LOW RES.png"/>
          <p:cNvPicPr>
            <a:picLocks noGrp="1" noChangeAspect="1"/>
          </p:cNvPicPr>
          <p:nvPr>
            <p:ph idx="1"/>
          </p:nvPr>
        </p:nvPicPr>
        <p:blipFill>
          <a:blip r:embed="rId2">
            <a:extLst>
              <a:ext uri="{28A0092B-C50C-407E-A947-70E740481C1C}">
                <a14:useLocalDpi xmlns:a14="http://schemas.microsoft.com/office/drawing/2010/main" val="0"/>
              </a:ext>
            </a:extLst>
          </a:blip>
          <a:srcRect t="8336" b="8336"/>
          <a:stretch>
            <a:fillRect/>
          </a:stretch>
        </p:blipFill>
        <p:spPr>
          <a:xfrm>
            <a:off x="7864929" y="5867734"/>
            <a:ext cx="939798" cy="516853"/>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5" y="1786467"/>
            <a:ext cx="6762750" cy="3962400"/>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9631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09273-C0CB-673B-958D-66FA99F928CB}"/>
              </a:ext>
            </a:extLst>
          </p:cNvPr>
          <p:cNvSpPr>
            <a:spLocks noGrp="1"/>
          </p:cNvSpPr>
          <p:nvPr>
            <p:ph type="title"/>
          </p:nvPr>
        </p:nvSpPr>
        <p:spPr/>
        <p:txBody>
          <a:bodyPr/>
          <a:lstStyle/>
          <a:p>
            <a:r>
              <a:rPr lang="en-US" dirty="0"/>
              <a:t>Zoom Info</a:t>
            </a:r>
          </a:p>
        </p:txBody>
      </p:sp>
      <p:sp>
        <p:nvSpPr>
          <p:cNvPr id="3" name="Content Placeholder 2">
            <a:extLst>
              <a:ext uri="{FF2B5EF4-FFF2-40B4-BE49-F238E27FC236}">
                <a16:creationId xmlns:a16="http://schemas.microsoft.com/office/drawing/2014/main" xmlns="" id="{5A848928-161E-2B9B-2334-1BE7330E1949}"/>
              </a:ext>
            </a:extLst>
          </p:cNvPr>
          <p:cNvSpPr>
            <a:spLocks noGrp="1"/>
          </p:cNvSpPr>
          <p:nvPr>
            <p:ph idx="1"/>
          </p:nvPr>
        </p:nvSpPr>
        <p:spPr/>
        <p:txBody>
          <a:bodyPr/>
          <a:lstStyle/>
          <a:p>
            <a:pPr marL="0" marR="0" algn="ctr">
              <a:spcBef>
                <a:spcPts val="0"/>
              </a:spcBef>
              <a:spcAft>
                <a:spcPts val="600"/>
              </a:spcAft>
            </a:pPr>
            <a:r>
              <a:rPr lang="en-US" sz="3200" b="1" dirty="0">
                <a:effectLst/>
                <a:latin typeface="Verdana" panose="020B0604030504040204" pitchFamily="34" charset="0"/>
                <a:ea typeface="Times New Roman" panose="02020603050405020304" pitchFamily="18" charset="0"/>
                <a:cs typeface="Times New Roman" panose="02020603050405020304" pitchFamily="18" charset="0"/>
              </a:rPr>
              <a:t>Via Zoom:</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ctr">
              <a:spcBef>
                <a:spcPts val="0"/>
              </a:spcBef>
              <a:spcAft>
                <a:spcPts val="600"/>
              </a:spcAft>
            </a:pPr>
            <a:r>
              <a:rPr lang="en-US" sz="3200" u="sng" dirty="0">
                <a:solidFill>
                  <a:srgbClr val="0000FF"/>
                </a:solidFill>
                <a:effectLst/>
                <a:latin typeface="Verdana" panose="020B0604030504040204" pitchFamily="34" charset="0"/>
                <a:ea typeface="Times New Roman" panose="02020603050405020304" pitchFamily="18" charset="0"/>
                <a:cs typeface="Arial" panose="020B0604020202020204" pitchFamily="34" charset="0"/>
                <a:hlinkClick r:id="rId2"/>
              </a:rPr>
              <a:t>https://us06web.zoom.us/j/87258079102</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marR="0" indent="-228600" algn="ctr">
              <a:spcBef>
                <a:spcPts val="0"/>
              </a:spcBef>
              <a:spcAft>
                <a:spcPts val="0"/>
              </a:spcAft>
            </a:pP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Meeting ID: 872 5807 9102</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marR="0" indent="-228600" algn="ctr">
              <a:spcBef>
                <a:spcPts val="0"/>
              </a:spcBef>
              <a:spcAft>
                <a:spcPts val="0"/>
              </a:spcAft>
            </a:pP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One tap mobile</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marR="0" indent="-228600" algn="ctr">
              <a:spcBef>
                <a:spcPts val="0"/>
              </a:spcBef>
              <a:spcAft>
                <a:spcPts val="0"/>
              </a:spcAft>
            </a:pP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+13462487799, 87258079102# US (Houston)</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marR="0" indent="-228600" algn="ctr">
              <a:spcBef>
                <a:spcPts val="0"/>
              </a:spcBef>
              <a:spcAft>
                <a:spcPts val="0"/>
              </a:spcAft>
            </a:pPr>
            <a:r>
              <a:rPr lang="en-US" sz="3200" dirty="0">
                <a:effectLst/>
                <a:latin typeface="Verdana" panose="020B0604030504040204" pitchFamily="34" charset="0"/>
                <a:ea typeface="Times New Roman" panose="02020603050405020304" pitchFamily="18" charset="0"/>
                <a:cs typeface="Times New Roman" panose="02020603050405020304" pitchFamily="18" charset="0"/>
              </a:rPr>
              <a:t>+16694449171, 87258079102# US</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05589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 &amp; Introductions</a:t>
            </a:r>
          </a:p>
        </p:txBody>
      </p:sp>
      <p:sp>
        <p:nvSpPr>
          <p:cNvPr id="3" name="Content Placeholder 2"/>
          <p:cNvSpPr>
            <a:spLocks noGrp="1"/>
          </p:cNvSpPr>
          <p:nvPr>
            <p:ph idx="1"/>
          </p:nvPr>
        </p:nvSpPr>
        <p:spPr>
          <a:xfrm>
            <a:off x="457200" y="1417638"/>
            <a:ext cx="8229600" cy="5200876"/>
          </a:xfrm>
        </p:spPr>
        <p:txBody>
          <a:bodyPr>
            <a:normAutofit fontScale="85000" lnSpcReduction="20000"/>
          </a:bodyPr>
          <a:lstStyle/>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Welcome &amp; Introductions				</a:t>
            </a:r>
            <a:r>
              <a:rPr lang="en-US" sz="2400" dirty="0" smtClean="0">
                <a:latin typeface="Times New Roman" panose="02020603050405020304" pitchFamily="18" charset="0"/>
                <a:cs typeface="Times New Roman" panose="02020603050405020304" pitchFamily="18" charset="0"/>
              </a:rPr>
              <a:t>	Patrick Alexander</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Resident </a:t>
            </a:r>
            <a:r>
              <a:rPr lang="en-US" sz="2400" dirty="0">
                <a:latin typeface="Times New Roman" panose="02020603050405020304" pitchFamily="18" charset="0"/>
                <a:cs typeface="Times New Roman" panose="02020603050405020304" pitchFamily="18" charset="0"/>
              </a:rPr>
              <a:t>Council Update				</a:t>
            </a:r>
            <a:r>
              <a:rPr lang="en-US" sz="2400" dirty="0" smtClean="0">
                <a:latin typeface="Times New Roman" panose="02020603050405020304" pitchFamily="18" charset="0"/>
                <a:cs typeface="Times New Roman" panose="02020603050405020304" pitchFamily="18" charset="0"/>
              </a:rPr>
              <a:t>   	Patrick Alexander</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Opening </a:t>
            </a:r>
            <a:r>
              <a:rPr lang="en-US" sz="2400" dirty="0">
                <a:latin typeface="Times New Roman" panose="02020603050405020304" pitchFamily="18" charset="0"/>
                <a:cs typeface="Times New Roman" panose="02020603050405020304" pitchFamily="18" charset="0"/>
              </a:rPr>
              <a:t>Remarks						Mary Linde</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Community Updates</a:t>
            </a:r>
          </a:p>
          <a:p>
            <a:pPr marL="857250" lvl="1" indent="-457200">
              <a:buFont typeface="+mj-lt"/>
              <a:buAutoNum type="arabicParenR"/>
            </a:pPr>
            <a:r>
              <a:rPr lang="en-US" sz="2400" dirty="0">
                <a:latin typeface="Times New Roman" panose="02020603050405020304" pitchFamily="18" charset="0"/>
                <a:cs typeface="Times New Roman" panose="02020603050405020304" pitchFamily="18" charset="0"/>
              </a:rPr>
              <a:t>	Marketing							Jeff Brenner</a:t>
            </a:r>
          </a:p>
          <a:p>
            <a:pPr marL="857250" lvl="1" indent="-457200">
              <a:buFont typeface="+mj-lt"/>
              <a:buAutoNum type="arabicParenR"/>
            </a:pPr>
            <a:r>
              <a:rPr lang="en-US" sz="2400" dirty="0">
                <a:latin typeface="Times New Roman" panose="02020603050405020304" pitchFamily="18" charset="0"/>
                <a:cs typeface="Times New Roman" panose="02020603050405020304" pitchFamily="18" charset="0"/>
              </a:rPr>
              <a:t>	COVID-19							Hanh Ta</a:t>
            </a:r>
          </a:p>
          <a:p>
            <a:pPr marL="857250" lvl="1" indent="-457200">
              <a:buFont typeface="+mj-lt"/>
              <a:buAutoNum type="arabicParenR"/>
            </a:pPr>
            <a:r>
              <a:rPr lang="en-US" sz="2400" dirty="0">
                <a:latin typeface="Times New Roman" panose="02020603050405020304" pitchFamily="18" charset="0"/>
                <a:cs typeface="Times New Roman" panose="02020603050405020304" pitchFamily="18" charset="0"/>
              </a:rPr>
              <a:t>	Strategic Plan						Mary Linde</a:t>
            </a: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2023 Budget 			</a:t>
            </a:r>
          </a:p>
          <a:p>
            <a:pPr marL="857250" lvl="1" indent="-457200">
              <a:buFont typeface="+mj-lt"/>
              <a:buAutoNum type="arabicParenR"/>
            </a:pPr>
            <a:r>
              <a:rPr lang="en-US" sz="2400" dirty="0" smtClean="0">
                <a:latin typeface="Times New Roman" panose="02020603050405020304" pitchFamily="18" charset="0"/>
                <a:cs typeface="Times New Roman" panose="02020603050405020304" pitchFamily="18" charset="0"/>
              </a:rPr>
              <a:t>Intro </a:t>
            </a:r>
            <a:r>
              <a:rPr lang="en-US" sz="2400" dirty="0">
                <a:latin typeface="Times New Roman" panose="02020603050405020304" pitchFamily="18" charset="0"/>
                <a:cs typeface="Times New Roman" panose="02020603050405020304" pitchFamily="18" charset="0"/>
              </a:rPr>
              <a:t>to </a:t>
            </a:r>
            <a:r>
              <a:rPr lang="en-US" sz="2400" dirty="0" smtClean="0">
                <a:latin typeface="Times New Roman" panose="02020603050405020304" pitchFamily="18" charset="0"/>
                <a:cs typeface="Times New Roman" panose="02020603050405020304" pitchFamily="18" charset="0"/>
              </a:rPr>
              <a:t>budget process 				Mary Linde</a:t>
            </a:r>
          </a:p>
          <a:p>
            <a:pPr marL="857250" lvl="1" indent="-457200">
              <a:buFont typeface="+mj-lt"/>
              <a:buAutoNum type="arabicParenR"/>
            </a:pPr>
            <a:r>
              <a:rPr lang="en-US" sz="2400" dirty="0" smtClean="0">
                <a:latin typeface="Times New Roman" panose="02020603050405020304" pitchFamily="18" charset="0"/>
                <a:cs typeface="Times New Roman" panose="02020603050405020304" pitchFamily="18" charset="0"/>
              </a:rPr>
              <a:t>Budget detail							Jon Casey</a:t>
            </a:r>
          </a:p>
          <a:p>
            <a:pPr marL="400050" lvl="1" indent="0">
              <a:buNone/>
            </a:pPr>
            <a:endParaRPr lang="en-US"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smtClean="0">
                <a:latin typeface="Times New Roman" panose="02020603050405020304" pitchFamily="18" charset="0"/>
                <a:cs typeface="Times New Roman" panose="02020603050405020304" pitchFamily="18" charset="0"/>
              </a:rPr>
              <a:t>Questions</a:t>
            </a:r>
            <a:r>
              <a:rPr lang="en-US" sz="2400" dirty="0">
                <a:latin typeface="Times New Roman" panose="02020603050405020304" pitchFamily="18" charset="0"/>
                <a:cs typeface="Times New Roman" panose="02020603050405020304" pitchFamily="18" charset="0"/>
              </a:rPr>
              <a:t>								All</a:t>
            </a:r>
          </a:p>
        </p:txBody>
      </p:sp>
    </p:spTree>
    <p:extLst>
      <p:ext uri="{BB962C8B-B14F-4D97-AF65-F5344CB8AC3E}">
        <p14:creationId xmlns:p14="http://schemas.microsoft.com/office/powerpoint/2010/main" val="1043346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Resident Council </a:t>
            </a:r>
            <a:r>
              <a:rPr lang="en-US" dirty="0" smtClean="0">
                <a:latin typeface="Times New Roman" panose="02020603050405020304" pitchFamily="18" charset="0"/>
                <a:cs typeface="Times New Roman" panose="02020603050405020304" pitchFamily="18" charset="0"/>
              </a:rPr>
              <a:t>Update </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Patrick Alexander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2023 Officers:</a:t>
            </a:r>
          </a:p>
          <a:p>
            <a:r>
              <a:rPr lang="en-US" dirty="0">
                <a:latin typeface="Times New Roman" panose="02020603050405020304" pitchFamily="18" charset="0"/>
                <a:cs typeface="Times New Roman" panose="02020603050405020304" pitchFamily="18" charset="0"/>
              </a:rPr>
              <a:t>Patrick Alexander, President</a:t>
            </a:r>
          </a:p>
          <a:p>
            <a:r>
              <a:rPr lang="en-US" dirty="0">
                <a:latin typeface="Times New Roman" panose="02020603050405020304" pitchFamily="18" charset="0"/>
                <a:cs typeface="Times New Roman" panose="02020603050405020304" pitchFamily="18" charset="0"/>
              </a:rPr>
              <a:t>Martha Torres, Vice President</a:t>
            </a:r>
          </a:p>
          <a:p>
            <a:r>
              <a:rPr lang="en-US" dirty="0">
                <a:latin typeface="Times New Roman" panose="02020603050405020304" pitchFamily="18" charset="0"/>
                <a:cs typeface="Times New Roman" panose="02020603050405020304" pitchFamily="18" charset="0"/>
              </a:rPr>
              <a:t>Paula Cornyn, Treasurer</a:t>
            </a:r>
          </a:p>
          <a:p>
            <a:r>
              <a:rPr lang="en-US" dirty="0">
                <a:latin typeface="Times New Roman" panose="02020603050405020304" pitchFamily="18" charset="0"/>
                <a:cs typeface="Times New Roman" panose="02020603050405020304" pitchFamily="18" charset="0"/>
              </a:rPr>
              <a:t>Theo Armour, Secretary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Food Committee Update</a:t>
            </a:r>
          </a:p>
        </p:txBody>
      </p:sp>
    </p:spTree>
    <p:extLst>
      <p:ext uri="{BB962C8B-B14F-4D97-AF65-F5344CB8AC3E}">
        <p14:creationId xmlns:p14="http://schemas.microsoft.com/office/powerpoint/2010/main" val="2709113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Opening </a:t>
            </a:r>
            <a:r>
              <a:rPr lang="en-US" dirty="0" smtClean="0">
                <a:latin typeface="Times New Roman" panose="02020603050405020304" pitchFamily="18" charset="0"/>
                <a:cs typeface="Times New Roman" panose="02020603050405020304" pitchFamily="18" charset="0"/>
              </a:rPr>
              <a:t>Remarks – Mary Linde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17638"/>
            <a:ext cx="8229600" cy="4525963"/>
          </a:xfrm>
        </p:spPr>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Semiannual Meeting:</a:t>
            </a:r>
          </a:p>
          <a:p>
            <a:r>
              <a:rPr lang="en-US" dirty="0">
                <a:latin typeface="Times New Roman" panose="02020603050405020304" pitchFamily="18" charset="0"/>
                <a:cs typeface="Times New Roman" panose="02020603050405020304" pitchFamily="18" charset="0"/>
              </a:rPr>
              <a:t>Required by the Contract Statutes</a:t>
            </a:r>
          </a:p>
          <a:p>
            <a:pPr lvl="1"/>
            <a:r>
              <a:rPr lang="en-US" dirty="0">
                <a:latin typeface="Times New Roman" panose="02020603050405020304" pitchFamily="18" charset="0"/>
                <a:cs typeface="Times New Roman" panose="02020603050405020304" pitchFamily="18" charset="0"/>
              </a:rPr>
              <a:t>“Free discussion of subjects including, but not limited to, income, expenditures, and financial trends and issues as they apply to the continuing care retirement community and proposed changes in policies, programs, and services</a:t>
            </a:r>
            <a:r>
              <a:rPr lang="en-US" dirty="0" smtClean="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January: Budget process/new budget approved by BOD</a:t>
            </a:r>
          </a:p>
          <a:p>
            <a:r>
              <a:rPr lang="en-US" dirty="0">
                <a:latin typeface="Times New Roman" panose="02020603050405020304" pitchFamily="18" charset="0"/>
                <a:cs typeface="Times New Roman" panose="02020603050405020304" pitchFamily="18" charset="0"/>
              </a:rPr>
              <a:t>August: Review of audited financials/investment portfolio</a:t>
            </a: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Our Fiscal Year is the same as the Calendar Year – January to December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4169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Community Updates</a:t>
            </a:r>
            <a:endParaRPr lang="en-US" dirty="0"/>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Marketing</a:t>
            </a:r>
            <a:r>
              <a:rPr lang="en-US" dirty="0">
                <a:latin typeface="Times New Roman" panose="02020603050405020304" pitchFamily="18" charset="0"/>
                <a:cs typeface="Times New Roman" panose="02020603050405020304" pitchFamily="18" charset="0"/>
              </a:rPr>
              <a:t>: Jeff Brenner</a:t>
            </a:r>
          </a:p>
          <a:p>
            <a:pPr marL="0"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COVID-19</a:t>
            </a:r>
            <a:r>
              <a:rPr lang="en-US" dirty="0">
                <a:latin typeface="Times New Roman" panose="02020603050405020304" pitchFamily="18" charset="0"/>
                <a:cs typeface="Times New Roman" panose="02020603050405020304" pitchFamily="18" charset="0"/>
              </a:rPr>
              <a:t>: Hanh Ta</a:t>
            </a:r>
          </a:p>
          <a:p>
            <a:pPr marL="0"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Strategic Plan</a:t>
            </a:r>
            <a:r>
              <a:rPr lang="en-US" dirty="0">
                <a:latin typeface="Times New Roman" panose="02020603050405020304" pitchFamily="18" charset="0"/>
                <a:cs typeface="Times New Roman" panose="02020603050405020304" pitchFamily="18" charset="0"/>
              </a:rPr>
              <a:t>: Mary Linde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847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Marketing </a:t>
            </a:r>
            <a:r>
              <a:rPr lang="en-US" dirty="0" smtClean="0">
                <a:latin typeface="Times New Roman" panose="02020603050405020304" pitchFamily="18" charset="0"/>
                <a:cs typeface="Times New Roman" panose="02020603050405020304" pitchFamily="18" charset="0"/>
              </a:rPr>
              <a:t>Updates - Jeff Brenner</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Morgan Renovation/Refresh Updates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Apartment Renovation </a:t>
            </a:r>
            <a:r>
              <a:rPr lang="en-US" dirty="0" smtClean="0">
                <a:latin typeface="Times New Roman" panose="02020603050405020304" pitchFamily="18" charset="0"/>
                <a:cs typeface="Times New Roman" panose="02020603050405020304" pitchFamily="18" charset="0"/>
              </a:rPr>
              <a:t>Updates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New </a:t>
            </a:r>
            <a:r>
              <a:rPr lang="en-US" dirty="0" smtClean="0">
                <a:latin typeface="Times New Roman" panose="02020603050405020304" pitchFamily="18" charset="0"/>
                <a:cs typeface="Times New Roman" panose="02020603050405020304" pitchFamily="18" charset="0"/>
              </a:rPr>
              <a:t>Phones/McGinley TV/Website changes   </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General Marketing Updates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4288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Covid </a:t>
            </a:r>
            <a:r>
              <a:rPr lang="en-US" dirty="0" smtClean="0">
                <a:latin typeface="Times New Roman" panose="02020603050405020304" pitchFamily="18" charset="0"/>
                <a:cs typeface="Times New Roman" panose="02020603050405020304" pitchFamily="18" charset="0"/>
              </a:rPr>
              <a:t>Updates - Hanh Ta</a:t>
            </a:r>
            <a:endParaRPr lang="en-US" dirty="0"/>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Covid-19 protocols will remain in place as part of the Infection Control Program</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will continue to wear face masks as a healthcare and congregate living community</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Thank you for your ongoing support and collaboration to keep our community healthy and safe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9991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Strategic Plan </a:t>
            </a:r>
            <a:r>
              <a:rPr lang="en-US" dirty="0" smtClean="0">
                <a:latin typeface="Times New Roman" panose="02020603050405020304" pitchFamily="18" charset="0"/>
                <a:cs typeface="Times New Roman" panose="02020603050405020304" pitchFamily="18" charset="0"/>
              </a:rPr>
              <a:t>Updates - Mary Linde</a:t>
            </a:r>
            <a:endParaRPr lang="en-US" dirty="0"/>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Land Use </a:t>
            </a:r>
            <a:r>
              <a:rPr lang="en-US" dirty="0" smtClean="0">
                <a:latin typeface="Times New Roman" panose="02020603050405020304" pitchFamily="18" charset="0"/>
                <a:cs typeface="Times New Roman" panose="02020603050405020304" pitchFamily="18" charset="0"/>
              </a:rPr>
              <a:t>Permit</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SNF closure</a:t>
            </a:r>
          </a:p>
          <a:p>
            <a:pPr marL="0" indent="0">
              <a:buNone/>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Aging </a:t>
            </a:r>
            <a:r>
              <a:rPr lang="en-US" dirty="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Place</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FAQ has been updated and is on the website: </a:t>
            </a:r>
            <a:r>
              <a:rPr lang="en-US" u="sng" dirty="0">
                <a:latin typeface="Times New Roman" panose="02020603050405020304" pitchFamily="18" charset="0"/>
                <a:cs typeface="Times New Roman" panose="02020603050405020304" pitchFamily="18" charset="0"/>
                <a:hlinkClick r:id="rId2"/>
              </a:rPr>
              <a:t>http://heritageonthemarina.org/heritage-repositioning/</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350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22097</TotalTime>
  <Words>702</Words>
  <Application>Microsoft Office PowerPoint</Application>
  <PresentationFormat>On-screen Show (4:3)</PresentationFormat>
  <Paragraphs>161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Verdana</vt:lpstr>
      <vt:lpstr>Office Theme</vt:lpstr>
      <vt:lpstr>Semiannual Meeting  February 24, 2023 10:00 to 11:30 am</vt:lpstr>
      <vt:lpstr>Zoom Info</vt:lpstr>
      <vt:lpstr>Agenda &amp; Introductions</vt:lpstr>
      <vt:lpstr>Resident Council Update  – Patrick Alexander</vt:lpstr>
      <vt:lpstr>Opening Remarks – Mary Linde</vt:lpstr>
      <vt:lpstr>Community Updates</vt:lpstr>
      <vt:lpstr>Marketing Updates - Jeff Brenner</vt:lpstr>
      <vt:lpstr>Covid Updates - Hanh Ta</vt:lpstr>
      <vt:lpstr>Strategic Plan Updates - Mary Linde</vt:lpstr>
      <vt:lpstr>Budget Process – Mary Linde</vt:lpstr>
      <vt:lpstr>Budget Process</vt:lpstr>
      <vt:lpstr>2023 Budget Review – Jon Casey</vt:lpstr>
      <vt:lpstr>Historical Increases and Information</vt:lpstr>
      <vt:lpstr>2023 Budget Review - Revenue</vt:lpstr>
      <vt:lpstr>2023 Budget Review - Expenses</vt:lpstr>
      <vt:lpstr>2023 Capital Budget</vt:lpstr>
      <vt:lpstr>2023 Capital Budget (Cont’d)</vt:lpstr>
      <vt:lpstr>Questions</vt:lpstr>
    </vt:vector>
  </TitlesOfParts>
  <Company>Heritage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Janet Howell</dc:creator>
  <cp:lastModifiedBy>Mary Linde</cp:lastModifiedBy>
  <cp:revision>66</cp:revision>
  <cp:lastPrinted>2023-02-15T21:37:07Z</cp:lastPrinted>
  <dcterms:created xsi:type="dcterms:W3CDTF">2018-04-12T23:58:22Z</dcterms:created>
  <dcterms:modified xsi:type="dcterms:W3CDTF">2023-02-23T22:03:25Z</dcterms:modified>
</cp:coreProperties>
</file>