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61" r:id="rId2"/>
    <p:sldId id="262" r:id="rId3"/>
    <p:sldId id="263" r:id="rId4"/>
    <p:sldId id="258" r:id="rId5"/>
    <p:sldId id="264" r:id="rId6"/>
    <p:sldId id="265" r:id="rId7"/>
    <p:sldId id="266" r:id="rId8"/>
    <p:sldId id="267" r:id="rId9"/>
    <p:sldId id="268" r:id="rId10"/>
    <p:sldId id="271" r:id="rId11"/>
    <p:sldId id="269" r:id="rId12"/>
    <p:sldId id="270" r:id="rId13"/>
    <p:sldId id="272" r:id="rId14"/>
    <p:sldId id="273"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231" autoAdjust="0"/>
  </p:normalViewPr>
  <p:slideViewPr>
    <p:cSldViewPr>
      <p:cViewPr>
        <p:scale>
          <a:sx n="74" d="100"/>
          <a:sy n="74" d="100"/>
        </p:scale>
        <p:origin x="-486" y="-186"/>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70" d="100"/>
          <a:sy n="70" d="100"/>
        </p:scale>
        <p:origin x="-3888"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2DDF2-7F92-4851-9295-0C070BE95E1F}" type="datetimeFigureOut">
              <a:rPr lang="en-GB" smtClean="0"/>
              <a:t>13/06/2016</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870397-9720-4D88-B6CA-880DBEA64215}" type="slidenum">
              <a:rPr lang="en-GB" smtClean="0"/>
              <a:t>‹#›</a:t>
            </a:fld>
            <a:endParaRPr lang="en-GB"/>
          </a:p>
        </p:txBody>
      </p:sp>
    </p:spTree>
    <p:extLst>
      <p:ext uri="{BB962C8B-B14F-4D97-AF65-F5344CB8AC3E}">
        <p14:creationId xmlns:p14="http://schemas.microsoft.com/office/powerpoint/2010/main" val="10000353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A870397-9720-4D88-B6CA-880DBEA64215}" type="slidenum">
              <a:rPr lang="en-GB" smtClean="0"/>
              <a:t>1</a:t>
            </a:fld>
            <a:endParaRPr lang="en-GB"/>
          </a:p>
        </p:txBody>
      </p:sp>
    </p:spTree>
    <p:extLst>
      <p:ext uri="{BB962C8B-B14F-4D97-AF65-F5344CB8AC3E}">
        <p14:creationId xmlns:p14="http://schemas.microsoft.com/office/powerpoint/2010/main" val="24305594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a:t>
            </a:r>
            <a:r>
              <a:rPr lang="en-US" baseline="0" dirty="0" smtClean="0"/>
              <a:t> according to what you search you should get something like this: the bibliographic data and abstract where available. And some download options for people who keep their bibliographies in things like Endnote, </a:t>
            </a:r>
            <a:r>
              <a:rPr lang="en-US" baseline="0" dirty="0" err="1" smtClean="0"/>
              <a:t>bibtext</a:t>
            </a:r>
            <a:r>
              <a:rPr lang="en-US" baseline="0" dirty="0" smtClean="0"/>
              <a:t> or whatever. CSV is likely to be one option, so HERs could potentially have a way to import records as well. </a:t>
            </a:r>
            <a:endParaRPr lang="en-US" dirty="0"/>
          </a:p>
        </p:txBody>
      </p:sp>
      <p:sp>
        <p:nvSpPr>
          <p:cNvPr id="4" name="Slide Number Placeholder 3"/>
          <p:cNvSpPr>
            <a:spLocks noGrp="1"/>
          </p:cNvSpPr>
          <p:nvPr>
            <p:ph type="sldNum" sz="quarter" idx="10"/>
          </p:nvPr>
        </p:nvSpPr>
        <p:spPr/>
        <p:txBody>
          <a:bodyPr/>
          <a:lstStyle/>
          <a:p>
            <a:fld id="{EA870397-9720-4D88-B6CA-880DBEA64215}" type="slidenum">
              <a:rPr lang="en-GB" smtClean="0"/>
              <a:t>10</a:t>
            </a:fld>
            <a:endParaRPr lang="en-GB"/>
          </a:p>
        </p:txBody>
      </p:sp>
    </p:spTree>
    <p:extLst>
      <p:ext uri="{BB962C8B-B14F-4D97-AF65-F5344CB8AC3E}">
        <p14:creationId xmlns:p14="http://schemas.microsoft.com/office/powerpoint/2010/main" val="2472273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what a full record looks like,</a:t>
            </a:r>
            <a:r>
              <a:rPr lang="en-US" baseline="0" dirty="0" smtClean="0"/>
              <a:t> we hope to try and integrate in as much spatial information as we can, where sensible we can potentially depict this in a map. </a:t>
            </a:r>
          </a:p>
          <a:p>
            <a:r>
              <a:rPr lang="en-US" baseline="0" dirty="0" smtClean="0"/>
              <a:t>It looks pretty straight forward – but there’s plenty going on underneath the bonnet.</a:t>
            </a:r>
          </a:p>
          <a:p>
            <a:endParaRPr lang="en-US" baseline="0" dirty="0" smtClean="0"/>
          </a:p>
          <a:p>
            <a:r>
              <a:rPr lang="en-US" dirty="0" smtClean="0"/>
              <a:t>The idea</a:t>
            </a:r>
            <a:r>
              <a:rPr lang="en-US" baseline="0" dirty="0" smtClean="0"/>
              <a:t> will be for us to harvest data from the larger publishers of journals and monographs, and where we don</a:t>
            </a:r>
            <a:r>
              <a:rPr lang="fr-FR" baseline="0" dirty="0" smtClean="0"/>
              <a:t>’</a:t>
            </a:r>
            <a:r>
              <a:rPr lang="en-US" baseline="0" dirty="0" smtClean="0"/>
              <a:t>t have material to download, but there is a DOI then we can link out to items held elsewhere.</a:t>
            </a:r>
          </a:p>
          <a:p>
            <a:r>
              <a:rPr lang="en-US" baseline="0" dirty="0" smtClean="0"/>
              <a:t>However, we have also been considering how local journals and publications might get into such a system. They’re unlikely to be able to set of </a:t>
            </a:r>
            <a:r>
              <a:rPr lang="en-US" baseline="0" dirty="0" err="1" smtClean="0"/>
              <a:t>ftps</a:t>
            </a:r>
            <a:r>
              <a:rPr lang="en-US" baseline="0" dirty="0" smtClean="0"/>
              <a:t>, or other technologies to automatically transfer data to us, so they would need some means to add this information into the system. So there’s a dedicated system</a:t>
            </a:r>
            <a:r>
              <a:rPr lang="en-US" dirty="0" smtClean="0"/>
              <a:t> for</a:t>
            </a:r>
            <a:r>
              <a:rPr lang="en-US" baseline="0" dirty="0" smtClean="0"/>
              <a:t> data entry</a:t>
            </a:r>
            <a:r>
              <a:rPr lang="en-US" dirty="0" smtClean="0"/>
              <a:t> that users can log into and enter their material. </a:t>
            </a:r>
            <a:endParaRPr lang="en-US" dirty="0"/>
          </a:p>
        </p:txBody>
      </p:sp>
      <p:sp>
        <p:nvSpPr>
          <p:cNvPr id="4" name="Slide Number Placeholder 3"/>
          <p:cNvSpPr>
            <a:spLocks noGrp="1"/>
          </p:cNvSpPr>
          <p:nvPr>
            <p:ph type="sldNum" sz="quarter" idx="10"/>
          </p:nvPr>
        </p:nvSpPr>
        <p:spPr/>
        <p:txBody>
          <a:bodyPr/>
          <a:lstStyle/>
          <a:p>
            <a:fld id="{EA870397-9720-4D88-B6CA-880DBEA64215}" type="slidenum">
              <a:rPr lang="en-GB" smtClean="0"/>
              <a:t>11</a:t>
            </a:fld>
            <a:endParaRPr lang="en-GB"/>
          </a:p>
        </p:txBody>
      </p:sp>
    </p:spTree>
    <p:extLst>
      <p:ext uri="{BB962C8B-B14F-4D97-AF65-F5344CB8AC3E}">
        <p14:creationId xmlns:p14="http://schemas.microsoft.com/office/powerpoint/2010/main" val="4167280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a:t>
            </a:r>
            <a:r>
              <a:rPr lang="en-GB" baseline="0" dirty="0" smtClean="0"/>
              <a:t> the admin page for that system. The rest of the data entry side is on the mock-up online and it’s a bit too long to go into now but, I recommend having a look if you</a:t>
            </a:r>
            <a:r>
              <a:rPr lang="fr-FR" baseline="0" dirty="0" smtClean="0"/>
              <a:t>’</a:t>
            </a:r>
            <a:r>
              <a:rPr lang="en-GB" baseline="0" dirty="0" smtClean="0"/>
              <a:t>re interested. </a:t>
            </a:r>
          </a:p>
          <a:p>
            <a:endParaRPr lang="en-GB" baseline="0" dirty="0" smtClean="0"/>
          </a:p>
          <a:p>
            <a:r>
              <a:rPr lang="en-GB" baseline="0" dirty="0" smtClean="0"/>
              <a:t>The new system should be out in Autumn, there’s a little bit of time for some last minute comments. </a:t>
            </a:r>
          </a:p>
          <a:p>
            <a:endParaRPr lang="en-GB" dirty="0"/>
          </a:p>
          <a:p>
            <a:endParaRPr lang="en-GB" dirty="0"/>
          </a:p>
          <a:p>
            <a:endParaRPr lang="en-GB" dirty="0"/>
          </a:p>
        </p:txBody>
      </p:sp>
      <p:sp>
        <p:nvSpPr>
          <p:cNvPr id="4" name="Slide Number Placeholder 3"/>
          <p:cNvSpPr>
            <a:spLocks noGrp="1"/>
          </p:cNvSpPr>
          <p:nvPr>
            <p:ph type="sldNum" sz="quarter" idx="10"/>
          </p:nvPr>
        </p:nvSpPr>
        <p:spPr/>
        <p:txBody>
          <a:bodyPr/>
          <a:lstStyle/>
          <a:p>
            <a:fld id="{EA870397-9720-4D88-B6CA-880DBEA64215}" type="slidenum">
              <a:rPr lang="en-GB" smtClean="0"/>
              <a:t>12</a:t>
            </a:fld>
            <a:endParaRPr lang="en-GB"/>
          </a:p>
        </p:txBody>
      </p:sp>
    </p:spTree>
    <p:extLst>
      <p:ext uri="{BB962C8B-B14F-4D97-AF65-F5344CB8AC3E}">
        <p14:creationId xmlns:p14="http://schemas.microsoft.com/office/powerpoint/2010/main" val="9189193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kern="1200" dirty="0" smtClean="0">
                <a:solidFill>
                  <a:schemeClr val="tx1"/>
                </a:solidFill>
                <a:effectLst/>
                <a:latin typeface="+mn-lt"/>
                <a:ea typeface="+mn-ea"/>
                <a:cs typeface="+mn-cs"/>
              </a:rPr>
              <a:t>After autumn, the next major milestones will be the finalisation of the functional specification for the system in December and hopefully it’s agreement in January 2017. This will be followed by a build stage for the main form lasting until November 2017 and the OASIS Plus modules by March 2018. It is anticipated that first sight of the system, or the ALPHA version, as we’re calling it, will be June 2018, with the BETA version out in October 2018. </a:t>
            </a:r>
          </a:p>
          <a:p>
            <a:r>
              <a:rPr lang="en-GB" dirty="0" smtClean="0"/>
              <a:t>There’s also a HERALD</a:t>
            </a:r>
            <a:r>
              <a:rPr lang="en-GB" baseline="0" dirty="0" smtClean="0"/>
              <a:t> </a:t>
            </a:r>
            <a:r>
              <a:rPr lang="en-GB" dirty="0" smtClean="0"/>
              <a:t>stage 3 being</a:t>
            </a:r>
            <a:r>
              <a:rPr lang="en-GB" baseline="0" dirty="0" smtClean="0"/>
              <a:t> planned</a:t>
            </a:r>
            <a:r>
              <a:rPr lang="en-GB" dirty="0" smtClean="0"/>
              <a:t>, which </a:t>
            </a:r>
            <a:r>
              <a:rPr lang="en-GB" baseline="0" dirty="0" smtClean="0"/>
              <a:t>we </a:t>
            </a:r>
            <a:r>
              <a:rPr lang="en-GB" baseline="0" dirty="0" smtClean="0"/>
              <a:t>hope will run concurrently with stage 2. This will include things like publicity and training, but also we hope it will include a collaboration with a few HERs to look at the possibility of building some syncing tools for HERs. Jo is going to ask for some volunteers for via HER forum in due course. </a:t>
            </a:r>
            <a:endParaRPr lang="en-GB" dirty="0"/>
          </a:p>
        </p:txBody>
      </p:sp>
      <p:sp>
        <p:nvSpPr>
          <p:cNvPr id="4" name="Slide Number Placeholder 3"/>
          <p:cNvSpPr>
            <a:spLocks noGrp="1"/>
          </p:cNvSpPr>
          <p:nvPr>
            <p:ph type="sldNum" sz="quarter" idx="10"/>
          </p:nvPr>
        </p:nvSpPr>
        <p:spPr/>
        <p:txBody>
          <a:bodyPr/>
          <a:lstStyle/>
          <a:p>
            <a:fld id="{EA870397-9720-4D88-B6CA-880DBEA64215}" type="slidenum">
              <a:rPr lang="en-GB" smtClean="0"/>
              <a:t>13</a:t>
            </a:fld>
            <a:endParaRPr lang="en-GB"/>
          </a:p>
        </p:txBody>
      </p:sp>
    </p:spTree>
    <p:extLst>
      <p:ext uri="{BB962C8B-B14F-4D97-AF65-F5344CB8AC3E}">
        <p14:creationId xmlns:p14="http://schemas.microsoft.com/office/powerpoint/2010/main" val="2509940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meantime any questions</a:t>
            </a:r>
            <a:r>
              <a:rPr lang="en-US" baseline="0" dirty="0" smtClean="0"/>
              <a:t> are best going straight to Jo, as I am just the go-between at this stage in the proceedings. </a:t>
            </a:r>
            <a:endParaRPr lang="en-US" dirty="0"/>
          </a:p>
        </p:txBody>
      </p:sp>
      <p:sp>
        <p:nvSpPr>
          <p:cNvPr id="4" name="Slide Number Placeholder 3"/>
          <p:cNvSpPr>
            <a:spLocks noGrp="1"/>
          </p:cNvSpPr>
          <p:nvPr>
            <p:ph type="sldNum" sz="quarter" idx="10"/>
          </p:nvPr>
        </p:nvSpPr>
        <p:spPr/>
        <p:txBody>
          <a:bodyPr/>
          <a:lstStyle/>
          <a:p>
            <a:fld id="{EA870397-9720-4D88-B6CA-880DBEA64215}" type="slidenum">
              <a:rPr lang="en-GB" smtClean="0"/>
              <a:t>14</a:t>
            </a:fld>
            <a:endParaRPr lang="en-GB"/>
          </a:p>
        </p:txBody>
      </p:sp>
    </p:spTree>
    <p:extLst>
      <p:ext uri="{BB962C8B-B14F-4D97-AF65-F5344CB8AC3E}">
        <p14:creationId xmlns:p14="http://schemas.microsoft.com/office/powerpoint/2010/main" val="2154705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kern="1200" dirty="0" smtClean="0">
                <a:solidFill>
                  <a:schemeClr val="tx1"/>
                </a:solidFill>
                <a:effectLst/>
                <a:latin typeface="Arial"/>
                <a:cs typeface="Arial"/>
              </a:rPr>
              <a:t>In</a:t>
            </a:r>
            <a:r>
              <a:rPr lang="en-GB" kern="1200" baseline="0" dirty="0" smtClean="0">
                <a:solidFill>
                  <a:schemeClr val="tx1"/>
                </a:solidFill>
                <a:effectLst/>
                <a:latin typeface="Arial"/>
                <a:cs typeface="Arial"/>
              </a:rPr>
              <a:t> the last 6 months we</a:t>
            </a:r>
            <a:r>
              <a:rPr lang="fr-FR" kern="1200" baseline="0" dirty="0" smtClean="0">
                <a:solidFill>
                  <a:schemeClr val="tx1"/>
                </a:solidFill>
                <a:effectLst/>
                <a:latin typeface="Arial"/>
                <a:cs typeface="Arial"/>
              </a:rPr>
              <a:t>’</a:t>
            </a:r>
            <a:r>
              <a:rPr lang="en-GB" kern="1200" baseline="0" dirty="0" err="1" smtClean="0">
                <a:solidFill>
                  <a:schemeClr val="tx1"/>
                </a:solidFill>
                <a:effectLst/>
                <a:latin typeface="Arial"/>
                <a:cs typeface="Arial"/>
              </a:rPr>
              <a:t>ve</a:t>
            </a:r>
            <a:r>
              <a:rPr lang="en-GB" kern="1200" baseline="0" dirty="0" smtClean="0">
                <a:solidFill>
                  <a:schemeClr val="tx1"/>
                </a:solidFill>
                <a:effectLst/>
                <a:latin typeface="Arial"/>
                <a:cs typeface="Arial"/>
              </a:rPr>
              <a:t> been very busy.</a:t>
            </a:r>
            <a:endParaRPr lang="en-GB" kern="1200" dirty="0" smtClean="0">
              <a:solidFill>
                <a:schemeClr val="tx1"/>
              </a:solidFill>
              <a:effectLst/>
              <a:latin typeface="Arial"/>
              <a:cs typeface="Arial"/>
            </a:endParaRPr>
          </a:p>
          <a:p>
            <a:r>
              <a:rPr lang="en-GB" kern="1200" dirty="0" smtClean="0">
                <a:solidFill>
                  <a:schemeClr val="tx1"/>
                </a:solidFill>
                <a:effectLst/>
                <a:latin typeface="Arial"/>
                <a:cs typeface="Arial"/>
              </a:rPr>
              <a:t>The HERALD Stage 2 project design was submitted to Historic England in February and thankfully it has been agreed that they will fund the redevelopment of the OASIS system. The Stage 2 HERALD project commenced at the beginning of April. </a:t>
            </a:r>
          </a:p>
          <a:p>
            <a:r>
              <a:rPr lang="en-GB" kern="1200" dirty="0" smtClean="0">
                <a:solidFill>
                  <a:schemeClr val="tx1"/>
                </a:solidFill>
                <a:effectLst/>
                <a:latin typeface="Arial"/>
                <a:cs typeface="Arial"/>
              </a:rPr>
              <a:t>Just prior to April we completed</a:t>
            </a:r>
            <a:r>
              <a:rPr lang="en-GB" kern="1200" baseline="0" dirty="0" smtClean="0">
                <a:solidFill>
                  <a:schemeClr val="tx1"/>
                </a:solidFill>
                <a:effectLst/>
                <a:latin typeface="Arial"/>
                <a:cs typeface="Arial"/>
              </a:rPr>
              <a:t> a small sub-project that created a mock-up of the level -1 user recording form for historic buildings specialists – more on this in a minute. </a:t>
            </a:r>
            <a:endParaRPr lang="en-GB" kern="1200" dirty="0" smtClean="0">
              <a:solidFill>
                <a:schemeClr val="tx1"/>
              </a:solidFill>
              <a:effectLst/>
              <a:latin typeface="Arial"/>
              <a:cs typeface="Arial"/>
            </a:endParaRPr>
          </a:p>
          <a:p>
            <a:r>
              <a:rPr lang="en-GB" dirty="0" smtClean="0">
                <a:latin typeface="Arial"/>
                <a:cs typeface="Arial"/>
              </a:rPr>
              <a:t>There will be a series of milestones</a:t>
            </a:r>
            <a:r>
              <a:rPr lang="en-GB" baseline="0" dirty="0" smtClean="0">
                <a:latin typeface="Arial"/>
                <a:cs typeface="Arial"/>
              </a:rPr>
              <a:t> to meet as the project progresses. The first one being the completion of the ADS library, which some of you might have already seen a mock-up of on our website. Following</a:t>
            </a:r>
            <a:r>
              <a:rPr lang="en-GB" dirty="0" smtClean="0">
                <a:latin typeface="Arial"/>
                <a:cs typeface="Arial"/>
              </a:rPr>
              <a:t> a quick look at the mock-up for the library I’ll give a quick run down </a:t>
            </a:r>
          </a:p>
        </p:txBody>
      </p:sp>
      <p:sp>
        <p:nvSpPr>
          <p:cNvPr id="4" name="Slide Number Placeholder 3"/>
          <p:cNvSpPr>
            <a:spLocks noGrp="1"/>
          </p:cNvSpPr>
          <p:nvPr>
            <p:ph type="sldNum" sz="quarter" idx="10"/>
          </p:nvPr>
        </p:nvSpPr>
        <p:spPr/>
        <p:txBody>
          <a:bodyPr/>
          <a:lstStyle/>
          <a:p>
            <a:fld id="{EA870397-9720-4D88-B6CA-880DBEA64215}" type="slidenum">
              <a:rPr lang="en-GB" smtClean="0"/>
              <a:t>2</a:t>
            </a:fld>
            <a:endParaRPr lang="en-GB" dirty="0"/>
          </a:p>
        </p:txBody>
      </p:sp>
    </p:spTree>
    <p:extLst>
      <p:ext uri="{BB962C8B-B14F-4D97-AF65-F5344CB8AC3E}">
        <p14:creationId xmlns:p14="http://schemas.microsoft.com/office/powerpoint/2010/main" val="549107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latin typeface="Arial"/>
                <a:cs typeface="Arial"/>
              </a:rPr>
              <a:t>A quick word on</a:t>
            </a:r>
            <a:r>
              <a:rPr lang="en-GB" baseline="0" dirty="0" smtClean="0">
                <a:latin typeface="Arial"/>
                <a:cs typeface="Arial"/>
              </a:rPr>
              <a:t> the buildings mock up. </a:t>
            </a:r>
            <a:endParaRPr lang="en-GB" dirty="0" smtClean="0">
              <a:latin typeface="Arial"/>
              <a:cs typeface="Arial"/>
            </a:endParaRPr>
          </a:p>
          <a:p>
            <a:r>
              <a:rPr lang="en-GB" dirty="0" smtClean="0">
                <a:latin typeface="Arial"/>
                <a:cs typeface="Arial"/>
              </a:rPr>
              <a:t>As part</a:t>
            </a:r>
            <a:r>
              <a:rPr lang="en-GB" baseline="0" dirty="0" smtClean="0">
                <a:latin typeface="Arial"/>
                <a:cs typeface="Arial"/>
              </a:rPr>
              <a:t> of HIAS work package it was identified that the built historic environment community perhaps needed a clearer representation of what a redeveloped OASIS might look like for them. As a adjunct to the work we did as part of the stage 2 project design we created a mock up which has went up for comment on our blog. </a:t>
            </a:r>
          </a:p>
          <a:p>
            <a:r>
              <a:rPr lang="en-GB" baseline="0" dirty="0" smtClean="0">
                <a:latin typeface="Arial"/>
                <a:cs typeface="Arial"/>
              </a:rPr>
              <a:t>I thought I would mention it as we didn’t publicise this widely through our own channels as these tend to reach the archaeological community and Historic England wanted to hear specifically from those not coming from that background. The comments on the </a:t>
            </a:r>
            <a:r>
              <a:rPr lang="en-GB" baseline="0" dirty="0" err="1" smtClean="0">
                <a:latin typeface="Arial"/>
                <a:cs typeface="Arial"/>
              </a:rPr>
              <a:t>mockup</a:t>
            </a:r>
            <a:r>
              <a:rPr lang="en-GB" baseline="0" dirty="0" smtClean="0">
                <a:latin typeface="Arial"/>
                <a:cs typeface="Arial"/>
              </a:rPr>
              <a:t> are being gathered by John </a:t>
            </a:r>
            <a:r>
              <a:rPr lang="en-GB" baseline="0" dirty="0" err="1" smtClean="0">
                <a:latin typeface="Arial"/>
                <a:cs typeface="Arial"/>
              </a:rPr>
              <a:t>Catell</a:t>
            </a:r>
            <a:r>
              <a:rPr lang="en-GB" baseline="0" dirty="0" smtClean="0">
                <a:latin typeface="Arial"/>
                <a:cs typeface="Arial"/>
              </a:rPr>
              <a:t> at Historic England and we look forward to hearing from them in due course. </a:t>
            </a:r>
            <a:endParaRPr lang="en-GB" dirty="0">
              <a:latin typeface="Arial"/>
              <a:cs typeface="Arial"/>
            </a:endParaRPr>
          </a:p>
        </p:txBody>
      </p:sp>
      <p:sp>
        <p:nvSpPr>
          <p:cNvPr id="4" name="Slide Number Placeholder 3"/>
          <p:cNvSpPr>
            <a:spLocks noGrp="1"/>
          </p:cNvSpPr>
          <p:nvPr>
            <p:ph type="sldNum" sz="quarter" idx="10"/>
          </p:nvPr>
        </p:nvSpPr>
        <p:spPr/>
        <p:txBody>
          <a:bodyPr/>
          <a:lstStyle/>
          <a:p>
            <a:fld id="{EA870397-9720-4D88-B6CA-880DBEA64215}" type="slidenum">
              <a:rPr lang="en-GB" smtClean="0"/>
              <a:t>3</a:t>
            </a:fld>
            <a:endParaRPr lang="en-GB"/>
          </a:p>
        </p:txBody>
      </p:sp>
    </p:spTree>
    <p:extLst>
      <p:ext uri="{BB962C8B-B14F-4D97-AF65-F5344CB8AC3E}">
        <p14:creationId xmlns:p14="http://schemas.microsoft.com/office/powerpoint/2010/main" val="3839042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dirty="0" smtClean="0">
                <a:solidFill>
                  <a:schemeClr val="tx1"/>
                </a:solidFill>
                <a:effectLst/>
                <a:latin typeface="Arial"/>
                <a:ea typeface="+mn-ea"/>
                <a:cs typeface="Arial"/>
              </a:rPr>
              <a:t>The first major developments of HERALD Stage</a:t>
            </a:r>
            <a:r>
              <a:rPr lang="en-GB" sz="1200" kern="1200" baseline="0" dirty="0" smtClean="0">
                <a:solidFill>
                  <a:schemeClr val="tx1"/>
                </a:solidFill>
                <a:effectLst/>
                <a:latin typeface="Arial"/>
                <a:ea typeface="+mn-ea"/>
                <a:cs typeface="Arial"/>
              </a:rPr>
              <a:t> 2</a:t>
            </a:r>
            <a:r>
              <a:rPr lang="en-GB" sz="1200" kern="1200" dirty="0" smtClean="0">
                <a:solidFill>
                  <a:schemeClr val="tx1"/>
                </a:solidFill>
                <a:effectLst/>
                <a:latin typeface="Arial"/>
                <a:ea typeface="+mn-ea"/>
                <a:cs typeface="Arial"/>
              </a:rPr>
              <a:t> will be the creation and launch of the ADS-Library. Which will bring together BIAB, the Grey Literature Library,  our journal back runs and documents in archives held by the ADS. For ‘outside’ resources (journals, monographs, etc.) the system will link to DOIs where available. </a:t>
            </a:r>
          </a:p>
          <a:p>
            <a:r>
              <a:rPr lang="en-GB" sz="1200" kern="1200" dirty="0" smtClean="0">
                <a:solidFill>
                  <a:schemeClr val="tx1"/>
                </a:solidFill>
                <a:effectLst/>
                <a:latin typeface="Arial"/>
                <a:ea typeface="+mn-ea"/>
                <a:cs typeface="Arial"/>
              </a:rPr>
              <a:t> </a:t>
            </a:r>
          </a:p>
        </p:txBody>
      </p:sp>
      <p:sp>
        <p:nvSpPr>
          <p:cNvPr id="4" name="Slide Number Placeholder 3"/>
          <p:cNvSpPr>
            <a:spLocks noGrp="1"/>
          </p:cNvSpPr>
          <p:nvPr>
            <p:ph type="sldNum" sz="quarter" idx="10"/>
          </p:nvPr>
        </p:nvSpPr>
        <p:spPr/>
        <p:txBody>
          <a:bodyPr/>
          <a:lstStyle/>
          <a:p>
            <a:fld id="{EA870397-9720-4D88-B6CA-880DBEA64215}" type="slidenum">
              <a:rPr lang="en-GB" smtClean="0"/>
              <a:t>4</a:t>
            </a:fld>
            <a:endParaRPr lang="en-GB"/>
          </a:p>
        </p:txBody>
      </p:sp>
    </p:spTree>
    <p:extLst>
      <p:ext uri="{BB962C8B-B14F-4D97-AF65-F5344CB8AC3E}">
        <p14:creationId xmlns:p14="http://schemas.microsoft.com/office/powerpoint/2010/main" val="39280974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So at the moment this is what you get when</a:t>
            </a:r>
            <a:r>
              <a:rPr lang="en-GB" baseline="0" dirty="0" smtClean="0"/>
              <a:t> you visit the </a:t>
            </a:r>
            <a:r>
              <a:rPr lang="en-GB" baseline="0" dirty="0" smtClean="0"/>
              <a:t>website </a:t>
            </a:r>
            <a:r>
              <a:rPr lang="en-GB" baseline="0" dirty="0" smtClean="0"/>
              <a:t>– a series of tabs that let you search different parts of our collections. </a:t>
            </a:r>
            <a:endParaRPr lang="en-GB" dirty="0" smtClean="0"/>
          </a:p>
          <a:p>
            <a:r>
              <a:rPr lang="en-GB" dirty="0" smtClean="0"/>
              <a:t>Grey </a:t>
            </a:r>
            <a:r>
              <a:rPr lang="en-GB" baseline="0" dirty="0" smtClean="0"/>
              <a:t>literature on this </a:t>
            </a:r>
            <a:r>
              <a:rPr lang="en-GB" baseline="0" dirty="0" smtClean="0"/>
              <a:t>page….</a:t>
            </a:r>
            <a:endParaRPr lang="en-GB" dirty="0"/>
          </a:p>
        </p:txBody>
      </p:sp>
      <p:sp>
        <p:nvSpPr>
          <p:cNvPr id="4" name="Slide Number Placeholder 3"/>
          <p:cNvSpPr>
            <a:spLocks noGrp="1"/>
          </p:cNvSpPr>
          <p:nvPr>
            <p:ph type="sldNum" sz="quarter" idx="10"/>
          </p:nvPr>
        </p:nvSpPr>
        <p:spPr/>
        <p:txBody>
          <a:bodyPr/>
          <a:lstStyle/>
          <a:p>
            <a:fld id="{EA870397-9720-4D88-B6CA-880DBEA64215}" type="slidenum">
              <a:rPr lang="en-GB" smtClean="0"/>
              <a:t>5</a:t>
            </a:fld>
            <a:endParaRPr lang="en-GB"/>
          </a:p>
        </p:txBody>
      </p:sp>
    </p:spTree>
    <p:extLst>
      <p:ext uri="{BB962C8B-B14F-4D97-AF65-F5344CB8AC3E}">
        <p14:creationId xmlns:p14="http://schemas.microsoft.com/office/powerpoint/2010/main" val="562963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Journals</a:t>
            </a:r>
            <a:r>
              <a:rPr lang="en-US" baseline="0" dirty="0" smtClean="0"/>
              <a:t> you have this page, and sub pages</a:t>
            </a:r>
            <a:endParaRPr lang="en-US" dirty="0"/>
          </a:p>
        </p:txBody>
      </p:sp>
      <p:sp>
        <p:nvSpPr>
          <p:cNvPr id="4" name="Slide Number Placeholder 3"/>
          <p:cNvSpPr>
            <a:spLocks noGrp="1"/>
          </p:cNvSpPr>
          <p:nvPr>
            <p:ph type="sldNum" sz="quarter" idx="10"/>
          </p:nvPr>
        </p:nvSpPr>
        <p:spPr/>
        <p:txBody>
          <a:bodyPr/>
          <a:lstStyle/>
          <a:p>
            <a:fld id="{EA870397-9720-4D88-B6CA-880DBEA64215}" type="slidenum">
              <a:rPr lang="en-GB" smtClean="0"/>
              <a:t>6</a:t>
            </a:fld>
            <a:endParaRPr lang="en-GB"/>
          </a:p>
        </p:txBody>
      </p:sp>
    </p:spTree>
    <p:extLst>
      <p:ext uri="{BB962C8B-B14F-4D97-AF65-F5344CB8AC3E}">
        <p14:creationId xmlns:p14="http://schemas.microsoft.com/office/powerpoint/2010/main" val="3233012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And then</a:t>
            </a:r>
            <a:r>
              <a:rPr lang="en-US" baseline="0" dirty="0" smtClean="0"/>
              <a:t> for bibliographic information you have BIAB. </a:t>
            </a:r>
            <a:endParaRPr lang="en-US" dirty="0"/>
          </a:p>
        </p:txBody>
      </p:sp>
      <p:sp>
        <p:nvSpPr>
          <p:cNvPr id="4" name="Slide Number Placeholder 3"/>
          <p:cNvSpPr>
            <a:spLocks noGrp="1"/>
          </p:cNvSpPr>
          <p:nvPr>
            <p:ph type="sldNum" sz="quarter" idx="10"/>
          </p:nvPr>
        </p:nvSpPr>
        <p:spPr/>
        <p:txBody>
          <a:bodyPr/>
          <a:lstStyle/>
          <a:p>
            <a:fld id="{EA870397-9720-4D88-B6CA-880DBEA64215}" type="slidenum">
              <a:rPr lang="en-GB" smtClean="0"/>
              <a:t>7</a:t>
            </a:fld>
            <a:endParaRPr lang="en-GB"/>
          </a:p>
        </p:txBody>
      </p:sp>
    </p:spTree>
    <p:extLst>
      <p:ext uri="{BB962C8B-B14F-4D97-AF65-F5344CB8AC3E}">
        <p14:creationId xmlns:p14="http://schemas.microsoft.com/office/powerpoint/2010/main" val="27097749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latin typeface="Arial"/>
              <a:cs typeface="Arial"/>
            </a:endParaRPr>
          </a:p>
          <a:p>
            <a:r>
              <a:rPr lang="en-GB" dirty="0" smtClean="0">
                <a:latin typeface="Arial"/>
                <a:cs typeface="Arial"/>
              </a:rPr>
              <a:t>The idea behind the new library is to bring these resources all together.</a:t>
            </a:r>
            <a:endParaRPr lang="en-GB" dirty="0">
              <a:latin typeface="Arial"/>
              <a:cs typeface="Arial"/>
            </a:endParaRPr>
          </a:p>
          <a:p>
            <a:r>
              <a:rPr lang="en-GB" dirty="0" smtClean="0">
                <a:latin typeface="Arial"/>
                <a:cs typeface="Arial"/>
              </a:rPr>
              <a:t>A </a:t>
            </a:r>
            <a:r>
              <a:rPr lang="en-GB" dirty="0">
                <a:latin typeface="Arial"/>
                <a:cs typeface="Arial"/>
              </a:rPr>
              <a:t>new search &amp; browse interface will have a new data structure to take in bibliographic and geographic information ( this latter is subject to it being provided by publishers) as well as subject and period </a:t>
            </a:r>
            <a:r>
              <a:rPr lang="en-GB" dirty="0" smtClean="0">
                <a:latin typeface="Arial"/>
                <a:cs typeface="Arial"/>
              </a:rPr>
              <a:t>terms. We are </a:t>
            </a:r>
            <a:r>
              <a:rPr lang="en-GB" dirty="0">
                <a:latin typeface="Arial"/>
                <a:cs typeface="Arial"/>
              </a:rPr>
              <a:t>currently designing the interface which will integrate with current ADS website</a:t>
            </a:r>
            <a:r>
              <a:rPr lang="en-GB" dirty="0" smtClean="0">
                <a:latin typeface="Arial"/>
                <a:cs typeface="Arial"/>
              </a:rPr>
              <a:t>.</a:t>
            </a:r>
            <a:endParaRPr lang="en-GB" dirty="0">
              <a:latin typeface="Arial"/>
              <a:cs typeface="Arial"/>
            </a:endParaRPr>
          </a:p>
          <a:p>
            <a:endParaRPr lang="en-GB" dirty="0" smtClean="0"/>
          </a:p>
          <a:p>
            <a:r>
              <a:rPr lang="en-GB" dirty="0" smtClean="0"/>
              <a:t>It will be accessible via a ‘library’ tab / button like the one of the right-hand side. </a:t>
            </a:r>
          </a:p>
          <a:p>
            <a:endParaRPr lang="en-GB" baseline="0" dirty="0" smtClean="0"/>
          </a:p>
          <a:p>
            <a:r>
              <a:rPr lang="en-GB" dirty="0" smtClean="0"/>
              <a:t>The next few slides</a:t>
            </a:r>
            <a:r>
              <a:rPr lang="en-GB" baseline="0" dirty="0" smtClean="0"/>
              <a:t> illustrate what it might look like. These are all currently available for comment on our website. I’ll put the link up at the end, or you can find it via the OASIS Blog. </a:t>
            </a:r>
            <a:endParaRPr lang="en-GB" dirty="0"/>
          </a:p>
        </p:txBody>
      </p:sp>
      <p:sp>
        <p:nvSpPr>
          <p:cNvPr id="4" name="Slide Number Placeholder 3"/>
          <p:cNvSpPr>
            <a:spLocks noGrp="1"/>
          </p:cNvSpPr>
          <p:nvPr>
            <p:ph type="sldNum" sz="quarter" idx="10"/>
          </p:nvPr>
        </p:nvSpPr>
        <p:spPr/>
        <p:txBody>
          <a:bodyPr/>
          <a:lstStyle/>
          <a:p>
            <a:fld id="{EA870397-9720-4D88-B6CA-880DBEA64215}" type="slidenum">
              <a:rPr lang="en-GB" smtClean="0"/>
              <a:t>8</a:t>
            </a:fld>
            <a:endParaRPr lang="en-GB"/>
          </a:p>
        </p:txBody>
      </p:sp>
    </p:spTree>
    <p:extLst>
      <p:ext uri="{BB962C8B-B14F-4D97-AF65-F5344CB8AC3E}">
        <p14:creationId xmlns:p14="http://schemas.microsoft.com/office/powerpoint/2010/main" val="42910038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 select the Library</a:t>
            </a:r>
            <a:r>
              <a:rPr lang="en-US" baseline="0" dirty="0" smtClean="0"/>
              <a:t> Resource </a:t>
            </a:r>
            <a:r>
              <a:rPr lang="en-GB" baseline="0" dirty="0" smtClean="0"/>
              <a:t>you’ll be brought</a:t>
            </a:r>
            <a:r>
              <a:rPr lang="en-GB" dirty="0" smtClean="0"/>
              <a:t> to a screen like this. The thinking behind it is that the look and feel will be a bit like what you’d have in a traditional library catalogue so it’s fairly intuitive. </a:t>
            </a:r>
            <a:endParaRPr lang="en-GB" dirty="0" smtClean="0">
              <a:latin typeface="Arial"/>
              <a:cs typeface="Arial"/>
            </a:endParaRPr>
          </a:p>
          <a:p>
            <a:endParaRPr lang="en-GB" dirty="0"/>
          </a:p>
          <a:p>
            <a:endParaRPr lang="en-GB" dirty="0"/>
          </a:p>
          <a:p>
            <a:r>
              <a:rPr lang="en-US" baseline="0" dirty="0" smtClean="0"/>
              <a:t> </a:t>
            </a:r>
            <a:endParaRPr lang="en-US" dirty="0"/>
          </a:p>
        </p:txBody>
      </p:sp>
      <p:sp>
        <p:nvSpPr>
          <p:cNvPr id="4" name="Slide Number Placeholder 3"/>
          <p:cNvSpPr>
            <a:spLocks noGrp="1"/>
          </p:cNvSpPr>
          <p:nvPr>
            <p:ph type="sldNum" sz="quarter" idx="10"/>
          </p:nvPr>
        </p:nvSpPr>
        <p:spPr/>
        <p:txBody>
          <a:bodyPr/>
          <a:lstStyle/>
          <a:p>
            <a:fld id="{EA870397-9720-4D88-B6CA-880DBEA64215}" type="slidenum">
              <a:rPr lang="en-GB" smtClean="0"/>
              <a:t>9</a:t>
            </a:fld>
            <a:endParaRPr lang="en-GB"/>
          </a:p>
        </p:txBody>
      </p:sp>
    </p:spTree>
    <p:extLst>
      <p:ext uri="{BB962C8B-B14F-4D97-AF65-F5344CB8AC3E}">
        <p14:creationId xmlns:p14="http://schemas.microsoft.com/office/powerpoint/2010/main" val="112761293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9" name="Rectangle 8"/>
          <p:cNvSpPr/>
          <p:nvPr userDrawn="1"/>
        </p:nvSpPr>
        <p:spPr>
          <a:xfrm>
            <a:off x="0" y="3212976"/>
            <a:ext cx="9144000" cy="16561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779912" y="404664"/>
            <a:ext cx="5184576" cy="2592288"/>
          </a:xfrm>
          <a:noFill/>
        </p:spPr>
        <p:txBody>
          <a:bodyPr anchor="b"/>
          <a:lstStyle>
            <a:lvl1pPr algn="r">
              <a:defRPr/>
            </a:lvl1pPr>
          </a:lstStyle>
          <a:p>
            <a:r>
              <a:rPr lang="en-US" smtClean="0"/>
              <a:t>Click to edit Master title style</a:t>
            </a:r>
            <a:endParaRPr lang="en-GB" dirty="0"/>
          </a:p>
        </p:txBody>
      </p:sp>
      <p:sp>
        <p:nvSpPr>
          <p:cNvPr id="3" name="Subtitle 2"/>
          <p:cNvSpPr>
            <a:spLocks noGrp="1"/>
          </p:cNvSpPr>
          <p:nvPr>
            <p:ph type="subTitle" idx="1"/>
          </p:nvPr>
        </p:nvSpPr>
        <p:spPr>
          <a:xfrm>
            <a:off x="3923928" y="3284984"/>
            <a:ext cx="5000600" cy="1584176"/>
          </a:xfrm>
        </p:spPr>
        <p:txBody>
          <a:bodyPr/>
          <a:lstStyle>
            <a:lvl1pPr marL="0" indent="0" algn="r">
              <a:buNone/>
              <a:defRPr>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dirty="0"/>
          </a:p>
        </p:txBody>
      </p:sp>
      <p:pic>
        <p:nvPicPr>
          <p:cNvPr id="8" name="Picture 7" descr="ADS_logo_white.png"/>
          <p:cNvPicPr>
            <a:picLocks noChangeAspect="1"/>
          </p:cNvPicPr>
          <p:nvPr userDrawn="1"/>
        </p:nvPicPr>
        <p:blipFill>
          <a:blip r:embed="rId2" cstate="print"/>
          <a:stretch>
            <a:fillRect/>
          </a:stretch>
        </p:blipFill>
        <p:spPr>
          <a:xfrm>
            <a:off x="179512" y="3429000"/>
            <a:ext cx="2209428" cy="736476"/>
          </a:xfrm>
          <a:prstGeom prst="rect">
            <a:avLst/>
          </a:prstGeom>
        </p:spPr>
      </p:pic>
      <p:sp>
        <p:nvSpPr>
          <p:cNvPr id="11" name="TextBox 10"/>
          <p:cNvSpPr txBox="1"/>
          <p:nvPr userDrawn="1"/>
        </p:nvSpPr>
        <p:spPr>
          <a:xfrm>
            <a:off x="4211960" y="5013176"/>
            <a:ext cx="4752528" cy="646331"/>
          </a:xfrm>
          <a:prstGeom prst="rect">
            <a:avLst/>
          </a:prstGeom>
          <a:noFill/>
        </p:spPr>
        <p:txBody>
          <a:bodyPr wrap="square" rtlCol="0">
            <a:spAutoFit/>
          </a:bodyPr>
          <a:lstStyle/>
          <a:p>
            <a:pPr algn="r"/>
            <a:r>
              <a:rPr lang="en-GB" dirty="0" smtClean="0"/>
              <a:t>Louisa Matthews</a:t>
            </a:r>
          </a:p>
          <a:p>
            <a:pPr algn="r"/>
            <a:r>
              <a:rPr lang="en-GB" dirty="0" smtClean="0"/>
              <a:t>Collections Development Manager</a:t>
            </a:r>
            <a:endParaRPr lang="en-GB" dirty="0"/>
          </a:p>
        </p:txBody>
      </p:sp>
      <p:sp>
        <p:nvSpPr>
          <p:cNvPr id="15" name="Date Placeholder 3"/>
          <p:cNvSpPr>
            <a:spLocks noGrp="1"/>
          </p:cNvSpPr>
          <p:nvPr>
            <p:ph type="dt" sz="half" idx="10"/>
          </p:nvPr>
        </p:nvSpPr>
        <p:spPr>
          <a:xfrm>
            <a:off x="457200" y="6356350"/>
            <a:ext cx="2133600" cy="365125"/>
          </a:xfrm>
        </p:spPr>
        <p:txBody>
          <a:bodyPr/>
          <a:lstStyle/>
          <a:p>
            <a:fld id="{3CB3272B-A173-437F-8B1E-D7D9A0B93C0B}" type="datetime1">
              <a:rPr lang="en-GB" smtClean="0"/>
              <a:t>13/06/2016</a:t>
            </a:fld>
            <a:endParaRPr lang="en-GB"/>
          </a:p>
        </p:txBody>
      </p:sp>
      <p:sp>
        <p:nvSpPr>
          <p:cNvPr id="16" name="Footer Placeholder 4"/>
          <p:cNvSpPr>
            <a:spLocks noGrp="1"/>
          </p:cNvSpPr>
          <p:nvPr>
            <p:ph type="ftr" sz="quarter" idx="11"/>
          </p:nvPr>
        </p:nvSpPr>
        <p:spPr>
          <a:xfrm>
            <a:off x="3124200" y="6356350"/>
            <a:ext cx="2895600" cy="365125"/>
          </a:xfrm>
        </p:spPr>
        <p:txBody>
          <a:bodyPr/>
          <a:lstStyle/>
          <a:p>
            <a:r>
              <a:rPr lang="en-GB" smtClean="0"/>
              <a:t>http://archaeologydataservice.ac.uk</a:t>
            </a:r>
            <a:endParaRPr lang="en-GB"/>
          </a:p>
        </p:txBody>
      </p:sp>
      <p:sp>
        <p:nvSpPr>
          <p:cNvPr id="17" name="Slide Number Placeholder 5"/>
          <p:cNvSpPr>
            <a:spLocks noGrp="1"/>
          </p:cNvSpPr>
          <p:nvPr>
            <p:ph type="sldNum" sz="quarter" idx="12"/>
          </p:nvPr>
        </p:nvSpPr>
        <p:spPr>
          <a:xfrm>
            <a:off x="6553200" y="6356350"/>
            <a:ext cx="2133600" cy="365125"/>
          </a:xfrm>
        </p:spPr>
        <p:txBody>
          <a:bodyPr/>
          <a:lstStyle/>
          <a:p>
            <a:fld id="{D8093C14-5739-486C-939D-A24E5679AEC3}" type="slidenum">
              <a:rPr lang="en-GB" smtClean="0"/>
              <a:t>‹#›</a:t>
            </a:fld>
            <a:endParaRPr lang="en-GB"/>
          </a:p>
        </p:txBody>
      </p:sp>
      <p:sp>
        <p:nvSpPr>
          <p:cNvPr id="18" name="Rectangle 17"/>
          <p:cNvSpPr/>
          <p:nvPr userDrawn="1"/>
        </p:nvSpPr>
        <p:spPr>
          <a:xfrm>
            <a:off x="0" y="6525344"/>
            <a:ext cx="9144000" cy="3326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19" name="Rectangle 18"/>
          <p:cNvSpPr/>
          <p:nvPr userDrawn="1"/>
        </p:nvSpPr>
        <p:spPr>
          <a:xfrm>
            <a:off x="0" y="6381328"/>
            <a:ext cx="9144000" cy="18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13/06/2016</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1"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2"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23" name="Rectangle 22"/>
          <p:cNvSpPr/>
          <p:nvPr userDrawn="1"/>
        </p:nvSpPr>
        <p:spPr>
          <a:xfrm>
            <a:off x="0" y="6309320"/>
            <a:ext cx="9144000" cy="7200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userDrawn="1"/>
        </p:nvSpPr>
        <p:spPr>
          <a:xfrm>
            <a:off x="0" y="6237312"/>
            <a:ext cx="9144000" cy="720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p:txBody>
          <a:bodyPr/>
          <a:lstStyle/>
          <a:p>
            <a:fld id="{3CB3272B-A173-437F-8B1E-D7D9A0B93C0B}" type="datetime1">
              <a:rPr lang="en-GB" smtClean="0"/>
              <a:t>13/06/2016</a:t>
            </a:fld>
            <a:endParaRPr lang="en-GB"/>
          </a:p>
        </p:txBody>
      </p:sp>
      <p:sp>
        <p:nvSpPr>
          <p:cNvPr id="5" name="Footer Placeholder 4"/>
          <p:cNvSpPr>
            <a:spLocks noGrp="1"/>
          </p:cNvSpPr>
          <p:nvPr>
            <p:ph type="ftr" sz="quarter" idx="11"/>
          </p:nvPr>
        </p:nvSpPr>
        <p:spPr/>
        <p:txBody>
          <a:bodyPr/>
          <a:lstStyle/>
          <a:p>
            <a:r>
              <a:rPr lang="en-GB" smtClean="0"/>
              <a:t>http://archaeologydataservice.ac.uk</a:t>
            </a:r>
            <a:endParaRPr lang="en-GB"/>
          </a:p>
        </p:txBody>
      </p:sp>
      <p:sp>
        <p:nvSpPr>
          <p:cNvPr id="6" name="Slide Number Placeholder 5"/>
          <p:cNvSpPr>
            <a:spLocks noGrp="1"/>
          </p:cNvSpPr>
          <p:nvPr>
            <p:ph type="sldNum" sz="quarter" idx="12"/>
          </p:nvPr>
        </p:nvSpPr>
        <p:spPr/>
        <p:txBody>
          <a:bodyPr/>
          <a:lstStyle/>
          <a:p>
            <a:fld id="{D8093C14-5739-486C-939D-A24E5679AEC3}" type="slidenum">
              <a:rPr lang="en-GB" smtClean="0"/>
              <a:t>‹#›</a:t>
            </a:fld>
            <a:endParaRPr lang="en-GB"/>
          </a:p>
        </p:txBody>
      </p:sp>
      <p:sp>
        <p:nvSpPr>
          <p:cNvPr id="7" name="Rectangle 6"/>
          <p:cNvSpPr/>
          <p:nvPr userDrawn="1"/>
        </p:nvSpPr>
        <p:spPr>
          <a:xfrm>
            <a:off x="0" y="6525344"/>
            <a:ext cx="9144000" cy="33265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0" y="6381328"/>
            <a:ext cx="9144000" cy="1886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Date Placeholder 3"/>
          <p:cNvSpPr txBox="1">
            <a:spLocks/>
          </p:cNvSpPr>
          <p:nvPr userDrawn="1"/>
        </p:nvSpPr>
        <p:spPr>
          <a:xfrm>
            <a:off x="0" y="6525343"/>
            <a:ext cx="2590800" cy="332657"/>
          </a:xfrm>
          <a:prstGeom prst="rect">
            <a:avLst/>
          </a:prstGeom>
        </p:spPr>
        <p:txBody>
          <a:bodyPr vert="horz" lIns="91440" tIns="45720" rIns="91440" bIns="45720" rtlCol="0" anchor="ctr"/>
          <a:lstStyle>
            <a:lvl1pPr>
              <a:defRPr>
                <a:solidFill>
                  <a:schemeClr val="bg1"/>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A8E7E070-B9B9-42EE-82B0-B43E19E54222}" type="datetime1">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13/06/2016</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0" name="Footer Placeholder 4"/>
          <p:cNvSpPr txBox="1">
            <a:spLocks/>
          </p:cNvSpPr>
          <p:nvPr userDrawn="1"/>
        </p:nvSpPr>
        <p:spPr>
          <a:xfrm>
            <a:off x="3124200" y="6525344"/>
            <a:ext cx="2895600" cy="332656"/>
          </a:xfrm>
          <a:prstGeom prst="rect">
            <a:avLst/>
          </a:prstGeom>
        </p:spPr>
        <p:txBody>
          <a:bodyPr vert="horz" lIns="91440" tIns="45720" rIns="91440" bIns="45720" rtlCol="0" anchor="ctr"/>
          <a:lstStyle>
            <a:lvl1pPr>
              <a:defRPr>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smtClean="0">
                <a:ln>
                  <a:noFill/>
                </a:ln>
                <a:solidFill>
                  <a:schemeClr val="bg1"/>
                </a:solidFill>
                <a:effectLst/>
                <a:uLnTx/>
                <a:uFillTx/>
                <a:latin typeface="+mn-lt"/>
                <a:ea typeface="+mn-ea"/>
                <a:cs typeface="+mn-cs"/>
              </a:rPr>
              <a:t>http://archaeologydataservice.ac.uk</a:t>
            </a:r>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1" name="Slide Number Placeholder 5"/>
          <p:cNvSpPr txBox="1">
            <a:spLocks/>
          </p:cNvSpPr>
          <p:nvPr userDrawn="1"/>
        </p:nvSpPr>
        <p:spPr>
          <a:xfrm>
            <a:off x="6553200" y="6525344"/>
            <a:ext cx="2483296" cy="332656"/>
          </a:xfrm>
          <a:prstGeom prst="rect">
            <a:avLst/>
          </a:prstGeom>
        </p:spPr>
        <p:txBody>
          <a:bodyPr vert="horz" lIns="91440" tIns="45720" rIns="91440" bIns="45720" rtlCol="0" anchor="ctr"/>
          <a:lstStyle>
            <a:lvl1pPr>
              <a:defRPr>
                <a:solidFill>
                  <a:schemeClr val="bg1"/>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8093C14-5739-486C-939D-A24E5679AEC3}" type="slidenum">
              <a:rPr kumimoji="0" lang="en-GB" sz="1200" b="0" i="0" u="none" strike="noStrike" kern="1200" cap="none" spc="0" normalizeH="0" baseline="0" noProof="0" smtClean="0">
                <a:ln>
                  <a:noFill/>
                </a:ln>
                <a:solidFill>
                  <a:schemeClr val="bg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1200" b="0" i="0" u="none" strike="noStrike" kern="1200" cap="none" spc="0" normalizeH="0" baseline="0" noProof="0" dirty="0" smtClean="0">
              <a:ln>
                <a:noFill/>
              </a:ln>
              <a:solidFill>
                <a:schemeClr val="bg1"/>
              </a:solidFill>
              <a:effectLst/>
              <a:uLnTx/>
              <a:uFillTx/>
              <a:latin typeface="+mn-lt"/>
              <a:ea typeface="+mn-ea"/>
              <a:cs typeface="+mn-cs"/>
            </a:endParaRPr>
          </a:p>
        </p:txBody>
      </p:sp>
      <p:sp>
        <p:nvSpPr>
          <p:cNvPr id="12" name="Rectangle 11"/>
          <p:cNvSpPr/>
          <p:nvPr userDrawn="1"/>
        </p:nvSpPr>
        <p:spPr>
          <a:xfrm>
            <a:off x="0" y="6309320"/>
            <a:ext cx="9144000" cy="72008"/>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0" y="6237312"/>
            <a:ext cx="9144000" cy="72008"/>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0"/>
            <a:ext cx="9144000" cy="14127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107504" y="116632"/>
            <a:ext cx="1224136" cy="408045"/>
          </a:xfrm>
          <a:prstGeom prst="rect">
            <a:avLst/>
          </a:prstGeom>
        </p:spPr>
      </p:pic>
      <p:sp>
        <p:nvSpPr>
          <p:cNvPr id="2" name="Title 1"/>
          <p:cNvSpPr>
            <a:spLocks noGrp="1"/>
          </p:cNvSpPr>
          <p:nvPr>
            <p:ph type="title"/>
          </p:nvPr>
        </p:nvSpPr>
        <p:spPr/>
        <p:txBody>
          <a:bodyPr anchor="b">
            <a:normAutofit/>
          </a:bodyPr>
          <a:lstStyle>
            <a:lvl1pPr algn="r">
              <a:defRPr sz="4000">
                <a:solidFill>
                  <a:schemeClr val="bg1"/>
                </a:solidFill>
              </a:defRPr>
            </a:lvl1pPr>
          </a:lstStyle>
          <a:p>
            <a:r>
              <a:rPr lang="en-US" smtClean="0"/>
              <a:t>Click to edit Master title style</a:t>
            </a:r>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5616" y="1556792"/>
            <a:ext cx="7571184" cy="456937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10"/>
          </p:nvPr>
        </p:nvSpPr>
        <p:spPr>
          <a:xfrm>
            <a:off x="3590528" y="6448251"/>
            <a:ext cx="2133600" cy="365125"/>
          </a:xfrm>
        </p:spPr>
        <p:txBody>
          <a:bodyPr/>
          <a:lstStyle>
            <a:lvl1pPr algn="r">
              <a:defRPr/>
            </a:lvl1pPr>
          </a:lstStyle>
          <a:p>
            <a:fld id="{3CB3272B-A173-437F-8B1E-D7D9A0B93C0B}" type="datetime1">
              <a:rPr lang="en-GB" smtClean="0"/>
              <a:pPr/>
              <a:t>13/06/2016</a:t>
            </a:fld>
            <a:endParaRPr lang="en-GB" dirty="0"/>
          </a:p>
        </p:txBody>
      </p:sp>
      <p:sp>
        <p:nvSpPr>
          <p:cNvPr id="5" name="Footer Placeholder 4"/>
          <p:cNvSpPr>
            <a:spLocks noGrp="1"/>
          </p:cNvSpPr>
          <p:nvPr>
            <p:ph type="ftr" sz="quarter" idx="11"/>
          </p:nvPr>
        </p:nvSpPr>
        <p:spPr>
          <a:xfrm>
            <a:off x="5750768" y="6448251"/>
            <a:ext cx="2607568" cy="365125"/>
          </a:xfrm>
        </p:spPr>
        <p:txBody>
          <a:bodyPr/>
          <a:lstStyle/>
          <a:p>
            <a:r>
              <a:rPr lang="en-GB" dirty="0" smtClean="0"/>
              <a:t>http://archaeologydataservice.ac.uk</a:t>
            </a:r>
            <a:endParaRPr lang="en-GB" dirty="0"/>
          </a:p>
        </p:txBody>
      </p:sp>
      <p:sp>
        <p:nvSpPr>
          <p:cNvPr id="6" name="Slide Number Placeholder 5"/>
          <p:cNvSpPr>
            <a:spLocks noGrp="1"/>
          </p:cNvSpPr>
          <p:nvPr>
            <p:ph type="sldNum" sz="quarter" idx="12"/>
          </p:nvPr>
        </p:nvSpPr>
        <p:spPr>
          <a:xfrm>
            <a:off x="8415064" y="6448251"/>
            <a:ext cx="621432" cy="365125"/>
          </a:xfrm>
        </p:spPr>
        <p:txBody>
          <a:bodyPr/>
          <a:lstStyle/>
          <a:p>
            <a:fld id="{D8093C14-5739-486C-939D-A24E5679AEC3}" type="slidenum">
              <a:rPr lang="en-GB" smtClean="0"/>
              <a:t>‹#›</a:t>
            </a:fld>
            <a:endParaRPr lang="en-GB" dirty="0"/>
          </a:p>
        </p:txBody>
      </p:sp>
      <p:sp>
        <p:nvSpPr>
          <p:cNvPr id="7" name="Rectangle 6"/>
          <p:cNvSpPr/>
          <p:nvPr userDrawn="1"/>
        </p:nvSpPr>
        <p:spPr>
          <a:xfrm>
            <a:off x="0" y="0"/>
            <a:ext cx="467544"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a:p>
        </p:txBody>
      </p:sp>
      <p:sp>
        <p:nvSpPr>
          <p:cNvPr id="8" name="Rectangle 7"/>
          <p:cNvSpPr/>
          <p:nvPr userDrawn="1"/>
        </p:nvSpPr>
        <p:spPr>
          <a:xfrm>
            <a:off x="467544" y="0"/>
            <a:ext cx="72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539552" y="0"/>
            <a:ext cx="72008" cy="685800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611560" y="0"/>
            <a:ext cx="45719" cy="685800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7" name="Picture 16" descr="ADS_logo_white.png"/>
          <p:cNvPicPr>
            <a:picLocks noChangeAspect="1"/>
          </p:cNvPicPr>
          <p:nvPr userDrawn="1"/>
        </p:nvPicPr>
        <p:blipFill>
          <a:blip r:embed="rId2" cstate="print"/>
          <a:stretch>
            <a:fillRect/>
          </a:stretch>
        </p:blipFill>
        <p:spPr>
          <a:xfrm>
            <a:off x="-252536" y="428667"/>
            <a:ext cx="1008112" cy="336037"/>
          </a:xfrm>
          <a:prstGeom prst="rect">
            <a:avLst/>
          </a:prstGeom>
          <a:scene3d>
            <a:camera prst="orthographicFront">
              <a:rot lat="0" lon="0" rev="5400000"/>
            </a:camera>
            <a:lightRig rig="threePt" dir="t"/>
          </a:scene3d>
        </p:spPr>
      </p:pic>
      <p:sp>
        <p:nvSpPr>
          <p:cNvPr id="2" name="Title 1"/>
          <p:cNvSpPr>
            <a:spLocks noGrp="1"/>
          </p:cNvSpPr>
          <p:nvPr>
            <p:ph type="title"/>
          </p:nvPr>
        </p:nvSpPr>
        <p:spPr>
          <a:xfrm>
            <a:off x="1115616" y="274638"/>
            <a:ext cx="7571184" cy="1143000"/>
          </a:xfrm>
        </p:spPr>
        <p:txBody>
          <a:bodyPr anchor="b">
            <a:normAutofit/>
          </a:bodyPr>
          <a:lstStyle>
            <a:lvl1pPr algn="r">
              <a:defRPr sz="4000">
                <a:solidFill>
                  <a:schemeClr val="tx1"/>
                </a:solidFill>
              </a:defRPr>
            </a:lvl1pPr>
          </a:lstStyle>
          <a:p>
            <a:r>
              <a:rPr lang="en-US" smtClean="0"/>
              <a:t>Click to edit Master title style</a:t>
            </a:r>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72581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301E48-304F-4773-8573-507E3D7492CD}" type="datetime1">
              <a:rPr lang="en-GB" smtClean="0"/>
              <a:t>13/06/2016</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dirty="0" smtClean="0"/>
              <a:t>http://archaeologydataservice.ac.uk</a:t>
            </a: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93C14-5739-486C-939D-A24E5679AEC3}" type="slidenum">
              <a:rPr lang="en-GB" smtClean="0"/>
              <a:t>‹#›</a:t>
            </a:fld>
            <a:endParaRPr lang="en-GB" dirty="0"/>
          </a:p>
        </p:txBody>
      </p:sp>
    </p:spTree>
  </p:cSld>
  <p:clrMap bg1="lt1" tx1="dk1" bg2="lt2" tx2="dk2" accent1="accent1" accent2="accent2" accent3="accent3" accent4="accent4" accent5="accent5" accent6="accent6" hlink="hlink" folHlink="folHlink"/>
  <p:sldLayoutIdLst>
    <p:sldLayoutId id="2147483673" r:id="rId1"/>
    <p:sldLayoutId id="2147483664" r:id="rId2"/>
    <p:sldLayoutId id="2147483666" r:id="rId3"/>
    <p:sldLayoutId id="2147483674" r:id="rId4"/>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Clr>
          <a:schemeClr val="accent2">
            <a:lumMod val="75000"/>
          </a:schemeClr>
        </a:buClr>
        <a:buSzPct val="125000"/>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chemeClr val="accent5"/>
        </a:buClr>
        <a:buSzPct val="125000"/>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chemeClr val="accent6"/>
        </a:buClr>
        <a:buSzPct val="125000"/>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accent4"/>
        </a:buClr>
        <a:buSzPct val="125000"/>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0070C0"/>
        </a:buClr>
        <a:buSzPct val="125000"/>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mailto:Jo.gilham@york.ac.uk"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hyperlink" Target="http://archaeologydataservice.ac.uk/blog/oasis" TargetMode="External"/><Relationship Id="rId4" Type="http://schemas.openxmlformats.org/officeDocument/2006/relationships/hyperlink" Target="http://archaeologydataservice.ac.uk/archives/view/library_mockup/demo_1_1.cf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GB"/>
          </a:p>
        </p:txBody>
      </p:sp>
      <p:sp>
        <p:nvSpPr>
          <p:cNvPr id="3" name="Subtitle 2"/>
          <p:cNvSpPr>
            <a:spLocks noGrp="1"/>
          </p:cNvSpPr>
          <p:nvPr>
            <p:ph type="subTitle" idx="1"/>
          </p:nvPr>
        </p:nvSpPr>
        <p:spPr/>
        <p:txBody>
          <a:bodyPr/>
          <a:lstStyle/>
          <a:p>
            <a:r>
              <a:rPr lang="en-GB" dirty="0" smtClean="0"/>
              <a:t>HERALD Project – A Brief Update</a:t>
            </a:r>
            <a:endParaRPr lang="en-GB" dirty="0"/>
          </a:p>
        </p:txBody>
      </p:sp>
      <p:sp>
        <p:nvSpPr>
          <p:cNvPr id="4" name="Footer Placeholder 3"/>
          <p:cNvSpPr>
            <a:spLocks noGrp="1"/>
          </p:cNvSpPr>
          <p:nvPr>
            <p:ph type="ftr" sz="quarter" idx="11"/>
          </p:nvPr>
        </p:nvSpPr>
        <p:spPr/>
        <p:txBody>
          <a:bodyPr/>
          <a:lstStyle/>
          <a:p>
            <a:r>
              <a:rPr lang="en-GB" smtClean="0"/>
              <a:t>http://archaeologydataservice.ac.uk</a:t>
            </a:r>
            <a:endParaRPr lang="en-GB"/>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ADS_LM1426\TEMP\LibraryImages\images\4_Library_search_results_with_abstra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078" y="-27384"/>
            <a:ext cx="8470394" cy="6892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134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ADS_LM1426\TEMP\LibraryImages\images\5_Library_single_recor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0"/>
            <a:ext cx="5328592" cy="688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109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ADS_LM1426\TEMP\LibraryImages\images\8_Admin_home_pag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3" y="116632"/>
            <a:ext cx="9096375" cy="6524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89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http://www.milestonesociety.co.uk/images/bolsterstone.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1916945"/>
            <a:ext cx="2616856" cy="4137905"/>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p:txBody>
          <a:bodyPr/>
          <a:lstStyle/>
          <a:p>
            <a:r>
              <a:rPr lang="en-GB" dirty="0" smtClean="0"/>
              <a:t>Where next?</a:t>
            </a:r>
            <a:endParaRPr lang="en-GB" dirty="0"/>
          </a:p>
        </p:txBody>
      </p:sp>
      <p:sp>
        <p:nvSpPr>
          <p:cNvPr id="5" name="Content Placeholder 4"/>
          <p:cNvSpPr>
            <a:spLocks noGrp="1"/>
          </p:cNvSpPr>
          <p:nvPr>
            <p:ph idx="1"/>
          </p:nvPr>
        </p:nvSpPr>
        <p:spPr/>
        <p:txBody>
          <a:bodyPr/>
          <a:lstStyle/>
          <a:p>
            <a:r>
              <a:rPr lang="en-GB" dirty="0" smtClean="0"/>
              <a:t>OASIS Functional Specification  – December</a:t>
            </a:r>
          </a:p>
          <a:p>
            <a:r>
              <a:rPr lang="en-GB" dirty="0" smtClean="0"/>
              <a:t>OASIS Build February – Nov 2017</a:t>
            </a:r>
          </a:p>
          <a:p>
            <a:r>
              <a:rPr lang="en-GB" dirty="0" smtClean="0"/>
              <a:t>OASIS Plus March 2018</a:t>
            </a:r>
          </a:p>
          <a:p>
            <a:r>
              <a:rPr lang="en-GB" dirty="0" smtClean="0"/>
              <a:t>‘alpha’ – summer 2018</a:t>
            </a:r>
          </a:p>
          <a:p>
            <a:r>
              <a:rPr lang="en-GB" dirty="0" smtClean="0"/>
              <a:t>beta – Autumn 2018. </a:t>
            </a:r>
          </a:p>
          <a:p>
            <a:endParaRPr lang="en-GB" dirty="0"/>
          </a:p>
          <a:p>
            <a:pPr marL="0" indent="0">
              <a:buNone/>
            </a:pPr>
            <a:endParaRPr lang="en-GB" dirty="0" smtClean="0"/>
          </a:p>
          <a:p>
            <a:endParaRPr lang="en-GB" dirty="0"/>
          </a:p>
        </p:txBody>
      </p:sp>
    </p:spTree>
    <p:extLst>
      <p:ext uri="{BB962C8B-B14F-4D97-AF65-F5344CB8AC3E}">
        <p14:creationId xmlns:p14="http://schemas.microsoft.com/office/powerpoint/2010/main" val="148853204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buNone/>
            </a:pPr>
            <a:endParaRPr lang="en-GB" sz="1050" dirty="0"/>
          </a:p>
          <a:p>
            <a:pPr marL="0" indent="0" algn="ctr">
              <a:buNone/>
            </a:pPr>
            <a:r>
              <a:rPr lang="en-GB" dirty="0" smtClean="0"/>
              <a:t>Jo Gilham, HERALD Project Manager</a:t>
            </a:r>
          </a:p>
          <a:p>
            <a:pPr marL="0" indent="0" algn="ctr">
              <a:buNone/>
            </a:pPr>
            <a:r>
              <a:rPr lang="en-GB" dirty="0" smtClean="0">
                <a:hlinkClick r:id="rId3"/>
              </a:rPr>
              <a:t>Jo.gilham@york.ac.uk</a:t>
            </a:r>
            <a:endParaRPr lang="en-GB" dirty="0" smtClean="0"/>
          </a:p>
          <a:p>
            <a:pPr marL="0" indent="0" algn="ctr">
              <a:buNone/>
            </a:pPr>
            <a:endParaRPr lang="en-GB" sz="1400" dirty="0"/>
          </a:p>
          <a:p>
            <a:pPr marL="0" indent="0" algn="ctr">
              <a:buNone/>
            </a:pPr>
            <a:r>
              <a:rPr lang="en-GB" dirty="0" smtClean="0"/>
              <a:t>Library mock </a:t>
            </a:r>
            <a:r>
              <a:rPr lang="en-GB" dirty="0"/>
              <a:t>up: </a:t>
            </a:r>
            <a:r>
              <a:rPr lang="en-GB" dirty="0">
                <a:hlinkClick r:id="rId4"/>
              </a:rPr>
              <a:t>http://</a:t>
            </a:r>
            <a:r>
              <a:rPr lang="en-GB" dirty="0" smtClean="0">
                <a:hlinkClick r:id="rId4"/>
              </a:rPr>
              <a:t>archaeologydataservice.ac.uk/archives/view/library_mockup/demo_1</a:t>
            </a:r>
            <a:r>
              <a:rPr lang="en-GB" b="1" dirty="0" smtClean="0">
                <a:hlinkClick r:id="rId4"/>
              </a:rPr>
              <a:t>_</a:t>
            </a:r>
            <a:r>
              <a:rPr lang="en-GB" dirty="0" smtClean="0">
                <a:hlinkClick r:id="rId4"/>
              </a:rPr>
              <a:t>1.cfm</a:t>
            </a:r>
            <a:r>
              <a:rPr lang="en-GB" dirty="0" smtClean="0"/>
              <a:t> </a:t>
            </a:r>
          </a:p>
          <a:p>
            <a:pPr marL="0" indent="0" algn="ctr">
              <a:buNone/>
            </a:pPr>
            <a:r>
              <a:rPr lang="en-GB" smtClean="0"/>
              <a:t>or</a:t>
            </a:r>
            <a:endParaRPr lang="en-GB" dirty="0" smtClean="0"/>
          </a:p>
          <a:p>
            <a:pPr marL="0" indent="0" algn="ctr">
              <a:buNone/>
            </a:pPr>
            <a:r>
              <a:rPr lang="en-GB" dirty="0">
                <a:hlinkClick r:id="rId5"/>
              </a:rPr>
              <a:t>http://archaeologydataservice.ac.uk/blog/</a:t>
            </a:r>
            <a:r>
              <a:rPr lang="en-GB" dirty="0" smtClean="0">
                <a:hlinkClick r:id="rId5"/>
              </a:rPr>
              <a:t>oasis</a:t>
            </a:r>
            <a:endParaRPr lang="en-GB" dirty="0" smtClean="0"/>
          </a:p>
          <a:p>
            <a:pPr marL="0" indent="0" algn="ctr">
              <a:buNone/>
            </a:pPr>
            <a:endParaRPr lang="en-GB" dirty="0"/>
          </a:p>
        </p:txBody>
      </p:sp>
      <p:sp>
        <p:nvSpPr>
          <p:cNvPr id="3" name="Footer Placeholder 2"/>
          <p:cNvSpPr>
            <a:spLocks noGrp="1"/>
          </p:cNvSpPr>
          <p:nvPr>
            <p:ph type="ftr" sz="quarter" idx="11"/>
          </p:nvPr>
        </p:nvSpPr>
        <p:spPr/>
        <p:txBody>
          <a:bodyPr/>
          <a:lstStyle/>
          <a:p>
            <a:r>
              <a:rPr lang="en-GB" smtClean="0"/>
              <a:t>http://archaeologydataservice.ac.uk</a:t>
            </a:r>
            <a:endParaRPr lang="en-GB"/>
          </a:p>
        </p:txBody>
      </p:sp>
      <p:sp>
        <p:nvSpPr>
          <p:cNvPr id="4" name="Title 3"/>
          <p:cNvSpPr>
            <a:spLocks noGrp="1"/>
          </p:cNvSpPr>
          <p:nvPr>
            <p:ph type="title"/>
          </p:nvPr>
        </p:nvSpPr>
        <p:spPr/>
        <p:txBody>
          <a:bodyPr/>
          <a:lstStyle/>
          <a:p>
            <a:r>
              <a:rPr lang="en-GB" dirty="0" smtClean="0"/>
              <a:t>Contact</a:t>
            </a:r>
            <a:endParaRPr lang="en-GB" dirty="0"/>
          </a:p>
        </p:txBody>
      </p:sp>
    </p:spTree>
    <p:extLst>
      <p:ext uri="{BB962C8B-B14F-4D97-AF65-F5344CB8AC3E}">
        <p14:creationId xmlns:p14="http://schemas.microsoft.com/office/powerpoint/2010/main" val="39752651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smtClean="0"/>
              <a:t>http://archaeologydataservice.ac.uk</a:t>
            </a:r>
            <a:endParaRPr lang="en-GB" dirty="0"/>
          </a:p>
        </p:txBody>
      </p:sp>
      <p:sp>
        <p:nvSpPr>
          <p:cNvPr id="4" name="Title 3"/>
          <p:cNvSpPr>
            <a:spLocks noGrp="1"/>
          </p:cNvSpPr>
          <p:nvPr>
            <p:ph type="title"/>
          </p:nvPr>
        </p:nvSpPr>
        <p:spPr/>
        <p:txBody>
          <a:bodyPr/>
          <a:lstStyle/>
          <a:p>
            <a:r>
              <a:rPr lang="en-GB" dirty="0" smtClean="0"/>
              <a:t>Overview </a:t>
            </a:r>
            <a:endParaRPr lang="en-GB"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6528" y="1438693"/>
            <a:ext cx="1950719" cy="480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92" y="1438693"/>
            <a:ext cx="1950719" cy="4801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Content Placeholder 1"/>
          <p:cNvSpPr>
            <a:spLocks noGrp="1"/>
          </p:cNvSpPr>
          <p:nvPr>
            <p:ph idx="1"/>
          </p:nvPr>
        </p:nvSpPr>
        <p:spPr>
          <a:xfrm>
            <a:off x="2483768" y="2276872"/>
            <a:ext cx="4392488" cy="3168352"/>
          </a:xfrm>
        </p:spPr>
        <p:txBody>
          <a:bodyPr/>
          <a:lstStyle/>
          <a:p>
            <a:r>
              <a:rPr lang="en-GB" dirty="0" smtClean="0"/>
              <a:t>HERALD Stage 2</a:t>
            </a:r>
          </a:p>
          <a:p>
            <a:pPr lvl="1"/>
            <a:r>
              <a:rPr lang="en-GB" dirty="0" smtClean="0"/>
              <a:t>Buildings mock-up</a:t>
            </a:r>
          </a:p>
          <a:p>
            <a:pPr lvl="1"/>
            <a:r>
              <a:rPr lang="en-GB" dirty="0" smtClean="0"/>
              <a:t>The ADS Library</a:t>
            </a:r>
          </a:p>
          <a:p>
            <a:pPr lvl="1"/>
            <a:r>
              <a:rPr lang="en-GB" dirty="0" smtClean="0"/>
              <a:t>What next?</a:t>
            </a:r>
          </a:p>
        </p:txBody>
      </p:sp>
    </p:spTree>
    <p:extLst>
      <p:ext uri="{BB962C8B-B14F-4D97-AF65-F5344CB8AC3E}">
        <p14:creationId xmlns:p14="http://schemas.microsoft.com/office/powerpoint/2010/main" val="35509615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smtClean="0"/>
              <a:t>http://archaeologydataservice.ac.uk</a:t>
            </a:r>
            <a:endParaRPr lang="en-GB"/>
          </a:p>
        </p:txBody>
      </p:sp>
      <p:sp>
        <p:nvSpPr>
          <p:cNvPr id="4" name="Title 3"/>
          <p:cNvSpPr>
            <a:spLocks noGrp="1"/>
          </p:cNvSpPr>
          <p:nvPr>
            <p:ph type="title"/>
          </p:nvPr>
        </p:nvSpPr>
        <p:spPr/>
        <p:txBody>
          <a:bodyPr/>
          <a:lstStyle/>
          <a:p>
            <a:r>
              <a:rPr lang="en-GB" dirty="0" smtClean="0"/>
              <a:t>Historic Buildings</a:t>
            </a:r>
            <a:endParaRPr lang="en-GB" dirty="0"/>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79512" y="1556792"/>
            <a:ext cx="3176292" cy="4525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83557" y="1844824"/>
            <a:ext cx="5760441" cy="4188321"/>
          </a:xfrm>
          <a:prstGeom prst="rect">
            <a:avLst/>
          </a:prstGeom>
        </p:spPr>
      </p:pic>
    </p:spTree>
    <p:extLst>
      <p:ext uri="{BB962C8B-B14F-4D97-AF65-F5344CB8AC3E}">
        <p14:creationId xmlns:p14="http://schemas.microsoft.com/office/powerpoint/2010/main" val="142131908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ADS Library</a:t>
            </a:r>
            <a:endParaRPr lang="en-GB"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064" y="29929"/>
            <a:ext cx="8100392" cy="68554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48572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738"/>
            <a:ext cx="8208912" cy="68941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3808" y="2934088"/>
            <a:ext cx="6300192" cy="39512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92185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4099"/>
                                        </p:tgtEl>
                                        <p:attrNameLst>
                                          <p:attrName>style.visibility</p:attrName>
                                        </p:attrNameLst>
                                      </p:cBhvr>
                                      <p:to>
                                        <p:strVal val="visible"/>
                                      </p:to>
                                    </p:set>
                                    <p:animEffect transition="in" filter="fade">
                                      <p:cBhvr>
                                        <p:cTn id="7" dur="10"/>
                                        <p:tgtEl>
                                          <p:spTgt spid="4099"/>
                                        </p:tgtEl>
                                      </p:cBhvr>
                                    </p:animEffect>
                                  </p:childTnLst>
                                </p:cTn>
                              </p:par>
                            </p:childTnLst>
                          </p:cTn>
                        </p:par>
                        <p:par>
                          <p:cTn id="8" fill="hold">
                            <p:stCondLst>
                              <p:cond delay="1510"/>
                            </p:stCondLst>
                            <p:childTnLst>
                              <p:par>
                                <p:cTn id="9" presetID="9" presetClass="entr" presetSubtype="0" fill="hold" nodeType="afterEffect">
                                  <p:stCondLst>
                                    <p:cond delay="0"/>
                                  </p:stCondLst>
                                  <p:childTnLst>
                                    <p:set>
                                      <p:cBhvr>
                                        <p:cTn id="10" dur="1" fill="hold">
                                          <p:stCondLst>
                                            <p:cond delay="0"/>
                                          </p:stCondLst>
                                        </p:cTn>
                                        <p:tgtEl>
                                          <p:spTgt spid="4099"/>
                                        </p:tgtEl>
                                        <p:attrNameLst>
                                          <p:attrName>style.visibility</p:attrName>
                                        </p:attrNameLst>
                                      </p:cBhvr>
                                      <p:to>
                                        <p:strVal val="visible"/>
                                      </p:to>
                                    </p:set>
                                    <p:animEffect transition="in" filter="dissolve">
                                      <p:cBhvr>
                                        <p:cTn id="11"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9080"/>
            <a:ext cx="9144000" cy="642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7713" y="4005064"/>
            <a:ext cx="5736287" cy="28529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6492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1500"/>
                                  </p:stCondLst>
                                  <p:childTnLst>
                                    <p:set>
                                      <p:cBhvr>
                                        <p:cTn id="6" dur="1" fill="hold">
                                          <p:stCondLst>
                                            <p:cond delay="0"/>
                                          </p:stCondLst>
                                        </p:cTn>
                                        <p:tgtEl>
                                          <p:spTgt spid="5123"/>
                                        </p:tgtEl>
                                        <p:attrNameLst>
                                          <p:attrName>style.visibility</p:attrName>
                                        </p:attrNameLst>
                                      </p:cBhvr>
                                      <p:to>
                                        <p:strVal val="visible"/>
                                      </p:to>
                                    </p:set>
                                    <p:animEffect transition="in" filter="fade">
                                      <p:cBhvr>
                                        <p:cTn id="7" dur="500"/>
                                        <p:tgtEl>
                                          <p:spTgt spid="5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ADS_LM1426\TEMP\LibraryImages\images\1_Search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
            <a:ext cx="8462706" cy="6903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52878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ADS_LM1426\TEMP\LibraryImages\images\2_Library_search.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0"/>
            <a:ext cx="8524425" cy="69361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100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ADS_template_PUR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ADS_template_PURPLE</Template>
  <TotalTime>599</TotalTime>
  <Words>1136</Words>
  <Application>Microsoft Office PowerPoint</Application>
  <PresentationFormat>On-screen Show (4:3)</PresentationFormat>
  <Paragraphs>78</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ADS_template_PURPLE</vt:lpstr>
      <vt:lpstr>PowerPoint Presentation</vt:lpstr>
      <vt:lpstr>Overview </vt:lpstr>
      <vt:lpstr>Historic Buildings</vt:lpstr>
      <vt:lpstr>ADS Library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Where next?</vt:lpstr>
      <vt:lpstr>Contact</vt:lpstr>
    </vt:vector>
  </TitlesOfParts>
  <Company>The University of York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Louisa Matthews</dc:creator>
  <cp:lastModifiedBy>Louisa Matthews</cp:lastModifiedBy>
  <cp:revision>26</cp:revision>
  <dcterms:created xsi:type="dcterms:W3CDTF">2016-06-07T08:29:33Z</dcterms:created>
  <dcterms:modified xsi:type="dcterms:W3CDTF">2016-06-13T10:36:35Z</dcterms:modified>
</cp:coreProperties>
</file>