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9" r:id="rId2"/>
    <p:sldMasterId id="2147483696" r:id="rId3"/>
  </p:sldMasterIdLst>
  <p:notesMasterIdLst>
    <p:notesMasterId r:id="rId29"/>
  </p:notesMasterIdLst>
  <p:sldIdLst>
    <p:sldId id="258" r:id="rId4"/>
    <p:sldId id="312" r:id="rId5"/>
    <p:sldId id="309" r:id="rId6"/>
    <p:sldId id="313" r:id="rId7"/>
    <p:sldId id="318" r:id="rId8"/>
    <p:sldId id="310" r:id="rId9"/>
    <p:sldId id="311" r:id="rId10"/>
    <p:sldId id="314" r:id="rId11"/>
    <p:sldId id="315" r:id="rId12"/>
    <p:sldId id="289" r:id="rId13"/>
    <p:sldId id="290" r:id="rId14"/>
    <p:sldId id="316" r:id="rId15"/>
    <p:sldId id="319" r:id="rId16"/>
    <p:sldId id="301" r:id="rId17"/>
    <p:sldId id="303" r:id="rId18"/>
    <p:sldId id="317" r:id="rId19"/>
    <p:sldId id="307" r:id="rId20"/>
    <p:sldId id="302" r:id="rId21"/>
    <p:sldId id="320" r:id="rId22"/>
    <p:sldId id="282" r:id="rId23"/>
    <p:sldId id="299" r:id="rId24"/>
    <p:sldId id="305" r:id="rId25"/>
    <p:sldId id="297" r:id="rId26"/>
    <p:sldId id="283" r:id="rId27"/>
    <p:sldId id="321" r:id="rId28"/>
  </p:sldIdLst>
  <p:sldSz cx="9144000" cy="5715000" type="screen16x10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06B60"/>
    <a:srgbClr val="7B7492"/>
    <a:srgbClr val="675F7F"/>
    <a:srgbClr val="B2B164"/>
    <a:srgbClr val="434343"/>
    <a:srgbClr val="8E88A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69739" autoAdjust="0"/>
  </p:normalViewPr>
  <p:slideViewPr>
    <p:cSldViewPr snapToGrid="0" snapToObjects="1">
      <p:cViewPr varScale="1">
        <p:scale>
          <a:sx n="96" d="100"/>
          <a:sy n="96" d="100"/>
        </p:scale>
        <p:origin x="-2352" y="-9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43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D01FF-0F6B-4E97-8932-446CE03DC1A2}" type="doc">
      <dgm:prSet loTypeId="urn:microsoft.com/office/officeart/2005/8/layout/cycle5" loCatId="cycl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5F248CE2-270B-48A4-9FDF-9FC8CB9A535D}">
      <dgm:prSet phldrT="[Text]"/>
      <dgm:spPr/>
      <dgm:t>
        <a:bodyPr/>
        <a:lstStyle/>
        <a:p>
          <a:r>
            <a:rPr lang="en-GB" dirty="0"/>
            <a:t>Knowledge creation</a:t>
          </a:r>
        </a:p>
      </dgm:t>
    </dgm:pt>
    <dgm:pt modelId="{FF2619B5-60B6-4583-88AC-2ADF9F83B653}" type="parTrans" cxnId="{5B977FB2-E7F4-4F6F-A196-60DA93A51B82}">
      <dgm:prSet/>
      <dgm:spPr/>
      <dgm:t>
        <a:bodyPr/>
        <a:lstStyle/>
        <a:p>
          <a:endParaRPr lang="en-GB"/>
        </a:p>
      </dgm:t>
    </dgm:pt>
    <dgm:pt modelId="{00812C0E-E1D2-4DBB-8379-CC9D1B733906}" type="sibTrans" cxnId="{5B977FB2-E7F4-4F6F-A196-60DA93A51B82}">
      <dgm:prSet/>
      <dgm:spPr>
        <a:ln w="34925"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23AFD143-75B5-496F-AC7A-2B547B1F6279}">
      <dgm:prSet phldrT="[Text]"/>
      <dgm:spPr/>
      <dgm:t>
        <a:bodyPr/>
        <a:lstStyle/>
        <a:p>
          <a:r>
            <a:rPr lang="en-GB"/>
            <a:t>Capacity </a:t>
          </a:r>
        </a:p>
        <a:p>
          <a:r>
            <a:rPr lang="en-GB"/>
            <a:t>building</a:t>
          </a:r>
        </a:p>
      </dgm:t>
    </dgm:pt>
    <dgm:pt modelId="{89E8D200-6E2A-4084-A12E-79A56961D094}" type="parTrans" cxnId="{B5AED629-FA00-4185-94EA-EB5996C5006E}">
      <dgm:prSet/>
      <dgm:spPr/>
      <dgm:t>
        <a:bodyPr/>
        <a:lstStyle/>
        <a:p>
          <a:endParaRPr lang="en-GB"/>
        </a:p>
      </dgm:t>
    </dgm:pt>
    <dgm:pt modelId="{0489621D-B2E8-45DD-A8A6-C27CB44597F7}" type="sibTrans" cxnId="{B5AED629-FA00-4185-94EA-EB5996C5006E}">
      <dgm:prSet/>
      <dgm:spPr>
        <a:ln w="34925"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EE133031-8420-4F16-B002-1E615AFE2A1D}">
      <dgm:prSet phldrT="[Text]"/>
      <dgm:spPr/>
      <dgm:t>
        <a:bodyPr/>
        <a:lstStyle/>
        <a:p>
          <a:r>
            <a:rPr lang="en-GB"/>
            <a:t>Sector expertise</a:t>
          </a:r>
        </a:p>
      </dgm:t>
    </dgm:pt>
    <dgm:pt modelId="{867CC296-A185-4942-B7AD-F8B0054DB389}" type="parTrans" cxnId="{B765060E-A00C-427E-9B5B-884B0872087D}">
      <dgm:prSet/>
      <dgm:spPr/>
      <dgm:t>
        <a:bodyPr/>
        <a:lstStyle/>
        <a:p>
          <a:endParaRPr lang="en-GB"/>
        </a:p>
      </dgm:t>
    </dgm:pt>
    <dgm:pt modelId="{BF03EE4E-19E5-4F89-8C47-490BAE7AEECA}" type="sibTrans" cxnId="{B765060E-A00C-427E-9B5B-884B0872087D}">
      <dgm:prSet/>
      <dgm:spPr>
        <a:ln w="34925"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C3C59240-0255-4E25-88FF-F67489ADFA90}">
      <dgm:prSet phldrT="[Text]"/>
      <dgm:spPr/>
      <dgm:t>
        <a:bodyPr/>
        <a:lstStyle/>
        <a:p>
          <a:r>
            <a:rPr lang="en-GB"/>
            <a:t>Planning decision</a:t>
          </a:r>
        </a:p>
      </dgm:t>
    </dgm:pt>
    <dgm:pt modelId="{845ECBDC-4182-401D-8758-049A613217F1}" type="parTrans" cxnId="{4A98C4BC-4754-46D8-8607-A1A3E8F82CB0}">
      <dgm:prSet/>
      <dgm:spPr/>
      <dgm:t>
        <a:bodyPr/>
        <a:lstStyle/>
        <a:p>
          <a:endParaRPr lang="en-GB"/>
        </a:p>
      </dgm:t>
    </dgm:pt>
    <dgm:pt modelId="{C4CC9E90-2BF1-4D15-9130-F8265A136B7A}" type="sibTrans" cxnId="{4A98C4BC-4754-46D8-8607-A1A3E8F82CB0}">
      <dgm:prSet/>
      <dgm:spPr>
        <a:ln w="34925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GB"/>
        </a:p>
      </dgm:t>
    </dgm:pt>
    <dgm:pt modelId="{8FCAE8B5-2DA7-40C1-9835-54380C71B44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Investigation</a:t>
          </a:r>
        </a:p>
      </dgm:t>
    </dgm:pt>
    <dgm:pt modelId="{E0F14C48-A375-43F0-A8E0-3C241240D2AF}" type="parTrans" cxnId="{16F1ECD5-37B9-480F-9CEF-C9CA011D3048}">
      <dgm:prSet/>
      <dgm:spPr/>
      <dgm:t>
        <a:bodyPr/>
        <a:lstStyle/>
        <a:p>
          <a:endParaRPr lang="en-GB"/>
        </a:p>
      </dgm:t>
    </dgm:pt>
    <dgm:pt modelId="{7588FDA3-12DC-4339-AA19-74186BE8AA48}" type="sibTrans" cxnId="{16F1ECD5-37B9-480F-9CEF-C9CA011D3048}">
      <dgm:prSet/>
      <dgm:spPr>
        <a:ln w="34925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GB"/>
        </a:p>
      </dgm:t>
    </dgm:pt>
    <dgm:pt modelId="{F3B2C59D-9EE7-498A-8776-6B7A5D51AE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/>
            <a:t>Information</a:t>
          </a:r>
        </a:p>
      </dgm:t>
    </dgm:pt>
    <dgm:pt modelId="{09720535-3BD2-4823-84E5-AF8C31DC028A}" type="parTrans" cxnId="{3356091F-E4B2-4BC7-B2CB-BE38943A3AE3}">
      <dgm:prSet/>
      <dgm:spPr/>
      <dgm:t>
        <a:bodyPr/>
        <a:lstStyle/>
        <a:p>
          <a:endParaRPr lang="en-GB"/>
        </a:p>
      </dgm:t>
    </dgm:pt>
    <dgm:pt modelId="{8E330377-6F38-4522-AA6F-74857A82002C}" type="sibTrans" cxnId="{3356091F-E4B2-4BC7-B2CB-BE38943A3AE3}">
      <dgm:prSet/>
      <dgm:spPr>
        <a:ln w="34925"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1D3F8368-FB65-4448-8AE1-CAFE25F13931}" type="pres">
      <dgm:prSet presAssocID="{D91D01FF-0F6B-4E97-8932-446CE03DC1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7C12461-781D-472F-90E8-575BE87CC3DD}" type="pres">
      <dgm:prSet presAssocID="{5F248CE2-270B-48A4-9FDF-9FC8CB9A535D}" presName="node" presStyleLbl="node1" presStyleIdx="0" presStyleCnt="6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GB"/>
        </a:p>
      </dgm:t>
    </dgm:pt>
    <dgm:pt modelId="{C0EA5C93-5C5C-4E04-8493-CE59B679D24E}" type="pres">
      <dgm:prSet presAssocID="{5F248CE2-270B-48A4-9FDF-9FC8CB9A535D}" presName="spNode" presStyleCnt="0"/>
      <dgm:spPr/>
    </dgm:pt>
    <dgm:pt modelId="{78B9A333-2F18-4967-B4EF-3B95C136030F}" type="pres">
      <dgm:prSet presAssocID="{00812C0E-E1D2-4DBB-8379-CC9D1B733906}" presName="sibTrans" presStyleLbl="sibTrans1D1" presStyleIdx="0" presStyleCnt="6"/>
      <dgm:spPr/>
      <dgm:t>
        <a:bodyPr/>
        <a:lstStyle/>
        <a:p>
          <a:endParaRPr lang="en-GB"/>
        </a:p>
      </dgm:t>
    </dgm:pt>
    <dgm:pt modelId="{8F23B659-0615-4A77-8EA0-CE931AEDC2DF}" type="pres">
      <dgm:prSet presAssocID="{23AFD143-75B5-496F-AC7A-2B547B1F6279}" presName="node" presStyleLbl="node1" presStyleIdx="1" presStyleCnt="6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E0ADD939-F17F-4C29-BB9F-D60D8FDF2823}" type="pres">
      <dgm:prSet presAssocID="{23AFD143-75B5-496F-AC7A-2B547B1F6279}" presName="spNode" presStyleCnt="0"/>
      <dgm:spPr/>
    </dgm:pt>
    <dgm:pt modelId="{ABFB7639-ED87-45FF-954B-C5934C7BF4B2}" type="pres">
      <dgm:prSet presAssocID="{0489621D-B2E8-45DD-A8A6-C27CB44597F7}" presName="sibTrans" presStyleLbl="sibTrans1D1" presStyleIdx="1" presStyleCnt="6"/>
      <dgm:spPr/>
      <dgm:t>
        <a:bodyPr/>
        <a:lstStyle/>
        <a:p>
          <a:endParaRPr lang="en-GB"/>
        </a:p>
      </dgm:t>
    </dgm:pt>
    <dgm:pt modelId="{8D73FE7F-B639-448C-968E-6C82EC5FFB6C}" type="pres">
      <dgm:prSet presAssocID="{EE133031-8420-4F16-B002-1E615AFE2A1D}" presName="node" presStyleLbl="node1" presStyleIdx="2" presStyleCnt="6" custScaleX="112807" custScaleY="124914" custRadScaleRad="105496" custRadScaleInc="-16360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n-GB"/>
        </a:p>
      </dgm:t>
    </dgm:pt>
    <dgm:pt modelId="{4AFE9809-AAC1-422B-AF06-7B08E5EEE775}" type="pres">
      <dgm:prSet presAssocID="{EE133031-8420-4F16-B002-1E615AFE2A1D}" presName="spNode" presStyleCnt="0"/>
      <dgm:spPr/>
    </dgm:pt>
    <dgm:pt modelId="{B9BA7803-4C7F-4D0C-9878-6AA89F2A3F1E}" type="pres">
      <dgm:prSet presAssocID="{BF03EE4E-19E5-4F89-8C47-490BAE7AEECA}" presName="sibTrans" presStyleLbl="sibTrans1D1" presStyleIdx="2" presStyleCnt="6"/>
      <dgm:spPr/>
      <dgm:t>
        <a:bodyPr/>
        <a:lstStyle/>
        <a:p>
          <a:endParaRPr lang="en-GB"/>
        </a:p>
      </dgm:t>
    </dgm:pt>
    <dgm:pt modelId="{66EC81A6-031E-4EEE-A830-A643A470A8C5}" type="pres">
      <dgm:prSet presAssocID="{C3C59240-0255-4E25-88FF-F67489ADFA90}" presName="node" presStyleLbl="node1" presStyleIdx="3" presStyleCnt="6" custScaleX="144142" custScaleY="131928">
        <dgm:presLayoutVars>
          <dgm:bulletEnabled val="1"/>
        </dgm:presLayoutVars>
      </dgm:prSet>
      <dgm:spPr>
        <a:prstGeom prst="flowChartDecision">
          <a:avLst/>
        </a:prstGeom>
      </dgm:spPr>
      <dgm:t>
        <a:bodyPr/>
        <a:lstStyle/>
        <a:p>
          <a:endParaRPr lang="en-GB"/>
        </a:p>
      </dgm:t>
    </dgm:pt>
    <dgm:pt modelId="{4CE3F766-82BC-430C-B496-D5E586514B19}" type="pres">
      <dgm:prSet presAssocID="{C3C59240-0255-4E25-88FF-F67489ADFA90}" presName="spNode" presStyleCnt="0"/>
      <dgm:spPr/>
    </dgm:pt>
    <dgm:pt modelId="{1A1F09AB-9A0D-44AC-9BFC-A78D07409DE2}" type="pres">
      <dgm:prSet presAssocID="{C4CC9E90-2BF1-4D15-9130-F8265A136B7A}" presName="sibTrans" presStyleLbl="sibTrans1D1" presStyleIdx="3" presStyleCnt="6"/>
      <dgm:spPr/>
      <dgm:t>
        <a:bodyPr/>
        <a:lstStyle/>
        <a:p>
          <a:endParaRPr lang="en-GB"/>
        </a:p>
      </dgm:t>
    </dgm:pt>
    <dgm:pt modelId="{06ADECD5-6AC4-4F06-9D91-91DADE60EC0C}" type="pres">
      <dgm:prSet presAssocID="{8FCAE8B5-2DA7-40C1-9835-54380C71B444}" presName="node" presStyleLbl="node1" presStyleIdx="4" presStyleCnt="6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GB"/>
        </a:p>
      </dgm:t>
    </dgm:pt>
    <dgm:pt modelId="{35C13805-6588-4F65-8DE6-D7EC39EEF7F5}" type="pres">
      <dgm:prSet presAssocID="{8FCAE8B5-2DA7-40C1-9835-54380C71B444}" presName="spNode" presStyleCnt="0"/>
      <dgm:spPr/>
    </dgm:pt>
    <dgm:pt modelId="{C86A02C4-AD81-4523-9E6F-DAD1A551F1D9}" type="pres">
      <dgm:prSet presAssocID="{7588FDA3-12DC-4339-AA19-74186BE8AA48}" presName="sibTrans" presStyleLbl="sibTrans1D1" presStyleIdx="4" presStyleCnt="6"/>
      <dgm:spPr/>
      <dgm:t>
        <a:bodyPr/>
        <a:lstStyle/>
        <a:p>
          <a:endParaRPr lang="en-GB"/>
        </a:p>
      </dgm:t>
    </dgm:pt>
    <dgm:pt modelId="{77CB8423-5B36-4F96-A911-5F7EA2D36892}" type="pres">
      <dgm:prSet presAssocID="{F3B2C59D-9EE7-498A-8776-6B7A5D51AE70}" presName="node" presStyleLbl="node1" presStyleIdx="5" presStyleCnt="6">
        <dgm:presLayoutVars>
          <dgm:bulletEnabled val="1"/>
        </dgm:presLayoutVars>
      </dgm:prSet>
      <dgm:spPr>
        <a:prstGeom prst="flowChartPunchedCard">
          <a:avLst/>
        </a:prstGeom>
      </dgm:spPr>
      <dgm:t>
        <a:bodyPr/>
        <a:lstStyle/>
        <a:p>
          <a:endParaRPr lang="en-GB"/>
        </a:p>
      </dgm:t>
    </dgm:pt>
    <dgm:pt modelId="{6CB6BB48-3AE9-49C5-A9CC-14D6B2EFCBFC}" type="pres">
      <dgm:prSet presAssocID="{F3B2C59D-9EE7-498A-8776-6B7A5D51AE70}" presName="spNode" presStyleCnt="0"/>
      <dgm:spPr/>
    </dgm:pt>
    <dgm:pt modelId="{D4204102-60C4-44DF-B355-F9C1C2C3F9E3}" type="pres">
      <dgm:prSet presAssocID="{8E330377-6F38-4522-AA6F-74857A82002C}" presName="sibTrans" presStyleLbl="sibTrans1D1" presStyleIdx="5" presStyleCnt="6"/>
      <dgm:spPr/>
      <dgm:t>
        <a:bodyPr/>
        <a:lstStyle/>
        <a:p>
          <a:endParaRPr lang="en-GB"/>
        </a:p>
      </dgm:t>
    </dgm:pt>
  </dgm:ptLst>
  <dgm:cxnLst>
    <dgm:cxn modelId="{4A98C4BC-4754-46D8-8607-A1A3E8F82CB0}" srcId="{D91D01FF-0F6B-4E97-8932-446CE03DC1A2}" destId="{C3C59240-0255-4E25-88FF-F67489ADFA90}" srcOrd="3" destOrd="0" parTransId="{845ECBDC-4182-401D-8758-049A613217F1}" sibTransId="{C4CC9E90-2BF1-4D15-9130-F8265A136B7A}"/>
    <dgm:cxn modelId="{5B977FB2-E7F4-4F6F-A196-60DA93A51B82}" srcId="{D91D01FF-0F6B-4E97-8932-446CE03DC1A2}" destId="{5F248CE2-270B-48A4-9FDF-9FC8CB9A535D}" srcOrd="0" destOrd="0" parTransId="{FF2619B5-60B6-4583-88AC-2ADF9F83B653}" sibTransId="{00812C0E-E1D2-4DBB-8379-CC9D1B733906}"/>
    <dgm:cxn modelId="{16F1ECD5-37B9-480F-9CEF-C9CA011D3048}" srcId="{D91D01FF-0F6B-4E97-8932-446CE03DC1A2}" destId="{8FCAE8B5-2DA7-40C1-9835-54380C71B444}" srcOrd="4" destOrd="0" parTransId="{E0F14C48-A375-43F0-A8E0-3C241240D2AF}" sibTransId="{7588FDA3-12DC-4339-AA19-74186BE8AA48}"/>
    <dgm:cxn modelId="{50BF14AC-CB40-4F25-9EBB-873070CB7528}" type="presOf" srcId="{00812C0E-E1D2-4DBB-8379-CC9D1B733906}" destId="{78B9A333-2F18-4967-B4EF-3B95C136030F}" srcOrd="0" destOrd="0" presId="urn:microsoft.com/office/officeart/2005/8/layout/cycle5"/>
    <dgm:cxn modelId="{63DA9A5C-F3AC-408E-827D-6C0015EF26B6}" type="presOf" srcId="{8FCAE8B5-2DA7-40C1-9835-54380C71B444}" destId="{06ADECD5-6AC4-4F06-9D91-91DADE60EC0C}" srcOrd="0" destOrd="0" presId="urn:microsoft.com/office/officeart/2005/8/layout/cycle5"/>
    <dgm:cxn modelId="{93674A3E-6818-4255-8A4C-9C609EEBFD8B}" type="presOf" srcId="{EE133031-8420-4F16-B002-1E615AFE2A1D}" destId="{8D73FE7F-B639-448C-968E-6C82EC5FFB6C}" srcOrd="0" destOrd="0" presId="urn:microsoft.com/office/officeart/2005/8/layout/cycle5"/>
    <dgm:cxn modelId="{54426803-5FB6-465C-98DB-B1FF6ACD420D}" type="presOf" srcId="{5F248CE2-270B-48A4-9FDF-9FC8CB9A535D}" destId="{A7C12461-781D-472F-90E8-575BE87CC3DD}" srcOrd="0" destOrd="0" presId="urn:microsoft.com/office/officeart/2005/8/layout/cycle5"/>
    <dgm:cxn modelId="{B5AED629-FA00-4185-94EA-EB5996C5006E}" srcId="{D91D01FF-0F6B-4E97-8932-446CE03DC1A2}" destId="{23AFD143-75B5-496F-AC7A-2B547B1F6279}" srcOrd="1" destOrd="0" parTransId="{89E8D200-6E2A-4084-A12E-79A56961D094}" sibTransId="{0489621D-B2E8-45DD-A8A6-C27CB44597F7}"/>
    <dgm:cxn modelId="{28772842-3010-4FA6-85C3-5EE362FE33A6}" type="presOf" srcId="{7588FDA3-12DC-4339-AA19-74186BE8AA48}" destId="{C86A02C4-AD81-4523-9E6F-DAD1A551F1D9}" srcOrd="0" destOrd="0" presId="urn:microsoft.com/office/officeart/2005/8/layout/cycle5"/>
    <dgm:cxn modelId="{8FE461C2-1C48-4968-978A-2E873E99573A}" type="presOf" srcId="{C4CC9E90-2BF1-4D15-9130-F8265A136B7A}" destId="{1A1F09AB-9A0D-44AC-9BFC-A78D07409DE2}" srcOrd="0" destOrd="0" presId="urn:microsoft.com/office/officeart/2005/8/layout/cycle5"/>
    <dgm:cxn modelId="{E0AA97B9-6423-444F-97F5-1D81CE29C7AE}" type="presOf" srcId="{D91D01FF-0F6B-4E97-8932-446CE03DC1A2}" destId="{1D3F8368-FB65-4448-8AE1-CAFE25F13931}" srcOrd="0" destOrd="0" presId="urn:microsoft.com/office/officeart/2005/8/layout/cycle5"/>
    <dgm:cxn modelId="{7F134DC4-3D0C-4FB5-A56C-76A7AF59E10E}" type="presOf" srcId="{8E330377-6F38-4522-AA6F-74857A82002C}" destId="{D4204102-60C4-44DF-B355-F9C1C2C3F9E3}" srcOrd="0" destOrd="0" presId="urn:microsoft.com/office/officeart/2005/8/layout/cycle5"/>
    <dgm:cxn modelId="{6E418DBF-DC22-4C06-A94C-3434F04D4121}" type="presOf" srcId="{C3C59240-0255-4E25-88FF-F67489ADFA90}" destId="{66EC81A6-031E-4EEE-A830-A643A470A8C5}" srcOrd="0" destOrd="0" presId="urn:microsoft.com/office/officeart/2005/8/layout/cycle5"/>
    <dgm:cxn modelId="{A15011DF-4C21-4873-B78A-A0DE6E82AA87}" type="presOf" srcId="{BF03EE4E-19E5-4F89-8C47-490BAE7AEECA}" destId="{B9BA7803-4C7F-4D0C-9878-6AA89F2A3F1E}" srcOrd="0" destOrd="0" presId="urn:microsoft.com/office/officeart/2005/8/layout/cycle5"/>
    <dgm:cxn modelId="{B765060E-A00C-427E-9B5B-884B0872087D}" srcId="{D91D01FF-0F6B-4E97-8932-446CE03DC1A2}" destId="{EE133031-8420-4F16-B002-1E615AFE2A1D}" srcOrd="2" destOrd="0" parTransId="{867CC296-A185-4942-B7AD-F8B0054DB389}" sibTransId="{BF03EE4E-19E5-4F89-8C47-490BAE7AEECA}"/>
    <dgm:cxn modelId="{3356091F-E4B2-4BC7-B2CB-BE38943A3AE3}" srcId="{D91D01FF-0F6B-4E97-8932-446CE03DC1A2}" destId="{F3B2C59D-9EE7-498A-8776-6B7A5D51AE70}" srcOrd="5" destOrd="0" parTransId="{09720535-3BD2-4823-84E5-AF8C31DC028A}" sibTransId="{8E330377-6F38-4522-AA6F-74857A82002C}"/>
    <dgm:cxn modelId="{30A16192-AA6D-4155-ACA5-2FF7557EDDEA}" type="presOf" srcId="{0489621D-B2E8-45DD-A8A6-C27CB44597F7}" destId="{ABFB7639-ED87-45FF-954B-C5934C7BF4B2}" srcOrd="0" destOrd="0" presId="urn:microsoft.com/office/officeart/2005/8/layout/cycle5"/>
    <dgm:cxn modelId="{CAFFA3AE-36F3-4107-ADFD-A926F1719029}" type="presOf" srcId="{23AFD143-75B5-496F-AC7A-2B547B1F6279}" destId="{8F23B659-0615-4A77-8EA0-CE931AEDC2DF}" srcOrd="0" destOrd="0" presId="urn:microsoft.com/office/officeart/2005/8/layout/cycle5"/>
    <dgm:cxn modelId="{155D51CF-C8B4-46C8-B5A4-316022D64102}" type="presOf" srcId="{F3B2C59D-9EE7-498A-8776-6B7A5D51AE70}" destId="{77CB8423-5B36-4F96-A911-5F7EA2D36892}" srcOrd="0" destOrd="0" presId="urn:microsoft.com/office/officeart/2005/8/layout/cycle5"/>
    <dgm:cxn modelId="{76403429-FE47-46FA-B1F0-E7F7BFCF309B}" type="presParOf" srcId="{1D3F8368-FB65-4448-8AE1-CAFE25F13931}" destId="{A7C12461-781D-472F-90E8-575BE87CC3DD}" srcOrd="0" destOrd="0" presId="urn:microsoft.com/office/officeart/2005/8/layout/cycle5"/>
    <dgm:cxn modelId="{6447BEA1-58AE-4238-AE55-F268047EAD3F}" type="presParOf" srcId="{1D3F8368-FB65-4448-8AE1-CAFE25F13931}" destId="{C0EA5C93-5C5C-4E04-8493-CE59B679D24E}" srcOrd="1" destOrd="0" presId="urn:microsoft.com/office/officeart/2005/8/layout/cycle5"/>
    <dgm:cxn modelId="{497FF448-8BB3-4F43-9EEB-D4FABCF60649}" type="presParOf" srcId="{1D3F8368-FB65-4448-8AE1-CAFE25F13931}" destId="{78B9A333-2F18-4967-B4EF-3B95C136030F}" srcOrd="2" destOrd="0" presId="urn:microsoft.com/office/officeart/2005/8/layout/cycle5"/>
    <dgm:cxn modelId="{52AC4E4B-0BE1-4815-BA73-7B7942C6E9C5}" type="presParOf" srcId="{1D3F8368-FB65-4448-8AE1-CAFE25F13931}" destId="{8F23B659-0615-4A77-8EA0-CE931AEDC2DF}" srcOrd="3" destOrd="0" presId="urn:microsoft.com/office/officeart/2005/8/layout/cycle5"/>
    <dgm:cxn modelId="{9C439222-CFAE-4422-B4FC-56902C93FFD1}" type="presParOf" srcId="{1D3F8368-FB65-4448-8AE1-CAFE25F13931}" destId="{E0ADD939-F17F-4C29-BB9F-D60D8FDF2823}" srcOrd="4" destOrd="0" presId="urn:microsoft.com/office/officeart/2005/8/layout/cycle5"/>
    <dgm:cxn modelId="{2B513324-1D81-4D33-8FAC-2075EDE048FD}" type="presParOf" srcId="{1D3F8368-FB65-4448-8AE1-CAFE25F13931}" destId="{ABFB7639-ED87-45FF-954B-C5934C7BF4B2}" srcOrd="5" destOrd="0" presId="urn:microsoft.com/office/officeart/2005/8/layout/cycle5"/>
    <dgm:cxn modelId="{DCD92C8C-C296-478D-93C4-5B5907E2B7B5}" type="presParOf" srcId="{1D3F8368-FB65-4448-8AE1-CAFE25F13931}" destId="{8D73FE7F-B639-448C-968E-6C82EC5FFB6C}" srcOrd="6" destOrd="0" presId="urn:microsoft.com/office/officeart/2005/8/layout/cycle5"/>
    <dgm:cxn modelId="{12B7ECE4-FB53-47CF-8ECA-1F96FB5B9E9B}" type="presParOf" srcId="{1D3F8368-FB65-4448-8AE1-CAFE25F13931}" destId="{4AFE9809-AAC1-422B-AF06-7B08E5EEE775}" srcOrd="7" destOrd="0" presId="urn:microsoft.com/office/officeart/2005/8/layout/cycle5"/>
    <dgm:cxn modelId="{46C6C485-0EC7-4FC1-AAF9-FDFEBC2C9CD4}" type="presParOf" srcId="{1D3F8368-FB65-4448-8AE1-CAFE25F13931}" destId="{B9BA7803-4C7F-4D0C-9878-6AA89F2A3F1E}" srcOrd="8" destOrd="0" presId="urn:microsoft.com/office/officeart/2005/8/layout/cycle5"/>
    <dgm:cxn modelId="{37F35B3B-9022-44F5-976D-4D78E17F7AFE}" type="presParOf" srcId="{1D3F8368-FB65-4448-8AE1-CAFE25F13931}" destId="{66EC81A6-031E-4EEE-A830-A643A470A8C5}" srcOrd="9" destOrd="0" presId="urn:microsoft.com/office/officeart/2005/8/layout/cycle5"/>
    <dgm:cxn modelId="{BAD02CEC-CE9E-4E6A-A3B1-EDAAC230F4AB}" type="presParOf" srcId="{1D3F8368-FB65-4448-8AE1-CAFE25F13931}" destId="{4CE3F766-82BC-430C-B496-D5E586514B19}" srcOrd="10" destOrd="0" presId="urn:microsoft.com/office/officeart/2005/8/layout/cycle5"/>
    <dgm:cxn modelId="{686AD335-CE80-446F-ADC6-94EE732B3DFC}" type="presParOf" srcId="{1D3F8368-FB65-4448-8AE1-CAFE25F13931}" destId="{1A1F09AB-9A0D-44AC-9BFC-A78D07409DE2}" srcOrd="11" destOrd="0" presId="urn:microsoft.com/office/officeart/2005/8/layout/cycle5"/>
    <dgm:cxn modelId="{AAE1CD9A-75B7-4BCB-AE3D-4258139987C7}" type="presParOf" srcId="{1D3F8368-FB65-4448-8AE1-CAFE25F13931}" destId="{06ADECD5-6AC4-4F06-9D91-91DADE60EC0C}" srcOrd="12" destOrd="0" presId="urn:microsoft.com/office/officeart/2005/8/layout/cycle5"/>
    <dgm:cxn modelId="{BFDBE033-B626-4D03-B8B6-D75FCE4ECFBB}" type="presParOf" srcId="{1D3F8368-FB65-4448-8AE1-CAFE25F13931}" destId="{35C13805-6588-4F65-8DE6-D7EC39EEF7F5}" srcOrd="13" destOrd="0" presId="urn:microsoft.com/office/officeart/2005/8/layout/cycle5"/>
    <dgm:cxn modelId="{C86CC9B3-BB81-4BBF-8BC0-D4B95F3F7BFA}" type="presParOf" srcId="{1D3F8368-FB65-4448-8AE1-CAFE25F13931}" destId="{C86A02C4-AD81-4523-9E6F-DAD1A551F1D9}" srcOrd="14" destOrd="0" presId="urn:microsoft.com/office/officeart/2005/8/layout/cycle5"/>
    <dgm:cxn modelId="{75D8B927-44EB-4C46-A8E5-B9FA745B8BCB}" type="presParOf" srcId="{1D3F8368-FB65-4448-8AE1-CAFE25F13931}" destId="{77CB8423-5B36-4F96-A911-5F7EA2D36892}" srcOrd="15" destOrd="0" presId="urn:microsoft.com/office/officeart/2005/8/layout/cycle5"/>
    <dgm:cxn modelId="{1ECC4F46-6C97-4764-9EAF-E9C9CA210295}" type="presParOf" srcId="{1D3F8368-FB65-4448-8AE1-CAFE25F13931}" destId="{6CB6BB48-3AE9-49C5-A9CC-14D6B2EFCBFC}" srcOrd="16" destOrd="0" presId="urn:microsoft.com/office/officeart/2005/8/layout/cycle5"/>
    <dgm:cxn modelId="{DF2FCA1D-7017-419C-95B0-A3160DA992EE}" type="presParOf" srcId="{1D3F8368-FB65-4448-8AE1-CAFE25F13931}" destId="{D4204102-60C4-44DF-B355-F9C1C2C3F9E3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D01FF-0F6B-4E97-8932-446CE03DC1A2}" type="doc">
      <dgm:prSet loTypeId="urn:microsoft.com/office/officeart/2005/8/layout/cycle5" loCatId="cycl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5F248CE2-270B-48A4-9FDF-9FC8CB9A535D}">
      <dgm:prSet phldrT="[Text]"/>
      <dgm:spPr/>
      <dgm:t>
        <a:bodyPr/>
        <a:lstStyle/>
        <a:p>
          <a:r>
            <a:rPr lang="en-GB" dirty="0"/>
            <a:t>Knowledge creation</a:t>
          </a:r>
        </a:p>
      </dgm:t>
    </dgm:pt>
    <dgm:pt modelId="{FF2619B5-60B6-4583-88AC-2ADF9F83B653}" type="parTrans" cxnId="{5B977FB2-E7F4-4F6F-A196-60DA93A51B82}">
      <dgm:prSet/>
      <dgm:spPr/>
      <dgm:t>
        <a:bodyPr/>
        <a:lstStyle/>
        <a:p>
          <a:endParaRPr lang="en-GB"/>
        </a:p>
      </dgm:t>
    </dgm:pt>
    <dgm:pt modelId="{00812C0E-E1D2-4DBB-8379-CC9D1B733906}" type="sibTrans" cxnId="{5B977FB2-E7F4-4F6F-A196-60DA93A51B82}">
      <dgm:prSet/>
      <dgm:spPr>
        <a:ln w="34925"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23AFD143-75B5-496F-AC7A-2B547B1F6279}">
      <dgm:prSet phldrT="[Text]"/>
      <dgm:spPr/>
      <dgm:t>
        <a:bodyPr/>
        <a:lstStyle/>
        <a:p>
          <a:r>
            <a:rPr lang="en-GB"/>
            <a:t>Capacity </a:t>
          </a:r>
        </a:p>
        <a:p>
          <a:r>
            <a:rPr lang="en-GB"/>
            <a:t>building</a:t>
          </a:r>
        </a:p>
      </dgm:t>
    </dgm:pt>
    <dgm:pt modelId="{89E8D200-6E2A-4084-A12E-79A56961D094}" type="parTrans" cxnId="{B5AED629-FA00-4185-94EA-EB5996C5006E}">
      <dgm:prSet/>
      <dgm:spPr/>
      <dgm:t>
        <a:bodyPr/>
        <a:lstStyle/>
        <a:p>
          <a:endParaRPr lang="en-GB"/>
        </a:p>
      </dgm:t>
    </dgm:pt>
    <dgm:pt modelId="{0489621D-B2E8-45DD-A8A6-C27CB44597F7}" type="sibTrans" cxnId="{B5AED629-FA00-4185-94EA-EB5996C5006E}">
      <dgm:prSet/>
      <dgm:spPr>
        <a:ln w="34925"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EE133031-8420-4F16-B002-1E615AFE2A1D}">
      <dgm:prSet phldrT="[Text]"/>
      <dgm:spPr/>
      <dgm:t>
        <a:bodyPr/>
        <a:lstStyle/>
        <a:p>
          <a:r>
            <a:rPr lang="en-GB"/>
            <a:t>Sector expertise</a:t>
          </a:r>
        </a:p>
      </dgm:t>
    </dgm:pt>
    <dgm:pt modelId="{867CC296-A185-4942-B7AD-F8B0054DB389}" type="parTrans" cxnId="{B765060E-A00C-427E-9B5B-884B0872087D}">
      <dgm:prSet/>
      <dgm:spPr/>
      <dgm:t>
        <a:bodyPr/>
        <a:lstStyle/>
        <a:p>
          <a:endParaRPr lang="en-GB"/>
        </a:p>
      </dgm:t>
    </dgm:pt>
    <dgm:pt modelId="{BF03EE4E-19E5-4F89-8C47-490BAE7AEECA}" type="sibTrans" cxnId="{B765060E-A00C-427E-9B5B-884B0872087D}">
      <dgm:prSet/>
      <dgm:spPr>
        <a:ln w="34925"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C3C59240-0255-4E25-88FF-F67489ADFA90}">
      <dgm:prSet phldrT="[Text]"/>
      <dgm:spPr/>
      <dgm:t>
        <a:bodyPr/>
        <a:lstStyle/>
        <a:p>
          <a:r>
            <a:rPr lang="en-GB"/>
            <a:t>Planning decision</a:t>
          </a:r>
        </a:p>
      </dgm:t>
    </dgm:pt>
    <dgm:pt modelId="{845ECBDC-4182-401D-8758-049A613217F1}" type="parTrans" cxnId="{4A98C4BC-4754-46D8-8607-A1A3E8F82CB0}">
      <dgm:prSet/>
      <dgm:spPr/>
      <dgm:t>
        <a:bodyPr/>
        <a:lstStyle/>
        <a:p>
          <a:endParaRPr lang="en-GB"/>
        </a:p>
      </dgm:t>
    </dgm:pt>
    <dgm:pt modelId="{C4CC9E90-2BF1-4D15-9130-F8265A136B7A}" type="sibTrans" cxnId="{4A98C4BC-4754-46D8-8607-A1A3E8F82CB0}">
      <dgm:prSet/>
      <dgm:spPr>
        <a:ln w="34925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GB"/>
        </a:p>
      </dgm:t>
    </dgm:pt>
    <dgm:pt modelId="{8FCAE8B5-2DA7-40C1-9835-54380C71B444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 dirty="0"/>
            <a:t>Investigation</a:t>
          </a:r>
        </a:p>
      </dgm:t>
    </dgm:pt>
    <dgm:pt modelId="{E0F14C48-A375-43F0-A8E0-3C241240D2AF}" type="parTrans" cxnId="{16F1ECD5-37B9-480F-9CEF-C9CA011D3048}">
      <dgm:prSet/>
      <dgm:spPr/>
      <dgm:t>
        <a:bodyPr/>
        <a:lstStyle/>
        <a:p>
          <a:endParaRPr lang="en-GB"/>
        </a:p>
      </dgm:t>
    </dgm:pt>
    <dgm:pt modelId="{7588FDA3-12DC-4339-AA19-74186BE8AA48}" type="sibTrans" cxnId="{16F1ECD5-37B9-480F-9CEF-C9CA011D3048}">
      <dgm:prSet/>
      <dgm:spPr>
        <a:ln w="34925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en-GB"/>
        </a:p>
      </dgm:t>
    </dgm:pt>
    <dgm:pt modelId="{F3B2C59D-9EE7-498A-8776-6B7A5D51AE70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GB"/>
            <a:t>Information</a:t>
          </a:r>
        </a:p>
      </dgm:t>
    </dgm:pt>
    <dgm:pt modelId="{09720535-3BD2-4823-84E5-AF8C31DC028A}" type="parTrans" cxnId="{3356091F-E4B2-4BC7-B2CB-BE38943A3AE3}">
      <dgm:prSet/>
      <dgm:spPr/>
      <dgm:t>
        <a:bodyPr/>
        <a:lstStyle/>
        <a:p>
          <a:endParaRPr lang="en-GB"/>
        </a:p>
      </dgm:t>
    </dgm:pt>
    <dgm:pt modelId="{8E330377-6F38-4522-AA6F-74857A82002C}" type="sibTrans" cxnId="{3356091F-E4B2-4BC7-B2CB-BE38943A3AE3}">
      <dgm:prSet/>
      <dgm:spPr>
        <a:ln w="34925"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GB"/>
        </a:p>
      </dgm:t>
    </dgm:pt>
    <dgm:pt modelId="{1D3F8368-FB65-4448-8AE1-CAFE25F13931}" type="pres">
      <dgm:prSet presAssocID="{D91D01FF-0F6B-4E97-8932-446CE03DC1A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7C12461-781D-472F-90E8-575BE87CC3DD}" type="pres">
      <dgm:prSet presAssocID="{5F248CE2-270B-48A4-9FDF-9FC8CB9A535D}" presName="node" presStyleLbl="node1" presStyleIdx="0" presStyleCnt="6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GB"/>
        </a:p>
      </dgm:t>
    </dgm:pt>
    <dgm:pt modelId="{C0EA5C93-5C5C-4E04-8493-CE59B679D24E}" type="pres">
      <dgm:prSet presAssocID="{5F248CE2-270B-48A4-9FDF-9FC8CB9A535D}" presName="spNode" presStyleCnt="0"/>
      <dgm:spPr/>
    </dgm:pt>
    <dgm:pt modelId="{78B9A333-2F18-4967-B4EF-3B95C136030F}" type="pres">
      <dgm:prSet presAssocID="{00812C0E-E1D2-4DBB-8379-CC9D1B733906}" presName="sibTrans" presStyleLbl="sibTrans1D1" presStyleIdx="0" presStyleCnt="6"/>
      <dgm:spPr/>
      <dgm:t>
        <a:bodyPr/>
        <a:lstStyle/>
        <a:p>
          <a:endParaRPr lang="en-GB"/>
        </a:p>
      </dgm:t>
    </dgm:pt>
    <dgm:pt modelId="{8F23B659-0615-4A77-8EA0-CE931AEDC2DF}" type="pres">
      <dgm:prSet presAssocID="{23AFD143-75B5-496F-AC7A-2B547B1F6279}" presName="node" presStyleLbl="node1" presStyleIdx="1" presStyleCnt="6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GB"/>
        </a:p>
      </dgm:t>
    </dgm:pt>
    <dgm:pt modelId="{E0ADD939-F17F-4C29-BB9F-D60D8FDF2823}" type="pres">
      <dgm:prSet presAssocID="{23AFD143-75B5-496F-AC7A-2B547B1F6279}" presName="spNode" presStyleCnt="0"/>
      <dgm:spPr/>
    </dgm:pt>
    <dgm:pt modelId="{ABFB7639-ED87-45FF-954B-C5934C7BF4B2}" type="pres">
      <dgm:prSet presAssocID="{0489621D-B2E8-45DD-A8A6-C27CB44597F7}" presName="sibTrans" presStyleLbl="sibTrans1D1" presStyleIdx="1" presStyleCnt="6"/>
      <dgm:spPr/>
      <dgm:t>
        <a:bodyPr/>
        <a:lstStyle/>
        <a:p>
          <a:endParaRPr lang="en-GB"/>
        </a:p>
      </dgm:t>
    </dgm:pt>
    <dgm:pt modelId="{8D73FE7F-B639-448C-968E-6C82EC5FFB6C}" type="pres">
      <dgm:prSet presAssocID="{EE133031-8420-4F16-B002-1E615AFE2A1D}" presName="node" presStyleLbl="node1" presStyleIdx="2" presStyleCnt="6" custScaleX="112807" custScaleY="124914" custRadScaleRad="105496" custRadScaleInc="-16360">
        <dgm:presLayoutVars>
          <dgm:bulletEnabled val="1"/>
        </dgm:presLayoutVars>
      </dgm:prSet>
      <dgm:spPr>
        <a:prstGeom prst="cloud">
          <a:avLst/>
        </a:prstGeom>
      </dgm:spPr>
      <dgm:t>
        <a:bodyPr/>
        <a:lstStyle/>
        <a:p>
          <a:endParaRPr lang="en-GB"/>
        </a:p>
      </dgm:t>
    </dgm:pt>
    <dgm:pt modelId="{4AFE9809-AAC1-422B-AF06-7B08E5EEE775}" type="pres">
      <dgm:prSet presAssocID="{EE133031-8420-4F16-B002-1E615AFE2A1D}" presName="spNode" presStyleCnt="0"/>
      <dgm:spPr/>
    </dgm:pt>
    <dgm:pt modelId="{B9BA7803-4C7F-4D0C-9878-6AA89F2A3F1E}" type="pres">
      <dgm:prSet presAssocID="{BF03EE4E-19E5-4F89-8C47-490BAE7AEECA}" presName="sibTrans" presStyleLbl="sibTrans1D1" presStyleIdx="2" presStyleCnt="6"/>
      <dgm:spPr/>
      <dgm:t>
        <a:bodyPr/>
        <a:lstStyle/>
        <a:p>
          <a:endParaRPr lang="en-GB"/>
        </a:p>
      </dgm:t>
    </dgm:pt>
    <dgm:pt modelId="{66EC81A6-031E-4EEE-A830-A643A470A8C5}" type="pres">
      <dgm:prSet presAssocID="{C3C59240-0255-4E25-88FF-F67489ADFA90}" presName="node" presStyleLbl="node1" presStyleIdx="3" presStyleCnt="6" custScaleX="144142" custScaleY="131928">
        <dgm:presLayoutVars>
          <dgm:bulletEnabled val="1"/>
        </dgm:presLayoutVars>
      </dgm:prSet>
      <dgm:spPr>
        <a:prstGeom prst="flowChartDecision">
          <a:avLst/>
        </a:prstGeom>
      </dgm:spPr>
      <dgm:t>
        <a:bodyPr/>
        <a:lstStyle/>
        <a:p>
          <a:endParaRPr lang="en-GB"/>
        </a:p>
      </dgm:t>
    </dgm:pt>
    <dgm:pt modelId="{4CE3F766-82BC-430C-B496-D5E586514B19}" type="pres">
      <dgm:prSet presAssocID="{C3C59240-0255-4E25-88FF-F67489ADFA90}" presName="spNode" presStyleCnt="0"/>
      <dgm:spPr/>
    </dgm:pt>
    <dgm:pt modelId="{1A1F09AB-9A0D-44AC-9BFC-A78D07409DE2}" type="pres">
      <dgm:prSet presAssocID="{C4CC9E90-2BF1-4D15-9130-F8265A136B7A}" presName="sibTrans" presStyleLbl="sibTrans1D1" presStyleIdx="3" presStyleCnt="6"/>
      <dgm:spPr/>
      <dgm:t>
        <a:bodyPr/>
        <a:lstStyle/>
        <a:p>
          <a:endParaRPr lang="en-GB"/>
        </a:p>
      </dgm:t>
    </dgm:pt>
    <dgm:pt modelId="{06ADECD5-6AC4-4F06-9D91-91DADE60EC0C}" type="pres">
      <dgm:prSet presAssocID="{8FCAE8B5-2DA7-40C1-9835-54380C71B444}" presName="node" presStyleLbl="node1" presStyleIdx="4" presStyleCnt="6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endParaRPr lang="en-GB"/>
        </a:p>
      </dgm:t>
    </dgm:pt>
    <dgm:pt modelId="{35C13805-6588-4F65-8DE6-D7EC39EEF7F5}" type="pres">
      <dgm:prSet presAssocID="{8FCAE8B5-2DA7-40C1-9835-54380C71B444}" presName="spNode" presStyleCnt="0"/>
      <dgm:spPr/>
    </dgm:pt>
    <dgm:pt modelId="{C86A02C4-AD81-4523-9E6F-DAD1A551F1D9}" type="pres">
      <dgm:prSet presAssocID="{7588FDA3-12DC-4339-AA19-74186BE8AA48}" presName="sibTrans" presStyleLbl="sibTrans1D1" presStyleIdx="4" presStyleCnt="6"/>
      <dgm:spPr/>
      <dgm:t>
        <a:bodyPr/>
        <a:lstStyle/>
        <a:p>
          <a:endParaRPr lang="en-GB"/>
        </a:p>
      </dgm:t>
    </dgm:pt>
    <dgm:pt modelId="{77CB8423-5B36-4F96-A911-5F7EA2D36892}" type="pres">
      <dgm:prSet presAssocID="{F3B2C59D-9EE7-498A-8776-6B7A5D51AE70}" presName="node" presStyleLbl="node1" presStyleIdx="5" presStyleCnt="6">
        <dgm:presLayoutVars>
          <dgm:bulletEnabled val="1"/>
        </dgm:presLayoutVars>
      </dgm:prSet>
      <dgm:spPr>
        <a:prstGeom prst="flowChartPunchedCard">
          <a:avLst/>
        </a:prstGeom>
      </dgm:spPr>
      <dgm:t>
        <a:bodyPr/>
        <a:lstStyle/>
        <a:p>
          <a:endParaRPr lang="en-GB"/>
        </a:p>
      </dgm:t>
    </dgm:pt>
    <dgm:pt modelId="{6CB6BB48-3AE9-49C5-A9CC-14D6B2EFCBFC}" type="pres">
      <dgm:prSet presAssocID="{F3B2C59D-9EE7-498A-8776-6B7A5D51AE70}" presName="spNode" presStyleCnt="0"/>
      <dgm:spPr/>
    </dgm:pt>
    <dgm:pt modelId="{D4204102-60C4-44DF-B355-F9C1C2C3F9E3}" type="pres">
      <dgm:prSet presAssocID="{8E330377-6F38-4522-AA6F-74857A82002C}" presName="sibTrans" presStyleLbl="sibTrans1D1" presStyleIdx="5" presStyleCnt="6"/>
      <dgm:spPr/>
      <dgm:t>
        <a:bodyPr/>
        <a:lstStyle/>
        <a:p>
          <a:endParaRPr lang="en-GB"/>
        </a:p>
      </dgm:t>
    </dgm:pt>
  </dgm:ptLst>
  <dgm:cxnLst>
    <dgm:cxn modelId="{4A98C4BC-4754-46D8-8607-A1A3E8F82CB0}" srcId="{D91D01FF-0F6B-4E97-8932-446CE03DC1A2}" destId="{C3C59240-0255-4E25-88FF-F67489ADFA90}" srcOrd="3" destOrd="0" parTransId="{845ECBDC-4182-401D-8758-049A613217F1}" sibTransId="{C4CC9E90-2BF1-4D15-9130-F8265A136B7A}"/>
    <dgm:cxn modelId="{62737A92-2F23-4CFB-9405-D93C3FD969CA}" type="presOf" srcId="{5F248CE2-270B-48A4-9FDF-9FC8CB9A535D}" destId="{A7C12461-781D-472F-90E8-575BE87CC3DD}" srcOrd="0" destOrd="0" presId="urn:microsoft.com/office/officeart/2005/8/layout/cycle5"/>
    <dgm:cxn modelId="{BD1BF264-D3C1-44CB-B78B-DA99500870D1}" type="presOf" srcId="{7588FDA3-12DC-4339-AA19-74186BE8AA48}" destId="{C86A02C4-AD81-4523-9E6F-DAD1A551F1D9}" srcOrd="0" destOrd="0" presId="urn:microsoft.com/office/officeart/2005/8/layout/cycle5"/>
    <dgm:cxn modelId="{5B977FB2-E7F4-4F6F-A196-60DA93A51B82}" srcId="{D91D01FF-0F6B-4E97-8932-446CE03DC1A2}" destId="{5F248CE2-270B-48A4-9FDF-9FC8CB9A535D}" srcOrd="0" destOrd="0" parTransId="{FF2619B5-60B6-4583-88AC-2ADF9F83B653}" sibTransId="{00812C0E-E1D2-4DBB-8379-CC9D1B733906}"/>
    <dgm:cxn modelId="{16F1ECD5-37B9-480F-9CEF-C9CA011D3048}" srcId="{D91D01FF-0F6B-4E97-8932-446CE03DC1A2}" destId="{8FCAE8B5-2DA7-40C1-9835-54380C71B444}" srcOrd="4" destOrd="0" parTransId="{E0F14C48-A375-43F0-A8E0-3C241240D2AF}" sibTransId="{7588FDA3-12DC-4339-AA19-74186BE8AA48}"/>
    <dgm:cxn modelId="{B5AED629-FA00-4185-94EA-EB5996C5006E}" srcId="{D91D01FF-0F6B-4E97-8932-446CE03DC1A2}" destId="{23AFD143-75B5-496F-AC7A-2B547B1F6279}" srcOrd="1" destOrd="0" parTransId="{89E8D200-6E2A-4084-A12E-79A56961D094}" sibTransId="{0489621D-B2E8-45DD-A8A6-C27CB44597F7}"/>
    <dgm:cxn modelId="{6B3CF7CB-BDFF-4368-89C0-2E040E60A446}" type="presOf" srcId="{0489621D-B2E8-45DD-A8A6-C27CB44597F7}" destId="{ABFB7639-ED87-45FF-954B-C5934C7BF4B2}" srcOrd="0" destOrd="0" presId="urn:microsoft.com/office/officeart/2005/8/layout/cycle5"/>
    <dgm:cxn modelId="{D84A9372-A163-4719-A10E-AB338D6C3233}" type="presOf" srcId="{BF03EE4E-19E5-4F89-8C47-490BAE7AEECA}" destId="{B9BA7803-4C7F-4D0C-9878-6AA89F2A3F1E}" srcOrd="0" destOrd="0" presId="urn:microsoft.com/office/officeart/2005/8/layout/cycle5"/>
    <dgm:cxn modelId="{E8E570F8-88C3-48C3-9DB7-0DA426754788}" type="presOf" srcId="{EE133031-8420-4F16-B002-1E615AFE2A1D}" destId="{8D73FE7F-B639-448C-968E-6C82EC5FFB6C}" srcOrd="0" destOrd="0" presId="urn:microsoft.com/office/officeart/2005/8/layout/cycle5"/>
    <dgm:cxn modelId="{FB2F33E1-1F45-4DB2-87DF-36D06989DD3C}" type="presOf" srcId="{8E330377-6F38-4522-AA6F-74857A82002C}" destId="{D4204102-60C4-44DF-B355-F9C1C2C3F9E3}" srcOrd="0" destOrd="0" presId="urn:microsoft.com/office/officeart/2005/8/layout/cycle5"/>
    <dgm:cxn modelId="{B765060E-A00C-427E-9B5B-884B0872087D}" srcId="{D91D01FF-0F6B-4E97-8932-446CE03DC1A2}" destId="{EE133031-8420-4F16-B002-1E615AFE2A1D}" srcOrd="2" destOrd="0" parTransId="{867CC296-A185-4942-B7AD-F8B0054DB389}" sibTransId="{BF03EE4E-19E5-4F89-8C47-490BAE7AEECA}"/>
    <dgm:cxn modelId="{3356091F-E4B2-4BC7-B2CB-BE38943A3AE3}" srcId="{D91D01FF-0F6B-4E97-8932-446CE03DC1A2}" destId="{F3B2C59D-9EE7-498A-8776-6B7A5D51AE70}" srcOrd="5" destOrd="0" parTransId="{09720535-3BD2-4823-84E5-AF8C31DC028A}" sibTransId="{8E330377-6F38-4522-AA6F-74857A82002C}"/>
    <dgm:cxn modelId="{2D73955D-44B5-4F26-9C8E-66C314584F87}" type="presOf" srcId="{C3C59240-0255-4E25-88FF-F67489ADFA90}" destId="{66EC81A6-031E-4EEE-A830-A643A470A8C5}" srcOrd="0" destOrd="0" presId="urn:microsoft.com/office/officeart/2005/8/layout/cycle5"/>
    <dgm:cxn modelId="{3705ACD1-9E95-4B5D-8D24-EFE196399C04}" type="presOf" srcId="{D91D01FF-0F6B-4E97-8932-446CE03DC1A2}" destId="{1D3F8368-FB65-4448-8AE1-CAFE25F13931}" srcOrd="0" destOrd="0" presId="urn:microsoft.com/office/officeart/2005/8/layout/cycle5"/>
    <dgm:cxn modelId="{D4FAF700-1877-4C51-ACC8-9D7F85443A3F}" type="presOf" srcId="{F3B2C59D-9EE7-498A-8776-6B7A5D51AE70}" destId="{77CB8423-5B36-4F96-A911-5F7EA2D36892}" srcOrd="0" destOrd="0" presId="urn:microsoft.com/office/officeart/2005/8/layout/cycle5"/>
    <dgm:cxn modelId="{39306AE5-E243-49D1-9C94-3C875CF44EF7}" type="presOf" srcId="{00812C0E-E1D2-4DBB-8379-CC9D1B733906}" destId="{78B9A333-2F18-4967-B4EF-3B95C136030F}" srcOrd="0" destOrd="0" presId="urn:microsoft.com/office/officeart/2005/8/layout/cycle5"/>
    <dgm:cxn modelId="{43FD68D5-2F27-46B6-A5A1-B8242999CF00}" type="presOf" srcId="{C4CC9E90-2BF1-4D15-9130-F8265A136B7A}" destId="{1A1F09AB-9A0D-44AC-9BFC-A78D07409DE2}" srcOrd="0" destOrd="0" presId="urn:microsoft.com/office/officeart/2005/8/layout/cycle5"/>
    <dgm:cxn modelId="{1E4425DA-39CC-4EE2-9EA3-B9F0ADCD3775}" type="presOf" srcId="{23AFD143-75B5-496F-AC7A-2B547B1F6279}" destId="{8F23B659-0615-4A77-8EA0-CE931AEDC2DF}" srcOrd="0" destOrd="0" presId="urn:microsoft.com/office/officeart/2005/8/layout/cycle5"/>
    <dgm:cxn modelId="{2BD37299-E577-43AE-B359-BBE76A628AC5}" type="presOf" srcId="{8FCAE8B5-2DA7-40C1-9835-54380C71B444}" destId="{06ADECD5-6AC4-4F06-9D91-91DADE60EC0C}" srcOrd="0" destOrd="0" presId="urn:microsoft.com/office/officeart/2005/8/layout/cycle5"/>
    <dgm:cxn modelId="{BC787074-AF8B-42A3-925D-139AA1CEBB81}" type="presParOf" srcId="{1D3F8368-FB65-4448-8AE1-CAFE25F13931}" destId="{A7C12461-781D-472F-90E8-575BE87CC3DD}" srcOrd="0" destOrd="0" presId="urn:microsoft.com/office/officeart/2005/8/layout/cycle5"/>
    <dgm:cxn modelId="{8E47CC43-833D-4432-9BAD-4DA6A963681F}" type="presParOf" srcId="{1D3F8368-FB65-4448-8AE1-CAFE25F13931}" destId="{C0EA5C93-5C5C-4E04-8493-CE59B679D24E}" srcOrd="1" destOrd="0" presId="urn:microsoft.com/office/officeart/2005/8/layout/cycle5"/>
    <dgm:cxn modelId="{E32E883A-9783-4372-B24E-71DF9D1435EB}" type="presParOf" srcId="{1D3F8368-FB65-4448-8AE1-CAFE25F13931}" destId="{78B9A333-2F18-4967-B4EF-3B95C136030F}" srcOrd="2" destOrd="0" presId="urn:microsoft.com/office/officeart/2005/8/layout/cycle5"/>
    <dgm:cxn modelId="{AE176478-39A3-44A1-9287-D135C2975591}" type="presParOf" srcId="{1D3F8368-FB65-4448-8AE1-CAFE25F13931}" destId="{8F23B659-0615-4A77-8EA0-CE931AEDC2DF}" srcOrd="3" destOrd="0" presId="urn:microsoft.com/office/officeart/2005/8/layout/cycle5"/>
    <dgm:cxn modelId="{5A1CBA5C-9463-438F-BBD4-819E1B70A0E6}" type="presParOf" srcId="{1D3F8368-FB65-4448-8AE1-CAFE25F13931}" destId="{E0ADD939-F17F-4C29-BB9F-D60D8FDF2823}" srcOrd="4" destOrd="0" presId="urn:microsoft.com/office/officeart/2005/8/layout/cycle5"/>
    <dgm:cxn modelId="{D81282D4-6B31-4C0E-8932-60939509689E}" type="presParOf" srcId="{1D3F8368-FB65-4448-8AE1-CAFE25F13931}" destId="{ABFB7639-ED87-45FF-954B-C5934C7BF4B2}" srcOrd="5" destOrd="0" presId="urn:microsoft.com/office/officeart/2005/8/layout/cycle5"/>
    <dgm:cxn modelId="{BC982682-C4F2-4699-8ECB-6F9B12F61222}" type="presParOf" srcId="{1D3F8368-FB65-4448-8AE1-CAFE25F13931}" destId="{8D73FE7F-B639-448C-968E-6C82EC5FFB6C}" srcOrd="6" destOrd="0" presId="urn:microsoft.com/office/officeart/2005/8/layout/cycle5"/>
    <dgm:cxn modelId="{E2B8C1CF-C099-4D27-98CF-37D6259084B0}" type="presParOf" srcId="{1D3F8368-FB65-4448-8AE1-CAFE25F13931}" destId="{4AFE9809-AAC1-422B-AF06-7B08E5EEE775}" srcOrd="7" destOrd="0" presId="urn:microsoft.com/office/officeart/2005/8/layout/cycle5"/>
    <dgm:cxn modelId="{B726F0F1-B8E1-48F5-95E5-0B773FBCD541}" type="presParOf" srcId="{1D3F8368-FB65-4448-8AE1-CAFE25F13931}" destId="{B9BA7803-4C7F-4D0C-9878-6AA89F2A3F1E}" srcOrd="8" destOrd="0" presId="urn:microsoft.com/office/officeart/2005/8/layout/cycle5"/>
    <dgm:cxn modelId="{78F84CCE-86D9-47E8-95D8-6D7602802248}" type="presParOf" srcId="{1D3F8368-FB65-4448-8AE1-CAFE25F13931}" destId="{66EC81A6-031E-4EEE-A830-A643A470A8C5}" srcOrd="9" destOrd="0" presId="urn:microsoft.com/office/officeart/2005/8/layout/cycle5"/>
    <dgm:cxn modelId="{C1C6AF99-6080-40CB-9CD3-9D9AC43D4B92}" type="presParOf" srcId="{1D3F8368-FB65-4448-8AE1-CAFE25F13931}" destId="{4CE3F766-82BC-430C-B496-D5E586514B19}" srcOrd="10" destOrd="0" presId="urn:microsoft.com/office/officeart/2005/8/layout/cycle5"/>
    <dgm:cxn modelId="{9DDC85B1-114B-446C-B92F-A71A239BE944}" type="presParOf" srcId="{1D3F8368-FB65-4448-8AE1-CAFE25F13931}" destId="{1A1F09AB-9A0D-44AC-9BFC-A78D07409DE2}" srcOrd="11" destOrd="0" presId="urn:microsoft.com/office/officeart/2005/8/layout/cycle5"/>
    <dgm:cxn modelId="{7A6FFB6E-695B-4552-9103-6E8B5B7C700D}" type="presParOf" srcId="{1D3F8368-FB65-4448-8AE1-CAFE25F13931}" destId="{06ADECD5-6AC4-4F06-9D91-91DADE60EC0C}" srcOrd="12" destOrd="0" presId="urn:microsoft.com/office/officeart/2005/8/layout/cycle5"/>
    <dgm:cxn modelId="{43D95985-AF53-4BE8-92D9-9DF85409CE27}" type="presParOf" srcId="{1D3F8368-FB65-4448-8AE1-CAFE25F13931}" destId="{35C13805-6588-4F65-8DE6-D7EC39EEF7F5}" srcOrd="13" destOrd="0" presId="urn:microsoft.com/office/officeart/2005/8/layout/cycle5"/>
    <dgm:cxn modelId="{3C56DFF4-87BD-4F93-A951-E78C71318E7F}" type="presParOf" srcId="{1D3F8368-FB65-4448-8AE1-CAFE25F13931}" destId="{C86A02C4-AD81-4523-9E6F-DAD1A551F1D9}" srcOrd="14" destOrd="0" presId="urn:microsoft.com/office/officeart/2005/8/layout/cycle5"/>
    <dgm:cxn modelId="{E9B53637-7644-4429-8A85-F55087A18F58}" type="presParOf" srcId="{1D3F8368-FB65-4448-8AE1-CAFE25F13931}" destId="{77CB8423-5B36-4F96-A911-5F7EA2D36892}" srcOrd="15" destOrd="0" presId="urn:microsoft.com/office/officeart/2005/8/layout/cycle5"/>
    <dgm:cxn modelId="{E9625B9B-C1D2-4BF9-9D00-00C080846A82}" type="presParOf" srcId="{1D3F8368-FB65-4448-8AE1-CAFE25F13931}" destId="{6CB6BB48-3AE9-49C5-A9CC-14D6B2EFCBFC}" srcOrd="16" destOrd="0" presId="urn:microsoft.com/office/officeart/2005/8/layout/cycle5"/>
    <dgm:cxn modelId="{AEBD2E2E-C733-4D26-A8D0-3902B376C806}" type="presParOf" srcId="{1D3F8368-FB65-4448-8AE1-CAFE25F13931}" destId="{D4204102-60C4-44DF-B355-F9C1C2C3F9E3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C12461-781D-472F-90E8-575BE87CC3DD}">
      <dsp:nvSpPr>
        <dsp:cNvPr id="0" name=""/>
        <dsp:cNvSpPr/>
      </dsp:nvSpPr>
      <dsp:spPr>
        <a:xfrm>
          <a:off x="3267650" y="-56104"/>
          <a:ext cx="1107311" cy="719752"/>
        </a:xfrm>
        <a:prstGeom prst="flowChartMagneticDisk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Knowledge creation</a:t>
          </a:r>
        </a:p>
      </dsp:txBody>
      <dsp:txXfrm>
        <a:off x="3267650" y="-56104"/>
        <a:ext cx="1107311" cy="719752"/>
      </dsp:txXfrm>
    </dsp:sp>
    <dsp:sp modelId="{78B9A333-2F18-4967-B4EF-3B95C136030F}">
      <dsp:nvSpPr>
        <dsp:cNvPr id="0" name=""/>
        <dsp:cNvSpPr/>
      </dsp:nvSpPr>
      <dsp:spPr>
        <a:xfrm>
          <a:off x="2123390" y="303771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2391325" y="148044"/>
              </a:moveTo>
              <a:arcTo wR="1697915" hR="1697915" stAng="17646219" swAng="925785"/>
            </a:path>
          </a:pathLst>
        </a:custGeom>
        <a:noFill/>
        <a:ln w="34925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3B659-0615-4A77-8EA0-CE931AEDC2DF}">
      <dsp:nvSpPr>
        <dsp:cNvPr id="0" name=""/>
        <dsp:cNvSpPr/>
      </dsp:nvSpPr>
      <dsp:spPr>
        <a:xfrm>
          <a:off x="4738088" y="792853"/>
          <a:ext cx="1107311" cy="719752"/>
        </a:xfrm>
        <a:prstGeom prst="flowChartMultidocument">
          <a:avLst/>
        </a:prstGeom>
        <a:solidFill>
          <a:schemeClr val="accent3">
            <a:shade val="80000"/>
            <a:hueOff val="43782"/>
            <a:satOff val="-286"/>
            <a:lumOff val="49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Capacity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building</a:t>
          </a:r>
        </a:p>
      </dsp:txBody>
      <dsp:txXfrm>
        <a:off x="4738088" y="792853"/>
        <a:ext cx="1107311" cy="719752"/>
      </dsp:txXfrm>
    </dsp:sp>
    <dsp:sp modelId="{ABFB7639-ED87-45FF-954B-C5934C7BF4B2}">
      <dsp:nvSpPr>
        <dsp:cNvPr id="0" name=""/>
        <dsp:cNvSpPr/>
      </dsp:nvSpPr>
      <dsp:spPr>
        <a:xfrm>
          <a:off x="2189861" y="486209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3317011" y="1186598"/>
              </a:moveTo>
              <a:arcTo wR="1697915" hR="1697915" stAng="20548419" swAng="1057536"/>
            </a:path>
          </a:pathLst>
        </a:custGeom>
        <a:noFill/>
        <a:ln w="34925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3FE7F-B639-448C-968E-6C82EC5FFB6C}">
      <dsp:nvSpPr>
        <dsp:cNvPr id="0" name=""/>
        <dsp:cNvSpPr/>
      </dsp:nvSpPr>
      <dsp:spPr>
        <a:xfrm>
          <a:off x="4796586" y="2357768"/>
          <a:ext cx="1249125" cy="899071"/>
        </a:xfrm>
        <a:prstGeom prst="cloud">
          <a:avLst/>
        </a:prstGeom>
        <a:solidFill>
          <a:schemeClr val="accent3">
            <a:shade val="80000"/>
            <a:hueOff val="87564"/>
            <a:satOff val="-572"/>
            <a:lumOff val="98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Sector expertise</a:t>
          </a:r>
        </a:p>
      </dsp:txBody>
      <dsp:txXfrm>
        <a:off x="4796586" y="2357768"/>
        <a:ext cx="1249125" cy="899071"/>
      </dsp:txXfrm>
    </dsp:sp>
    <dsp:sp modelId="{B9BA7803-4C7F-4D0C-9878-6AA89F2A3F1E}">
      <dsp:nvSpPr>
        <dsp:cNvPr id="0" name=""/>
        <dsp:cNvSpPr/>
      </dsp:nvSpPr>
      <dsp:spPr>
        <a:xfrm>
          <a:off x="2402726" y="185707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2607517" y="3131631"/>
              </a:moveTo>
              <a:arcTo wR="1697915" hR="1697915" stAng="3456446" swAng="658345"/>
            </a:path>
          </a:pathLst>
        </a:custGeom>
        <a:noFill/>
        <a:ln w="34925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C81A6-031E-4EEE-A830-A643A470A8C5}">
      <dsp:nvSpPr>
        <dsp:cNvPr id="0" name=""/>
        <dsp:cNvSpPr/>
      </dsp:nvSpPr>
      <dsp:spPr>
        <a:xfrm>
          <a:off x="3023255" y="3224825"/>
          <a:ext cx="1596101" cy="949555"/>
        </a:xfrm>
        <a:prstGeom prst="flowChartDecision">
          <a:avLst/>
        </a:prstGeom>
        <a:solidFill>
          <a:schemeClr val="accent3">
            <a:shade val="80000"/>
            <a:hueOff val="131345"/>
            <a:satOff val="-859"/>
            <a:lumOff val="147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Planning decision</a:t>
          </a:r>
        </a:p>
      </dsp:txBody>
      <dsp:txXfrm>
        <a:off x="3023255" y="3224825"/>
        <a:ext cx="1596101" cy="949555"/>
      </dsp:txXfrm>
    </dsp:sp>
    <dsp:sp modelId="{1A1F09AB-9A0D-44AC-9BFC-A78D07409DE2}">
      <dsp:nvSpPr>
        <dsp:cNvPr id="0" name=""/>
        <dsp:cNvSpPr/>
      </dsp:nvSpPr>
      <dsp:spPr>
        <a:xfrm>
          <a:off x="2123390" y="303771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814852" y="3148128"/>
              </a:moveTo>
              <a:arcTo wR="1697915" hR="1697915" stAng="7280282" swAng="597926"/>
            </a:path>
          </a:pathLst>
        </a:custGeom>
        <a:noFill/>
        <a:ln w="34925" cap="flat" cmpd="sng" algn="ctr">
          <a:solidFill>
            <a:schemeClr val="accent2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DECD5-6AC4-4F06-9D91-91DADE60EC0C}">
      <dsp:nvSpPr>
        <dsp:cNvPr id="0" name=""/>
        <dsp:cNvSpPr/>
      </dsp:nvSpPr>
      <dsp:spPr>
        <a:xfrm>
          <a:off x="1797212" y="2490768"/>
          <a:ext cx="1107311" cy="719752"/>
        </a:xfrm>
        <a:prstGeom prst="flowChartProcess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Investigation</a:t>
          </a:r>
        </a:p>
      </dsp:txBody>
      <dsp:txXfrm>
        <a:off x="1797212" y="2490768"/>
        <a:ext cx="1107311" cy="719752"/>
      </dsp:txXfrm>
    </dsp:sp>
    <dsp:sp modelId="{C86A02C4-AD81-4523-9E6F-DAD1A551F1D9}">
      <dsp:nvSpPr>
        <dsp:cNvPr id="0" name=""/>
        <dsp:cNvSpPr/>
      </dsp:nvSpPr>
      <dsp:spPr>
        <a:xfrm>
          <a:off x="2123390" y="303771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26518" y="1996827"/>
              </a:moveTo>
              <a:arcTo wR="1697915" hR="1697915" stAng="10191626" swAng="1216747"/>
            </a:path>
          </a:pathLst>
        </a:custGeom>
        <a:noFill/>
        <a:ln w="34925" cap="flat" cmpd="sng" algn="ctr">
          <a:solidFill>
            <a:schemeClr val="accent2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B8423-5B36-4F96-A911-5F7EA2D36892}">
      <dsp:nvSpPr>
        <dsp:cNvPr id="0" name=""/>
        <dsp:cNvSpPr/>
      </dsp:nvSpPr>
      <dsp:spPr>
        <a:xfrm>
          <a:off x="1797212" y="792853"/>
          <a:ext cx="1107311" cy="719752"/>
        </a:xfrm>
        <a:prstGeom prst="flowChartPunchedCard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Information</a:t>
          </a:r>
        </a:p>
      </dsp:txBody>
      <dsp:txXfrm>
        <a:off x="1797212" y="792853"/>
        <a:ext cx="1107311" cy="719752"/>
      </dsp:txXfrm>
    </dsp:sp>
    <dsp:sp modelId="{D4204102-60C4-44DF-B355-F9C1C2C3F9E3}">
      <dsp:nvSpPr>
        <dsp:cNvPr id="0" name=""/>
        <dsp:cNvSpPr/>
      </dsp:nvSpPr>
      <dsp:spPr>
        <a:xfrm>
          <a:off x="2123390" y="303771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617144" y="388392"/>
              </a:moveTo>
              <a:arcTo wR="1697915" hR="1697915" stAng="13827996" swAng="925785"/>
            </a:path>
          </a:pathLst>
        </a:custGeom>
        <a:noFill/>
        <a:ln w="34925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7C12461-781D-472F-90E8-575BE87CC3DD}">
      <dsp:nvSpPr>
        <dsp:cNvPr id="0" name=""/>
        <dsp:cNvSpPr/>
      </dsp:nvSpPr>
      <dsp:spPr>
        <a:xfrm>
          <a:off x="3267650" y="-56104"/>
          <a:ext cx="1107311" cy="719752"/>
        </a:xfrm>
        <a:prstGeom prst="flowChartMagneticDisk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Knowledge creation</a:t>
          </a:r>
        </a:p>
      </dsp:txBody>
      <dsp:txXfrm>
        <a:off x="3267650" y="-56104"/>
        <a:ext cx="1107311" cy="719752"/>
      </dsp:txXfrm>
    </dsp:sp>
    <dsp:sp modelId="{78B9A333-2F18-4967-B4EF-3B95C136030F}">
      <dsp:nvSpPr>
        <dsp:cNvPr id="0" name=""/>
        <dsp:cNvSpPr/>
      </dsp:nvSpPr>
      <dsp:spPr>
        <a:xfrm>
          <a:off x="2123390" y="303771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2391325" y="148044"/>
              </a:moveTo>
              <a:arcTo wR="1697915" hR="1697915" stAng="17646219" swAng="925785"/>
            </a:path>
          </a:pathLst>
        </a:custGeom>
        <a:noFill/>
        <a:ln w="34925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3B659-0615-4A77-8EA0-CE931AEDC2DF}">
      <dsp:nvSpPr>
        <dsp:cNvPr id="0" name=""/>
        <dsp:cNvSpPr/>
      </dsp:nvSpPr>
      <dsp:spPr>
        <a:xfrm>
          <a:off x="4738088" y="792853"/>
          <a:ext cx="1107311" cy="719752"/>
        </a:xfrm>
        <a:prstGeom prst="flowChartMultidocument">
          <a:avLst/>
        </a:prstGeom>
        <a:solidFill>
          <a:schemeClr val="accent3">
            <a:shade val="80000"/>
            <a:hueOff val="43782"/>
            <a:satOff val="-286"/>
            <a:lumOff val="49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Capacity 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building</a:t>
          </a:r>
        </a:p>
      </dsp:txBody>
      <dsp:txXfrm>
        <a:off x="4738088" y="792853"/>
        <a:ext cx="1107311" cy="719752"/>
      </dsp:txXfrm>
    </dsp:sp>
    <dsp:sp modelId="{ABFB7639-ED87-45FF-954B-C5934C7BF4B2}">
      <dsp:nvSpPr>
        <dsp:cNvPr id="0" name=""/>
        <dsp:cNvSpPr/>
      </dsp:nvSpPr>
      <dsp:spPr>
        <a:xfrm>
          <a:off x="2189861" y="486209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3317011" y="1186598"/>
              </a:moveTo>
              <a:arcTo wR="1697915" hR="1697915" stAng="20548419" swAng="1057536"/>
            </a:path>
          </a:pathLst>
        </a:custGeom>
        <a:noFill/>
        <a:ln w="34925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3FE7F-B639-448C-968E-6C82EC5FFB6C}">
      <dsp:nvSpPr>
        <dsp:cNvPr id="0" name=""/>
        <dsp:cNvSpPr/>
      </dsp:nvSpPr>
      <dsp:spPr>
        <a:xfrm>
          <a:off x="4796586" y="2357768"/>
          <a:ext cx="1249125" cy="899071"/>
        </a:xfrm>
        <a:prstGeom prst="cloud">
          <a:avLst/>
        </a:prstGeom>
        <a:solidFill>
          <a:schemeClr val="accent3">
            <a:shade val="80000"/>
            <a:hueOff val="87564"/>
            <a:satOff val="-572"/>
            <a:lumOff val="98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Sector expertise</a:t>
          </a:r>
        </a:p>
      </dsp:txBody>
      <dsp:txXfrm>
        <a:off x="4796586" y="2357768"/>
        <a:ext cx="1249125" cy="899071"/>
      </dsp:txXfrm>
    </dsp:sp>
    <dsp:sp modelId="{B9BA7803-4C7F-4D0C-9878-6AA89F2A3F1E}">
      <dsp:nvSpPr>
        <dsp:cNvPr id="0" name=""/>
        <dsp:cNvSpPr/>
      </dsp:nvSpPr>
      <dsp:spPr>
        <a:xfrm>
          <a:off x="2402726" y="185707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2607517" y="3131631"/>
              </a:moveTo>
              <a:arcTo wR="1697915" hR="1697915" stAng="3456446" swAng="658345"/>
            </a:path>
          </a:pathLst>
        </a:custGeom>
        <a:noFill/>
        <a:ln w="34925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C81A6-031E-4EEE-A830-A643A470A8C5}">
      <dsp:nvSpPr>
        <dsp:cNvPr id="0" name=""/>
        <dsp:cNvSpPr/>
      </dsp:nvSpPr>
      <dsp:spPr>
        <a:xfrm>
          <a:off x="3023255" y="3224825"/>
          <a:ext cx="1596101" cy="949555"/>
        </a:xfrm>
        <a:prstGeom prst="flowChartDecision">
          <a:avLst/>
        </a:prstGeom>
        <a:solidFill>
          <a:schemeClr val="accent3">
            <a:shade val="80000"/>
            <a:hueOff val="131345"/>
            <a:satOff val="-859"/>
            <a:lumOff val="147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Planning decision</a:t>
          </a:r>
        </a:p>
      </dsp:txBody>
      <dsp:txXfrm>
        <a:off x="3023255" y="3224825"/>
        <a:ext cx="1596101" cy="949555"/>
      </dsp:txXfrm>
    </dsp:sp>
    <dsp:sp modelId="{1A1F09AB-9A0D-44AC-9BFC-A78D07409DE2}">
      <dsp:nvSpPr>
        <dsp:cNvPr id="0" name=""/>
        <dsp:cNvSpPr/>
      </dsp:nvSpPr>
      <dsp:spPr>
        <a:xfrm>
          <a:off x="2123390" y="303771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814852" y="3148128"/>
              </a:moveTo>
              <a:arcTo wR="1697915" hR="1697915" stAng="7280282" swAng="597926"/>
            </a:path>
          </a:pathLst>
        </a:custGeom>
        <a:noFill/>
        <a:ln w="34925" cap="flat" cmpd="sng" algn="ctr">
          <a:solidFill>
            <a:schemeClr val="accent2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DECD5-6AC4-4F06-9D91-91DADE60EC0C}">
      <dsp:nvSpPr>
        <dsp:cNvPr id="0" name=""/>
        <dsp:cNvSpPr/>
      </dsp:nvSpPr>
      <dsp:spPr>
        <a:xfrm>
          <a:off x="1797212" y="2490768"/>
          <a:ext cx="1107311" cy="719752"/>
        </a:xfrm>
        <a:prstGeom prst="flowChartProcess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 dirty="0"/>
            <a:t>Investigation</a:t>
          </a:r>
        </a:p>
      </dsp:txBody>
      <dsp:txXfrm>
        <a:off x="1797212" y="2490768"/>
        <a:ext cx="1107311" cy="719752"/>
      </dsp:txXfrm>
    </dsp:sp>
    <dsp:sp modelId="{C86A02C4-AD81-4523-9E6F-DAD1A551F1D9}">
      <dsp:nvSpPr>
        <dsp:cNvPr id="0" name=""/>
        <dsp:cNvSpPr/>
      </dsp:nvSpPr>
      <dsp:spPr>
        <a:xfrm>
          <a:off x="2123390" y="303771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26518" y="1996827"/>
              </a:moveTo>
              <a:arcTo wR="1697915" hR="1697915" stAng="10191626" swAng="1216747"/>
            </a:path>
          </a:pathLst>
        </a:custGeom>
        <a:noFill/>
        <a:ln w="34925" cap="flat" cmpd="sng" algn="ctr">
          <a:solidFill>
            <a:schemeClr val="accent2">
              <a:lumMod val="60000"/>
              <a:lumOff val="40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CB8423-5B36-4F96-A911-5F7EA2D36892}">
      <dsp:nvSpPr>
        <dsp:cNvPr id="0" name=""/>
        <dsp:cNvSpPr/>
      </dsp:nvSpPr>
      <dsp:spPr>
        <a:xfrm>
          <a:off x="1797212" y="792853"/>
          <a:ext cx="1107311" cy="719752"/>
        </a:xfrm>
        <a:prstGeom prst="flowChartPunchedCard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000" kern="1200"/>
            <a:t>Information</a:t>
          </a:r>
        </a:p>
      </dsp:txBody>
      <dsp:txXfrm>
        <a:off x="1797212" y="792853"/>
        <a:ext cx="1107311" cy="719752"/>
      </dsp:txXfrm>
    </dsp:sp>
    <dsp:sp modelId="{D4204102-60C4-44DF-B355-F9C1C2C3F9E3}">
      <dsp:nvSpPr>
        <dsp:cNvPr id="0" name=""/>
        <dsp:cNvSpPr/>
      </dsp:nvSpPr>
      <dsp:spPr>
        <a:xfrm>
          <a:off x="2123390" y="303771"/>
          <a:ext cx="3395830" cy="3395830"/>
        </a:xfrm>
        <a:custGeom>
          <a:avLst/>
          <a:gdLst/>
          <a:ahLst/>
          <a:cxnLst/>
          <a:rect l="0" t="0" r="0" b="0"/>
          <a:pathLst>
            <a:path>
              <a:moveTo>
                <a:pt x="617144" y="388392"/>
              </a:moveTo>
              <a:arcTo wR="1697915" hR="1697915" stAng="13827996" swAng="925785"/>
            </a:path>
          </a:pathLst>
        </a:custGeom>
        <a:noFill/>
        <a:ln w="34925" cap="flat" cmpd="sng" algn="ctr">
          <a:solidFill>
            <a:schemeClr val="accent3">
              <a:lumMod val="7500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51FBFEB-F966-490D-9D56-01748D8393CE}" type="datetimeFigureOut">
              <a:rPr lang="en-US"/>
              <a:pPr>
                <a:defRPr/>
              </a:pPr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DE907D8-5B20-4867-98AF-34C65A89C7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2309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5668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Regional</a:t>
            </a:r>
            <a:r>
              <a:rPr lang="en-GB" baseline="0" dirty="0" smtClean="0"/>
              <a:t> &amp; national etc….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907D8-5B20-4867-98AF-34C65A89C7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9779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5799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essential – we don’t want a number of disparate and isolated research frameworks – we want them to be linked up – on the same web platform</a:t>
            </a:r>
          </a:p>
          <a:p>
            <a:r>
              <a:rPr lang="en-GB" dirty="0" smtClean="0"/>
              <a:t>The content/agendas </a:t>
            </a:r>
            <a:r>
              <a:rPr lang="en-GB" dirty="0" err="1" smtClean="0"/>
              <a:t>etc</a:t>
            </a:r>
            <a:r>
              <a:rPr lang="en-GB" dirty="0" smtClean="0"/>
              <a:t> are owned by the communities but the underlying infrastructure needs to have standards eg terminologies </a:t>
            </a:r>
            <a:r>
              <a:rPr lang="en-GB" dirty="0" err="1" smtClean="0"/>
              <a:t>etc</a:t>
            </a:r>
            <a:r>
              <a:rPr lang="en-GB" dirty="0" smtClean="0"/>
              <a:t> to allow cross searching and linking to OASIS/Grey Lit Library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50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1138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defTabSz="447675" eaLnBrk="1" hangingPunct="1">
              <a:spcBef>
                <a:spcPct val="0"/>
              </a:spcBef>
            </a:pPr>
            <a:fld id="{20BC4F47-E740-4B77-9569-ECB22B6CD349}" type="slidenum">
              <a:rPr lang="en-US" altLang="en-US" smtClean="0"/>
              <a:pPr defTabSz="447675"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317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marL="215900" indent="-211138" eaLnBrk="0" hangingPunct="0">
              <a:spcBef>
                <a:spcPct val="30000"/>
              </a:spcBef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3013" indent="-227013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0213" indent="-227013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7413" indent="-227013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4613" indent="-227013" defTabSz="447675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3B17897B-D48B-49AA-A0BD-168E77980B56}" type="slidenum">
              <a:rPr lang="en-US" altLang="en-US">
                <a:cs typeface="Arial Unicode MS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cs typeface="Arial Unicode MS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3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extLs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defTabSz="449039">
              <a:defRPr/>
            </a:pPr>
            <a:r>
              <a:rPr lang="en-GB" sz="2400" dirty="0" smtClean="0"/>
              <a:t>Develop:</a:t>
            </a:r>
          </a:p>
          <a:p>
            <a:pPr marL="457200" indent="-457200" defTabSz="449039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Up to date knowledge bases</a:t>
            </a:r>
          </a:p>
          <a:p>
            <a:pPr marL="457200" indent="-457200" defTabSz="449039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Research questions</a:t>
            </a:r>
          </a:p>
          <a:p>
            <a:pPr defTabSz="449039">
              <a:defRPr/>
            </a:pPr>
            <a:r>
              <a:rPr lang="en-GB" sz="2400" dirty="0" smtClean="0"/>
              <a:t>Support:</a:t>
            </a:r>
          </a:p>
          <a:p>
            <a:pPr marL="457200" indent="-457200" defTabSz="449039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The planning system </a:t>
            </a:r>
          </a:p>
          <a:p>
            <a:pPr marL="457200" indent="-457200" defTabSz="449039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Expertise - Local Authority &amp; Commercial archaeologists</a:t>
            </a:r>
          </a:p>
          <a:p>
            <a:pPr defTabSz="449039">
              <a:defRPr/>
            </a:pPr>
            <a:r>
              <a:rPr lang="en-GB" sz="2400" dirty="0" smtClean="0"/>
              <a:t>Coordinate &amp; promote:</a:t>
            </a:r>
          </a:p>
          <a:p>
            <a:pPr marL="457200" indent="-457200" defTabSz="449039">
              <a:buFont typeface="Arial" panose="020B0604020202020204" pitchFamily="34" charset="0"/>
              <a:buChar char="•"/>
              <a:defRPr/>
            </a:pPr>
            <a:r>
              <a:rPr lang="en-GB" sz="2400" dirty="0" smtClean="0"/>
              <a:t>The best research value &amp; public benefit from the planning system</a:t>
            </a:r>
          </a:p>
          <a:p>
            <a:pPr marL="457200" lvl="1" indent="-457200" defTabSz="449039">
              <a:buFont typeface="Arial" panose="020B0604020202020204" pitchFamily="34" charset="0"/>
              <a:buChar char="•"/>
              <a:defRPr/>
            </a:pPr>
            <a:r>
              <a:rPr lang="en-GB" sz="2400" dirty="0" smtClean="0">
                <a:latin typeface="Source Sans Pro Light" pitchFamily="34" charset="0"/>
              </a:rPr>
              <a:t>Sectoral collaboration &amp; partnership working</a:t>
            </a:r>
          </a:p>
          <a:p>
            <a:pPr defTabSz="449039">
              <a:spcBef>
                <a:spcPts val="750"/>
              </a:spcBef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en-US" altLang="en-US" sz="2000" dirty="0" smtClean="0">
              <a:ea typeface="Microsoft YaHei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003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 first step is building the community – for WIKIs to work this is an important and difficult step – probably seen in the SCARF review</a:t>
            </a:r>
          </a:p>
          <a:p>
            <a:r>
              <a:rPr lang="en-GB" dirty="0" smtClean="0"/>
              <a:t>These RFs are regional – to be managed but will allow county/local engagement at different levels so to promote buy in from county societies 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2223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wanted to show my role in a graphic </a:t>
            </a:r>
          </a:p>
          <a:p>
            <a:r>
              <a:rPr lang="en-GB" dirty="0" smtClean="0"/>
              <a:t>Access to information in peach melba and the knowledge cycle in green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374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Labelled up – the flow of information, knowledge creation </a:t>
            </a:r>
          </a:p>
          <a:p>
            <a:endParaRPr lang="en-GB" dirty="0"/>
          </a:p>
          <a:p>
            <a:r>
              <a:rPr lang="en-GB" dirty="0" smtClean="0"/>
              <a:t>From investigations – through the HERs, OASIS </a:t>
            </a:r>
            <a:r>
              <a:rPr lang="en-GB" dirty="0" err="1" smtClean="0"/>
              <a:t>etc</a:t>
            </a:r>
            <a:r>
              <a:rPr lang="en-GB" dirty="0" smtClean="0"/>
              <a:t> into the grey lit library, collated synthesised – creating RFs, other syntheses eg UAD research Assessments</a:t>
            </a:r>
          </a:p>
          <a:p>
            <a:endParaRPr lang="en-GB" dirty="0"/>
          </a:p>
          <a:p>
            <a:r>
              <a:rPr lang="en-GB" dirty="0" smtClean="0"/>
              <a:t>Eg other syntheses eg the Roman Rural project, Ipswich ware etc….</a:t>
            </a:r>
          </a:p>
          <a:p>
            <a:endParaRPr lang="en-GB" dirty="0"/>
          </a:p>
          <a:p>
            <a:r>
              <a:rPr lang="en-GB" dirty="0" smtClean="0"/>
              <a:t>And these compliment other capacity building ventures eg guidance and training in supporting sectoral expertise – the LAS, the contractors to help them make write reports, assess significance, </a:t>
            </a:r>
            <a:r>
              <a:rPr lang="en-GB" dirty="0" err="1" smtClean="0"/>
              <a:t>etc</a:t>
            </a:r>
            <a:r>
              <a:rPr lang="en-GB" dirty="0" smtClean="0"/>
              <a:t> supporting the planning decision and then the investigations – </a:t>
            </a:r>
            <a:r>
              <a:rPr lang="en-GB" dirty="0" err="1" smtClean="0"/>
              <a:t>wsi</a:t>
            </a:r>
            <a:r>
              <a:rPr lang="en-GB" dirty="0" smtClean="0"/>
              <a:t> s etc….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75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Heritage Information Access Strategy and HERALD stuff that Jo will talk about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085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the Heritage Information Access Strategy and HERALD stuff that Jo will talk about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8E9B1BC-B0C1-4ECC-B23F-6CF266FAC40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08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 reports no one reads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E907D8-5B20-4867-98AF-34C65A89C7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02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E_logo_CMYK.ai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188" y="96838"/>
            <a:ext cx="36242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408308"/>
            <a:ext cx="8229600" cy="952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2524538"/>
            <a:ext cx="8229600" cy="25805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FC95B50B-A977-4F6B-A9B5-9336C29D2260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BF8A15EB-97D2-40BA-949B-2CD7C60C0C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57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A0E0D1A1-A061-4026-ABEF-9DE9EEC5458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C81EA4F9-433A-47C2-90C9-7F6AF9DE3FE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11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0">
                <a:latin typeface="Source Sans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600"/>
            <a:ext cx="5486400" cy="25680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6A9364AA-0947-4CF2-AC76-3F4C526148E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2A80AA0B-2927-4B9C-8505-A321DDE91A1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0733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E839E77-3903-4EC7-8FD4-813860FA39AB}" type="datetimeFigureOut">
              <a:rPr lang="en-GB" smtClean="0">
                <a:solidFill>
                  <a:prstClr val="black"/>
                </a:solidFill>
              </a:rPr>
              <a:pPr/>
              <a:t>29/11/2016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DA8E64B-ACE6-4346-88BF-FC6C7972D0B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650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E_logo_CMYK.ai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3188" y="96838"/>
            <a:ext cx="36242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408308"/>
            <a:ext cx="8229600" cy="952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2524538"/>
            <a:ext cx="8229600" cy="25805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D67973A1-6E2B-4070-BF2C-755120A3919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4C9961C5-F757-4AB9-A054-0C1374013D2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995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Source Sans Pro" pitchFamily="34" charset="0"/>
              </a:defRPr>
            </a:lvl3pPr>
            <a:lvl4pPr>
              <a:defRPr>
                <a:latin typeface="Source Sans Pro" pitchFamily="34" charset="0"/>
              </a:defRPr>
            </a:lvl4pPr>
            <a:lvl5pPr>
              <a:defRPr>
                <a:latin typeface="Source Sans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EDBE5C43-CFCC-49A2-BF63-B81348AD5AC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23CA5C06-0C6C-4A7E-B9F8-534F7FE33AC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174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0" cap="none"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80168624-8D51-49C8-A7EE-9ACD368C9D1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AB26F1E6-AD33-406D-B09A-21B8C1052CA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4196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A0E0D1A1-A061-4026-ABEF-9DE9EEC5458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C81EA4F9-433A-47C2-90C9-7F6AF9DE3FEB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2373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0">
                <a:latin typeface="Source Sans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600"/>
            <a:ext cx="5486400" cy="25680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6A9364AA-0947-4CF2-AC76-3F4C526148E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2A80AA0B-2927-4B9C-8505-A321DDE91A17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064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CE839E77-3903-4EC7-8FD4-813860FA39AB}" type="datetimeFigureOut">
              <a:rPr lang="en-GB" smtClean="0">
                <a:solidFill>
                  <a:prstClr val="black"/>
                </a:solidFill>
              </a:rPr>
              <a:pPr/>
              <a:t>29/11/2016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7DA8E64B-ACE6-4346-88BF-FC6C7972D0B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403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Source Sans Pro" pitchFamily="34" charset="0"/>
              </a:defRPr>
            </a:lvl3pPr>
            <a:lvl4pPr>
              <a:defRPr>
                <a:latin typeface="Source Sans Pro" pitchFamily="34" charset="0"/>
              </a:defRPr>
            </a:lvl4pPr>
            <a:lvl5pPr>
              <a:defRPr>
                <a:latin typeface="Source Sans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75C947FE-884A-45E3-AEE9-9C7AC8547D3B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E55CF6C4-EA77-41DC-8A69-C24BA74B35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676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4000" b="0" cap="none"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2D02A854-EE79-4D36-B708-9062485E4A75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0EACAE08-CB36-4BA7-9A1D-0B4B2D554C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466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3208EAAB-36D9-4FCD-8034-A48595CB4803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27309E2B-1DE7-45BF-866C-DF46ABBFD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451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0">
                <a:latin typeface="Source Sans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371600"/>
            <a:ext cx="5486400" cy="256804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5D7D1987-E0C5-45A9-94CF-F4C0140FAE29}" type="datetimeFigureOut">
              <a:rPr lang="en-US"/>
              <a:pPr>
                <a:defRPr/>
              </a:pPr>
              <a:t>11/29/2016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C0752A57-98C4-406C-B16B-103001C0F3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116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CE839E77-3903-4EC7-8FD4-813860FA39AB}" type="datetimeFigureOut">
              <a:rPr lang="en-GB" smtClean="0"/>
              <a:pPr/>
              <a:t>29/11/2016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7DA8E64B-ACE6-4346-88BF-FC6C7972D0B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286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E_logo_CMYK.ai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3188" y="96838"/>
            <a:ext cx="36242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408308"/>
            <a:ext cx="8229600" cy="9525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2524538"/>
            <a:ext cx="8229600" cy="258059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D67973A1-6E2B-4070-BF2C-755120A3919B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4C9961C5-F757-4AB9-A054-0C1374013D24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10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>
                <a:latin typeface="Source Sans Pro" pitchFamily="34" charset="0"/>
              </a:defRPr>
            </a:lvl3pPr>
            <a:lvl4pPr>
              <a:defRPr>
                <a:latin typeface="Source Sans Pro" pitchFamily="34" charset="0"/>
              </a:defRPr>
            </a:lvl4pPr>
            <a:lvl5pPr>
              <a:defRPr>
                <a:latin typeface="Source Sans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EDBE5C43-CFCC-49A2-BF63-B81348AD5AC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23CA5C06-0C6C-4A7E-B9F8-534F7FE33ACA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046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0" cap="none">
                <a:latin typeface="Source Sans Pro Ligh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80168624-8D51-49C8-A7EE-9ACD368C9D1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11/29/2016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Source Sans Pro Light" pitchFamily="34" charset="0"/>
                <a:cs typeface="+mn-cs"/>
              </a:defRPr>
            </a:lvl1pPr>
          </a:lstStyle>
          <a:p>
            <a:pPr>
              <a:defRPr/>
            </a:pPr>
            <a:fld id="{AB26F1E6-AD33-406D-B09A-21B8C1052CA2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8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tif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08113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24126"/>
            <a:ext cx="8229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pic>
        <p:nvPicPr>
          <p:cNvPr id="1028" name="Picture 6" descr="HE_logo_CMYK.ai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188" y="96838"/>
            <a:ext cx="36242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Source Sans Pro Light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Source Sans Pro" pitchFamily="34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08113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24125"/>
            <a:ext cx="8229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28" name="Picture 6" descr="HE_logo_CMYK.ai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3188" y="96838"/>
            <a:ext cx="36242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jg1063\Google Drive\oasis\logos\600-redsquare25mm.tif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61787" y="307419"/>
            <a:ext cx="725011" cy="72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86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Source Sans Pro Light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Source Sans Pro" pitchFamily="34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08113"/>
            <a:ext cx="82296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524125"/>
            <a:ext cx="82296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pic>
        <p:nvPicPr>
          <p:cNvPr id="1028" name="Picture 6" descr="HE_logo_CMYK.ai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103188" y="96838"/>
            <a:ext cx="3624262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C:\Users\jg1063\Google Drive\oasis\logos\600-redsquare25mm.tif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7961787" y="307419"/>
            <a:ext cx="725011" cy="72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487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Source Sans Pro Light" pitchFamily="34" charset="0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Source Sans Pro" pitchFamily="34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559" y="2562475"/>
            <a:ext cx="8229600" cy="952500"/>
          </a:xfrm>
        </p:spPr>
        <p:txBody>
          <a:bodyPr>
            <a:noAutofit/>
          </a:bodyPr>
          <a:lstStyle/>
          <a:p>
            <a:r>
              <a:rPr lang="en-GB" sz="3600" dirty="0" smtClean="0"/>
              <a:t>Furthering our Understanding -  </a:t>
            </a:r>
            <a:r>
              <a:rPr lang="en-GB" sz="3600" dirty="0"/>
              <a:t>developing </a:t>
            </a:r>
            <a:r>
              <a:rPr lang="en-GB" sz="3600" dirty="0" smtClean="0"/>
              <a:t>English </a:t>
            </a:r>
            <a:r>
              <a:rPr lang="en-GB" sz="3600" dirty="0"/>
              <a:t>Research </a:t>
            </a:r>
            <a:r>
              <a:rPr lang="en-GB" sz="3600" dirty="0" smtClean="0"/>
              <a:t>Frameworks</a:t>
            </a:r>
            <a:endParaRPr lang="en-GB" sz="3600" b="1" dirty="0">
              <a:latin typeface="Source Sans Pro Ligh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559" y="4736658"/>
            <a:ext cx="8229600" cy="1230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 smtClean="0"/>
              <a:t>Dan Miles (Historic England)</a:t>
            </a:r>
          </a:p>
          <a:p>
            <a:pPr marL="0" indent="0">
              <a:buNone/>
            </a:pPr>
            <a:r>
              <a:rPr lang="en-GB" sz="2000" dirty="0" smtClean="0"/>
              <a:t>FISH-HEIRNET meeting Edinburgh 29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November 2016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xmlns="" val="3349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981799599"/>
              </p:ext>
            </p:extLst>
          </p:nvPr>
        </p:nvGraphicFramePr>
        <p:xfrm>
          <a:off x="2117271" y="1444324"/>
          <a:ext cx="7713519" cy="411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c 2"/>
          <p:cNvSpPr/>
          <p:nvPr/>
        </p:nvSpPr>
        <p:spPr>
          <a:xfrm>
            <a:off x="3781248" y="2755659"/>
            <a:ext cx="2717800" cy="2111375"/>
          </a:xfrm>
          <a:prstGeom prst="arc">
            <a:avLst>
              <a:gd name="adj1" fmla="val 16200000"/>
              <a:gd name="adj2" fmla="val 2231525"/>
            </a:avLst>
          </a:prstGeom>
          <a:ln w="3492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49703" y="2635175"/>
            <a:ext cx="333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Source Sans Pro Light" pitchFamily="34" charset="0"/>
              </a:rPr>
              <a:t>Information &amp; Knowledge Cycle</a:t>
            </a:r>
            <a:endParaRPr lang="en-GB" sz="3600" dirty="0"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35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3056177653"/>
              </p:ext>
            </p:extLst>
          </p:nvPr>
        </p:nvGraphicFramePr>
        <p:xfrm>
          <a:off x="723899" y="1501941"/>
          <a:ext cx="7713519" cy="4118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c 2"/>
          <p:cNvSpPr/>
          <p:nvPr/>
        </p:nvSpPr>
        <p:spPr>
          <a:xfrm>
            <a:off x="2317417" y="2650728"/>
            <a:ext cx="2717800" cy="2111375"/>
          </a:xfrm>
          <a:prstGeom prst="arc">
            <a:avLst>
              <a:gd name="adj1" fmla="val 16200000"/>
              <a:gd name="adj2" fmla="val 2231525"/>
            </a:avLst>
          </a:prstGeom>
          <a:ln w="34925">
            <a:solidFill>
              <a:schemeClr val="accent2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22685" y="4979684"/>
            <a:ext cx="1255802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Source Sans Pro Light" pitchFamily="34" charset="0"/>
              </a:rPr>
              <a:t>Assessment of Significance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1504" y="4865693"/>
            <a:ext cx="1623867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Source Sans Pro Light" pitchFamily="34" charset="0"/>
              </a:rPr>
              <a:t>Written scheme of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Investigation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Research questions</a:t>
            </a:r>
            <a:endParaRPr lang="en-GB" sz="1100" b="1" dirty="0">
              <a:latin typeface="Source Sans Pro Light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5772" y="2960914"/>
            <a:ext cx="1429657" cy="76944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Source Sans Pro Light" pitchFamily="34" charset="0"/>
              </a:rPr>
              <a:t>Guidance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Training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Research Resources</a:t>
            </a:r>
            <a:endParaRPr lang="en-GB" sz="1100" b="1" dirty="0">
              <a:latin typeface="Source Sans Pro Light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5598" y="595085"/>
            <a:ext cx="1969053" cy="9387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Source Sans Pro Light" pitchFamily="34" charset="0"/>
              </a:rPr>
              <a:t>Research Frameworks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Research Agendas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Period/area syntheses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Typologies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Reference collections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6217" y="3130192"/>
            <a:ext cx="711200" cy="6001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Source Sans Pro Light" pitchFamily="34" charset="0"/>
              </a:rPr>
              <a:t>OASIS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HERs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PAS</a:t>
            </a:r>
            <a:endParaRPr lang="en-GB" sz="1100" b="1" dirty="0">
              <a:latin typeface="Source Sans Pro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17417" y="1596578"/>
            <a:ext cx="1110342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latin typeface="Source Sans Pro Light" pitchFamily="34" charset="0"/>
              </a:rPr>
              <a:t>Reports</a:t>
            </a:r>
          </a:p>
          <a:p>
            <a:r>
              <a:rPr lang="en-GB" sz="1100" b="1" dirty="0" smtClean="0">
                <a:latin typeface="Source Sans Pro Light" pitchFamily="34" charset="0"/>
              </a:rPr>
              <a:t>Publications</a:t>
            </a:r>
            <a:endParaRPr lang="en-GB" sz="1100" b="1" dirty="0"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52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miles\Desktop\CIFA conference 2016\knowle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10562" y="1416285"/>
            <a:ext cx="2113935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miles\Desktop\CIFA conference 2016\reserch out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749" y="2051943"/>
            <a:ext cx="2105813" cy="36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54386" y="2692401"/>
            <a:ext cx="4013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prstClr val="black"/>
              </a:solidFill>
              <a:latin typeface="Source Sans Pro Ligh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 Light" pitchFamily="34" charset="0"/>
              </a:rPr>
              <a:t>HIAS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ource Sans Pro Light" pitchFamily="34" charset="0"/>
              </a:rPr>
              <a:t>HERALD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0000"/>
                </a:solidFill>
                <a:latin typeface="Source Sans Pro Light" pitchFamily="34" charset="0"/>
              </a:rPr>
              <a:t>OASIS</a:t>
            </a:r>
            <a:r>
              <a:rPr lang="en-GB" sz="2800" dirty="0" smtClean="0">
                <a:latin typeface="Source Sans Pro Light" pitchFamily="34" charset="0"/>
              </a:rPr>
              <a:t> </a:t>
            </a:r>
            <a:r>
              <a:rPr lang="en-GB" sz="2800" dirty="0">
                <a:latin typeface="Source Sans Pro Light" pitchFamily="34" charset="0"/>
              </a:rPr>
              <a:t>redesign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 Light" pitchFamily="34" charset="0"/>
              </a:rPr>
              <a:t>Digital Library</a:t>
            </a:r>
          </a:p>
          <a:p>
            <a:endParaRPr lang="en-GB" sz="2800" dirty="0">
              <a:latin typeface="Source Sans Pro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4070" y="1664628"/>
            <a:ext cx="4013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prstClr val="black"/>
                </a:solidFill>
                <a:latin typeface="Source Sans Pro Light" pitchFamily="34" charset="0"/>
              </a:rPr>
              <a:t>Improving access to information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27335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dmiles\Desktop\CIFA conference 2016\knowle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2410562" y="1416285"/>
            <a:ext cx="2113935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dmiles\Desktop\CIFA conference 2016\reserch out2.png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04749" y="2051943"/>
            <a:ext cx="2105813" cy="36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54386" y="2692401"/>
            <a:ext cx="4013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dirty="0">
              <a:solidFill>
                <a:prstClr val="black"/>
              </a:solidFill>
              <a:latin typeface="Source Sans Pro Light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 Light" pitchFamily="34" charset="0"/>
              </a:rPr>
              <a:t>HIAS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Source Sans Pro Light" pitchFamily="34" charset="0"/>
              </a:rPr>
              <a:t>HERALD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4000" dirty="0" smtClean="0">
                <a:solidFill>
                  <a:srgbClr val="FF0000"/>
                </a:solidFill>
                <a:latin typeface="Source Sans Pro Light" pitchFamily="34" charset="0"/>
              </a:rPr>
              <a:t>OASIS</a:t>
            </a:r>
            <a:r>
              <a:rPr lang="en-GB" sz="2800" dirty="0" smtClean="0">
                <a:latin typeface="Source Sans Pro Light" pitchFamily="34" charset="0"/>
              </a:rPr>
              <a:t> </a:t>
            </a:r>
            <a:r>
              <a:rPr lang="en-GB" sz="2800" dirty="0">
                <a:latin typeface="Source Sans Pro Light" pitchFamily="34" charset="0"/>
              </a:rPr>
              <a:t>redesign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ource Sans Pro Light" pitchFamily="34" charset="0"/>
              </a:rPr>
              <a:t>Digital Library</a:t>
            </a:r>
          </a:p>
          <a:p>
            <a:endParaRPr lang="en-GB" sz="2800" dirty="0">
              <a:latin typeface="Source Sans Pro Light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4070" y="1664628"/>
            <a:ext cx="4013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prstClr val="black"/>
                </a:solidFill>
                <a:latin typeface="Source Sans Pro Light" pitchFamily="34" charset="0"/>
              </a:rPr>
              <a:t>Improving access to information</a:t>
            </a:r>
          </a:p>
        </p:txBody>
      </p:sp>
      <p:pic>
        <p:nvPicPr>
          <p:cNvPr id="2050" name="Picture 2" descr="C:\Users\dmiles\Desktop\FISH\Kliponious-green-ti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3781" y="11034"/>
            <a:ext cx="4981432" cy="570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8665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then what happens to the information?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0729"/>
            <a:ext cx="8229600" cy="2581275"/>
          </a:xfrm>
        </p:spPr>
        <p:txBody>
          <a:bodyPr/>
          <a:lstStyle/>
          <a:p>
            <a:r>
              <a:rPr lang="en-GB" dirty="0" smtClean="0"/>
              <a:t>How do we “further understanding” from the grey lit reports/journal articles etc…?</a:t>
            </a:r>
          </a:p>
          <a:p>
            <a:r>
              <a:rPr lang="en-GB" dirty="0" smtClean="0"/>
              <a:t>How do we update our knowledge from the research questions asked in investigations?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806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513"/>
            <a:ext cx="8229600" cy="952500"/>
          </a:xfrm>
        </p:spPr>
        <p:txBody>
          <a:bodyPr/>
          <a:lstStyle/>
          <a:p>
            <a:r>
              <a:rPr lang="en-GB" dirty="0" smtClean="0"/>
              <a:t>We have a suite of Research Frameworks that contain: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4539"/>
            <a:ext cx="8229600" cy="2581275"/>
          </a:xfrm>
        </p:spPr>
        <p:txBody>
          <a:bodyPr/>
          <a:lstStyle/>
          <a:p>
            <a:r>
              <a:rPr lang="en-GB" dirty="0" smtClean="0"/>
              <a:t>Resource Assessments / Syntheses – providing the context / understanding of HER “dot on map" info</a:t>
            </a:r>
          </a:p>
          <a:p>
            <a:r>
              <a:rPr lang="en-GB" dirty="0" smtClean="0"/>
              <a:t>Research Agendas – research questions that provide a research basis for investigations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315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5386"/>
            <a:ext cx="8229600" cy="952500"/>
          </a:xfrm>
        </p:spPr>
        <p:txBody>
          <a:bodyPr/>
          <a:lstStyle/>
          <a:p>
            <a:r>
              <a:rPr lang="en-GB" dirty="0" smtClean="0"/>
              <a:t>But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8874" y="1747886"/>
            <a:ext cx="3866251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8364" y="4465638"/>
            <a:ext cx="89256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Source Sans Pro Light" pitchFamily="34" charset="0"/>
              </a:rPr>
              <a:t>“Patchwork</a:t>
            </a:r>
            <a:r>
              <a:rPr lang="en-GB" sz="3200" dirty="0">
                <a:latin typeface="Source Sans Pro Light" pitchFamily="34" charset="0"/>
              </a:rPr>
              <a:t>” </a:t>
            </a:r>
            <a:r>
              <a:rPr lang="en-GB" sz="3200" dirty="0" smtClean="0">
                <a:latin typeface="Source Sans Pro Light" pitchFamily="34" charset="0"/>
              </a:rPr>
              <a:t>of static, inaccessible &amp; unconnected frameworks</a:t>
            </a:r>
          </a:p>
        </p:txBody>
      </p:sp>
    </p:spTree>
    <p:extLst>
      <p:ext uri="{BB962C8B-B14F-4D97-AF65-F5344CB8AC3E}">
        <p14:creationId xmlns:p14="http://schemas.microsoft.com/office/powerpoint/2010/main" xmlns="" val="24827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challenge is…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do we update them with new information?</a:t>
            </a:r>
          </a:p>
          <a:p>
            <a:r>
              <a:rPr lang="en-GB" dirty="0" smtClean="0"/>
              <a:t>How do we make them more accessible and fit for purpose?</a:t>
            </a:r>
          </a:p>
          <a:p>
            <a:r>
              <a:rPr lang="en-GB" dirty="0" smtClean="0"/>
              <a:t>How do we link them together?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000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 are doing about it…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	Developing the content – updating RFs</a:t>
            </a:r>
          </a:p>
          <a:p>
            <a:pPr marL="0" indent="0">
              <a:buNone/>
            </a:pPr>
            <a:r>
              <a:rPr lang="en-GB" dirty="0" smtClean="0"/>
              <a:t>2	Referencing &amp; linking to OASIS/Digital Library</a:t>
            </a:r>
          </a:p>
          <a:p>
            <a:pPr marL="0" indent="0">
              <a:buNone/>
            </a:pPr>
            <a:r>
              <a:rPr lang="en-GB" dirty="0" smtClean="0"/>
              <a:t>3	Developing </a:t>
            </a:r>
            <a:r>
              <a:rPr lang="en-GB" dirty="0"/>
              <a:t>a </a:t>
            </a:r>
            <a:r>
              <a:rPr lang="en-GB" dirty="0" smtClean="0"/>
              <a:t>digital platform </a:t>
            </a:r>
            <a:r>
              <a:rPr lang="en-GB" dirty="0"/>
              <a:t>to host, update and </a:t>
            </a:r>
            <a:r>
              <a:rPr lang="en-GB" dirty="0" smtClean="0"/>
              <a:t>connect </a:t>
            </a:r>
            <a:r>
              <a:rPr lang="en-GB" dirty="0"/>
              <a:t>them together</a:t>
            </a:r>
          </a:p>
        </p:txBody>
      </p:sp>
    </p:spTree>
    <p:extLst>
      <p:ext uri="{BB962C8B-B14F-4D97-AF65-F5344CB8AC3E}">
        <p14:creationId xmlns:p14="http://schemas.microsoft.com/office/powerpoint/2010/main" xmlns="" val="35989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Developing the content – updating </a:t>
            </a:r>
            <a:r>
              <a:rPr lang="en-GB" dirty="0" smtClean="0"/>
              <a:t>Research Frameworks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8890" y="2728843"/>
            <a:ext cx="1317009" cy="2581275"/>
          </a:xfrm>
        </p:spPr>
        <p:txBody>
          <a:bodyPr/>
          <a:lstStyle/>
          <a:p>
            <a:r>
              <a:rPr lang="en-GB" dirty="0" smtClean="0"/>
              <a:t>NE</a:t>
            </a:r>
          </a:p>
          <a:p>
            <a:r>
              <a:rPr lang="en-GB" dirty="0" smtClean="0"/>
              <a:t>NW </a:t>
            </a:r>
          </a:p>
          <a:p>
            <a:r>
              <a:rPr lang="en-GB" dirty="0" err="1" smtClean="0"/>
              <a:t>EofE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7174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44500" y="1833054"/>
            <a:ext cx="8229600" cy="952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57" tIns="46778" rIns="89957" bIns="46778" anchor="ctr"/>
          <a:lstStyle>
            <a:lvl1pPr eaLnBrk="0" hangingPunct="0">
              <a:spcBef>
                <a:spcPts val="8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Source Sans Pro Light" pitchFamily="32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Source Sans Pro" pitchFamily="32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5pPr>
            <a:lvl6pPr marL="2513013" indent="-227013" defTabSz="447675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6pPr>
            <a:lvl7pPr marL="2970213" indent="-227013" defTabSz="447675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7pPr>
            <a:lvl8pPr marL="3427413" indent="-227013" defTabSz="447675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8pPr>
            <a:lvl9pPr marL="3884613" indent="-227013" defTabSz="447675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itchFamily="32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dirty="0"/>
              <a:t>I am the Research Resources </a:t>
            </a:r>
            <a:r>
              <a:rPr lang="en-GB" altLang="en-US" dirty="0" smtClean="0"/>
              <a:t>Officer</a:t>
            </a:r>
            <a:r>
              <a:rPr lang="en-GB" altLang="en-US" sz="4400" dirty="0"/>
              <a:t/>
            </a:r>
            <a:br>
              <a:rPr lang="en-GB" altLang="en-US" sz="4400" dirty="0"/>
            </a:br>
            <a:endParaRPr lang="en-GB" altLang="en-US" sz="4400" dirty="0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785290"/>
            <a:ext cx="3703638" cy="258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02313" y="4440592"/>
            <a:ext cx="2438400" cy="664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16238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49282"/>
            <a:ext cx="8229600" cy="952500"/>
          </a:xfrm>
        </p:spPr>
        <p:txBody>
          <a:bodyPr/>
          <a:lstStyle/>
          <a:p>
            <a:r>
              <a:rPr lang="en-GB" dirty="0" smtClean="0"/>
              <a:t>Updating Research Frameworks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4447"/>
            <a:ext cx="8229600" cy="2581275"/>
          </a:xfrm>
        </p:spPr>
        <p:txBody>
          <a:bodyPr/>
          <a:lstStyle/>
          <a:p>
            <a:r>
              <a:rPr lang="en-GB" dirty="0" smtClean="0"/>
              <a:t>Adding metadata (controlled vocabularies) to research themes &amp; questions </a:t>
            </a:r>
          </a:p>
          <a:p>
            <a:r>
              <a:rPr lang="en-GB" dirty="0" smtClean="0"/>
              <a:t>Linking regional frameworks </a:t>
            </a:r>
          </a:p>
          <a:p>
            <a:r>
              <a:rPr lang="en-GB" dirty="0" smtClean="0"/>
              <a:t>Being more inclusive- community involvement </a:t>
            </a:r>
          </a:p>
        </p:txBody>
      </p:sp>
    </p:spTree>
    <p:extLst>
      <p:ext uri="{BB962C8B-B14F-4D97-AF65-F5344CB8AC3E}">
        <p14:creationId xmlns:p14="http://schemas.microsoft.com/office/powerpoint/2010/main" xmlns="" val="41548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GB" dirty="0"/>
              <a:t>Referencing &amp; linking to OASIS/Digital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33725"/>
            <a:ext cx="7786048" cy="2581275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 smtClean="0"/>
              <a:t>Referencing RFs in OASIS form</a:t>
            </a:r>
          </a:p>
          <a:p>
            <a:r>
              <a:rPr lang="en-GB" dirty="0" smtClean="0"/>
              <a:t>Adding a “what we found out</a:t>
            </a:r>
            <a:r>
              <a:rPr lang="en-GB" dirty="0"/>
              <a:t>” OASIS form </a:t>
            </a:r>
            <a:r>
              <a:rPr lang="en-GB" dirty="0" smtClean="0"/>
              <a:t>section that will populate BIAB “abstracts” &amp; RFs</a:t>
            </a:r>
          </a:p>
        </p:txBody>
      </p:sp>
    </p:spTree>
    <p:extLst>
      <p:ext uri="{BB962C8B-B14F-4D97-AF65-F5344CB8AC3E}">
        <p14:creationId xmlns:p14="http://schemas.microsoft.com/office/powerpoint/2010/main" xmlns="" val="37095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5" name="Picture 7" descr="C:\Users\jg1063\Google Drive\oasis\cifa2016 conference paper submission\cifa oasis 2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253" y="1193628"/>
            <a:ext cx="8843411" cy="385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4608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Source Sans Pro Light" pitchFamily="34" charset="0"/>
              </a:rPr>
              <a:t>Developing a digital platform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Building a wiki based platform – updatable RFs</a:t>
            </a:r>
          </a:p>
          <a:p>
            <a:r>
              <a:rPr lang="en-GB" dirty="0" smtClean="0"/>
              <a:t>Adding different RF content</a:t>
            </a:r>
          </a:p>
          <a:p>
            <a:r>
              <a:rPr lang="en-GB" dirty="0" smtClean="0"/>
              <a:t>Searchable (location/theme/ question etc..)</a:t>
            </a:r>
          </a:p>
          <a:p>
            <a:r>
              <a:rPr lang="en-GB" dirty="0" smtClean="0"/>
              <a:t>“</a:t>
            </a:r>
            <a:r>
              <a:rPr lang="en-GB" dirty="0" err="1" smtClean="0"/>
              <a:t>Uploader</a:t>
            </a:r>
            <a:r>
              <a:rPr lang="en-GB" dirty="0" smtClean="0"/>
              <a:t>” - OASIS &amp; ADS Digital Library records</a:t>
            </a:r>
          </a:p>
          <a:p>
            <a:r>
              <a:rPr lang="en-GB" dirty="0" smtClean="0"/>
              <a:t>Standards driven – controlled vocabulary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769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2551"/>
            <a:ext cx="8229600" cy="952500"/>
          </a:xfrm>
        </p:spPr>
        <p:txBody>
          <a:bodyPr/>
          <a:lstStyle/>
          <a:p>
            <a:r>
              <a:rPr lang="en-GB" dirty="0" smtClean="0"/>
              <a:t>Developing a governance model of the platform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1"/>
            <a:ext cx="8229600" cy="2581275"/>
          </a:xfrm>
        </p:spPr>
        <p:txBody>
          <a:bodyPr/>
          <a:lstStyle/>
          <a:p>
            <a:r>
              <a:rPr lang="en-GB" dirty="0" smtClean="0"/>
              <a:t>Vision of communities of practice managing their own content</a:t>
            </a:r>
          </a:p>
          <a:p>
            <a:r>
              <a:rPr lang="en-GB" dirty="0" smtClean="0"/>
              <a:t>Governance and funding model of sustaining the platform to be examined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66579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Completing the Research 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4437" y="-14358"/>
            <a:ext cx="4981575" cy="570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6325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910" y="2728176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/>
            </a:r>
            <a:br>
              <a:rPr lang="en-GB" dirty="0" smtClean="0"/>
            </a:br>
            <a:endParaRPr lang="en-GB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647381" y="1527696"/>
            <a:ext cx="6076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Source Sans Pro Light" pitchFamily="34" charset="0"/>
              </a:rPr>
              <a:t>What I do…</a:t>
            </a:r>
            <a:endParaRPr lang="en-GB" sz="4400" dirty="0">
              <a:latin typeface="Source Sans Pro Light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" y="2576304"/>
            <a:ext cx="8143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ource Sans Pro Light" pitchFamily="34" charset="0"/>
              </a:rPr>
              <a:t>Develop Research </a:t>
            </a:r>
            <a:r>
              <a:rPr lang="en-GB" sz="3200" dirty="0">
                <a:latin typeface="Source Sans Pro Light" pitchFamily="34" charset="0"/>
              </a:rPr>
              <a:t>Frameworks </a:t>
            </a:r>
            <a:endParaRPr lang="en-GB" sz="3200" dirty="0" smtClean="0">
              <a:latin typeface="Source Sans Pro Light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ource Sans Pro Light" pitchFamily="34" charset="0"/>
              </a:rPr>
              <a:t>Develop Reference Resources</a:t>
            </a:r>
            <a:r>
              <a:rPr lang="en-GB" sz="3200" dirty="0">
                <a:latin typeface="Source Sans Pro Light" pitchFamily="34" charset="0"/>
              </a:rPr>
              <a:t> </a:t>
            </a:r>
            <a:r>
              <a:rPr lang="en-GB" sz="3200" dirty="0" smtClean="0">
                <a:latin typeface="Source Sans Pro Light" pitchFamily="34" charset="0"/>
              </a:rPr>
              <a:t>– eg online reference collections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Source Sans Pro Light" pitchFamily="34" charset="0"/>
              </a:rPr>
              <a:t>Develop models/systems to make these more accessible &amp; useful</a:t>
            </a:r>
            <a:endParaRPr lang="en-GB" sz="3200" dirty="0"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9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7802"/>
            <a:ext cx="8229600" cy="952500"/>
          </a:xfrm>
        </p:spPr>
        <p:txBody>
          <a:bodyPr/>
          <a:lstStyle/>
          <a:p>
            <a:r>
              <a:rPr lang="en-GB" dirty="0" smtClean="0"/>
              <a:t>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GB" sz="3200" dirty="0">
                <a:latin typeface="Source Sans Pro Light" pitchFamily="34" charset="0"/>
              </a:rPr>
              <a:t>Support </a:t>
            </a:r>
            <a:r>
              <a:rPr lang="en-GB" sz="3200" dirty="0" smtClean="0">
                <a:latin typeface="Source Sans Pro Light" pitchFamily="34" charset="0"/>
              </a:rPr>
              <a:t> decision making  in the English planning system (NPPF) 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GB" sz="3200" dirty="0" smtClean="0">
                <a:latin typeface="Source Sans Pro Light" pitchFamily="34" charset="0"/>
              </a:rPr>
              <a:t>Get </a:t>
            </a:r>
            <a:r>
              <a:rPr lang="en-GB" sz="3200" dirty="0">
                <a:latin typeface="Source Sans Pro Light" pitchFamily="34" charset="0"/>
              </a:rPr>
              <a:t>the best research value &amp; public benefit out of the planning system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GB" sz="3200" dirty="0" smtClean="0">
                <a:latin typeface="Source Sans Pro Light" pitchFamily="34" charset="0"/>
              </a:rPr>
              <a:t>Promote </a:t>
            </a:r>
            <a:r>
              <a:rPr lang="en-GB" sz="3200" dirty="0">
                <a:latin typeface="Source Sans Pro Light" pitchFamily="34" charset="0"/>
              </a:rPr>
              <a:t>sectoral collaboration &amp; inclusion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5542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Projects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732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Making Reference Resources available online</a:t>
            </a:r>
            <a:endParaRPr lang="en-GB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5368" y="2930530"/>
            <a:ext cx="2157153" cy="143810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3492183" y="2932262"/>
            <a:ext cx="2159635" cy="143637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714354" y="2930530"/>
            <a:ext cx="2159634" cy="1436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714354" y="4579160"/>
            <a:ext cx="24296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Source Sans Pro Light" pitchFamily="34" charset="0"/>
              </a:rPr>
              <a:t>Clay Tobacco Pipes for field archaeology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2183" y="4561462"/>
            <a:ext cx="24223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Source Sans Pro Light" pitchFamily="34" charset="0"/>
              </a:rPr>
              <a:t>Enhancing the Worcestershire on-line ceramic reference </a:t>
            </a:r>
            <a:r>
              <a:rPr lang="en-GB" sz="1400" b="1" dirty="0" smtClean="0">
                <a:latin typeface="Source Sans Pro Light" pitchFamily="34" charset="0"/>
              </a:rPr>
              <a:t>resource</a:t>
            </a:r>
            <a:endParaRPr lang="en-GB" sz="1400" b="1" dirty="0">
              <a:latin typeface="Source Sans Pro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561462"/>
            <a:ext cx="29581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>
                <a:latin typeface="Source Sans Pro Light" pitchFamily="34" charset="0"/>
              </a:rPr>
              <a:t>Building a national </a:t>
            </a:r>
            <a:r>
              <a:rPr lang="en-GB" sz="1400" b="1" dirty="0" err="1" smtClean="0">
                <a:latin typeface="Source Sans Pro Light" pitchFamily="34" charset="0"/>
              </a:rPr>
              <a:t>Zooarchaeological</a:t>
            </a:r>
            <a:r>
              <a:rPr lang="en-GB" sz="1400" b="1" dirty="0" smtClean="0">
                <a:latin typeface="Source Sans Pro Light" pitchFamily="34" charset="0"/>
              </a:rPr>
              <a:t> </a:t>
            </a:r>
            <a:r>
              <a:rPr lang="en-GB" sz="1400" b="1" dirty="0">
                <a:latin typeface="Source Sans Pro Light" pitchFamily="34" charset="0"/>
              </a:rPr>
              <a:t>reference </a:t>
            </a:r>
            <a:r>
              <a:rPr lang="en-GB" sz="1400" b="1" dirty="0" smtClean="0">
                <a:latin typeface="Source Sans Pro Light" pitchFamily="34" charset="0"/>
              </a:rPr>
              <a:t>resource</a:t>
            </a:r>
            <a:endParaRPr lang="en-GB" sz="1400" b="1" dirty="0">
              <a:latin typeface="Source Sans Pro Light" pitchFamily="34" charset="0"/>
            </a:endParaRPr>
          </a:p>
          <a:p>
            <a:endParaRPr lang="en-GB" sz="1400" dirty="0"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318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03" y="1155579"/>
            <a:ext cx="8229600" cy="952500"/>
          </a:xfrm>
        </p:spPr>
        <p:txBody>
          <a:bodyPr/>
          <a:lstStyle/>
          <a:p>
            <a:r>
              <a:rPr lang="en-GB" dirty="0" smtClean="0"/>
              <a:t>Updating Regional Research Frameworks</a:t>
            </a:r>
            <a:endParaRPr lang="en-GB" dirty="0"/>
          </a:p>
        </p:txBody>
      </p:sp>
      <p:pic>
        <p:nvPicPr>
          <p:cNvPr id="3074" name="Picture 2" descr="C:\Users\dmiles\Desktop\CIFA conference 2016\DSCF4104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316406" y="3228768"/>
            <a:ext cx="2554123" cy="191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miles\Desktop\CIFA conference 2016\PR_Must Farm___DSC5567_00023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6648450" y="3244382"/>
            <a:ext cx="2495549" cy="181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miles\Desktop\CIFA conference 2016\NW RF poster image2.t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3244382"/>
            <a:ext cx="2495550" cy="181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0401" y="2697102"/>
            <a:ext cx="3208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Source Sans Pro Light" pitchFamily="34" charset="0"/>
              </a:rPr>
              <a:t>North East</a:t>
            </a:r>
            <a:endParaRPr lang="en-GB" sz="2400" b="1" dirty="0">
              <a:latin typeface="Source Sans Pro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3829" y="2767103"/>
            <a:ext cx="246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Source Sans Pro Light" pitchFamily="34" charset="0"/>
              </a:rPr>
              <a:t>East of England</a:t>
            </a:r>
            <a:endParaRPr lang="en-GB" sz="2400" b="1" dirty="0">
              <a:latin typeface="Source Sans Pro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025" y="2704156"/>
            <a:ext cx="246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Source Sans Pro Light" pitchFamily="34" charset="0"/>
              </a:rPr>
              <a:t>North West</a:t>
            </a:r>
            <a:endParaRPr lang="en-GB" sz="2400" b="1" dirty="0">
              <a:latin typeface="Source Sans Pro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91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miles\Desktop\FISH\ps-550-4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0158" y="3102918"/>
            <a:ext cx="5656083" cy="261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70204"/>
            <a:ext cx="8229600" cy="952500"/>
          </a:xfrm>
        </p:spPr>
        <p:txBody>
          <a:bodyPr/>
          <a:lstStyle/>
          <a:p>
            <a:r>
              <a:rPr lang="en-GB" dirty="0"/>
              <a:t>Developing a National Framework and Research Agenda for the Historic Built </a:t>
            </a:r>
            <a:r>
              <a:rPr lang="en-GB" sz="40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xmlns="" val="39097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Fitting the pieces together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18" y="3133015"/>
            <a:ext cx="8229600" cy="25812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Completing the </a:t>
            </a:r>
            <a:r>
              <a:rPr lang="en-GB" sz="6600" dirty="0" smtClean="0">
                <a:solidFill>
                  <a:srgbClr val="FF0000"/>
                </a:solidFill>
              </a:rPr>
              <a:t>Research Cycle</a:t>
            </a:r>
            <a:endParaRPr lang="en-GB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4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HE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HE 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HE Powerpoint Template</Template>
  <TotalTime>621</TotalTime>
  <Words>792</Words>
  <Application>Microsoft Office PowerPoint</Application>
  <PresentationFormat>On-screen Show (16:10)</PresentationFormat>
  <Paragraphs>146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HE Powerpoint Template</vt:lpstr>
      <vt:lpstr>2_HE Powerpoint Template</vt:lpstr>
      <vt:lpstr>3_HE Powerpoint Template</vt:lpstr>
      <vt:lpstr>Furthering our Understanding -  developing English Research Frameworks</vt:lpstr>
      <vt:lpstr>Slide 2</vt:lpstr>
      <vt:lpstr> </vt:lpstr>
      <vt:lpstr>Why?</vt:lpstr>
      <vt:lpstr>Current Projects</vt:lpstr>
      <vt:lpstr>Making Reference Resources available online</vt:lpstr>
      <vt:lpstr>Updating Regional Research Frameworks</vt:lpstr>
      <vt:lpstr>Developing a National Framework and Research Agenda for the Historic Built Environment</vt:lpstr>
      <vt:lpstr>Fitting the pieces together</vt:lpstr>
      <vt:lpstr>Slide 10</vt:lpstr>
      <vt:lpstr>Slide 11</vt:lpstr>
      <vt:lpstr>Slide 12</vt:lpstr>
      <vt:lpstr>Slide 13</vt:lpstr>
      <vt:lpstr>But then what happens to the information?</vt:lpstr>
      <vt:lpstr>We have a suite of Research Frameworks that contain:</vt:lpstr>
      <vt:lpstr>But</vt:lpstr>
      <vt:lpstr>The challenge is…</vt:lpstr>
      <vt:lpstr>What we are doing about it…</vt:lpstr>
      <vt:lpstr>Developing the content – updating Research Frameworks</vt:lpstr>
      <vt:lpstr>Updating Research Frameworks</vt:lpstr>
      <vt:lpstr>Referencing &amp; linking to OASIS/Digital Library</vt:lpstr>
      <vt:lpstr>Slide 22</vt:lpstr>
      <vt:lpstr>Developing a digital platform </vt:lpstr>
      <vt:lpstr>Developing a governance model of the platform</vt:lpstr>
      <vt:lpstr>Completing the Research Cycle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Miles, Daniel</dc:creator>
  <cp:lastModifiedBy>user</cp:lastModifiedBy>
  <cp:revision>66</cp:revision>
  <cp:lastPrinted>2015-02-17T12:32:08Z</cp:lastPrinted>
  <dcterms:created xsi:type="dcterms:W3CDTF">2016-09-08T16:12:54Z</dcterms:created>
  <dcterms:modified xsi:type="dcterms:W3CDTF">2016-11-29T09:25:17Z</dcterms:modified>
</cp:coreProperties>
</file>