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9" r:id="rId3"/>
    <p:sldId id="261" r:id="rId4"/>
    <p:sldId id="260" r:id="rId5"/>
    <p:sldId id="257" r:id="rId6"/>
    <p:sldId id="258"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744"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theme" Target="theme/theme1.xml"/><Relationship Id="rId12"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printerSettings" Target="printerSettings/printerSettings1.bin"/><Relationship Id="rId9" Type="http://schemas.openxmlformats.org/officeDocument/2006/relationships/presProps" Target="presProps.xml"/><Relationship Id="rId1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defRPr sz="5400" cap="all" baseline="0"/>
            </a:lvl1pPr>
          </a:lstStyle>
          <a:p>
            <a:r>
              <a:rPr lang="en-GB" smtClean="0"/>
              <a:t>Click to edit Master title style</a:t>
            </a:r>
            <a:endParaRPr lang="en-US" dirty="0"/>
          </a:p>
        </p:txBody>
      </p:sp>
      <p:sp>
        <p:nvSpPr>
          <p:cNvPr id="3" name="Subtitle 2"/>
          <p:cNvSpPr>
            <a:spLocks noGrp="1"/>
          </p:cNvSpPr>
          <p:nvPr>
            <p:ph type="subTitle" idx="1"/>
          </p:nvPr>
        </p:nvSpPr>
        <p:spPr>
          <a:xfrm>
            <a:off x="685800" y="3505200"/>
            <a:ext cx="6400800" cy="1752600"/>
          </a:xfrm>
        </p:spPr>
        <p:txBody>
          <a:bodyPr/>
          <a:lstStyle>
            <a:lvl1pPr marL="0" indent="0" algn="l">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smtClean="0"/>
              <a:t>Click to edit Master subtitle style</a:t>
            </a:r>
            <a:endParaRPr lang="en-US" dirty="0"/>
          </a:p>
        </p:txBody>
      </p:sp>
      <p:sp>
        <p:nvSpPr>
          <p:cNvPr id="4" name="Date Placeholder 3"/>
          <p:cNvSpPr>
            <a:spLocks noGrp="1"/>
          </p:cNvSpPr>
          <p:nvPr>
            <p:ph type="dt" sz="half" idx="10"/>
          </p:nvPr>
        </p:nvSpPr>
        <p:spPr/>
        <p:txBody>
          <a:bodyPr/>
          <a:lstStyle/>
          <a:p>
            <a:fld id="{E42B653E-4E97-8547-8000-E5DFE07DE891}" type="datetimeFigureOut">
              <a:rPr lang="en-US" smtClean="0"/>
              <a:t>29/11/16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6AEC2-3227-8348-A635-FA2191ECC833}" type="slidenum">
              <a:rPr lang="en-US" smtClean="0"/>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2B653E-4E97-8547-8000-E5DFE07DE891}" type="datetimeFigureOut">
              <a:rPr lang="en-US" smtClean="0"/>
              <a:t>29/11/16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GB" smtClean="0"/>
              <a:t>Click to edit Master title style</a:t>
            </a:r>
            <a:endParaRPr lang="en-US" dirty="0"/>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Date Placeholder 3"/>
          <p:cNvSpPr>
            <a:spLocks noGrp="1"/>
          </p:cNvSpPr>
          <p:nvPr>
            <p:ph type="dt" sz="half" idx="10"/>
          </p:nvPr>
        </p:nvSpPr>
        <p:spPr/>
        <p:txBody>
          <a:bodyPr/>
          <a:lstStyle/>
          <a:p>
            <a:fld id="{E42B653E-4E97-8547-8000-E5DFE07DE891}" type="datetimeFigureOut">
              <a:rPr lang="en-US" smtClean="0"/>
              <a:t>29/11/16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idx="1"/>
          </p:nvPr>
        </p:nvSpPr>
        <p:spPr/>
        <p:txBody>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4" name="Date Placeholder 3"/>
          <p:cNvSpPr>
            <a:spLocks noGrp="1"/>
          </p:cNvSpPr>
          <p:nvPr>
            <p:ph type="dt" sz="half" idx="10"/>
          </p:nvPr>
        </p:nvSpPr>
        <p:spPr/>
        <p:txBody>
          <a:bodyPr/>
          <a:lstStyle/>
          <a:p>
            <a:fld id="{E42B653E-4E97-8547-8000-E5DFE07DE891}" type="datetimeFigureOut">
              <a:rPr lang="en-US" smtClean="0"/>
              <a:t>29/11/16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GB" smtClean="0"/>
              <a:t>Click to edit Master title style</a:t>
            </a:r>
            <a:endParaRPr lang="en-US" dirty="0"/>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smtClean="0"/>
              <a:t>Click to edit Master text styles</a:t>
            </a:r>
          </a:p>
        </p:txBody>
      </p:sp>
      <p:sp>
        <p:nvSpPr>
          <p:cNvPr id="4" name="Date Placeholder 3"/>
          <p:cNvSpPr>
            <a:spLocks noGrp="1"/>
          </p:cNvSpPr>
          <p:nvPr>
            <p:ph type="dt" sz="half" idx="10"/>
          </p:nvPr>
        </p:nvSpPr>
        <p:spPr/>
        <p:txBody>
          <a:bodyPr/>
          <a:lstStyle/>
          <a:p>
            <a:fld id="{E42B653E-4E97-8547-8000-E5DFE07DE891}" type="datetimeFigureOut">
              <a:rPr lang="en-US" smtClean="0"/>
              <a:t>29/11/16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A6AEC2-3227-8348-A635-FA2191ECC833}" type="slidenum">
              <a:rPr lang="en-US" smtClean="0"/>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Content Placeholder 2"/>
          <p:cNvSpPr>
            <a:spLocks noGrp="1"/>
          </p:cNvSpPr>
          <p:nvPr>
            <p:ph sz="half" idx="1"/>
          </p:nvPr>
        </p:nvSpPr>
        <p:spPr>
          <a:xfrm>
            <a:off x="457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Content Placeholder 3"/>
          <p:cNvSpPr>
            <a:spLocks noGrp="1"/>
          </p:cNvSpPr>
          <p:nvPr>
            <p:ph sz="half" idx="2"/>
          </p:nvPr>
        </p:nvSpPr>
        <p:spPr>
          <a:xfrm>
            <a:off x="4648200" y="1673352"/>
            <a:ext cx="4038600" cy="471830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Date Placeholder 4"/>
          <p:cNvSpPr>
            <a:spLocks noGrp="1"/>
          </p:cNvSpPr>
          <p:nvPr>
            <p:ph type="dt" sz="half" idx="10"/>
          </p:nvPr>
        </p:nvSpPr>
        <p:spPr/>
        <p:txBody>
          <a:bodyPr/>
          <a:lstStyle/>
          <a:p>
            <a:fld id="{E42B653E-4E97-8547-8000-E5DFE07DE891}" type="datetimeFigureOut">
              <a:rPr lang="en-US" smtClean="0"/>
              <a:t>29/11/16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smtClean="0"/>
              <a:t>Click to edit Master title style</a:t>
            </a:r>
            <a:endParaRPr lang="en-US" dirty="0"/>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smtClean="0"/>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Date Placeholder 6"/>
          <p:cNvSpPr>
            <a:spLocks noGrp="1"/>
          </p:cNvSpPr>
          <p:nvPr>
            <p:ph type="dt" sz="half" idx="10"/>
          </p:nvPr>
        </p:nvSpPr>
        <p:spPr/>
        <p:txBody>
          <a:bodyPr/>
          <a:lstStyle/>
          <a:p>
            <a:fld id="{E42B653E-4E97-8547-8000-E5DFE07DE891}" type="datetimeFigureOut">
              <a:rPr lang="en-US" smtClean="0"/>
              <a:t>29/11/16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A6AEC2-3227-8348-A635-FA2191ECC833}" type="slidenum">
              <a:rPr lang="en-US" smtClean="0"/>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mtClean="0"/>
              <a:t>Click to edit Master title style</a:t>
            </a:r>
            <a:endParaRPr lang="en-US"/>
          </a:p>
        </p:txBody>
      </p:sp>
      <p:sp>
        <p:nvSpPr>
          <p:cNvPr id="3" name="Date Placeholder 2"/>
          <p:cNvSpPr>
            <a:spLocks noGrp="1"/>
          </p:cNvSpPr>
          <p:nvPr>
            <p:ph type="dt" sz="half" idx="10"/>
          </p:nvPr>
        </p:nvSpPr>
        <p:spPr/>
        <p:txBody>
          <a:bodyPr/>
          <a:lstStyle/>
          <a:p>
            <a:fld id="{E42B653E-4E97-8547-8000-E5DFE07DE891}" type="datetimeFigureOut">
              <a:rPr lang="en-US" smtClean="0"/>
              <a:t>29/11/16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2B653E-4E97-8547-8000-E5DFE07DE891}" type="datetimeFigureOut">
              <a:rPr lang="en-US" smtClean="0"/>
              <a:t>29/11/16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GB" smtClean="0"/>
              <a:t>Click to edit Master title style</a:t>
            </a:r>
            <a:endParaRPr lang="en-US" dirty="0"/>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2B653E-4E97-8547-8000-E5DFE07DE891}" type="datetimeFigureOut">
              <a:rPr lang="en-US" smtClean="0"/>
              <a:t>29/11/16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6AEC2-3227-8348-A635-FA2191ECC833}" type="slidenum">
              <a:rPr lang="en-US" smtClean="0"/>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GB" smtClean="0"/>
              <a:t>Click to edit Master title style</a:t>
            </a:r>
            <a:endParaRPr lang="en-US" dirty="0"/>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smtClean="0"/>
              <a:t>Drag picture to placeholder or click icon to add</a:t>
            </a:r>
            <a:endParaRPr lang="en-US" dirty="0"/>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smtClean="0"/>
              <a:t>Click to edit Master text styles</a:t>
            </a:r>
          </a:p>
        </p:txBody>
      </p:sp>
      <p:sp>
        <p:nvSpPr>
          <p:cNvPr id="5" name="Date Placeholder 4"/>
          <p:cNvSpPr>
            <a:spLocks noGrp="1"/>
          </p:cNvSpPr>
          <p:nvPr>
            <p:ph type="dt" sz="half" idx="10"/>
          </p:nvPr>
        </p:nvSpPr>
        <p:spPr/>
        <p:txBody>
          <a:bodyPr/>
          <a:lstStyle/>
          <a:p>
            <a:fld id="{E42B653E-4E97-8547-8000-E5DFE07DE891}" type="datetimeFigureOut">
              <a:rPr lang="en-US" smtClean="0"/>
              <a:t>29/11/16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A6AEC2-3227-8348-A635-FA2191ECC83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GB" smtClean="0"/>
              <a:t>Click to edit Master title style</a:t>
            </a:r>
            <a:endParaRPr lang="en-US" dirty="0"/>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dirty="0"/>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l">
              <a:defRPr sz="1200">
                <a:solidFill>
                  <a:srgbClr val="FFFFFF"/>
                </a:solidFill>
              </a:defRPr>
            </a:lvl1pPr>
          </a:lstStyle>
          <a:p>
            <a:fld id="{E42B653E-4E97-8547-8000-E5DFE07DE891}" type="datetimeFigureOut">
              <a:rPr lang="en-US" smtClean="0"/>
              <a:t>29/11/16</a:t>
            </a:fld>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ctr">
              <a:defRPr sz="1200">
                <a:solidFill>
                  <a:srgbClr val="FFFFFF"/>
                </a:solidFill>
              </a:defRPr>
            </a:lvl1pPr>
          </a:lstStyle>
          <a:p>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l">
              <a:defRPr sz="1400" b="1">
                <a:solidFill>
                  <a:srgbClr val="FFFFFF"/>
                </a:solidFill>
              </a:defRPr>
            </a:lvl1pPr>
          </a:lstStyle>
          <a:p>
            <a:fld id="{36A6AEC2-3227-8348-A635-FA2191ECC83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l" defTabSz="914400" rtl="0"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l" defTabSz="914400" rtl="0"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l" defTabSz="914400" rtl="0"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l" defTabSz="914400" rtl="0"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l" defTabSz="914400" rtl="0"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www.ukro.ac.uk/authoring/researcher/Documents/161118_hoc_st_brexit_report.pdf"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BREXIT</a:t>
            </a:r>
            <a:endParaRPr lang="en-US" dirty="0"/>
          </a:p>
        </p:txBody>
      </p:sp>
      <p:sp>
        <p:nvSpPr>
          <p:cNvPr id="3" name="Subtitle 2"/>
          <p:cNvSpPr>
            <a:spLocks noGrp="1"/>
          </p:cNvSpPr>
          <p:nvPr>
            <p:ph type="subTitle" idx="1"/>
          </p:nvPr>
        </p:nvSpPr>
        <p:spPr>
          <a:xfrm>
            <a:off x="685800" y="3505200"/>
            <a:ext cx="7139656" cy="1752600"/>
          </a:xfrm>
        </p:spPr>
        <p:txBody>
          <a:bodyPr/>
          <a:lstStyle/>
          <a:p>
            <a:r>
              <a:rPr lang="en-US" dirty="0" smtClean="0"/>
              <a:t>IMPLICATIONS FOR HISTORIC ENVIRONMENT INFORMATION RESOURCES</a:t>
            </a:r>
            <a:endParaRPr lang="en-US" dirty="0"/>
          </a:p>
        </p:txBody>
      </p:sp>
    </p:spTree>
    <p:extLst>
      <p:ext uri="{BB962C8B-B14F-4D97-AF65-F5344CB8AC3E}">
        <p14:creationId xmlns:p14="http://schemas.microsoft.com/office/powerpoint/2010/main" val="33891580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Challenges</a:t>
            </a:r>
            <a:endParaRPr lang="en-US" dirty="0"/>
          </a:p>
        </p:txBody>
      </p:sp>
      <p:sp>
        <p:nvSpPr>
          <p:cNvPr id="3" name="Content Placeholder 2"/>
          <p:cNvSpPr>
            <a:spLocks noGrp="1"/>
          </p:cNvSpPr>
          <p:nvPr>
            <p:ph idx="1"/>
          </p:nvPr>
        </p:nvSpPr>
        <p:spPr/>
        <p:txBody>
          <a:bodyPr/>
          <a:lstStyle/>
          <a:p>
            <a:r>
              <a:rPr lang="en-US" dirty="0" smtClean="0"/>
              <a:t>Fact and Fiction</a:t>
            </a:r>
          </a:p>
          <a:p>
            <a:r>
              <a:rPr lang="en-US" dirty="0" smtClean="0"/>
              <a:t>Loss of confidence</a:t>
            </a:r>
          </a:p>
          <a:p>
            <a:r>
              <a:rPr lang="en-US" dirty="0" smtClean="0"/>
              <a:t>Lack of clarity</a:t>
            </a:r>
          </a:p>
          <a:p>
            <a:r>
              <a:rPr lang="en-US" dirty="0" smtClean="0"/>
              <a:t>Loss of key staff</a:t>
            </a:r>
          </a:p>
          <a:p>
            <a:r>
              <a:rPr lang="en-US" dirty="0" smtClean="0"/>
              <a:t>Loss of funding</a:t>
            </a:r>
          </a:p>
          <a:p>
            <a:r>
              <a:rPr lang="en-US" dirty="0" smtClean="0"/>
              <a:t>Isolationism</a:t>
            </a:r>
          </a:p>
          <a:p>
            <a:r>
              <a:rPr lang="en-US" dirty="0" smtClean="0"/>
              <a:t>Break up of UK? – importance of FISH/ HEIRNET</a:t>
            </a:r>
            <a:endParaRPr lang="en-US" dirty="0"/>
          </a:p>
        </p:txBody>
      </p:sp>
    </p:spTree>
    <p:extLst>
      <p:ext uri="{BB962C8B-B14F-4D97-AF65-F5344CB8AC3E}">
        <p14:creationId xmlns:p14="http://schemas.microsoft.com/office/powerpoint/2010/main" val="2716569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Opportunities</a:t>
            </a:r>
            <a:endParaRPr lang="en-US" dirty="0"/>
          </a:p>
        </p:txBody>
      </p:sp>
      <p:sp>
        <p:nvSpPr>
          <p:cNvPr id="3" name="Content Placeholder 2"/>
          <p:cNvSpPr>
            <a:spLocks noGrp="1"/>
          </p:cNvSpPr>
          <p:nvPr>
            <p:ph idx="1"/>
          </p:nvPr>
        </p:nvSpPr>
        <p:spPr/>
        <p:txBody>
          <a:bodyPr/>
          <a:lstStyle/>
          <a:p>
            <a:r>
              <a:rPr lang="en-US" dirty="0" smtClean="0"/>
              <a:t>UK a full partner in H2020 for at least next two years - make the most of it!</a:t>
            </a:r>
          </a:p>
          <a:p>
            <a:r>
              <a:rPr lang="en-US" dirty="0" smtClean="0"/>
              <a:t>COST actions unaffected – important for networking</a:t>
            </a:r>
          </a:p>
          <a:p>
            <a:r>
              <a:rPr lang="en-US" dirty="0" smtClean="0"/>
              <a:t>European Research Council may follow similar model – lobby for that!</a:t>
            </a:r>
          </a:p>
          <a:p>
            <a:r>
              <a:rPr lang="en-US" dirty="0" smtClean="0"/>
              <a:t>Wider international links – North &amp; South America, China, Australasia – develop them!</a:t>
            </a:r>
            <a:endParaRPr lang="en-US" dirty="0"/>
          </a:p>
        </p:txBody>
      </p:sp>
    </p:spTree>
    <p:extLst>
      <p:ext uri="{BB962C8B-B14F-4D97-AF65-F5344CB8AC3E}">
        <p14:creationId xmlns:p14="http://schemas.microsoft.com/office/powerpoint/2010/main" val="239940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Current Relevant Initiatives</a:t>
            </a:r>
            <a:endParaRPr lang="en-US" dirty="0"/>
          </a:p>
        </p:txBody>
      </p:sp>
      <p:sp>
        <p:nvSpPr>
          <p:cNvPr id="3" name="Content Placeholder 2"/>
          <p:cNvSpPr>
            <a:spLocks noGrp="1"/>
          </p:cNvSpPr>
          <p:nvPr>
            <p:ph idx="1"/>
          </p:nvPr>
        </p:nvSpPr>
        <p:spPr>
          <a:xfrm>
            <a:off x="457200" y="1427249"/>
            <a:ext cx="8229600" cy="5250707"/>
          </a:xfrm>
        </p:spPr>
        <p:txBody>
          <a:bodyPr>
            <a:normAutofit fontScale="92500" lnSpcReduction="10000"/>
          </a:bodyPr>
          <a:lstStyle/>
          <a:p>
            <a:r>
              <a:rPr lang="en-US" dirty="0" smtClean="0"/>
              <a:t>E-infrastructure:</a:t>
            </a:r>
          </a:p>
          <a:p>
            <a:pPr lvl="1"/>
            <a:r>
              <a:rPr lang="en-US" dirty="0" smtClean="0"/>
              <a:t>ARIADNE: Italian (PIN) lead: UK partners: </a:t>
            </a:r>
            <a:r>
              <a:rPr lang="en-US" dirty="0" err="1" smtClean="0"/>
              <a:t>UoY</a:t>
            </a:r>
            <a:r>
              <a:rPr lang="en-US" dirty="0" smtClean="0"/>
              <a:t>-ADS, University of South Wales; ends Feb 2017; next phase???</a:t>
            </a:r>
          </a:p>
          <a:p>
            <a:pPr lvl="1"/>
            <a:r>
              <a:rPr lang="en-US" dirty="0" smtClean="0"/>
              <a:t>DARIAH?: French lead; no UK partner</a:t>
            </a:r>
          </a:p>
          <a:p>
            <a:pPr lvl="1"/>
            <a:r>
              <a:rPr lang="en-US" dirty="0" smtClean="0"/>
              <a:t>E-RIHS: </a:t>
            </a:r>
          </a:p>
          <a:p>
            <a:pPr lvl="2"/>
            <a:r>
              <a:rPr lang="en-US" dirty="0" smtClean="0"/>
              <a:t>Preparing E-RIHS – INFRADEV start date Feb 2017 for 3 years: </a:t>
            </a:r>
            <a:r>
              <a:rPr lang="en-US" dirty="0"/>
              <a:t>Italian (CNR) </a:t>
            </a:r>
            <a:r>
              <a:rPr lang="en-US" dirty="0" smtClean="0"/>
              <a:t>lead; UK partners: UCL, Brighton, NTU, SUERC (Glasgow), </a:t>
            </a:r>
            <a:r>
              <a:rPr lang="en-US" dirty="0" err="1" smtClean="0"/>
              <a:t>UoY</a:t>
            </a:r>
            <a:endParaRPr lang="en-US" dirty="0" smtClean="0"/>
          </a:p>
          <a:p>
            <a:pPr lvl="2"/>
            <a:r>
              <a:rPr lang="en-US" dirty="0" smtClean="0"/>
              <a:t>E-RIHS.UK – UCL lead, as above, plus Historic England, Historic Environment Scotland, British Museum, Diamond Light </a:t>
            </a:r>
            <a:r>
              <a:rPr lang="en-US" dirty="0" err="1" smtClean="0"/>
              <a:t>etc</a:t>
            </a:r>
            <a:endParaRPr lang="en-US" dirty="0" smtClean="0"/>
          </a:p>
          <a:p>
            <a:r>
              <a:rPr lang="en-US" dirty="0" smtClean="0"/>
              <a:t>COST actions (not European Commission):</a:t>
            </a:r>
          </a:p>
          <a:p>
            <a:pPr lvl="1"/>
            <a:r>
              <a:rPr lang="en-US" dirty="0" smtClean="0"/>
              <a:t>ARKWORK – Uppsala lead; UK partner: </a:t>
            </a:r>
            <a:r>
              <a:rPr lang="en-US" dirty="0" err="1" smtClean="0"/>
              <a:t>Univ</a:t>
            </a:r>
            <a:r>
              <a:rPr lang="en-US" dirty="0" smtClean="0"/>
              <a:t> of Glasgow</a:t>
            </a:r>
          </a:p>
          <a:p>
            <a:pPr lvl="1"/>
            <a:r>
              <a:rPr lang="en-US" dirty="0" smtClean="0"/>
              <a:t>SEADDA (Saving European Archaeology from a Digital Dark Age) – </a:t>
            </a:r>
            <a:r>
              <a:rPr lang="en-US" dirty="0" err="1" smtClean="0"/>
              <a:t>UoY</a:t>
            </a:r>
            <a:r>
              <a:rPr lang="en-US" dirty="0" smtClean="0"/>
              <a:t> lead</a:t>
            </a:r>
          </a:p>
          <a:p>
            <a:r>
              <a:rPr lang="en-US" dirty="0" smtClean="0"/>
              <a:t>European Detector database </a:t>
            </a:r>
            <a:r>
              <a:rPr lang="en-US" dirty="0" smtClean="0"/>
              <a:t>(North </a:t>
            </a:r>
            <a:r>
              <a:rPr lang="en-US" dirty="0"/>
              <a:t>S</a:t>
            </a:r>
            <a:r>
              <a:rPr lang="en-US" dirty="0" smtClean="0"/>
              <a:t>ea Finds) network</a:t>
            </a:r>
            <a:endParaRPr lang="en-US" dirty="0" smtClean="0"/>
          </a:p>
          <a:p>
            <a:pPr lvl="1"/>
            <a:r>
              <a:rPr lang="en-US" dirty="0" smtClean="0"/>
              <a:t>England &amp; Wales, Scotland, Denmark, Flanders, Netherlands, Finland?</a:t>
            </a:r>
          </a:p>
          <a:p>
            <a:r>
              <a:rPr lang="en-US" dirty="0" smtClean="0"/>
              <a:t>Others???</a:t>
            </a:r>
          </a:p>
        </p:txBody>
      </p:sp>
    </p:spTree>
    <p:extLst>
      <p:ext uri="{BB962C8B-B14F-4D97-AF65-F5344CB8AC3E}">
        <p14:creationId xmlns:p14="http://schemas.microsoft.com/office/powerpoint/2010/main" val="1168733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500888" cy="990600"/>
          </a:xfrm>
        </p:spPr>
        <p:txBody>
          <a:bodyPr>
            <a:normAutofit fontScale="90000"/>
          </a:bodyPr>
          <a:lstStyle/>
          <a:p>
            <a:r>
              <a:rPr lang="en-US" dirty="0" smtClean="0"/>
              <a:t>House of Commons Science &amp; Technology Committee report  - 21 Nov 2016</a:t>
            </a:r>
            <a:endParaRPr lang="en-US" dirty="0"/>
          </a:p>
        </p:txBody>
      </p:sp>
      <p:sp>
        <p:nvSpPr>
          <p:cNvPr id="3" name="Content Placeholder 2"/>
          <p:cNvSpPr>
            <a:spLocks noGrp="1"/>
          </p:cNvSpPr>
          <p:nvPr>
            <p:ph idx="1"/>
          </p:nvPr>
        </p:nvSpPr>
        <p:spPr/>
        <p:txBody>
          <a:bodyPr>
            <a:normAutofit fontScale="92500" lnSpcReduction="20000"/>
          </a:bodyPr>
          <a:lstStyle/>
          <a:p>
            <a:pPr marL="0" indent="0">
              <a:buNone/>
            </a:pPr>
            <a:r>
              <a:rPr lang="en-US" b="1" dirty="0" smtClean="0"/>
              <a:t>Recommendations:</a:t>
            </a:r>
            <a:endParaRPr lang="en-US" dirty="0"/>
          </a:p>
          <a:p>
            <a:r>
              <a:rPr lang="en-US" dirty="0" smtClean="0"/>
              <a:t>Government </a:t>
            </a:r>
            <a:r>
              <a:rPr lang="en-US" dirty="0"/>
              <a:t>should develop a comprehensive strategy to communicate messages of ongoing support for the science and research community in the context of its </a:t>
            </a:r>
            <a:r>
              <a:rPr lang="en-US" dirty="0" err="1"/>
              <a:t>Brexit</a:t>
            </a:r>
            <a:r>
              <a:rPr lang="en-US" dirty="0"/>
              <a:t> plans</a:t>
            </a:r>
            <a:r>
              <a:rPr lang="en-US" dirty="0" smtClean="0"/>
              <a:t>;</a:t>
            </a:r>
            <a:endParaRPr lang="en-US" dirty="0"/>
          </a:p>
          <a:p>
            <a:r>
              <a:rPr lang="en-US" dirty="0" smtClean="0"/>
              <a:t>Government </a:t>
            </a:r>
            <a:r>
              <a:rPr lang="en-US" dirty="0"/>
              <a:t>should be mindful of the need to clarify future immigration rules so that the UK continues to attract top-quality researchers</a:t>
            </a:r>
            <a:r>
              <a:rPr lang="en-US" dirty="0" smtClean="0"/>
              <a:t>;</a:t>
            </a:r>
            <a:endParaRPr lang="en-US" dirty="0"/>
          </a:p>
          <a:p>
            <a:r>
              <a:rPr lang="en-US" dirty="0"/>
              <a:t>A</a:t>
            </a:r>
            <a:r>
              <a:rPr lang="en-US" dirty="0" smtClean="0"/>
              <a:t>n </a:t>
            </a:r>
            <a:r>
              <a:rPr lang="en-US" dirty="0"/>
              <a:t>immediate commitment should be made to EU researchers currently working in the UK, to exempt them from any potential outfall arising from </a:t>
            </a:r>
            <a:r>
              <a:rPr lang="en-US" dirty="0" err="1"/>
              <a:t>Brexit</a:t>
            </a:r>
            <a:r>
              <a:rPr lang="en-US" dirty="0"/>
              <a:t> negotiations</a:t>
            </a:r>
            <a:r>
              <a:rPr lang="en-US" dirty="0" smtClean="0"/>
              <a:t>;</a:t>
            </a:r>
            <a:endParaRPr lang="en-US" dirty="0"/>
          </a:p>
          <a:p>
            <a:r>
              <a:rPr lang="en-US" dirty="0"/>
              <a:t>T</a:t>
            </a:r>
            <a:r>
              <a:rPr lang="en-US" dirty="0" smtClean="0"/>
              <a:t>he </a:t>
            </a:r>
            <a:r>
              <a:rPr lang="en-US" dirty="0"/>
              <a:t>interim Chair of UKRI should be formally appointed to act as a 'bridge' between the Department for Business, Energy and Industrial Strategy (BEIS) and the Department for Exiting the European Union (</a:t>
            </a:r>
            <a:r>
              <a:rPr lang="en-US" dirty="0" err="1"/>
              <a:t>DexEU</a:t>
            </a:r>
            <a:r>
              <a:rPr lang="en-US" dirty="0"/>
              <a:t>); </a:t>
            </a:r>
            <a:endParaRPr lang="en-US" dirty="0" smtClean="0"/>
          </a:p>
          <a:p>
            <a:r>
              <a:rPr lang="en-US" dirty="0" err="1" smtClean="0"/>
              <a:t>DexEU</a:t>
            </a:r>
            <a:r>
              <a:rPr lang="en-US" dirty="0" smtClean="0"/>
              <a:t> </a:t>
            </a:r>
            <a:r>
              <a:rPr lang="en-US" dirty="0"/>
              <a:t>should appoint a Chief Scientific Advisor as a matter of </a:t>
            </a:r>
            <a:r>
              <a:rPr lang="en-US" dirty="0" smtClean="0"/>
              <a:t>priority</a:t>
            </a:r>
            <a:endParaRPr lang="en-US" dirty="0"/>
          </a:p>
        </p:txBody>
      </p:sp>
    </p:spTree>
    <p:extLst>
      <p:ext uri="{BB962C8B-B14F-4D97-AF65-F5344CB8AC3E}">
        <p14:creationId xmlns:p14="http://schemas.microsoft.com/office/powerpoint/2010/main" val="163837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533400"/>
            <a:ext cx="8455125" cy="990600"/>
          </a:xfrm>
        </p:spPr>
        <p:txBody>
          <a:bodyPr>
            <a:normAutofit fontScale="90000"/>
          </a:bodyPr>
          <a:lstStyle/>
          <a:p>
            <a:r>
              <a:rPr lang="en-US" dirty="0"/>
              <a:t>House of Commons Science &amp; Technology Committee report  - 21 Nov 2016</a:t>
            </a:r>
          </a:p>
        </p:txBody>
      </p:sp>
      <p:sp>
        <p:nvSpPr>
          <p:cNvPr id="3" name="Content Placeholder 2"/>
          <p:cNvSpPr>
            <a:spLocks noGrp="1"/>
          </p:cNvSpPr>
          <p:nvPr>
            <p:ph idx="1"/>
          </p:nvPr>
        </p:nvSpPr>
        <p:spPr/>
        <p:txBody>
          <a:bodyPr>
            <a:normAutofit/>
          </a:bodyPr>
          <a:lstStyle/>
          <a:p>
            <a:pPr marL="0" indent="0">
              <a:buNone/>
            </a:pPr>
            <a:r>
              <a:rPr lang="en-US" dirty="0" smtClean="0"/>
              <a:t>“The </a:t>
            </a:r>
            <a:r>
              <a:rPr lang="en-US" dirty="0"/>
              <a:t>Government must send a clear message now that it intends to protect the UK’s strength in science. To help allay the uncertainty arising from the Referendum result, it should set out its objectives for addressing the priority areas of concern for the science community—funding, people, collaboration, regulation and </a:t>
            </a:r>
            <a:r>
              <a:rPr lang="en-US" dirty="0" smtClean="0"/>
              <a:t>facilities”</a:t>
            </a:r>
          </a:p>
          <a:p>
            <a:pPr marL="0" indent="0">
              <a:buNone/>
            </a:pPr>
            <a:r>
              <a:rPr lang="en-US" dirty="0" smtClean="0">
                <a:hlinkClick r:id="rId2"/>
              </a:rPr>
              <a:t>‪</a:t>
            </a:r>
            <a:r>
              <a:rPr lang="en-US" dirty="0" smtClean="0">
                <a:hlinkClick r:id="rId2"/>
              </a:rPr>
              <a:t>https</a:t>
            </a:r>
            <a:r>
              <a:rPr lang="en-US" dirty="0">
                <a:hlinkClick r:id="rId2"/>
              </a:rPr>
              <a:t>://www.ukro.ac.uk/authoring/researcher/Documents/161118_hoc_st_brexit_report.pdf</a:t>
            </a:r>
            <a:endParaRPr lang="en-US" dirty="0"/>
          </a:p>
          <a:p>
            <a:pPr marL="0" indent="0">
              <a:buNone/>
            </a:pPr>
            <a:endParaRPr lang="en-US" dirty="0" smtClean="0"/>
          </a:p>
          <a:p>
            <a:pPr marL="0" indent="0">
              <a:buNone/>
            </a:pPr>
            <a:r>
              <a:rPr lang="en-US" b="1" dirty="0" smtClean="0">
                <a:solidFill>
                  <a:schemeClr val="tx2">
                    <a:lumMod val="75000"/>
                  </a:schemeClr>
                </a:solidFill>
              </a:rPr>
              <a:t>23 November – Autumn statement:</a:t>
            </a:r>
            <a:endParaRPr lang="en-US" b="1" dirty="0" smtClean="0">
              <a:solidFill>
                <a:schemeClr val="tx2">
                  <a:lumMod val="75000"/>
                </a:schemeClr>
              </a:solidFill>
            </a:endParaRPr>
          </a:p>
          <a:p>
            <a:r>
              <a:rPr lang="en-US" dirty="0"/>
              <a:t>£4.7 billion to enhance the UK’s position as a world leader in science and innovation</a:t>
            </a:r>
            <a:endParaRPr lang="en-US" dirty="0"/>
          </a:p>
        </p:txBody>
      </p:sp>
    </p:spTree>
    <p:extLst>
      <p:ext uri="{BB962C8B-B14F-4D97-AF65-F5344CB8AC3E}">
        <p14:creationId xmlns:p14="http://schemas.microsoft.com/office/powerpoint/2010/main" val="237109619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华文新魏"/>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Clarity.thmx</Template>
  <TotalTime>55</TotalTime>
  <Words>510</Words>
  <Application>Microsoft Macintosh PowerPoint</Application>
  <PresentationFormat>On-screen Show (4:3)</PresentationFormat>
  <Paragraphs>41</Paragraphs>
  <Slides>6</Slides>
  <Notes>0</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Clarity</vt:lpstr>
      <vt:lpstr>BREXIT</vt:lpstr>
      <vt:lpstr>Challenges</vt:lpstr>
      <vt:lpstr>Opportunities</vt:lpstr>
      <vt:lpstr>Current Relevant Initiatives</vt:lpstr>
      <vt:lpstr>House of Commons Science &amp; Technology Committee report  - 21 Nov 2016</vt:lpstr>
      <vt:lpstr>House of Commons Science &amp; Technology Committee report  - 21 Nov 2016</vt:lpstr>
    </vt:vector>
  </TitlesOfParts>
  <Company>University of York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BREXIT</dc:title>
  <dc:creator>Julian Richards</dc:creator>
  <cp:lastModifiedBy>Julian Richards</cp:lastModifiedBy>
  <cp:revision>4</cp:revision>
  <dcterms:created xsi:type="dcterms:W3CDTF">2016-11-21T10:26:03Z</dcterms:created>
  <dcterms:modified xsi:type="dcterms:W3CDTF">2016-11-29T08:09:27Z</dcterms:modified>
</cp:coreProperties>
</file>