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프론트페이지는 다음과 같이 구상한다. 프론트페이지의 첫 지도화면은 금정구로 정한다. 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동시에 상권분석정보를 제공하는 창을 함께 띄운다. 창은 카테고리를 정할 수 있으며 클릭 시 해당 카테고리의 자세한 정보를 보여준다.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상권분석정보를 바탕으로 사이트에서 클릭 한 동의 상권 경쟁력 정도를 수치화한 도형을 보여준다. 상권분석정보를 바탕으로 평가한 결과를 시각화 하고 경쟁력의 정도를 보여준다. 만약 결과가 보통 이하로 나오면 추천지역(동)을 보여준다.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// 변수는 바뀔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// 클릭을 했을 때 범위 설정을 어떻게 해야 할지 상의.</a:t>
            </a:r>
            <a:endParaRPr/>
          </a:p>
        </p:txBody>
      </p:sp>
      <p:sp>
        <p:nvSpPr>
          <p:cNvPr id="269" name="Google Shape;26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인구 표시를 OFF로 했을 시 지도에는 다음과 같이 표출한다.</a:t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1-1. 검색어를 입력하지 않고 동시에 업종을 선택하지 않았을 때 ‘검색’버튼을 클릭했을 경우 다음과 같다</a:t>
            </a:r>
            <a:endParaRPr/>
          </a:p>
        </p:txBody>
      </p:sp>
      <p:sp>
        <p:nvSpPr>
          <p:cNvPr id="123" name="Google Shape;12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1-2. 업종을 선택하지 않았을 때 ‘검색’버튼을 클릭했을 경우 다음과 같다</a:t>
            </a:r>
            <a:endParaRPr/>
          </a:p>
        </p:txBody>
      </p:sp>
      <p:sp>
        <p:nvSpPr>
          <p:cNvPr id="143" name="Google Shape;14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1-3. 검색어를 입력하지 않고 업종을 선택한 뒤 ‘검색’버튼을 클릭했을 경우 다음과 같다</a:t>
            </a:r>
            <a:endParaRPr/>
          </a:p>
        </p:txBody>
      </p:sp>
      <p:sp>
        <p:nvSpPr>
          <p:cNvPr id="163" name="Google Shape;16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1-4. 다음과 같은 검색어를 입력했을 때 검색결과가 없다는 창을 보여준다.</a:t>
            </a:r>
            <a:endParaRPr/>
          </a:p>
        </p:txBody>
      </p:sp>
      <p:sp>
        <p:nvSpPr>
          <p:cNvPr id="185" name="Google Shape;18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// 줌 표시 추가 해야 함. 3level이 구, 4level이 동 이렇게 설정해도 괜찮을까?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구에 해당하는 면적은 테두리로 표시한다.(ex) 카카오맵). 구청과 동사무소에 인구수를 표출한다.</a:t>
            </a:r>
            <a:endParaRPr/>
          </a:p>
        </p:txBody>
      </p:sp>
      <p:sp>
        <p:nvSpPr>
          <p:cNvPr id="204" name="Google Shape;20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구청에 인구수를 고정으로 했을 시 다음과 같이 나타낼 수 있다. 동으로 검색하거나 스크롤할 때는 동사무소에 각 동의 인구수를 표출한다. </a:t>
            </a:r>
            <a:endParaRPr/>
          </a:p>
        </p:txBody>
      </p:sp>
      <p:sp>
        <p:nvSpPr>
          <p:cNvPr id="226" name="Google Shape;22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유저가 금정구 구서동을 검색하고 업종을 대형마트로 선택해서 클릭 했을 시 화면이다. </a:t>
            </a:r>
            <a:endParaRPr/>
          </a:p>
        </p:txBody>
      </p:sp>
      <p:sp>
        <p:nvSpPr>
          <p:cNvPr id="248" name="Google Shape;24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이(가) 표시된 사진&#10;&#10;자동 생성된 설명" id="89" name="Google Shape;89;p13"/>
          <p:cNvPicPr preferRelativeResize="0"/>
          <p:nvPr/>
        </p:nvPicPr>
        <p:blipFill rotWithShape="1">
          <a:blip r:embed="rId3">
            <a:alphaModFix/>
          </a:blip>
          <a:srcRect b="11434" l="0" r="0" t="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3"/>
          <p:cNvGrpSpPr/>
          <p:nvPr/>
        </p:nvGrpSpPr>
        <p:grpSpPr>
          <a:xfrm>
            <a:off x="274611" y="360515"/>
            <a:ext cx="3302777" cy="1070209"/>
            <a:chOff x="274611" y="360515"/>
            <a:chExt cx="3302777" cy="1070209"/>
          </a:xfrm>
        </p:grpSpPr>
        <p:sp>
          <p:nvSpPr>
            <p:cNvPr id="91" name="Google Shape;91;p13"/>
            <p:cNvSpPr txBox="1"/>
            <p:nvPr/>
          </p:nvSpPr>
          <p:spPr>
            <a:xfrm>
              <a:off x="391874" y="543979"/>
              <a:ext cx="2142779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검색어를 입력하십시오</a:t>
              </a:r>
              <a:endParaRPr/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2678415" y="543979"/>
              <a:ext cx="720812" cy="307777"/>
            </a:xfrm>
            <a:prstGeom prst="rect">
              <a:avLst/>
            </a:prstGeom>
            <a:solidFill>
              <a:srgbClr val="B3C6E7"/>
            </a:solidFill>
            <a:ln cap="flat" cmpd="sng" w="9525">
              <a:solidFill>
                <a:srgbClr val="B3C6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74611" y="360515"/>
              <a:ext cx="3302777" cy="674703"/>
            </a:xfrm>
            <a:prstGeom prst="rect">
              <a:avLst/>
            </a:prstGeom>
            <a:solidFill>
              <a:srgbClr val="969696">
                <a:alpha val="17254"/>
              </a:srgbClr>
            </a:solidFill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74611" y="1122947"/>
              <a:ext cx="673769" cy="307777"/>
            </a:xfrm>
            <a:prstGeom prst="rect">
              <a:avLst/>
            </a:prstGeom>
            <a:solidFill>
              <a:srgbClr val="FBE4D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</a:t>
              </a:r>
              <a:endParaRPr/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1089705" y="1122947"/>
              <a:ext cx="2487683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업종을 선택하십시오</a:t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278911" y="1180582"/>
              <a:ext cx="240632" cy="192506"/>
            </a:xfrm>
            <a:prstGeom prst="flowChartMerg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3807884" y="335069"/>
            <a:ext cx="1471863" cy="385736"/>
            <a:chOff x="5474369" y="1604211"/>
            <a:chExt cx="1471863" cy="385736"/>
          </a:xfrm>
        </p:grpSpPr>
        <p:sp>
          <p:nvSpPr>
            <p:cNvPr id="98" name="Google Shape;98;p13"/>
            <p:cNvSpPr/>
            <p:nvPr/>
          </p:nvSpPr>
          <p:spPr>
            <a:xfrm>
              <a:off x="5474369" y="1604211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6096000" y="1604211"/>
              <a:ext cx="850232" cy="3775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0" name="Google Shape;100;p13"/>
          <p:cNvGrpSpPr/>
          <p:nvPr/>
        </p:nvGrpSpPr>
        <p:grpSpPr>
          <a:xfrm>
            <a:off x="6107465" y="2755611"/>
            <a:ext cx="1328132" cy="852987"/>
            <a:chOff x="6096000" y="2855437"/>
            <a:chExt cx="1328132" cy="852987"/>
          </a:xfrm>
        </p:grpSpPr>
        <p:sp>
          <p:nvSpPr>
            <p:cNvPr id="101" name="Google Shape;101;p13"/>
            <p:cNvSpPr/>
            <p:nvPr/>
          </p:nvSpPr>
          <p:spPr>
            <a:xfrm rot="8522230">
              <a:off x="6168133" y="3035035"/>
              <a:ext cx="753762" cy="493791"/>
            </a:xfrm>
            <a:prstGeom prst="teardrop">
              <a:avLst>
                <a:gd fmla="val 100000" name="adj"/>
              </a:avLst>
            </a:prstGeom>
            <a:solidFill>
              <a:srgbClr val="2E75B5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6213169" y="3102205"/>
              <a:ext cx="12109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0.2M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이(가) 표시된 사진&#10;&#10;자동 생성된 설명" id="271" name="Google Shape;2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2"/>
          <p:cNvSpPr/>
          <p:nvPr/>
        </p:nvSpPr>
        <p:spPr>
          <a:xfrm>
            <a:off x="8562879" y="0"/>
            <a:ext cx="3629121" cy="6858000"/>
          </a:xfrm>
          <a:prstGeom prst="rect">
            <a:avLst/>
          </a:prstGeom>
          <a:solidFill>
            <a:srgbClr val="FEE599">
              <a:alpha val="84705"/>
            </a:srgbClr>
          </a:solidFill>
          <a:ln cap="flat" cmpd="sng" w="12700">
            <a:solidFill>
              <a:srgbClr val="31538F">
                <a:alpha val="2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22"/>
          <p:cNvSpPr/>
          <p:nvPr/>
        </p:nvSpPr>
        <p:spPr>
          <a:xfrm rot="8522230">
            <a:off x="4749127" y="5230201"/>
            <a:ext cx="211005" cy="214689"/>
          </a:xfrm>
          <a:prstGeom prst="teardrop">
            <a:avLst>
              <a:gd fmla="val 100000" name="adj"/>
            </a:avLst>
          </a:prstGeom>
          <a:solidFill>
            <a:srgbClr val="E1A9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4" name="Google Shape;274;p22"/>
          <p:cNvCxnSpPr/>
          <p:nvPr/>
        </p:nvCxnSpPr>
        <p:spPr>
          <a:xfrm>
            <a:off x="8562879" y="1105794"/>
            <a:ext cx="362912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5" name="Google Shape;275;p22"/>
          <p:cNvCxnSpPr/>
          <p:nvPr/>
        </p:nvCxnSpPr>
        <p:spPr>
          <a:xfrm>
            <a:off x="8562879" y="3035817"/>
            <a:ext cx="362912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22"/>
          <p:cNvSpPr txBox="1"/>
          <p:nvPr/>
        </p:nvSpPr>
        <p:spPr>
          <a:xfrm>
            <a:off x="10487721" y="267865"/>
            <a:ext cx="10662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월평균매출</a:t>
            </a:r>
            <a:endParaRPr/>
          </a:p>
        </p:txBody>
      </p:sp>
      <p:sp>
        <p:nvSpPr>
          <p:cNvPr id="277" name="Google Shape;277;p22"/>
          <p:cNvSpPr txBox="1"/>
          <p:nvPr/>
        </p:nvSpPr>
        <p:spPr>
          <a:xfrm>
            <a:off x="10589321" y="570310"/>
            <a:ext cx="10662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유동인구</a:t>
            </a:r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9337674" y="271708"/>
            <a:ext cx="6449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임대료</a:t>
            </a:r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9144935" y="564301"/>
            <a:ext cx="12508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연령대및 성별</a:t>
            </a:r>
            <a:endParaRPr/>
          </a:p>
        </p:txBody>
      </p:sp>
      <p:pic>
        <p:nvPicPr>
          <p:cNvPr descr="텍스트, 지도이(가) 표시된 사진&#10;&#10;자동 생성된 설명" id="280" name="Google Shape;280;p22"/>
          <p:cNvPicPr preferRelativeResize="0"/>
          <p:nvPr/>
        </p:nvPicPr>
        <p:blipFill rotWithShape="1">
          <a:blip r:embed="rId4">
            <a:alphaModFix/>
          </a:blip>
          <a:srcRect b="0" l="2135" r="0" t="0"/>
          <a:stretch/>
        </p:blipFill>
        <p:spPr>
          <a:xfrm>
            <a:off x="9049317" y="1480072"/>
            <a:ext cx="2475660" cy="135508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2"/>
          <p:cNvSpPr txBox="1"/>
          <p:nvPr/>
        </p:nvSpPr>
        <p:spPr>
          <a:xfrm>
            <a:off x="8700036" y="1208657"/>
            <a:ext cx="21406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월평균매출</a:t>
            </a:r>
            <a:endParaRPr/>
          </a:p>
        </p:txBody>
      </p:sp>
      <p:grpSp>
        <p:nvGrpSpPr>
          <p:cNvPr id="282" name="Google Shape;282;p22"/>
          <p:cNvGrpSpPr/>
          <p:nvPr/>
        </p:nvGrpSpPr>
        <p:grpSpPr>
          <a:xfrm>
            <a:off x="8768581" y="3209435"/>
            <a:ext cx="3780008" cy="2855317"/>
            <a:chOff x="8626887" y="3145790"/>
            <a:chExt cx="3780008" cy="2855317"/>
          </a:xfrm>
        </p:grpSpPr>
        <p:sp>
          <p:nvSpPr>
            <p:cNvPr id="283" name="Google Shape;283;p22"/>
            <p:cNvSpPr txBox="1"/>
            <p:nvPr/>
          </p:nvSpPr>
          <p:spPr>
            <a:xfrm>
              <a:off x="10764914" y="5720002"/>
              <a:ext cx="94174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경쟁업체</a:t>
              </a:r>
              <a:endParaRPr/>
            </a:p>
          </p:txBody>
        </p:sp>
        <p:sp>
          <p:nvSpPr>
            <p:cNvPr id="284" name="Google Shape;284;p22"/>
            <p:cNvSpPr txBox="1"/>
            <p:nvPr/>
          </p:nvSpPr>
          <p:spPr>
            <a:xfrm>
              <a:off x="8626887" y="4132763"/>
              <a:ext cx="49950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변수</a:t>
              </a:r>
              <a:endParaRPr/>
            </a:p>
          </p:txBody>
        </p:sp>
        <p:sp>
          <p:nvSpPr>
            <p:cNvPr id="285" name="Google Shape;285;p22"/>
            <p:cNvSpPr txBox="1"/>
            <p:nvPr/>
          </p:nvSpPr>
          <p:spPr>
            <a:xfrm>
              <a:off x="9099052" y="5754886"/>
              <a:ext cx="94174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유동인구</a:t>
              </a:r>
              <a:endParaRPr/>
            </a:p>
          </p:txBody>
        </p:sp>
        <p:sp>
          <p:nvSpPr>
            <p:cNvPr id="286" name="Google Shape;286;p22"/>
            <p:cNvSpPr txBox="1"/>
            <p:nvPr/>
          </p:nvSpPr>
          <p:spPr>
            <a:xfrm>
              <a:off x="9924894" y="3145790"/>
              <a:ext cx="94174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평균매출</a:t>
              </a:r>
              <a:endParaRPr/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11465146" y="4141612"/>
              <a:ext cx="94174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임대료</a:t>
              </a:r>
              <a:endParaRPr/>
            </a:p>
          </p:txBody>
        </p:sp>
      </p:grpSp>
      <p:sp>
        <p:nvSpPr>
          <p:cNvPr id="288" name="Google Shape;288;p22"/>
          <p:cNvSpPr/>
          <p:nvPr/>
        </p:nvSpPr>
        <p:spPr>
          <a:xfrm>
            <a:off x="9471405" y="3779103"/>
            <a:ext cx="1882066" cy="1740024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p22"/>
          <p:cNvGrpSpPr/>
          <p:nvPr/>
        </p:nvGrpSpPr>
        <p:grpSpPr>
          <a:xfrm>
            <a:off x="9156138" y="3489594"/>
            <a:ext cx="2512599" cy="2353420"/>
            <a:chOff x="4921189" y="460872"/>
            <a:chExt cx="2512599" cy="2353420"/>
          </a:xfrm>
        </p:grpSpPr>
        <p:sp>
          <p:nvSpPr>
            <p:cNvPr id="290" name="Google Shape;290;p22"/>
            <p:cNvSpPr/>
            <p:nvPr/>
          </p:nvSpPr>
          <p:spPr>
            <a:xfrm>
              <a:off x="4921189" y="460872"/>
              <a:ext cx="2512599" cy="235342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381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5306107" y="821404"/>
              <a:ext cx="1742764" cy="1632356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381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5687846" y="1178960"/>
              <a:ext cx="979284" cy="917244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381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3" name="Google Shape;293;p22"/>
          <p:cNvSpPr/>
          <p:nvPr/>
        </p:nvSpPr>
        <p:spPr>
          <a:xfrm>
            <a:off x="9272065" y="3522776"/>
            <a:ext cx="1979716" cy="2183903"/>
          </a:xfrm>
          <a:custGeom>
            <a:rect b="b" l="l" r="r" t="t"/>
            <a:pathLst>
              <a:path extrusionOk="0" h="2183903" w="1979716">
                <a:moveTo>
                  <a:pt x="0" y="877692"/>
                </a:moveTo>
                <a:lnTo>
                  <a:pt x="1136339" y="0"/>
                </a:lnTo>
                <a:lnTo>
                  <a:pt x="1979716" y="939835"/>
                </a:lnTo>
                <a:lnTo>
                  <a:pt x="1842215" y="2183902"/>
                </a:lnTo>
                <a:lnTo>
                  <a:pt x="483729" y="2183903"/>
                </a:lnTo>
                <a:lnTo>
                  <a:pt x="0" y="87769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4" name="Google Shape;294;p22"/>
          <p:cNvGrpSpPr/>
          <p:nvPr/>
        </p:nvGrpSpPr>
        <p:grpSpPr>
          <a:xfrm>
            <a:off x="8991916" y="6121288"/>
            <a:ext cx="3148552" cy="412555"/>
            <a:chOff x="9062940" y="6121288"/>
            <a:chExt cx="3148552" cy="412555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9088201" y="6121288"/>
              <a:ext cx="2799040" cy="185516"/>
              <a:chOff x="9088201" y="6121288"/>
              <a:chExt cx="2799040" cy="185516"/>
            </a:xfrm>
          </p:grpSpPr>
          <p:sp>
            <p:nvSpPr>
              <p:cNvPr id="296" name="Google Shape;296;p22"/>
              <p:cNvSpPr/>
              <p:nvPr/>
            </p:nvSpPr>
            <p:spPr>
              <a:xfrm>
                <a:off x="9088201" y="6127449"/>
                <a:ext cx="559808" cy="179355"/>
              </a:xfrm>
              <a:prstGeom prst="rect">
                <a:avLst/>
              </a:prstGeom>
              <a:solidFill>
                <a:schemeClr val="accent2"/>
              </a:solidFill>
              <a:ln cap="flat" cmpd="sng" w="12700">
                <a:solidFill>
                  <a:srgbClr val="AC5B2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7" name="Google Shape;297;p22"/>
              <p:cNvSpPr/>
              <p:nvPr/>
            </p:nvSpPr>
            <p:spPr>
              <a:xfrm>
                <a:off x="9648009" y="6127449"/>
                <a:ext cx="559808" cy="179355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8" name="Google Shape;298;p22"/>
              <p:cNvSpPr/>
              <p:nvPr/>
            </p:nvSpPr>
            <p:spPr>
              <a:xfrm>
                <a:off x="10207817" y="6121288"/>
                <a:ext cx="559808" cy="179355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9" name="Google Shape;299;p22"/>
              <p:cNvSpPr/>
              <p:nvPr/>
            </p:nvSpPr>
            <p:spPr>
              <a:xfrm>
                <a:off x="10767625" y="6121288"/>
                <a:ext cx="559808" cy="179355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" name="Google Shape;300;p22"/>
              <p:cNvSpPr/>
              <p:nvPr/>
            </p:nvSpPr>
            <p:spPr>
              <a:xfrm>
                <a:off x="11327433" y="6127448"/>
                <a:ext cx="559808" cy="17935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01" name="Google Shape;301;p22"/>
            <p:cNvSpPr txBox="1"/>
            <p:nvPr/>
          </p:nvSpPr>
          <p:spPr>
            <a:xfrm>
              <a:off x="9062940" y="6306804"/>
              <a:ext cx="65450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dk1"/>
                  </a:solidFill>
                  <a:latin typeface="Gulimche"/>
                  <a:ea typeface="Gulimche"/>
                  <a:cs typeface="Gulimche"/>
                  <a:sym typeface="Gulimche"/>
                </a:rPr>
                <a:t>매우좋음</a:t>
              </a:r>
              <a:endParaRPr b="1" sz="800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endParaRPr>
            </a:p>
          </p:txBody>
        </p:sp>
        <p:sp>
          <p:nvSpPr>
            <p:cNvPr id="302" name="Google Shape;302;p22"/>
            <p:cNvSpPr txBox="1"/>
            <p:nvPr/>
          </p:nvSpPr>
          <p:spPr>
            <a:xfrm>
              <a:off x="9736942" y="6306804"/>
              <a:ext cx="49739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dk1"/>
                  </a:solidFill>
                  <a:latin typeface="Gulimche"/>
                  <a:ea typeface="Gulimche"/>
                  <a:cs typeface="Gulimche"/>
                  <a:sym typeface="Gulimche"/>
                </a:rPr>
                <a:t>좋음</a:t>
              </a:r>
              <a:endParaRPr/>
            </a:p>
          </p:txBody>
        </p:sp>
        <p:sp>
          <p:nvSpPr>
            <p:cNvPr id="303" name="Google Shape;303;p22"/>
            <p:cNvSpPr txBox="1"/>
            <p:nvPr/>
          </p:nvSpPr>
          <p:spPr>
            <a:xfrm>
              <a:off x="10281885" y="6318399"/>
              <a:ext cx="65450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dk1"/>
                  </a:solidFill>
                  <a:latin typeface="Gulimche"/>
                  <a:ea typeface="Gulimche"/>
                  <a:cs typeface="Gulimche"/>
                  <a:sym typeface="Gulimche"/>
                </a:rPr>
                <a:t>보통</a:t>
              </a:r>
              <a:endParaRPr/>
            </a:p>
          </p:txBody>
        </p:sp>
        <p:sp>
          <p:nvSpPr>
            <p:cNvPr id="304" name="Google Shape;304;p22"/>
            <p:cNvSpPr txBox="1"/>
            <p:nvPr/>
          </p:nvSpPr>
          <p:spPr>
            <a:xfrm>
              <a:off x="10740992" y="6318399"/>
              <a:ext cx="65450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dk1"/>
                  </a:solidFill>
                  <a:latin typeface="Gulimche"/>
                  <a:ea typeface="Gulimche"/>
                  <a:cs typeface="Gulimche"/>
                  <a:sym typeface="Gulimche"/>
                </a:rPr>
                <a:t>좋지 않음</a:t>
              </a:r>
              <a:endParaRPr/>
            </a:p>
          </p:txBody>
        </p:sp>
        <p:sp>
          <p:nvSpPr>
            <p:cNvPr id="305" name="Google Shape;305;p22"/>
            <p:cNvSpPr txBox="1"/>
            <p:nvPr/>
          </p:nvSpPr>
          <p:spPr>
            <a:xfrm>
              <a:off x="11300799" y="6318399"/>
              <a:ext cx="91069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chemeClr val="dk1"/>
                  </a:solidFill>
                  <a:latin typeface="Gulimche"/>
                  <a:ea typeface="Gulimche"/>
                  <a:cs typeface="Gulimche"/>
                  <a:sym typeface="Gulimche"/>
                </a:rPr>
                <a:t>매우 좋지 않음</a:t>
              </a:r>
              <a:endParaRPr/>
            </a:p>
          </p:txBody>
        </p:sp>
      </p:grpSp>
      <p:grpSp>
        <p:nvGrpSpPr>
          <p:cNvPr id="306" name="Google Shape;306;p22"/>
          <p:cNvGrpSpPr/>
          <p:nvPr/>
        </p:nvGrpSpPr>
        <p:grpSpPr>
          <a:xfrm>
            <a:off x="274611" y="335069"/>
            <a:ext cx="5005136" cy="1095656"/>
            <a:chOff x="274611" y="335069"/>
            <a:chExt cx="5005136" cy="1095656"/>
          </a:xfrm>
        </p:grpSpPr>
        <p:grpSp>
          <p:nvGrpSpPr>
            <p:cNvPr id="307" name="Google Shape;307;p22"/>
            <p:cNvGrpSpPr/>
            <p:nvPr/>
          </p:nvGrpSpPr>
          <p:grpSpPr>
            <a:xfrm>
              <a:off x="3807884" y="335069"/>
              <a:ext cx="1471863" cy="386410"/>
              <a:chOff x="3807884" y="335069"/>
              <a:chExt cx="1471863" cy="386410"/>
            </a:xfrm>
          </p:grpSpPr>
          <p:sp>
            <p:nvSpPr>
              <p:cNvPr id="308" name="Google Shape;308;p22"/>
              <p:cNvSpPr/>
              <p:nvPr/>
            </p:nvSpPr>
            <p:spPr>
              <a:xfrm>
                <a:off x="3807884" y="335069"/>
                <a:ext cx="850232" cy="385736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ON  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" name="Google Shape;309;p22"/>
              <p:cNvSpPr/>
              <p:nvPr/>
            </p:nvSpPr>
            <p:spPr>
              <a:xfrm>
                <a:off x="4429515" y="343947"/>
                <a:ext cx="850232" cy="377532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1905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10" name="Google Shape;310;p22"/>
            <p:cNvSpPr txBox="1"/>
            <p:nvPr/>
          </p:nvSpPr>
          <p:spPr>
            <a:xfrm>
              <a:off x="391874" y="543979"/>
              <a:ext cx="2142779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금정구 구서동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1" name="Google Shape;311;p22"/>
            <p:cNvSpPr txBox="1"/>
            <p:nvPr/>
          </p:nvSpPr>
          <p:spPr>
            <a:xfrm>
              <a:off x="2678415" y="543979"/>
              <a:ext cx="720812" cy="307777"/>
            </a:xfrm>
            <a:prstGeom prst="rect">
              <a:avLst/>
            </a:prstGeom>
            <a:solidFill>
              <a:srgbClr val="B3C6E7"/>
            </a:solidFill>
            <a:ln cap="flat" cmpd="sng" w="9525">
              <a:solidFill>
                <a:srgbClr val="B3C6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300778" y="360515"/>
              <a:ext cx="3302777" cy="674703"/>
            </a:xfrm>
            <a:prstGeom prst="rect">
              <a:avLst/>
            </a:prstGeom>
            <a:solidFill>
              <a:srgbClr val="969696">
                <a:alpha val="17254"/>
              </a:srgbClr>
            </a:solidFill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74611" y="1122947"/>
              <a:ext cx="673769" cy="307777"/>
            </a:xfrm>
            <a:prstGeom prst="rect">
              <a:avLst/>
            </a:prstGeom>
            <a:solidFill>
              <a:srgbClr val="FBE4D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</a:t>
              </a:r>
              <a:endParaRPr/>
            </a:p>
          </p:txBody>
        </p:sp>
        <p:grpSp>
          <p:nvGrpSpPr>
            <p:cNvPr id="314" name="Google Shape;314;p22"/>
            <p:cNvGrpSpPr/>
            <p:nvPr/>
          </p:nvGrpSpPr>
          <p:grpSpPr>
            <a:xfrm>
              <a:off x="1089705" y="1122947"/>
              <a:ext cx="2487683" cy="307778"/>
              <a:chOff x="1089705" y="1737014"/>
              <a:chExt cx="2487683" cy="307778"/>
            </a:xfrm>
          </p:grpSpPr>
          <p:sp>
            <p:nvSpPr>
              <p:cNvPr id="315" name="Google Shape;315;p22"/>
              <p:cNvSpPr/>
              <p:nvPr/>
            </p:nvSpPr>
            <p:spPr>
              <a:xfrm>
                <a:off x="1089705" y="1737014"/>
                <a:ext cx="2487683" cy="307778"/>
              </a:xfrm>
              <a:prstGeom prst="rect">
                <a:avLst/>
              </a:prstGeom>
              <a:solidFill>
                <a:srgbClr val="7F7F7F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대형마트</a:t>
                </a:r>
                <a:endParaRPr/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3278911" y="1794650"/>
                <a:ext cx="240632" cy="192506"/>
              </a:xfrm>
              <a:prstGeom prst="flowChartMerg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17" name="Google Shape;317;p22"/>
          <p:cNvSpPr/>
          <p:nvPr/>
        </p:nvSpPr>
        <p:spPr>
          <a:xfrm>
            <a:off x="2212015" y="2589800"/>
            <a:ext cx="3580779" cy="3488147"/>
          </a:xfrm>
          <a:prstGeom prst="ellipse">
            <a:avLst/>
          </a:prstGeom>
          <a:solidFill>
            <a:srgbClr val="AEABAB">
              <a:alpha val="28627"/>
            </a:srgbClr>
          </a:solidFill>
          <a:ln cap="flat" cmpd="sng" w="12700">
            <a:solidFill>
              <a:srgbClr val="FF0000">
                <a:alpha val="2862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이(가) 표시된 사진&#10;&#10;자동 생성된 설명" id="108" name="Google Shape;108;p14"/>
          <p:cNvPicPr preferRelativeResize="0"/>
          <p:nvPr/>
        </p:nvPicPr>
        <p:blipFill rotWithShape="1">
          <a:blip r:embed="rId3">
            <a:alphaModFix/>
          </a:blip>
          <a:srcRect b="11434" l="0" r="0" t="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4"/>
          <p:cNvGrpSpPr/>
          <p:nvPr/>
        </p:nvGrpSpPr>
        <p:grpSpPr>
          <a:xfrm>
            <a:off x="274611" y="360515"/>
            <a:ext cx="3302777" cy="1070209"/>
            <a:chOff x="274611" y="360515"/>
            <a:chExt cx="3302777" cy="1070209"/>
          </a:xfrm>
        </p:grpSpPr>
        <p:sp>
          <p:nvSpPr>
            <p:cNvPr id="110" name="Google Shape;110;p14"/>
            <p:cNvSpPr txBox="1"/>
            <p:nvPr/>
          </p:nvSpPr>
          <p:spPr>
            <a:xfrm>
              <a:off x="391874" y="543979"/>
              <a:ext cx="2142779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검색어를 입력하십시오</a:t>
              </a:r>
              <a:endParaRPr/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2678415" y="543979"/>
              <a:ext cx="720812" cy="307777"/>
            </a:xfrm>
            <a:prstGeom prst="rect">
              <a:avLst/>
            </a:prstGeom>
            <a:solidFill>
              <a:srgbClr val="B3C6E7"/>
            </a:solidFill>
            <a:ln cap="flat" cmpd="sng" w="9525">
              <a:solidFill>
                <a:srgbClr val="B3C6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74611" y="360515"/>
              <a:ext cx="3302777" cy="674703"/>
            </a:xfrm>
            <a:prstGeom prst="rect">
              <a:avLst/>
            </a:prstGeom>
            <a:solidFill>
              <a:srgbClr val="969696">
                <a:alpha val="17254"/>
              </a:srgbClr>
            </a:solidFill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74611" y="1122947"/>
              <a:ext cx="673769" cy="307777"/>
            </a:xfrm>
            <a:prstGeom prst="rect">
              <a:avLst/>
            </a:prstGeom>
            <a:solidFill>
              <a:srgbClr val="FBE4D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</a:t>
              </a:r>
              <a:endParaRPr/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1089705" y="1122947"/>
              <a:ext cx="2487683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업종을 선택하십시오</a:t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278911" y="1180582"/>
              <a:ext cx="240632" cy="192506"/>
            </a:xfrm>
            <a:prstGeom prst="flowChartMerg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6" name="Google Shape;116;p14"/>
          <p:cNvSpPr txBox="1"/>
          <p:nvPr/>
        </p:nvSpPr>
        <p:spPr>
          <a:xfrm>
            <a:off x="5896161" y="2702264"/>
            <a:ext cx="1210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0.2M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3818020" y="331303"/>
            <a:ext cx="1295401" cy="390110"/>
            <a:chOff x="3769894" y="331303"/>
            <a:chExt cx="1295401" cy="390110"/>
          </a:xfrm>
        </p:grpSpPr>
        <p:sp>
          <p:nvSpPr>
            <p:cNvPr id="118" name="Google Shape;118;p14"/>
            <p:cNvSpPr/>
            <p:nvPr/>
          </p:nvSpPr>
          <p:spPr>
            <a:xfrm>
              <a:off x="4215063" y="331303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OFF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3769894" y="335677"/>
              <a:ext cx="713874" cy="385736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이(가) 표시된 사진&#10;&#10;자동 생성된 설명" id="125" name="Google Shape;125;p15"/>
          <p:cNvPicPr preferRelativeResize="0"/>
          <p:nvPr/>
        </p:nvPicPr>
        <p:blipFill rotWithShape="1">
          <a:blip r:embed="rId3">
            <a:alphaModFix/>
          </a:blip>
          <a:srcRect b="11434" l="0" r="0" t="0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5"/>
          <p:cNvGrpSpPr/>
          <p:nvPr/>
        </p:nvGrpSpPr>
        <p:grpSpPr>
          <a:xfrm>
            <a:off x="274611" y="360515"/>
            <a:ext cx="3302777" cy="1070209"/>
            <a:chOff x="274611" y="360515"/>
            <a:chExt cx="3302777" cy="1070209"/>
          </a:xfrm>
        </p:grpSpPr>
        <p:sp>
          <p:nvSpPr>
            <p:cNvPr id="127" name="Google Shape;127;p15"/>
            <p:cNvSpPr txBox="1"/>
            <p:nvPr/>
          </p:nvSpPr>
          <p:spPr>
            <a:xfrm>
              <a:off x="391874" y="543979"/>
              <a:ext cx="2142779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검색어를 입력하십시오</a:t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2678415" y="543979"/>
              <a:ext cx="720812" cy="307777"/>
            </a:xfrm>
            <a:prstGeom prst="rect">
              <a:avLst/>
            </a:prstGeom>
            <a:solidFill>
              <a:srgbClr val="B3C6E7"/>
            </a:solidFill>
            <a:ln cap="flat" cmpd="sng" w="9525">
              <a:solidFill>
                <a:srgbClr val="B3C6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74611" y="360515"/>
              <a:ext cx="3302777" cy="674703"/>
            </a:xfrm>
            <a:prstGeom prst="rect">
              <a:avLst/>
            </a:prstGeom>
            <a:solidFill>
              <a:srgbClr val="969696">
                <a:alpha val="17254"/>
              </a:srgbClr>
            </a:solidFill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74611" y="1122947"/>
              <a:ext cx="673769" cy="307777"/>
            </a:xfrm>
            <a:prstGeom prst="rect">
              <a:avLst/>
            </a:prstGeom>
            <a:solidFill>
              <a:srgbClr val="FBE4D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</a:t>
              </a:r>
              <a:endParaRPr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1089705" y="1122947"/>
              <a:ext cx="2487683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업종을 선택하십시오</a:t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278911" y="1180582"/>
              <a:ext cx="240632" cy="192506"/>
            </a:xfrm>
            <a:prstGeom prst="flowChartMerg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3807884" y="335069"/>
            <a:ext cx="1471863" cy="385736"/>
            <a:chOff x="5474369" y="1604211"/>
            <a:chExt cx="1471863" cy="385736"/>
          </a:xfrm>
        </p:grpSpPr>
        <p:sp>
          <p:nvSpPr>
            <p:cNvPr id="134" name="Google Shape;134;p15"/>
            <p:cNvSpPr/>
            <p:nvPr/>
          </p:nvSpPr>
          <p:spPr>
            <a:xfrm>
              <a:off x="5474369" y="1604211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096000" y="1604211"/>
              <a:ext cx="850232" cy="3775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" name="Google Shape;136;p15"/>
          <p:cNvGrpSpPr/>
          <p:nvPr/>
        </p:nvGrpSpPr>
        <p:grpSpPr>
          <a:xfrm>
            <a:off x="5778992" y="2455496"/>
            <a:ext cx="1328132" cy="852987"/>
            <a:chOff x="6096000" y="2855437"/>
            <a:chExt cx="1328132" cy="852987"/>
          </a:xfrm>
        </p:grpSpPr>
        <p:sp>
          <p:nvSpPr>
            <p:cNvPr id="137" name="Google Shape;137;p15"/>
            <p:cNvSpPr/>
            <p:nvPr/>
          </p:nvSpPr>
          <p:spPr>
            <a:xfrm rot="8522230">
              <a:off x="6168133" y="3035035"/>
              <a:ext cx="753762" cy="493791"/>
            </a:xfrm>
            <a:prstGeom prst="teardrop">
              <a:avLst>
                <a:gd fmla="val 100000" name="adj"/>
              </a:avLst>
            </a:prstGeom>
            <a:solidFill>
              <a:srgbClr val="2E75B5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6213169" y="3102205"/>
              <a:ext cx="12109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0.2M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9" name="Google Shape;139;p15"/>
          <p:cNvSpPr/>
          <p:nvPr/>
        </p:nvSpPr>
        <p:spPr>
          <a:xfrm>
            <a:off x="3304674" y="697866"/>
            <a:ext cx="5582652" cy="2518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Error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입력하고 업종을 선택하십시오.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이(가) 표시된 사진&#10;&#10;자동 생성된 설명" id="145" name="Google Shape;145;p16"/>
          <p:cNvPicPr preferRelativeResize="0"/>
          <p:nvPr/>
        </p:nvPicPr>
        <p:blipFill rotWithShape="1">
          <a:blip r:embed="rId3">
            <a:alphaModFix/>
          </a:blip>
          <a:srcRect b="11434" l="0" r="0" t="0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16"/>
          <p:cNvGrpSpPr/>
          <p:nvPr/>
        </p:nvGrpSpPr>
        <p:grpSpPr>
          <a:xfrm>
            <a:off x="5581096" y="2388326"/>
            <a:ext cx="1328132" cy="852987"/>
            <a:chOff x="6096000" y="2855437"/>
            <a:chExt cx="1328132" cy="852987"/>
          </a:xfrm>
        </p:grpSpPr>
        <p:sp>
          <p:nvSpPr>
            <p:cNvPr id="147" name="Google Shape;147;p16"/>
            <p:cNvSpPr/>
            <p:nvPr/>
          </p:nvSpPr>
          <p:spPr>
            <a:xfrm rot="8522230">
              <a:off x="6168133" y="3035035"/>
              <a:ext cx="753762" cy="493791"/>
            </a:xfrm>
            <a:prstGeom prst="teardrop">
              <a:avLst>
                <a:gd fmla="val 100000" name="adj"/>
              </a:avLst>
            </a:prstGeom>
            <a:solidFill>
              <a:srgbClr val="2E75B5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6213169" y="3102205"/>
              <a:ext cx="12109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0.2M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9" name="Google Shape;149;p16"/>
          <p:cNvGrpSpPr/>
          <p:nvPr/>
        </p:nvGrpSpPr>
        <p:grpSpPr>
          <a:xfrm>
            <a:off x="274144" y="353433"/>
            <a:ext cx="3303244" cy="1077291"/>
            <a:chOff x="274144" y="353433"/>
            <a:chExt cx="3303244" cy="1077291"/>
          </a:xfrm>
        </p:grpSpPr>
        <p:sp>
          <p:nvSpPr>
            <p:cNvPr id="150" name="Google Shape;150;p16"/>
            <p:cNvSpPr txBox="1"/>
            <p:nvPr/>
          </p:nvSpPr>
          <p:spPr>
            <a:xfrm>
              <a:off x="391874" y="543979"/>
              <a:ext cx="2142779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금정구</a:t>
              </a:r>
              <a:endParaRPr/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2678415" y="543979"/>
              <a:ext cx="720812" cy="307777"/>
            </a:xfrm>
            <a:prstGeom prst="rect">
              <a:avLst/>
            </a:prstGeom>
            <a:solidFill>
              <a:srgbClr val="B3C6E7"/>
            </a:solidFill>
            <a:ln cap="flat" cmpd="sng" w="9525">
              <a:solidFill>
                <a:srgbClr val="B3C6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74144" y="353433"/>
              <a:ext cx="3302777" cy="674703"/>
            </a:xfrm>
            <a:prstGeom prst="rect">
              <a:avLst/>
            </a:prstGeom>
            <a:solidFill>
              <a:srgbClr val="969696">
                <a:alpha val="17254"/>
              </a:srgbClr>
            </a:solidFill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74611" y="1122947"/>
              <a:ext cx="673769" cy="307777"/>
            </a:xfrm>
            <a:prstGeom prst="rect">
              <a:avLst/>
            </a:prstGeom>
            <a:solidFill>
              <a:srgbClr val="FBE4D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</a:t>
              </a:r>
              <a:endParaRPr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1089705" y="1122947"/>
              <a:ext cx="2487683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업종을 선택하십시오</a:t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278911" y="1180582"/>
              <a:ext cx="240632" cy="192506"/>
            </a:xfrm>
            <a:prstGeom prst="flowChartMerg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3807884" y="335069"/>
            <a:ext cx="1471863" cy="385736"/>
            <a:chOff x="5474369" y="1604211"/>
            <a:chExt cx="1471863" cy="385736"/>
          </a:xfrm>
        </p:grpSpPr>
        <p:sp>
          <p:nvSpPr>
            <p:cNvPr id="157" name="Google Shape;157;p16"/>
            <p:cNvSpPr/>
            <p:nvPr/>
          </p:nvSpPr>
          <p:spPr>
            <a:xfrm>
              <a:off x="5474369" y="1604211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096000" y="1604211"/>
              <a:ext cx="850232" cy="3775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9" name="Google Shape;159;p16"/>
          <p:cNvSpPr/>
          <p:nvPr/>
        </p:nvSpPr>
        <p:spPr>
          <a:xfrm>
            <a:off x="3304674" y="697866"/>
            <a:ext cx="5582652" cy="25186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Error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업종을 선택하십시오.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이(가) 표시된 사진&#10;&#10;자동 생성된 설명" id="165" name="Google Shape;165;p17"/>
          <p:cNvPicPr preferRelativeResize="0"/>
          <p:nvPr/>
        </p:nvPicPr>
        <p:blipFill rotWithShape="1">
          <a:blip r:embed="rId3">
            <a:alphaModFix/>
          </a:blip>
          <a:srcRect b="11434" l="0" r="0" t="0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7"/>
          <p:cNvGrpSpPr/>
          <p:nvPr/>
        </p:nvGrpSpPr>
        <p:grpSpPr>
          <a:xfrm>
            <a:off x="5581096" y="2388326"/>
            <a:ext cx="1328132" cy="852987"/>
            <a:chOff x="6096000" y="2855437"/>
            <a:chExt cx="1328132" cy="852987"/>
          </a:xfrm>
        </p:grpSpPr>
        <p:sp>
          <p:nvSpPr>
            <p:cNvPr id="167" name="Google Shape;167;p17"/>
            <p:cNvSpPr/>
            <p:nvPr/>
          </p:nvSpPr>
          <p:spPr>
            <a:xfrm rot="8522230">
              <a:off x="6168133" y="3035035"/>
              <a:ext cx="753762" cy="493791"/>
            </a:xfrm>
            <a:prstGeom prst="teardrop">
              <a:avLst>
                <a:gd fmla="val 100000" name="adj"/>
              </a:avLst>
            </a:prstGeom>
            <a:solidFill>
              <a:srgbClr val="2E75B5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6213169" y="3102205"/>
              <a:ext cx="12109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0.2M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9" name="Google Shape;169;p17"/>
          <p:cNvGrpSpPr/>
          <p:nvPr/>
        </p:nvGrpSpPr>
        <p:grpSpPr>
          <a:xfrm>
            <a:off x="3807884" y="335069"/>
            <a:ext cx="1471863" cy="385736"/>
            <a:chOff x="5474369" y="1604211"/>
            <a:chExt cx="1471863" cy="385736"/>
          </a:xfrm>
        </p:grpSpPr>
        <p:sp>
          <p:nvSpPr>
            <p:cNvPr id="170" name="Google Shape;170;p17"/>
            <p:cNvSpPr/>
            <p:nvPr/>
          </p:nvSpPr>
          <p:spPr>
            <a:xfrm>
              <a:off x="5474369" y="1604211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096000" y="1604211"/>
              <a:ext cx="850232" cy="3775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2" name="Google Shape;172;p17"/>
          <p:cNvSpPr txBox="1"/>
          <p:nvPr/>
        </p:nvSpPr>
        <p:spPr>
          <a:xfrm>
            <a:off x="391874" y="543979"/>
            <a:ext cx="2142779" cy="30777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입력하십시오</a:t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2678415" y="543979"/>
            <a:ext cx="720812" cy="307777"/>
          </a:xfrm>
          <a:prstGeom prst="rect">
            <a:avLst/>
          </a:prstGeom>
          <a:solidFill>
            <a:srgbClr val="B3C6E7"/>
          </a:solidFill>
          <a:ln cap="flat" cmpd="sng" w="9525">
            <a:solidFill>
              <a:srgbClr val="B3C6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274611" y="360515"/>
            <a:ext cx="3302777" cy="674703"/>
          </a:xfrm>
          <a:prstGeom prst="rect">
            <a:avLst/>
          </a:prstGeom>
          <a:solidFill>
            <a:srgbClr val="969696">
              <a:alpha val="17254"/>
            </a:srgbClr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274611" y="1122947"/>
            <a:ext cx="673769" cy="30777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1089705" y="1122947"/>
            <a:ext cx="2487683" cy="30777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업종을 선택하십시오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3278911" y="1180582"/>
            <a:ext cx="240632" cy="192506"/>
          </a:xfrm>
          <a:prstGeom prst="flowChartMerg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089705" y="1430725"/>
            <a:ext cx="2487683" cy="3077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편의점</a:t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1089705" y="1737014"/>
            <a:ext cx="2487683" cy="307778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대형마트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1087690" y="2033217"/>
            <a:ext cx="2487683" cy="3077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슈퍼마켓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3304661" y="1796129"/>
            <a:ext cx="5582700" cy="2518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Error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입력하십시오.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이(가) 표시된 사진&#10;&#10;자동 생성된 설명" id="187" name="Google Shape;187;p18"/>
          <p:cNvPicPr preferRelativeResize="0"/>
          <p:nvPr/>
        </p:nvPicPr>
        <p:blipFill rotWithShape="1">
          <a:blip r:embed="rId3">
            <a:alphaModFix/>
          </a:blip>
          <a:srcRect b="11434" l="0" r="0" t="0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391874" y="543979"/>
            <a:ext cx="2142779" cy="30777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2678415" y="543979"/>
            <a:ext cx="720812" cy="307777"/>
          </a:xfrm>
          <a:prstGeom prst="rect">
            <a:avLst/>
          </a:prstGeom>
          <a:solidFill>
            <a:srgbClr val="B3C6E7"/>
          </a:solidFill>
          <a:ln cap="flat" cmpd="sng" w="9525">
            <a:solidFill>
              <a:srgbClr val="B3C6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274611" y="348983"/>
            <a:ext cx="3302777" cy="674703"/>
          </a:xfrm>
          <a:prstGeom prst="rect">
            <a:avLst/>
          </a:prstGeom>
          <a:solidFill>
            <a:srgbClr val="969696">
              <a:alpha val="17254"/>
            </a:srgbClr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274611" y="1122947"/>
            <a:ext cx="673769" cy="30777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1089705" y="1122947"/>
            <a:ext cx="2487683" cy="30777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업종을 선택하십시오</a:t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278911" y="1180582"/>
            <a:ext cx="240632" cy="192506"/>
          </a:xfrm>
          <a:prstGeom prst="flowChartMerg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4" name="Google Shape;194;p18"/>
          <p:cNvGrpSpPr/>
          <p:nvPr/>
        </p:nvGrpSpPr>
        <p:grpSpPr>
          <a:xfrm>
            <a:off x="3807884" y="335069"/>
            <a:ext cx="1471863" cy="385736"/>
            <a:chOff x="5474369" y="1604211"/>
            <a:chExt cx="1471863" cy="385736"/>
          </a:xfrm>
        </p:grpSpPr>
        <p:sp>
          <p:nvSpPr>
            <p:cNvPr id="195" name="Google Shape;195;p18"/>
            <p:cNvSpPr/>
            <p:nvPr/>
          </p:nvSpPr>
          <p:spPr>
            <a:xfrm>
              <a:off x="5474369" y="1604211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6096000" y="1604211"/>
              <a:ext cx="850232" cy="3775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7" name="Google Shape;197;p18"/>
          <p:cNvGrpSpPr/>
          <p:nvPr/>
        </p:nvGrpSpPr>
        <p:grpSpPr>
          <a:xfrm>
            <a:off x="6116344" y="2819480"/>
            <a:ext cx="1328132" cy="852987"/>
            <a:chOff x="6096000" y="2855437"/>
            <a:chExt cx="1328132" cy="852987"/>
          </a:xfrm>
        </p:grpSpPr>
        <p:sp>
          <p:nvSpPr>
            <p:cNvPr id="198" name="Google Shape;198;p18"/>
            <p:cNvSpPr/>
            <p:nvPr/>
          </p:nvSpPr>
          <p:spPr>
            <a:xfrm rot="8522230">
              <a:off x="6168133" y="3035035"/>
              <a:ext cx="753762" cy="493791"/>
            </a:xfrm>
            <a:prstGeom prst="teardrop">
              <a:avLst>
                <a:gd fmla="val 100000" name="adj"/>
              </a:avLst>
            </a:prstGeom>
            <a:solidFill>
              <a:srgbClr val="2E75B5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6213169" y="3102205"/>
              <a:ext cx="12109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0.2M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0" name="Google Shape;200;p18"/>
          <p:cNvSpPr/>
          <p:nvPr/>
        </p:nvSpPr>
        <p:spPr>
          <a:xfrm>
            <a:off x="391874" y="851756"/>
            <a:ext cx="2142779" cy="22198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검색결과가 없습니다.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지도이(가) 표시된 사진&#10;&#10;자동 생성된 설명" id="206" name="Google Shape;206;p19"/>
          <p:cNvPicPr preferRelativeResize="0"/>
          <p:nvPr/>
        </p:nvPicPr>
        <p:blipFill rotWithShape="1">
          <a:blip r:embed="rId3">
            <a:alphaModFix/>
          </a:blip>
          <a:srcRect b="11434" l="0" r="0" t="0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19"/>
          <p:cNvGrpSpPr/>
          <p:nvPr/>
        </p:nvGrpSpPr>
        <p:grpSpPr>
          <a:xfrm>
            <a:off x="3807884" y="335069"/>
            <a:ext cx="1471863" cy="385736"/>
            <a:chOff x="5474369" y="1604211"/>
            <a:chExt cx="1471863" cy="385736"/>
          </a:xfrm>
        </p:grpSpPr>
        <p:sp>
          <p:nvSpPr>
            <p:cNvPr id="208" name="Google Shape;208;p19"/>
            <p:cNvSpPr/>
            <p:nvPr/>
          </p:nvSpPr>
          <p:spPr>
            <a:xfrm>
              <a:off x="5474369" y="1604211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6096000" y="1604211"/>
              <a:ext cx="850232" cy="3775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" name="Google Shape;210;p19"/>
          <p:cNvGrpSpPr/>
          <p:nvPr/>
        </p:nvGrpSpPr>
        <p:grpSpPr>
          <a:xfrm>
            <a:off x="6101175" y="2834708"/>
            <a:ext cx="1328132" cy="852987"/>
            <a:chOff x="6096000" y="2855437"/>
            <a:chExt cx="1328132" cy="852987"/>
          </a:xfrm>
        </p:grpSpPr>
        <p:sp>
          <p:nvSpPr>
            <p:cNvPr id="211" name="Google Shape;211;p19"/>
            <p:cNvSpPr/>
            <p:nvPr/>
          </p:nvSpPr>
          <p:spPr>
            <a:xfrm rot="8522230">
              <a:off x="6168133" y="3035035"/>
              <a:ext cx="753762" cy="493791"/>
            </a:xfrm>
            <a:prstGeom prst="teardrop">
              <a:avLst>
                <a:gd fmla="val 100000" name="adj"/>
              </a:avLst>
            </a:prstGeom>
            <a:solidFill>
              <a:srgbClr val="2E75B5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12;p19"/>
            <p:cNvSpPr txBox="1"/>
            <p:nvPr/>
          </p:nvSpPr>
          <p:spPr>
            <a:xfrm>
              <a:off x="6213169" y="3102205"/>
              <a:ext cx="12109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0.2M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274611" y="335069"/>
            <a:ext cx="3302777" cy="1095656"/>
            <a:chOff x="274611" y="335069"/>
            <a:chExt cx="3302777" cy="1095656"/>
          </a:xfrm>
        </p:grpSpPr>
        <p:sp>
          <p:nvSpPr>
            <p:cNvPr id="214" name="Google Shape;214;p19"/>
            <p:cNvSpPr txBox="1"/>
            <p:nvPr/>
          </p:nvSpPr>
          <p:spPr>
            <a:xfrm>
              <a:off x="391874" y="543979"/>
              <a:ext cx="2142779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금정구</a:t>
              </a:r>
              <a:endParaRPr/>
            </a:p>
          </p:txBody>
        </p:sp>
        <p:sp>
          <p:nvSpPr>
            <p:cNvPr id="215" name="Google Shape;215;p19"/>
            <p:cNvSpPr txBox="1"/>
            <p:nvPr/>
          </p:nvSpPr>
          <p:spPr>
            <a:xfrm>
              <a:off x="2678415" y="543979"/>
              <a:ext cx="720812" cy="307777"/>
            </a:xfrm>
            <a:prstGeom prst="rect">
              <a:avLst/>
            </a:prstGeom>
            <a:solidFill>
              <a:srgbClr val="B3C6E7"/>
            </a:solidFill>
            <a:ln cap="flat" cmpd="sng" w="9525">
              <a:solidFill>
                <a:srgbClr val="B3C6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274611" y="335069"/>
              <a:ext cx="3302777" cy="674703"/>
            </a:xfrm>
            <a:prstGeom prst="rect">
              <a:avLst/>
            </a:prstGeom>
            <a:solidFill>
              <a:srgbClr val="969696">
                <a:alpha val="17254"/>
              </a:srgbClr>
            </a:solidFill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274611" y="1122947"/>
              <a:ext cx="673769" cy="307777"/>
            </a:xfrm>
            <a:prstGeom prst="rect">
              <a:avLst/>
            </a:prstGeom>
            <a:solidFill>
              <a:srgbClr val="FBE4D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</a:t>
              </a:r>
              <a:endParaRPr/>
            </a:p>
          </p:txBody>
        </p:sp>
        <p:grpSp>
          <p:nvGrpSpPr>
            <p:cNvPr id="218" name="Google Shape;218;p19"/>
            <p:cNvGrpSpPr/>
            <p:nvPr/>
          </p:nvGrpSpPr>
          <p:grpSpPr>
            <a:xfrm>
              <a:off x="1089705" y="1122947"/>
              <a:ext cx="2487683" cy="307778"/>
              <a:chOff x="1089705" y="1737014"/>
              <a:chExt cx="2487683" cy="307778"/>
            </a:xfrm>
          </p:grpSpPr>
          <p:sp>
            <p:nvSpPr>
              <p:cNvPr id="219" name="Google Shape;219;p19"/>
              <p:cNvSpPr/>
              <p:nvPr/>
            </p:nvSpPr>
            <p:spPr>
              <a:xfrm>
                <a:off x="1089705" y="1737014"/>
                <a:ext cx="2487683" cy="307778"/>
              </a:xfrm>
              <a:prstGeom prst="rect">
                <a:avLst/>
              </a:prstGeom>
              <a:solidFill>
                <a:srgbClr val="7F7F7F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대형마트</a:t>
                </a: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278911" y="1794650"/>
                <a:ext cx="240632" cy="192506"/>
              </a:xfrm>
              <a:prstGeom prst="flowChartMerg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21" name="Google Shape;221;p19"/>
          <p:cNvSpPr/>
          <p:nvPr/>
        </p:nvSpPr>
        <p:spPr>
          <a:xfrm rot="8522230">
            <a:off x="6157465" y="2905012"/>
            <a:ext cx="211005" cy="214689"/>
          </a:xfrm>
          <a:prstGeom prst="teardrop">
            <a:avLst>
              <a:gd fmla="val 100000" name="adj"/>
            </a:avLst>
          </a:prstGeom>
          <a:solidFill>
            <a:srgbClr val="E1A9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9"/>
          <p:cNvSpPr/>
          <p:nvPr/>
        </p:nvSpPr>
        <p:spPr>
          <a:xfrm rot="8522230">
            <a:off x="6025888" y="4637637"/>
            <a:ext cx="211005" cy="214689"/>
          </a:xfrm>
          <a:prstGeom prst="teardrop">
            <a:avLst>
              <a:gd fmla="val 100000" name="adj"/>
            </a:avLst>
          </a:prstGeom>
          <a:solidFill>
            <a:srgbClr val="E1A9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0"/>
          <p:cNvGrpSpPr/>
          <p:nvPr/>
        </p:nvGrpSpPr>
        <p:grpSpPr>
          <a:xfrm>
            <a:off x="7866657" y="2447477"/>
            <a:ext cx="1478393" cy="729823"/>
            <a:chOff x="6096000" y="2855437"/>
            <a:chExt cx="1328132" cy="852987"/>
          </a:xfrm>
        </p:grpSpPr>
        <p:sp>
          <p:nvSpPr>
            <p:cNvPr id="230" name="Google Shape;230;p20"/>
            <p:cNvSpPr/>
            <p:nvPr/>
          </p:nvSpPr>
          <p:spPr>
            <a:xfrm rot="8522230">
              <a:off x="6168133" y="3035035"/>
              <a:ext cx="753762" cy="493791"/>
            </a:xfrm>
            <a:prstGeom prst="teardrop">
              <a:avLst>
                <a:gd fmla="val 100000" name="adj"/>
              </a:avLst>
            </a:prstGeom>
            <a:solidFill>
              <a:srgbClr val="2E75B5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p20"/>
            <p:cNvSpPr txBox="1"/>
            <p:nvPr/>
          </p:nvSpPr>
          <p:spPr>
            <a:xfrm>
              <a:off x="6213169" y="3102205"/>
              <a:ext cx="12109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0.2M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274611" y="335069"/>
            <a:ext cx="3302777" cy="1095656"/>
            <a:chOff x="274611" y="335069"/>
            <a:chExt cx="3302777" cy="1095656"/>
          </a:xfrm>
        </p:grpSpPr>
        <p:sp>
          <p:nvSpPr>
            <p:cNvPr id="233" name="Google Shape;233;p20"/>
            <p:cNvSpPr txBox="1"/>
            <p:nvPr/>
          </p:nvSpPr>
          <p:spPr>
            <a:xfrm>
              <a:off x="391874" y="543979"/>
              <a:ext cx="2142779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금정구</a:t>
              </a:r>
              <a:endParaRPr/>
            </a:p>
          </p:txBody>
        </p:sp>
        <p:sp>
          <p:nvSpPr>
            <p:cNvPr id="234" name="Google Shape;234;p20"/>
            <p:cNvSpPr txBox="1"/>
            <p:nvPr/>
          </p:nvSpPr>
          <p:spPr>
            <a:xfrm>
              <a:off x="2678415" y="543979"/>
              <a:ext cx="720812" cy="307777"/>
            </a:xfrm>
            <a:prstGeom prst="rect">
              <a:avLst/>
            </a:prstGeom>
            <a:solidFill>
              <a:srgbClr val="B3C6E7"/>
            </a:solidFill>
            <a:ln cap="flat" cmpd="sng" w="9525">
              <a:solidFill>
                <a:srgbClr val="B3C6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</a:t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274611" y="335069"/>
              <a:ext cx="3302777" cy="674703"/>
            </a:xfrm>
            <a:prstGeom prst="rect">
              <a:avLst/>
            </a:prstGeom>
            <a:solidFill>
              <a:srgbClr val="969696">
                <a:alpha val="17254"/>
              </a:srgbClr>
            </a:solidFill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274611" y="1122947"/>
              <a:ext cx="673769" cy="307777"/>
            </a:xfrm>
            <a:prstGeom prst="rect">
              <a:avLst/>
            </a:prstGeom>
            <a:solidFill>
              <a:srgbClr val="FBE4D4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</a:t>
              </a:r>
              <a:endParaRPr/>
            </a:p>
          </p:txBody>
        </p:sp>
        <p:grpSp>
          <p:nvGrpSpPr>
            <p:cNvPr id="237" name="Google Shape;237;p20"/>
            <p:cNvGrpSpPr/>
            <p:nvPr/>
          </p:nvGrpSpPr>
          <p:grpSpPr>
            <a:xfrm>
              <a:off x="1089705" y="1122947"/>
              <a:ext cx="2487683" cy="307778"/>
              <a:chOff x="1089705" y="1737014"/>
              <a:chExt cx="2487683" cy="307778"/>
            </a:xfrm>
          </p:grpSpPr>
          <p:sp>
            <p:nvSpPr>
              <p:cNvPr id="238" name="Google Shape;238;p20"/>
              <p:cNvSpPr/>
              <p:nvPr/>
            </p:nvSpPr>
            <p:spPr>
              <a:xfrm>
                <a:off x="1089705" y="1737014"/>
                <a:ext cx="2487683" cy="307778"/>
              </a:xfrm>
              <a:prstGeom prst="rect">
                <a:avLst/>
              </a:prstGeom>
              <a:solidFill>
                <a:srgbClr val="7F7F7F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대형마트</a:t>
                </a:r>
                <a:endParaRPr/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3278911" y="1794650"/>
                <a:ext cx="240632" cy="192506"/>
              </a:xfrm>
              <a:prstGeom prst="flowChartMerg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40" name="Google Shape;240;p20"/>
          <p:cNvSpPr/>
          <p:nvPr/>
        </p:nvSpPr>
        <p:spPr>
          <a:xfrm rot="8522230">
            <a:off x="7902289" y="2537757"/>
            <a:ext cx="211005" cy="214689"/>
          </a:xfrm>
          <a:prstGeom prst="teardrop">
            <a:avLst>
              <a:gd fmla="val 100000" name="adj"/>
            </a:avLst>
          </a:prstGeom>
          <a:solidFill>
            <a:srgbClr val="E1A9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0"/>
          <p:cNvSpPr/>
          <p:nvPr/>
        </p:nvSpPr>
        <p:spPr>
          <a:xfrm rot="8522230">
            <a:off x="7753075" y="4171106"/>
            <a:ext cx="211005" cy="214689"/>
          </a:xfrm>
          <a:prstGeom prst="teardrop">
            <a:avLst>
              <a:gd fmla="val 100000" name="adj"/>
            </a:avLst>
          </a:prstGeom>
          <a:solidFill>
            <a:srgbClr val="E1A9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2" name="Google Shape;242;p20"/>
          <p:cNvGrpSpPr/>
          <p:nvPr/>
        </p:nvGrpSpPr>
        <p:grpSpPr>
          <a:xfrm>
            <a:off x="3780975" y="311457"/>
            <a:ext cx="1471863" cy="386410"/>
            <a:chOff x="5474369" y="1604211"/>
            <a:chExt cx="1471863" cy="386410"/>
          </a:xfrm>
        </p:grpSpPr>
        <p:sp>
          <p:nvSpPr>
            <p:cNvPr id="243" name="Google Shape;243;p20"/>
            <p:cNvSpPr/>
            <p:nvPr/>
          </p:nvSpPr>
          <p:spPr>
            <a:xfrm>
              <a:off x="5474369" y="1604211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6096000" y="1613089"/>
              <a:ext cx="850232" cy="3775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지도이(가) 표시된 사진&#10;&#10;자동 생성된 설명" id="251" name="Google Shape;251;p21"/>
          <p:cNvPicPr preferRelativeResize="0"/>
          <p:nvPr/>
        </p:nvPicPr>
        <p:blipFill rotWithShape="1">
          <a:blip r:embed="rId3">
            <a:alphaModFix/>
          </a:blip>
          <a:srcRect b="3464" l="0" r="0" t="54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21"/>
          <p:cNvGrpSpPr/>
          <p:nvPr/>
        </p:nvGrpSpPr>
        <p:grpSpPr>
          <a:xfrm>
            <a:off x="3807884" y="335069"/>
            <a:ext cx="1471863" cy="386410"/>
            <a:chOff x="3807884" y="335069"/>
            <a:chExt cx="1471863" cy="386410"/>
          </a:xfrm>
        </p:grpSpPr>
        <p:sp>
          <p:nvSpPr>
            <p:cNvPr id="253" name="Google Shape;253;p21"/>
            <p:cNvSpPr/>
            <p:nvPr/>
          </p:nvSpPr>
          <p:spPr>
            <a:xfrm>
              <a:off x="3807884" y="335069"/>
              <a:ext cx="850232" cy="38573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4429515" y="343947"/>
              <a:ext cx="850232" cy="37753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5" name="Google Shape;255;p21"/>
          <p:cNvSpPr txBox="1"/>
          <p:nvPr/>
        </p:nvSpPr>
        <p:spPr>
          <a:xfrm>
            <a:off x="391874" y="543979"/>
            <a:ext cx="2142779" cy="30777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금정구 구서동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2678415" y="543979"/>
            <a:ext cx="720812" cy="307777"/>
          </a:xfrm>
          <a:prstGeom prst="rect">
            <a:avLst/>
          </a:prstGeom>
          <a:solidFill>
            <a:srgbClr val="B3C6E7"/>
          </a:solidFill>
          <a:ln cap="flat" cmpd="sng" w="9525">
            <a:solidFill>
              <a:srgbClr val="B3C6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00778" y="360515"/>
            <a:ext cx="3302777" cy="674703"/>
          </a:xfrm>
          <a:prstGeom prst="rect">
            <a:avLst/>
          </a:prstGeom>
          <a:solidFill>
            <a:srgbClr val="969696">
              <a:alpha val="17254"/>
            </a:srgbClr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274611" y="1122947"/>
            <a:ext cx="673769" cy="30777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endParaRPr/>
          </a:p>
        </p:txBody>
      </p:sp>
      <p:grpSp>
        <p:nvGrpSpPr>
          <p:cNvPr id="259" name="Google Shape;259;p21"/>
          <p:cNvGrpSpPr/>
          <p:nvPr/>
        </p:nvGrpSpPr>
        <p:grpSpPr>
          <a:xfrm>
            <a:off x="1089705" y="1122947"/>
            <a:ext cx="2487683" cy="307778"/>
            <a:chOff x="1089705" y="1737014"/>
            <a:chExt cx="2487683" cy="307778"/>
          </a:xfrm>
        </p:grpSpPr>
        <p:sp>
          <p:nvSpPr>
            <p:cNvPr id="260" name="Google Shape;260;p21"/>
            <p:cNvSpPr/>
            <p:nvPr/>
          </p:nvSpPr>
          <p:spPr>
            <a:xfrm>
              <a:off x="1089705" y="1737014"/>
              <a:ext cx="2487683" cy="307778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대형마트</a:t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3278911" y="1794650"/>
              <a:ext cx="240632" cy="192506"/>
            </a:xfrm>
            <a:prstGeom prst="flowChartMerg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2" name="Google Shape;262;p21"/>
          <p:cNvGrpSpPr/>
          <p:nvPr/>
        </p:nvGrpSpPr>
        <p:grpSpPr>
          <a:xfrm>
            <a:off x="8966075" y="5290648"/>
            <a:ext cx="1328132" cy="852987"/>
            <a:chOff x="6096000" y="2855437"/>
            <a:chExt cx="1328132" cy="852987"/>
          </a:xfrm>
        </p:grpSpPr>
        <p:sp>
          <p:nvSpPr>
            <p:cNvPr id="263" name="Google Shape;263;p21"/>
            <p:cNvSpPr/>
            <p:nvPr/>
          </p:nvSpPr>
          <p:spPr>
            <a:xfrm rot="8522230">
              <a:off x="6168133" y="3035035"/>
              <a:ext cx="753762" cy="493791"/>
            </a:xfrm>
            <a:prstGeom prst="teardrop">
              <a:avLst>
                <a:gd fmla="val 100000" name="adj"/>
              </a:avLst>
            </a:prstGeom>
            <a:solidFill>
              <a:srgbClr val="2E75B5"/>
            </a:solidFill>
            <a:ln cap="flat" cmpd="sng" w="12700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p21"/>
            <p:cNvSpPr txBox="1"/>
            <p:nvPr/>
          </p:nvSpPr>
          <p:spPr>
            <a:xfrm>
              <a:off x="6213169" y="3102205"/>
              <a:ext cx="12109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0.2M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5" name="Google Shape;265;p21"/>
          <p:cNvSpPr/>
          <p:nvPr/>
        </p:nvSpPr>
        <p:spPr>
          <a:xfrm rot="8522230">
            <a:off x="8856277" y="4183396"/>
            <a:ext cx="211005" cy="214689"/>
          </a:xfrm>
          <a:prstGeom prst="teardrop">
            <a:avLst>
              <a:gd fmla="val 100000" name="adj"/>
            </a:avLst>
          </a:prstGeom>
          <a:solidFill>
            <a:srgbClr val="E1A9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