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481" r:id="rId2"/>
    <p:sldId id="1220" r:id="rId3"/>
    <p:sldId id="1341" r:id="rId4"/>
    <p:sldId id="1336" r:id="rId5"/>
    <p:sldId id="1312" r:id="rId6"/>
    <p:sldId id="1263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45469"/>
    <a:srgbClr val="FBB62B"/>
    <a:srgbClr val="364D65"/>
    <a:srgbClr val="19232E"/>
    <a:srgbClr val="2F2F2F"/>
    <a:srgbClr val="FBC81F"/>
    <a:srgbClr val="2C4054"/>
    <a:srgbClr val="FADF35"/>
    <a:srgbClr val="666666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9" autoAdjust="0"/>
    <p:restoredTop sz="99409" autoAdjust="0"/>
  </p:normalViewPr>
  <p:slideViewPr>
    <p:cSldViewPr snapToGrid="0" snapToObjects="1">
      <p:cViewPr varScale="1">
        <p:scale>
          <a:sx n="43" d="100"/>
          <a:sy n="43" d="100"/>
        </p:scale>
        <p:origin x="610" y="7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8794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7916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5026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04" r:id="rId3"/>
    <p:sldLayoutId id="2147483829" r:id="rId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82103\Desktop\&#45800;&#44592;%20&#49328;&#50629;&#54801;&#47141;&#52404;\&#51473;&#44036;%20&#48156;&#54364;\&#51088;&#52824;&#44396;&#45800;&#50948;%20&#49436;&#50872;%20&#49373;&#54876;&#51064;&#44396;%20&#51068;&#48324;%20&#51665;&#44228;&#54364;.csv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82103\Desktop\&#45800;&#44592;%20&#49328;&#50629;&#54801;&#47141;&#52404;\&#51473;&#44036;%20&#48156;&#54364;\select_busan.csv" TargetMode="External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file:///C:\Users\82103\Desktop\&#45800;&#44592;%20&#49328;&#50629;&#54801;&#47141;&#52404;\&#51473;&#44036;%20&#48156;&#54364;\people_seoul.csv" TargetMode="External"/><Relationship Id="rId4" Type="http://schemas.openxmlformats.org/officeDocument/2006/relationships/oleObject" Target="file:///C:\Users\82103\Desktop\&#45800;&#44592;%20&#49328;&#50629;&#54801;&#47141;&#52404;\&#51473;&#44036;%20&#48156;&#54364;\select_seoul.csv" TargetMode="Externa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1371600" y="8717116"/>
            <a:ext cx="20312743" cy="1598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주제 </a:t>
            </a:r>
            <a:r>
              <a:rPr lang="en-US" altLang="ko-KR" sz="3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ko-KR" altLang="en-US" sz="3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취득한 데이터를 재가공하여 행정구역</a:t>
            </a:r>
            <a:r>
              <a:rPr lang="en-US" altLang="ko-KR" sz="3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,</a:t>
            </a:r>
            <a:r>
              <a:rPr lang="ko-KR" altLang="en-US" sz="3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업종을 기본으로 하는 </a:t>
            </a:r>
            <a:endParaRPr lang="en-US" altLang="ko-KR" sz="3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ko-KR" altLang="en-US" sz="3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상권분석 웹 서비스를 구성</a:t>
            </a:r>
            <a:endParaRPr lang="en-US" altLang="ko-KR" sz="3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173403" y="5613995"/>
            <a:ext cx="1807546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ko-KR" altLang="en-US" sz="8800" b="1" spc="1200" dirty="0" err="1">
                <a:solidFill>
                  <a:schemeClr val="tx2"/>
                </a:solidFill>
                <a:latin typeface="Lato Black" charset="0"/>
                <a:ea typeface="Lato Black" charset="0"/>
                <a:cs typeface="Times New Roman" panose="02020603050405020304" pitchFamily="18" charset="0"/>
                <a:sym typeface="Bebas Neue" charset="0"/>
              </a:rPr>
              <a:t>빅데이터와</a:t>
            </a:r>
            <a:r>
              <a:rPr lang="ko-KR" alt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Times New Roman" panose="02020603050405020304" pitchFamily="18" charset="0"/>
                <a:sym typeface="Bebas Neue" charset="0"/>
              </a:rPr>
              <a:t> 인공지능을 활용한 </a:t>
            </a:r>
            <a:br>
              <a:rPr lang="ko-KR" alt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Times New Roman" panose="02020603050405020304" pitchFamily="18" charset="0"/>
                <a:sym typeface="Bebas Neue" charset="0"/>
              </a:rPr>
            </a:br>
            <a:r>
              <a:rPr lang="ko-KR" alt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Times New Roman" panose="02020603050405020304" pitchFamily="18" charset="0"/>
                <a:sym typeface="Bebas Neue" charset="0"/>
              </a:rPr>
              <a:t>상권분석 서비스</a:t>
            </a:r>
            <a:endParaRPr lang="en-US" sz="8800" b="1" spc="1200" dirty="0">
              <a:solidFill>
                <a:schemeClr val="tx2"/>
              </a:solidFill>
              <a:latin typeface="Lato Black" charset="0"/>
              <a:ea typeface="Lato Black" charset="0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07D1E-1B51-2E4A-8729-DC0D4CF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302" y="406400"/>
            <a:ext cx="2832100" cy="71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5BE8B-57F2-F14F-9FDD-1EB787C5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893" y="222250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4565699" y="4340462"/>
            <a:ext cx="69762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팀원</a:t>
            </a:r>
            <a:endParaRPr lang="en-US" sz="2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87760" y="4926576"/>
            <a:ext cx="126188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권기호</a:t>
            </a:r>
            <a:r>
              <a:rPr lang="en-US" altLang="ko-KR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</a:t>
            </a:r>
            <a:endParaRPr lang="en-US" sz="28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40494" y="5017755"/>
            <a:ext cx="126188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허정훈</a:t>
            </a:r>
            <a:endParaRPr lang="en-US" sz="28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7030785" y="5839114"/>
            <a:ext cx="4951772" cy="1906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-   </a:t>
            </a:r>
            <a:r>
              <a:rPr lang="ko-KR" altLang="en-US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웹서비스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개발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수집된 데이터들</a:t>
            </a:r>
            <a:endParaRPr lang="en-US" altLang="ko-KR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데이터베이스화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57858" y="4338149"/>
            <a:ext cx="69762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팀원</a:t>
            </a:r>
            <a:r>
              <a:rPr lang="en-US" altLang="ko-KR" sz="20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endParaRPr lang="en-US" sz="2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5729" y="4948293"/>
            <a:ext cx="126188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강다미</a:t>
            </a:r>
            <a:r>
              <a:rPr lang="en-US" altLang="ko-KR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	</a:t>
            </a:r>
            <a:endParaRPr lang="en-US" sz="28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77774" y="661433"/>
            <a:ext cx="4822118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TEAM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18255042" y="5851601"/>
            <a:ext cx="4951772" cy="2493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상권 데이터 수집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부동산 임대료 자료</a:t>
            </a:r>
            <a:endParaRPr lang="en-US" altLang="ko-KR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크롤링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관련 학습</a:t>
            </a:r>
            <a:endParaRPr lang="en-US" altLang="ko-KR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네이버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부동산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네모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382114" y="4342775"/>
            <a:ext cx="69762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팀원</a:t>
            </a:r>
            <a:endParaRPr lang="en-US" sz="2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22623" y="4319507"/>
            <a:ext cx="69762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팀장</a:t>
            </a:r>
            <a:endParaRPr lang="en-US" sz="2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99985" y="5010278"/>
            <a:ext cx="126188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이가영</a:t>
            </a:r>
            <a:endParaRPr lang="en-US" sz="28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095550" y="5839113"/>
            <a:ext cx="4951772" cy="35928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-   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프로젝트 및 산출물 문서 작성</a:t>
            </a:r>
          </a:p>
          <a:p>
            <a:pPr algn="l">
              <a:lnSpc>
                <a:spcPts val="4040"/>
              </a:lnSpc>
            </a:pP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-   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프로젝트 품질 관리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상권 데이터 수집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취합 및 분석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상가 정보</a:t>
            </a:r>
            <a:endParaRPr lang="en-US" altLang="ko-KR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공공데이터포털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소상공인시장진흥공단</a:t>
            </a: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2438627" y="5988708"/>
            <a:ext cx="4951772" cy="3079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상권 데이터 수집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인구 수 관련 데이터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KOSIS</a:t>
            </a: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국가통계포털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데이터 처리 언어 학습</a:t>
            </a: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</a:p>
          <a:p>
            <a:pPr marL="342900" indent="-342900" algn="l">
              <a:lnSpc>
                <a:spcPts val="404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1207728" y="4651481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92448" y="6798903"/>
            <a:ext cx="90281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800" b="1" dirty="0">
                <a:latin typeface="Lato Black" charset="0"/>
                <a:ea typeface="Lato Black" charset="0"/>
                <a:cs typeface="Lato Black" charset="0"/>
              </a:rPr>
              <a:t>질문</a:t>
            </a:r>
            <a:endParaRPr lang="en-US" sz="28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860682" y="7479635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8814" y="4589278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54462" y="6767802"/>
            <a:ext cx="1620957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800" b="1" dirty="0">
                <a:latin typeface="Lato Black" charset="0"/>
                <a:ea typeface="Lato Black" charset="0"/>
                <a:cs typeface="Lato Black" charset="0"/>
              </a:rPr>
              <a:t>자료조사</a:t>
            </a:r>
            <a:endParaRPr lang="en-US" sz="28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75369" y="7479635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519625" y="4651481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552194" y="6798903"/>
            <a:ext cx="1920719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800" b="1" dirty="0">
                <a:latin typeface="Lato Black" charset="0"/>
                <a:ea typeface="Lato Black" charset="0"/>
                <a:cs typeface="Lato Black" charset="0"/>
              </a:rPr>
              <a:t>3</a:t>
            </a:r>
            <a:r>
              <a:rPr lang="ko-KR" altLang="en-US" sz="2800" b="1" dirty="0">
                <a:latin typeface="Lato Black" charset="0"/>
                <a:ea typeface="Lato Black" charset="0"/>
                <a:cs typeface="Lato Black" charset="0"/>
              </a:rPr>
              <a:t>주차 목표</a:t>
            </a:r>
            <a:endParaRPr lang="en-US" sz="28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322983" y="7479635"/>
            <a:ext cx="37914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35986" y="1569894"/>
            <a:ext cx="1415736" cy="83097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목차</a:t>
            </a:r>
            <a:endParaRPr lang="id-ID" sz="4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1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8467077" y="7484167"/>
            <a:ext cx="243848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부산 상가정보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319966" y="7518241"/>
            <a:ext cx="2896947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서울 인구수 통계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93815" y="7451296"/>
            <a:ext cx="243848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서울 상가정보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683709" y="7451296"/>
            <a:ext cx="2896947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인구 별 상가개수</a:t>
            </a:r>
            <a:endParaRPr lang="en-US" altLang="ko-KR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2224343" y="5404838"/>
            <a:ext cx="0" cy="4191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4909" y="5404838"/>
            <a:ext cx="0" cy="4191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0153" y="5404838"/>
            <a:ext cx="0" cy="4191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601590" y="4901332"/>
            <a:ext cx="2169462" cy="21694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674011" y="4815762"/>
            <a:ext cx="2169462" cy="216946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047451" y="4815762"/>
            <a:ext cx="2169462" cy="216946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86515" y="4815762"/>
            <a:ext cx="2169462" cy="216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249859" y="661433"/>
            <a:ext cx="387794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자료조사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3" name="Shape 2631"/>
          <p:cNvSpPr/>
          <p:nvPr/>
        </p:nvSpPr>
        <p:spPr>
          <a:xfrm>
            <a:off x="9218501" y="5545272"/>
            <a:ext cx="972782" cy="83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631"/>
          <p:cNvSpPr/>
          <p:nvPr/>
        </p:nvSpPr>
        <p:spPr>
          <a:xfrm>
            <a:off x="3827761" y="5490408"/>
            <a:ext cx="972782" cy="83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616"/>
          <p:cNvSpPr/>
          <p:nvPr/>
        </p:nvSpPr>
        <p:spPr>
          <a:xfrm>
            <a:off x="14268693" y="5490408"/>
            <a:ext cx="999495" cy="83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602"/>
          <p:cNvSpPr>
            <a:spLocks noChangeAspect="1"/>
          </p:cNvSpPr>
          <p:nvPr/>
        </p:nvSpPr>
        <p:spPr>
          <a:xfrm>
            <a:off x="19634868" y="5490407"/>
            <a:ext cx="1064019" cy="870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aphicFrame>
        <p:nvGraphicFramePr>
          <p:cNvPr id="3" name="개체 2">
            <a:hlinkClick r:id="" action="ppaction://ole?verb=1"/>
            <a:extLst>
              <a:ext uri="{FF2B5EF4-FFF2-40B4-BE49-F238E27FC236}">
                <a16:creationId xmlns:a16="http://schemas.microsoft.com/office/drawing/2014/main" id="{3EF77F7F-4E40-4950-A8B6-12810A5A8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743275"/>
              </p:ext>
            </p:extLst>
          </p:nvPr>
        </p:nvGraphicFramePr>
        <p:xfrm>
          <a:off x="3814046" y="8044506"/>
          <a:ext cx="1227762" cy="106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showAsIcon="1" r:id="rId4" imgW="914400" imgH="792360" progId="Excel.SheetMacroEnabled.12">
                  <p:link updateAutomatic="1"/>
                </p:oleObj>
              </mc:Choice>
              <mc:Fallback>
                <p:oleObj name="Macro-Enabled Worksheet" showAsIcon="1" r:id="rId4" imgW="914400" imgH="79236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4046" y="8044506"/>
                        <a:ext cx="1227762" cy="106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1"/>
            <a:extLst>
              <a:ext uri="{FF2B5EF4-FFF2-40B4-BE49-F238E27FC236}">
                <a16:creationId xmlns:a16="http://schemas.microsoft.com/office/drawing/2014/main" id="{E9FDD284-E6AD-4F5B-893B-598C78DC8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26859"/>
              </p:ext>
            </p:extLst>
          </p:nvPr>
        </p:nvGraphicFramePr>
        <p:xfrm>
          <a:off x="8858500" y="8023549"/>
          <a:ext cx="1648136" cy="106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Macro-Enabled Worksheet" showAsIcon="1" r:id="rId6" imgW="914400" imgH="792360" progId="Excel.SheetMacroEnabled.12">
                  <p:link updateAutomatic="1"/>
                </p:oleObj>
              </mc:Choice>
              <mc:Fallback>
                <p:oleObj name="Macro-Enabled Worksheet" showAsIcon="1" r:id="rId6" imgW="914400" imgH="79236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58500" y="8023549"/>
                        <a:ext cx="1648136" cy="106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hlinkClick r:id="" action="ppaction://ole?verb=1"/>
            <a:extLst>
              <a:ext uri="{FF2B5EF4-FFF2-40B4-BE49-F238E27FC236}">
                <a16:creationId xmlns:a16="http://schemas.microsoft.com/office/drawing/2014/main" id="{36141471-7556-4B85-A823-6A1AE5A6A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60002"/>
              </p:ext>
            </p:extLst>
          </p:nvPr>
        </p:nvGraphicFramePr>
        <p:xfrm>
          <a:off x="14026644" y="8078826"/>
          <a:ext cx="1565356" cy="135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Macro-Enabled Worksheet" showAsIcon="1" r:id="rId8" imgW="914400" imgH="792360" progId="Excel.SheetMacroEnabled.12">
                  <p:link updateAutomatic="1"/>
                </p:oleObj>
              </mc:Choice>
              <mc:Fallback>
                <p:oleObj name="Macro-Enabled Worksheet" showAsIcon="1" r:id="rId8" imgW="914400" imgH="79236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26644" y="8078826"/>
                        <a:ext cx="1565356" cy="1356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hlinkClick r:id="" action="ppaction://ole?verb=1"/>
            <a:extLst>
              <a:ext uri="{FF2B5EF4-FFF2-40B4-BE49-F238E27FC236}">
                <a16:creationId xmlns:a16="http://schemas.microsoft.com/office/drawing/2014/main" id="{23FB1206-07F5-4EC4-A5A6-D65E23FF9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08866"/>
              </p:ext>
            </p:extLst>
          </p:nvPr>
        </p:nvGraphicFramePr>
        <p:xfrm>
          <a:off x="19473327" y="8125876"/>
          <a:ext cx="1385527" cy="120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Macro-Enabled Worksheet" showAsIcon="1" r:id="rId10" imgW="914400" imgH="792360" progId="Excel.SheetMacroEnabled.12">
                  <p:link updateAutomatic="1"/>
                </p:oleObj>
              </mc:Choice>
              <mc:Fallback>
                <p:oleObj name="Macro-Enabled Worksheet" showAsIcon="1" r:id="rId10" imgW="914400" imgH="79236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73327" y="8125876"/>
                        <a:ext cx="1385527" cy="120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7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8493" y="2906486"/>
            <a:ext cx="19225463" cy="9421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667024" y="3151414"/>
            <a:ext cx="1168400" cy="8931729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1173189" y="661433"/>
            <a:ext cx="20312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질문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493923" y="3653774"/>
            <a:ext cx="17504620" cy="828746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최종적으로 지도에 띄우는 데이터에 임대료가 포함될 필요가 있는지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Lato Light" charset="0"/>
            </a:endParaRPr>
          </a:p>
          <a:p>
            <a:pPr algn="just">
              <a:lnSpc>
                <a:spcPts val="4040"/>
              </a:lnSpc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개인적인 생각으로는 인구수를 띄우고 각 동에 편의점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대형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마트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슈퍼마켓의 수를 띄우고 임대료는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머신러닝할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때 자료 정도로만 사용한다고 판단했는데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이와 다른지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.)</a:t>
            </a:r>
          </a:p>
          <a:p>
            <a:pPr algn="just">
              <a:lnSpc>
                <a:spcPts val="4040"/>
              </a:lnSpc>
            </a:pPr>
            <a:endParaRPr lang="en-US" altLang="ko-KR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Lato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부동산 임대료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크롤링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하는 법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.(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사이트 자체에서 막아 놨을 경우나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동적 할당이 필요할 경우 어떻게 해야 하는지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)</a:t>
            </a: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endParaRPr lang="en-US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Lato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마커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이미지 바꾸는 법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-&gt;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화면전환인 거 같은데 어떻게 응용할 수 있는지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?</a:t>
            </a:r>
          </a:p>
          <a:p>
            <a:pPr algn="just">
              <a:lnSpc>
                <a:spcPts val="4040"/>
              </a:lnSpc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줌을 했을 때 화면에 출력되는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마커를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전환시키려고 하는데 페이지를 전환시켜서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마커를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바꾸는 것이 맞는지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)</a:t>
            </a: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endParaRPr lang="en-US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Lato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상가의 층별 유무를 알아보라고 하셨는데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,</a:t>
            </a:r>
          </a:p>
          <a:p>
            <a:pPr algn="just">
              <a:lnSpc>
                <a:spcPts val="4040"/>
              </a:lnSpc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1)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상가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1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층에 무인점포가 들어오는 것이 매출에 유리하기 때문에 상가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1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층의 정보를 알아보는 것인지</a:t>
            </a:r>
          </a:p>
          <a:p>
            <a:pPr algn="just">
              <a:lnSpc>
                <a:spcPts val="4040"/>
              </a:lnSpc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2)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경쟁업체들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편의점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슈퍼마켓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)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Lato Light" charset="0"/>
              </a:rPr>
              <a:t>이 상가 몇 층에 위치하고 있는지 알아보는 것인지</a:t>
            </a: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endParaRPr lang="en-US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Lato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anose="05000000000000000000" pitchFamily="2" charset="2"/>
              <a:buChar char="l"/>
            </a:pPr>
            <a:endParaRPr lang="en-US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865138" y="661433"/>
            <a:ext cx="464739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주차 목표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08321" y="2735572"/>
            <a:ext cx="19596508" cy="252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08321" y="3559003"/>
            <a:ext cx="1908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3200" dirty="0">
                <a:solidFill>
                  <a:schemeClr val="tx2"/>
                </a:solidFill>
                <a:latin typeface="+mj-ea"/>
                <a:cs typeface="Lato Black" charset="0"/>
              </a:rPr>
              <a:t>중간 피드백을 바탕으로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cs typeface="Lato Black" charset="0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cs typeface="Lato Black" charset="0"/>
              </a:rPr>
              <a:t>서울시와 부산시의 인구 수 및 경제업체들 </a:t>
            </a:r>
            <a:r>
              <a:rPr lang="ko-KR" altLang="en-US" sz="3200" dirty="0" err="1">
                <a:solidFill>
                  <a:schemeClr val="tx2"/>
                </a:solidFill>
                <a:latin typeface="+mj-ea"/>
                <a:cs typeface="Lato Black" charset="0"/>
              </a:rPr>
              <a:t>웹서비스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cs typeface="Lato Black" charset="0"/>
              </a:rPr>
              <a:t> 시각화</a:t>
            </a:r>
            <a:endParaRPr lang="en-US" altLang="ko-KR" sz="3200" dirty="0">
              <a:solidFill>
                <a:schemeClr val="tx2"/>
              </a:solidFill>
              <a:latin typeface="+mj-ea"/>
              <a:cs typeface="Lato Black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3200" dirty="0">
              <a:solidFill>
                <a:schemeClr val="tx2"/>
              </a:solidFill>
              <a:latin typeface="+mj-ea"/>
              <a:cs typeface="Lato Black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cs typeface="Lato Black" charset="0"/>
              </a:rPr>
              <a:t>table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cs typeface="Lato Black" charset="0"/>
              </a:rPr>
              <a:t>구성 기획 및 </a:t>
            </a:r>
            <a:r>
              <a:rPr lang="ko-KR" altLang="en-US" sz="3200" dirty="0" err="1">
                <a:solidFill>
                  <a:schemeClr val="tx2"/>
                </a:solidFill>
                <a:latin typeface="+mj-ea"/>
                <a:cs typeface="Lato Black" charset="0"/>
              </a:rPr>
              <a:t>카카오맵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cs typeface="Lato Black" charset="0"/>
              </a:rPr>
              <a:t> 문서 정독</a:t>
            </a:r>
            <a:endParaRPr lang="en-US" altLang="ko-KR" sz="3200" dirty="0">
              <a:solidFill>
                <a:schemeClr val="tx2"/>
              </a:solidFill>
              <a:latin typeface="+mj-ea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20774</TotalTime>
  <Words>267</Words>
  <Application>Microsoft Office PowerPoint</Application>
  <PresentationFormat>사용자 지정</PresentationFormat>
  <Paragraphs>59</Paragraphs>
  <Slides>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연결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Arial</vt:lpstr>
      <vt:lpstr>Wingdings</vt:lpstr>
      <vt:lpstr>Default Theme</vt:lpstr>
      <vt:lpstr>file:///C:\Users\82103\Desktop\단기%20산업협력체\중간%20발표\select_seoul.csv</vt:lpstr>
      <vt:lpstr>file:///C:\Users\82103\Desktop\단기%20산업협력체\중간%20발표\select_busan.csv</vt:lpstr>
      <vt:lpstr>file:///C:\Users\82103\Desktop\단기%20산업협력체\중간%20발표\자치구단위%20서울%20생활인구%20일별%20집계표.csv</vt:lpstr>
      <vt:lpstr>file:///C:\Users\82103\Desktop\단기%20산업협력체\중간%20발표\people_seoul.csv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herjh0405@naver.com</cp:lastModifiedBy>
  <cp:revision>3098</cp:revision>
  <dcterms:created xsi:type="dcterms:W3CDTF">2014-11-12T21:47:38Z</dcterms:created>
  <dcterms:modified xsi:type="dcterms:W3CDTF">2020-09-18T07:08:27Z</dcterms:modified>
  <cp:category/>
</cp:coreProperties>
</file>