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3" r:id="rId4"/>
    <p:sldId id="262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162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8C7-B7E5-4837-ACBE-F491C226918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EB3F-1755-4F96-83FB-36167B6C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yungho.lee@pnu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hKlu0q" TargetMode="External"/><Relationship Id="rId2" Type="http://schemas.openxmlformats.org/officeDocument/2006/relationships/hyperlink" Target="https://bit.ly/34II5X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Data Structures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  <a:p>
            <a:r>
              <a:rPr lang="en-US" dirty="0"/>
              <a:t>Pusan National University</a:t>
            </a:r>
          </a:p>
          <a:p>
            <a:r>
              <a:rPr lang="en-US" dirty="0"/>
              <a:t>Myungho Lee</a:t>
            </a:r>
          </a:p>
        </p:txBody>
      </p:sp>
    </p:spTree>
    <p:extLst>
      <p:ext uri="{BB962C8B-B14F-4D97-AF65-F5344CB8AC3E}">
        <p14:creationId xmlns:p14="http://schemas.microsoft.com/office/powerpoint/2010/main" val="2886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data structures?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programs manipulate data</a:t>
            </a:r>
          </a:p>
          <a:p>
            <a:pPr lvl="1"/>
            <a:r>
              <a:rPr lang="en-US" dirty="0"/>
              <a:t>Programs process, store, display, gather</a:t>
            </a:r>
          </a:p>
          <a:p>
            <a:pPr lvl="1"/>
            <a:r>
              <a:rPr lang="en-US" dirty="0"/>
              <a:t>Data can be information, numbers, images, sound</a:t>
            </a:r>
          </a:p>
          <a:p>
            <a:r>
              <a:rPr lang="en-US" dirty="0"/>
              <a:t>Each program must decide how to store data</a:t>
            </a:r>
          </a:p>
          <a:p>
            <a:r>
              <a:rPr lang="en-US" dirty="0"/>
              <a:t>Choice influences program at every level</a:t>
            </a:r>
          </a:p>
          <a:p>
            <a:pPr lvl="1"/>
            <a:r>
              <a:rPr lang="en-US" dirty="0"/>
              <a:t>Execution speed</a:t>
            </a:r>
          </a:p>
          <a:p>
            <a:pPr lvl="1"/>
            <a:r>
              <a:rPr lang="en-US" dirty="0"/>
              <a:t>Memory requirements</a:t>
            </a:r>
          </a:p>
          <a:p>
            <a:pPr lvl="1"/>
            <a:r>
              <a:rPr lang="en-US" dirty="0"/>
              <a:t>Maintenance (debugging, extending, etc.)</a:t>
            </a:r>
          </a:p>
          <a:p>
            <a:r>
              <a:rPr lang="en-US" dirty="0"/>
              <a:t>Getting a job at Google/Apple/Microsoft</a:t>
            </a:r>
          </a:p>
          <a:p>
            <a:pPr lvl="1"/>
            <a:r>
              <a:rPr lang="en-US" dirty="0"/>
              <a:t>Coding interview = problem solving skills &lt;- algorithms +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2245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A345-6F64-4F6F-915A-5E81EF4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683C-A515-4B02-80F4-6C265A75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Become familiar with basic data structures</a:t>
            </a:r>
          </a:p>
          <a:p>
            <a:pPr lvl="1"/>
            <a:r>
              <a:rPr lang="en-US" dirty="0"/>
              <a:t>Arrays </a:t>
            </a:r>
          </a:p>
          <a:p>
            <a:pPr lvl="1"/>
            <a:r>
              <a:rPr lang="en-US" dirty="0"/>
              <a:t>Stacks</a:t>
            </a:r>
          </a:p>
          <a:p>
            <a:pPr lvl="1"/>
            <a:r>
              <a:rPr lang="en-US" dirty="0"/>
              <a:t>Queues 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Linked Lists</a:t>
            </a:r>
          </a:p>
          <a:p>
            <a:pPr lvl="1"/>
            <a:r>
              <a:rPr lang="en-US" dirty="0"/>
              <a:t>Graphs</a:t>
            </a:r>
          </a:p>
          <a:p>
            <a:r>
              <a:rPr lang="en-US" dirty="0"/>
              <a:t>Improve ability to solve problems abstractly</a:t>
            </a:r>
          </a:p>
          <a:p>
            <a:pPr lvl="1"/>
            <a:r>
              <a:rPr lang="en-US" dirty="0"/>
              <a:t>Data structures are the building blocks</a:t>
            </a:r>
          </a:p>
          <a:p>
            <a:r>
              <a:rPr lang="en-US" dirty="0"/>
              <a:t>Improve ability to analyze your algorithms</a:t>
            </a:r>
          </a:p>
          <a:p>
            <a:pPr lvl="1"/>
            <a:r>
              <a:rPr lang="en-US" dirty="0"/>
              <a:t>Time and space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97A-7180-40BB-B31E-6E21239C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9FA9-5D83-4DA9-9BFD-3243F3A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 40%</a:t>
            </a:r>
          </a:p>
          <a:p>
            <a:r>
              <a:rPr lang="en-US" dirty="0"/>
              <a:t>Midterm Exam: 30%</a:t>
            </a:r>
          </a:p>
          <a:p>
            <a:r>
              <a:rPr lang="en-US" dirty="0"/>
              <a:t>Final Exam: 30%</a:t>
            </a:r>
          </a:p>
          <a:p>
            <a:endParaRPr lang="en-US" dirty="0"/>
          </a:p>
          <a:p>
            <a:r>
              <a:rPr lang="en-US" dirty="0"/>
              <a:t>Class participation scores will be used when there are ties.</a:t>
            </a:r>
          </a:p>
          <a:p>
            <a:r>
              <a:rPr lang="en-US" dirty="0"/>
              <a:t>Do not copy and paste someone else’s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98FC-B880-410B-854E-70D7415F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E47B-506E-440F-BD0A-EBEDAF17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Planned: blended learning (in class: half, live online: half)</a:t>
            </a:r>
          </a:p>
          <a:p>
            <a:r>
              <a:rPr lang="en-US" dirty="0"/>
              <a:t>Temporarily: online only</a:t>
            </a:r>
          </a:p>
          <a:p>
            <a:pPr lvl="1"/>
            <a:r>
              <a:rPr lang="en-US" dirty="0"/>
              <a:t>A set of short video lectures per each week (watch them in 7 days)</a:t>
            </a:r>
          </a:p>
          <a:p>
            <a:pPr lvl="1"/>
            <a:r>
              <a:rPr lang="en-US" dirty="0"/>
              <a:t>Assignments will be posted on Plato and should be submitted in 7 days.</a:t>
            </a:r>
          </a:p>
          <a:p>
            <a:pPr lvl="1"/>
            <a:endParaRPr lang="en-US" dirty="0"/>
          </a:p>
          <a:p>
            <a:r>
              <a:rPr lang="en-US" dirty="0"/>
              <a:t>Textbook: </a:t>
            </a:r>
          </a:p>
          <a:p>
            <a:pPr lvl="1"/>
            <a:r>
              <a:rPr lang="en-US" dirty="0"/>
              <a:t>(primary) Data Structures and Algorithms in C++,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1"/>
            <a:r>
              <a:rPr lang="en-US" dirty="0"/>
              <a:t>(reference) Fundamentals of Data Structures in C++, 2</a:t>
            </a:r>
            <a:r>
              <a:rPr lang="en-US" baseline="30000" dirty="0"/>
              <a:t>nd</a:t>
            </a:r>
            <a:r>
              <a:rPr lang="en-US" dirty="0"/>
              <a:t> Ed. </a:t>
            </a:r>
          </a:p>
        </p:txBody>
      </p:sp>
    </p:spTree>
    <p:extLst>
      <p:ext uri="{BB962C8B-B14F-4D97-AF65-F5344CB8AC3E}">
        <p14:creationId xmlns:p14="http://schemas.microsoft.com/office/powerpoint/2010/main" val="23953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and Teaching Assistant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Myungho Lee</a:t>
            </a:r>
          </a:p>
          <a:p>
            <a:pPr lvl="1"/>
            <a:r>
              <a:rPr lang="en-US" dirty="0">
                <a:hlinkClick r:id="rId2"/>
              </a:rPr>
              <a:t>myungho.lee@pnu.edu</a:t>
            </a:r>
            <a:endParaRPr lang="en-US" dirty="0"/>
          </a:p>
          <a:p>
            <a:pPr lvl="1"/>
            <a:r>
              <a:rPr lang="en-US" dirty="0"/>
              <a:t>Office hours (Flexible): 10:00am—12:pm, Monday/Wednesday</a:t>
            </a:r>
          </a:p>
          <a:p>
            <a:pPr lvl="2"/>
            <a:r>
              <a:rPr lang="en-US" dirty="0"/>
              <a:t>Please make an appointment first</a:t>
            </a:r>
          </a:p>
          <a:p>
            <a:pPr lvl="1"/>
            <a:r>
              <a:rPr lang="en-US" dirty="0"/>
              <a:t>Room #410, Building #313</a:t>
            </a:r>
          </a:p>
          <a:p>
            <a:r>
              <a:rPr lang="en-US" dirty="0"/>
              <a:t>TA: Check plato.pusan.ac.kr</a:t>
            </a:r>
          </a:p>
        </p:txBody>
      </p:sp>
    </p:spTree>
    <p:extLst>
      <p:ext uri="{BB962C8B-B14F-4D97-AF65-F5344CB8AC3E}">
        <p14:creationId xmlns:p14="http://schemas.microsoft.com/office/powerpoint/2010/main" val="276862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Instructor’s self-introduction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Virtual/Augmented/Mixed Reality</a:t>
            </a:r>
          </a:p>
          <a:p>
            <a:pPr lvl="1"/>
            <a:r>
              <a:rPr lang="en-US" dirty="0"/>
              <a:t>Virtual Humans (a.k.a. digital humans)</a:t>
            </a:r>
          </a:p>
          <a:p>
            <a:pPr lvl="1"/>
            <a:r>
              <a:rPr lang="en-US" dirty="0"/>
              <a:t>Human-Computer Interaction</a:t>
            </a:r>
          </a:p>
          <a:p>
            <a:pPr lvl="1"/>
            <a:r>
              <a:rPr lang="en-US" dirty="0"/>
              <a:t>Human Perception</a:t>
            </a:r>
          </a:p>
          <a:p>
            <a:r>
              <a:rPr lang="en-US" dirty="0"/>
              <a:t>CV: </a:t>
            </a:r>
            <a:r>
              <a:rPr lang="en-US" dirty="0">
                <a:hlinkClick r:id="rId2"/>
              </a:rPr>
              <a:t>https://bit.ly/34II5XI</a:t>
            </a:r>
            <a:endParaRPr lang="en-US" dirty="0"/>
          </a:p>
          <a:p>
            <a:r>
              <a:rPr lang="en-US" dirty="0"/>
              <a:t>Publications: </a:t>
            </a:r>
            <a:r>
              <a:rPr lang="en-US" dirty="0">
                <a:hlinkClick r:id="rId3"/>
              </a:rPr>
              <a:t>https://bit.ly/3hKlu0q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82" y="5011635"/>
            <a:ext cx="2782548" cy="15597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1" y="5011635"/>
            <a:ext cx="2339624" cy="1559749"/>
          </a:xfrm>
          <a:prstGeom prst="rect">
            <a:avLst/>
          </a:prstGeom>
        </p:spPr>
      </p:pic>
      <p:pic>
        <p:nvPicPr>
          <p:cNvPr id="1028" name="Picture 4" descr="Star Labs Showcases the Future of Virtual Humans at CE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32"/>
          <a:stretch/>
        </p:blipFill>
        <p:spPr bwMode="auto">
          <a:xfrm>
            <a:off x="7842097" y="5011634"/>
            <a:ext cx="2064751" cy="15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333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Introduction to Data Structures</vt:lpstr>
      <vt:lpstr>Why learn data structures?</vt:lpstr>
      <vt:lpstr>Goals of the Course</vt:lpstr>
      <vt:lpstr>Evaluation</vt:lpstr>
      <vt:lpstr>Teaching method</vt:lpstr>
      <vt:lpstr>Instructor and Teaching Assistant</vt:lpstr>
      <vt:lpstr>Instructor’s self-introduction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Myungho Lee</dc:creator>
  <cp:lastModifiedBy>Myungho Lee</cp:lastModifiedBy>
  <cp:revision>21</cp:revision>
  <dcterms:created xsi:type="dcterms:W3CDTF">2020-08-31T03:57:34Z</dcterms:created>
  <dcterms:modified xsi:type="dcterms:W3CDTF">2020-09-01T02:11:58Z</dcterms:modified>
</cp:coreProperties>
</file>