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9" r:id="rId5"/>
    <p:sldId id="260" r:id="rId6"/>
    <p:sldId id="267" r:id="rId7"/>
    <p:sldId id="257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79860" autoAdjust="0"/>
  </p:normalViewPr>
  <p:slideViewPr>
    <p:cSldViewPr snapToGrid="0">
      <p:cViewPr varScale="1">
        <p:scale>
          <a:sx n="102" d="100"/>
          <a:sy n="102" d="100"/>
        </p:scale>
        <p:origin x="10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40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호" userId="3e598fae-3628-4f4b-a2e1-663d5bf60df4" providerId="ADAL" clId="{F64FD2EE-D0D9-4FED-B8B5-8FB098888577}"/>
    <pc:docChg chg="modSld">
      <pc:chgData name="명호" userId="3e598fae-3628-4f4b-a2e1-663d5bf60df4" providerId="ADAL" clId="{F64FD2EE-D0D9-4FED-B8B5-8FB098888577}" dt="2020-09-03T11:20:15.709" v="2" actId="6549"/>
      <pc:docMkLst>
        <pc:docMk/>
      </pc:docMkLst>
      <pc:sldChg chg="modNotesTx">
        <pc:chgData name="명호" userId="3e598fae-3628-4f4b-a2e1-663d5bf60df4" providerId="ADAL" clId="{F64FD2EE-D0D9-4FED-B8B5-8FB098888577}" dt="2020-09-03T11:20:15.709" v="2" actId="6549"/>
        <pc:sldMkLst>
          <pc:docMk/>
          <pc:sldMk cId="1539114659" sldId="258"/>
        </pc:sldMkLst>
      </pc:sldChg>
      <pc:sldChg chg="modNotesTx">
        <pc:chgData name="명호" userId="3e598fae-3628-4f4b-a2e1-663d5bf60df4" providerId="ADAL" clId="{F64FD2EE-D0D9-4FED-B8B5-8FB098888577}" dt="2020-09-03T11:20:07.436" v="1" actId="6549"/>
        <pc:sldMkLst>
          <pc:docMk/>
          <pc:sldMk cId="723643997" sldId="259"/>
        </pc:sldMkLst>
      </pc:sldChg>
      <pc:sldChg chg="modNotesTx">
        <pc:chgData name="명호" userId="3e598fae-3628-4f4b-a2e1-663d5bf60df4" providerId="ADAL" clId="{F64FD2EE-D0D9-4FED-B8B5-8FB098888577}" dt="2020-09-03T11:20:03.456" v="0" actId="6549"/>
        <pc:sldMkLst>
          <pc:docMk/>
          <pc:sldMk cId="78843922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6CA6-44CF-43B7-B9C5-7C99B5D747A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6BE2-F3D4-4CB8-8E87-C7AB5187A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8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3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1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4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6BE2-F3D4-4CB8-8E87-C7AB5187AD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8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5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2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9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3F05-579E-43E5-8ECA-C112DC1D0AA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1B87-00F0-4919-B171-F457ACEB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4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Concepts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4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Complexity Chart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710" y="1628840"/>
            <a:ext cx="7718581" cy="47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Data Type (ADT)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 dirty="0"/>
              <a:t>Data type: </a:t>
            </a:r>
            <a:r>
              <a:rPr lang="ko-KR" altLang="en-US" dirty="0"/>
              <a:t>데이터의 집합과 연산의 집합</a:t>
            </a:r>
            <a:endParaRPr lang="en-US" altLang="ko-KR" dirty="0"/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</a:p>
          <a:p>
            <a:pPr lvl="2"/>
            <a:r>
              <a:rPr lang="en-US" altLang="ko-KR" dirty="0"/>
              <a:t>Data: {…, -2, -1, 0, 1, 2, …}</a:t>
            </a:r>
          </a:p>
          <a:p>
            <a:pPr lvl="2"/>
            <a:r>
              <a:rPr lang="ko-KR" altLang="en-US" dirty="0"/>
              <a:t>연산</a:t>
            </a:r>
            <a:r>
              <a:rPr lang="en-US" altLang="ko-KR" dirty="0"/>
              <a:t>: +, -, /, *, %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Abstract Data Type (</a:t>
            </a:r>
            <a:r>
              <a:rPr lang="ko-KR" altLang="en-US" dirty="0"/>
              <a:t>추상 데이터 타입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Similar to Abstraction and Encapsulation in OOP</a:t>
            </a:r>
          </a:p>
          <a:p>
            <a:pPr lvl="1"/>
            <a:r>
              <a:rPr lang="ko-KR" altLang="en-US" dirty="0"/>
              <a:t>자료의 타입 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), </a:t>
            </a:r>
            <a:r>
              <a:rPr lang="ko-KR" altLang="en-US" dirty="0"/>
              <a:t>지원하는 연산</a:t>
            </a:r>
            <a:r>
              <a:rPr lang="en-US" altLang="ko-KR" dirty="0"/>
              <a:t>, </a:t>
            </a:r>
            <a:r>
              <a:rPr lang="ko-KR" altLang="en-US" dirty="0"/>
              <a:t>각 연산의 매개변수의 타입 규정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무슨 일</a:t>
            </a:r>
            <a:r>
              <a:rPr lang="en-US" altLang="ko-KR" dirty="0"/>
              <a:t>(what)</a:t>
            </a:r>
            <a:r>
              <a:rPr lang="ko-KR" altLang="en-US" dirty="0"/>
              <a:t>을 하는지는 지정하지만</a:t>
            </a:r>
            <a:r>
              <a:rPr lang="en-US" altLang="ko-KR" dirty="0"/>
              <a:t>, </a:t>
            </a:r>
            <a:r>
              <a:rPr lang="ko-KR" altLang="en-US" dirty="0"/>
              <a:t>어떻게</a:t>
            </a:r>
            <a:r>
              <a:rPr lang="en-US" altLang="ko-KR" dirty="0"/>
              <a:t>(how)</a:t>
            </a:r>
            <a:r>
              <a:rPr lang="ko-KR" altLang="en-US" dirty="0"/>
              <a:t>하는지는 지정하지 않음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Provide Interfaces, hide the internal details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747" y="1160752"/>
            <a:ext cx="4296145" cy="28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Data Structures and Algorithms</a:t>
            </a:r>
          </a:p>
          <a:p>
            <a:pPr lvl="1"/>
            <a:r>
              <a:rPr lang="en-US" altLang="ko-KR" dirty="0"/>
              <a:t>Definition and Types</a:t>
            </a:r>
          </a:p>
          <a:p>
            <a:r>
              <a:rPr lang="en-US" altLang="ko-KR" dirty="0"/>
              <a:t>Algorithm Analysis</a:t>
            </a:r>
          </a:p>
          <a:p>
            <a:pPr lvl="1"/>
            <a:r>
              <a:rPr lang="en-US" altLang="ko-KR" dirty="0"/>
              <a:t>Asymptotic Notations</a:t>
            </a:r>
          </a:p>
          <a:p>
            <a:r>
              <a:rPr lang="en-US" altLang="ko-KR" dirty="0"/>
              <a:t>Abstract Data Type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4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일상생활에서 볼 수 있는 자료구조 예시</a:t>
            </a:r>
          </a:p>
        </p:txBody>
      </p:sp>
      <p:pic>
        <p:nvPicPr>
          <p:cNvPr id="2050" name="Picture 2" descr="서울지하철노선도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3" t="15736" r="11834" b="63989"/>
          <a:stretch/>
        </p:blipFill>
        <p:spPr bwMode="auto">
          <a:xfrm>
            <a:off x="7945222" y="2462551"/>
            <a:ext cx="3636154" cy="255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isajournal-e.com/news/photo/first/201710/img_175460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0" t="3578" b="4735"/>
          <a:stretch/>
        </p:blipFill>
        <p:spPr bwMode="auto">
          <a:xfrm>
            <a:off x="4101350" y="2473484"/>
            <a:ext cx="3620254" cy="256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은행순번대기표 절대 입에 물지 마세요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0" y="2462551"/>
            <a:ext cx="3184672" cy="2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4573" y="503452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Queue, FIFO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0654" y="5034528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Stack, LIFO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3571" y="50345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6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pic>
        <p:nvPicPr>
          <p:cNvPr id="1028" name="Picture 4" descr="https://media.geeksforgeeks.org/wp-content/uploads/20191010170332/Untitled-Diagram-1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07" y="3571996"/>
            <a:ext cx="6432244" cy="284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oodgid.github.io/assets/img/data_structure/linear_and_nonlinear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3257"/>
            <a:ext cx="2359270" cy="3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745" y="3571996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순차적으로 나열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자료 뒤에 다른 하나의 자료</a:t>
            </a:r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86000" y="4169466"/>
            <a:ext cx="1037771" cy="75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t1.daumcdn.net/cfile/tistory/25FBB63359719D69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39" y="1650439"/>
            <a:ext cx="1629673" cy="17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135710" y="3504392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자료 뒤에 여러 개의 </a:t>
            </a:r>
            <a:br>
              <a:rPr lang="en-US" altLang="ko-KR" dirty="0"/>
            </a:br>
            <a:r>
              <a:rPr lang="ko-KR" altLang="en-US" dirty="0"/>
              <a:t>자료가 존재할 수 있음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868229" y="4404527"/>
            <a:ext cx="709526" cy="58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70062" y="1615143"/>
            <a:ext cx="7434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자료구조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문제해결을 위해 데이터를 조직해서 표현하는 방법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66801" y="1617951"/>
            <a:ext cx="7900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알고리즘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문제해결을 위해 특정한 일을 수행하는 명령어들의 집합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1" y="2230054"/>
            <a:ext cx="87635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알고리즘의 조건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(</a:t>
            </a:r>
            <a:r>
              <a:rPr lang="ko-KR" altLang="en-US" dirty="0"/>
              <a:t>입력</a:t>
            </a:r>
            <a:r>
              <a:rPr lang="en-US" altLang="ko-KR" dirty="0"/>
              <a:t>): 0 or more quantities which are externally supplied.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Output (</a:t>
            </a:r>
            <a:r>
              <a:rPr lang="ko-KR" altLang="en-US" dirty="0"/>
              <a:t>출력</a:t>
            </a:r>
            <a:r>
              <a:rPr lang="en-US" altLang="ko-KR" dirty="0"/>
              <a:t>): at least one quantity is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Definiteness (</a:t>
            </a:r>
            <a:r>
              <a:rPr lang="ko-KR" altLang="en-US" dirty="0"/>
              <a:t>명확성</a:t>
            </a:r>
            <a:r>
              <a:rPr lang="en-US" altLang="ko-KR" dirty="0"/>
              <a:t>): each step is precisely stated.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Finiteness (</a:t>
            </a:r>
            <a:r>
              <a:rPr lang="ko-KR" altLang="en-US" dirty="0"/>
              <a:t>유한성</a:t>
            </a:r>
            <a:r>
              <a:rPr lang="en-US" altLang="ko-KR" dirty="0"/>
              <a:t>): the process terminates, the number of steps are finite.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Effectiveness (</a:t>
            </a:r>
            <a:r>
              <a:rPr lang="ko-KR" altLang="en-US" dirty="0"/>
              <a:t>유효성</a:t>
            </a:r>
            <a:r>
              <a:rPr lang="en-US" altLang="ko-KR" dirty="0"/>
              <a:t>/</a:t>
            </a:r>
            <a:r>
              <a:rPr lang="ko-KR" altLang="en-US" dirty="0"/>
              <a:t>실행가능성</a:t>
            </a:r>
            <a:r>
              <a:rPr lang="en-US" altLang="ko-KR" dirty="0"/>
              <a:t>): each step can be carried out by a computer.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165366"/>
            <a:ext cx="7190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알고리즘 표현 방법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자연어</a:t>
            </a:r>
            <a:r>
              <a:rPr lang="en-US" altLang="ko-KR" sz="2000" dirty="0"/>
              <a:t>, Flow Chart, Pseudo code, Programming language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가독성</a:t>
            </a:r>
            <a:r>
              <a:rPr lang="ko-KR" altLang="en-US" sz="2000" dirty="0"/>
              <a:t> </a:t>
            </a:r>
            <a:r>
              <a:rPr lang="en-US" altLang="ko-KR" sz="2000" dirty="0"/>
              <a:t>vs.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명확성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2" y="5436885"/>
            <a:ext cx="4090555" cy="1042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354" y="3647786"/>
            <a:ext cx="2135878" cy="32102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35" y="5032940"/>
            <a:ext cx="2962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algorithms</a:t>
            </a:r>
            <a:endParaRPr lang="ko-KR" altLang="en-US" dirty="0"/>
          </a:p>
        </p:txBody>
      </p:sp>
      <p:pic>
        <p:nvPicPr>
          <p:cNvPr id="1026" name="Picture 2" descr="Image for post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834356"/>
            <a:ext cx="85629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2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271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Program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= Data Structure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+ Algorithm</a:t>
            </a:r>
          </a:p>
          <a:p>
            <a:pPr lvl="1"/>
            <a:r>
              <a:rPr lang="en-US" altLang="ko-KR" dirty="0"/>
              <a:t>E.g., </a:t>
            </a:r>
            <a:r>
              <a:rPr lang="ko-KR" altLang="en-US" dirty="0"/>
              <a:t>최대값 찾는 프로그램 </a:t>
            </a:r>
            <a:r>
              <a:rPr lang="en-US" altLang="ko-KR" dirty="0"/>
              <a:t>= </a:t>
            </a:r>
            <a:r>
              <a:rPr lang="ko-KR" altLang="en-US" dirty="0"/>
              <a:t>배열</a:t>
            </a:r>
            <a:r>
              <a:rPr lang="en-US" altLang="ko-KR" dirty="0"/>
              <a:t> + </a:t>
            </a:r>
            <a:r>
              <a:rPr lang="ko-KR" altLang="en-US" dirty="0"/>
              <a:t>순차 탐색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06" y="3398836"/>
            <a:ext cx="329565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56" y="3398836"/>
            <a:ext cx="376237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화살표 연결선 7"/>
          <p:cNvCxnSpPr/>
          <p:nvPr/>
        </p:nvCxnSpPr>
        <p:spPr>
          <a:xfrm flipH="1">
            <a:off x="5428343" y="2699657"/>
            <a:ext cx="464457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329714" y="2685143"/>
            <a:ext cx="435429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9714" y="5196114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Array vs. linked list 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반의 학생수가 다르다면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1182" y="6202073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문제의 특성에 맞는 자료구조 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 용이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성능향상</a:t>
            </a:r>
            <a:endParaRPr lang="ko-KR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306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Analysis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ko-KR" altLang="en-US" dirty="0"/>
              <a:t>알고리즘 성능 분석 기법</a:t>
            </a:r>
            <a:endParaRPr lang="en-US" altLang="ko-KR" dirty="0"/>
          </a:p>
          <a:p>
            <a:pPr lvl="1"/>
            <a:r>
              <a:rPr lang="ko-KR" altLang="en-US" dirty="0"/>
              <a:t>수행 시간 측정</a:t>
            </a:r>
            <a:r>
              <a:rPr lang="en-US" altLang="ko-KR" dirty="0"/>
              <a:t>: </a:t>
            </a:r>
            <a:r>
              <a:rPr lang="ko-KR" altLang="en-US" dirty="0"/>
              <a:t>구현 필요</a:t>
            </a:r>
            <a:r>
              <a:rPr lang="en-US" altLang="ko-KR" dirty="0"/>
              <a:t>, </a:t>
            </a:r>
            <a:r>
              <a:rPr lang="ko-KR" altLang="en-US" dirty="0"/>
              <a:t>동일조건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?) </a:t>
            </a:r>
          </a:p>
          <a:p>
            <a:pPr lvl="1"/>
            <a:r>
              <a:rPr lang="ko-KR" altLang="en-US" dirty="0"/>
              <a:t>복잡도 분석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복잡도 분석</a:t>
            </a:r>
            <a:endParaRPr lang="en-US" altLang="ko-KR" dirty="0"/>
          </a:p>
          <a:p>
            <a:pPr lvl="1"/>
            <a:r>
              <a:rPr lang="en-US" altLang="ko-KR" dirty="0"/>
              <a:t>Computational Complexity</a:t>
            </a:r>
          </a:p>
          <a:p>
            <a:pPr lvl="1"/>
            <a:r>
              <a:rPr lang="en-US" altLang="ko-KR" dirty="0"/>
              <a:t>Focused on Time and Memory requirements</a:t>
            </a:r>
          </a:p>
          <a:p>
            <a:pPr lvl="2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</a:t>
            </a:r>
            <a:r>
              <a:rPr lang="en-US" altLang="ko-KR" b="1" dirty="0"/>
              <a:t>(</a:t>
            </a:r>
            <a:r>
              <a:rPr lang="ko-KR" altLang="en-US" b="1" dirty="0"/>
              <a:t>연산 횟수</a:t>
            </a:r>
            <a:r>
              <a:rPr lang="en-US" altLang="ko-KR" b="1" dirty="0"/>
              <a:t>) </a:t>
            </a:r>
            <a:r>
              <a:rPr lang="en-US" altLang="ko-KR" dirty="0"/>
              <a:t>and Space complexity</a:t>
            </a:r>
          </a:p>
          <a:p>
            <a:pPr lvl="1"/>
            <a:r>
              <a:rPr lang="en-US" altLang="ko-KR" dirty="0"/>
              <a:t>Asymptotic Notation (</a:t>
            </a:r>
            <a:r>
              <a:rPr lang="ko-KR" altLang="en-US" dirty="0"/>
              <a:t>점근 표기법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Big-O: Upper Bound</a:t>
            </a:r>
          </a:p>
          <a:p>
            <a:pPr lvl="2"/>
            <a:r>
              <a:rPr lang="en-US" altLang="ko-KR" dirty="0"/>
              <a:t>Omega-O: Lower Bound</a:t>
            </a:r>
          </a:p>
          <a:p>
            <a:pPr lvl="2"/>
            <a:r>
              <a:rPr lang="en-US" altLang="ko-KR" dirty="0"/>
              <a:t>Theta-O: Upper and Lower bounds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39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Notation</a:t>
            </a:r>
            <a:endParaRPr lang="ko-KR" altLang="en-US" dirty="0"/>
          </a:p>
        </p:txBody>
      </p:sp>
      <p:pic>
        <p:nvPicPr>
          <p:cNvPr id="2050" name="Picture 2" descr="https://i.stack.imgur.com/AkEK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699143"/>
            <a:ext cx="3314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stack.imgur.com/5qDt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00" y="4760623"/>
            <a:ext cx="33051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stack.imgur.com/RPdz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08" y="4613418"/>
            <a:ext cx="33147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ko-KR" altLang="en-US" dirty="0"/>
              <a:t>실행 시간 </a:t>
            </a:r>
            <a:r>
              <a:rPr lang="en-US" altLang="ko-KR" dirty="0"/>
              <a:t>(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p</a:t>
            </a:r>
            <a:r>
              <a:rPr lang="en-US" altLang="ko-KR" dirty="0"/>
              <a:t>)</a:t>
            </a:r>
            <a:r>
              <a:rPr lang="ko-KR" altLang="en-US" dirty="0"/>
              <a:t> 측정의 한계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하드웨어 및 컴파일러 옵션에 의존적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연산 횟수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정확한 연산 횟수 계산 어려움 </a:t>
            </a:r>
            <a:r>
              <a:rPr lang="en-US" altLang="ko-KR" dirty="0">
                <a:sym typeface="Wingdings" panose="05000000000000000000" pitchFamily="2" charset="2"/>
              </a:rPr>
              <a:t> Asymptotic approach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3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388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Basic Concepts</vt:lpstr>
      <vt:lpstr>Overview</vt:lpstr>
      <vt:lpstr>일상생활에서 볼 수 있는 자료구조 예시</vt:lpstr>
      <vt:lpstr>Data Structures</vt:lpstr>
      <vt:lpstr>Algorithms</vt:lpstr>
      <vt:lpstr>Sorting algorithms</vt:lpstr>
      <vt:lpstr>자료구조와 알고리즘</vt:lpstr>
      <vt:lpstr>Algorithm Analysis </vt:lpstr>
      <vt:lpstr>Asymptotic Notation</vt:lpstr>
      <vt:lpstr>Big-O Complexity Chart</vt:lpstr>
      <vt:lpstr>Abstract Data Type (ADT)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</dc:title>
  <dc:creator>user</dc:creator>
  <cp:lastModifiedBy>Myungho Lee</cp:lastModifiedBy>
  <cp:revision>34</cp:revision>
  <dcterms:created xsi:type="dcterms:W3CDTF">2020-09-03T02:32:53Z</dcterms:created>
  <dcterms:modified xsi:type="dcterms:W3CDTF">2020-09-03T11:20:18Z</dcterms:modified>
</cp:coreProperties>
</file>