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0" r:id="rId3"/>
    <p:sldId id="266" r:id="rId4"/>
    <p:sldId id="289" r:id="rId5"/>
    <p:sldId id="267" r:id="rId6"/>
    <p:sldId id="291" r:id="rId7"/>
    <p:sldId id="259" r:id="rId8"/>
    <p:sldId id="292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93" r:id="rId23"/>
    <p:sldId id="275" r:id="rId24"/>
    <p:sldId id="276" r:id="rId25"/>
    <p:sldId id="277" r:id="rId26"/>
    <p:sldId id="278" r:id="rId27"/>
    <p:sldId id="279" r:id="rId28"/>
    <p:sldId id="294" r:id="rId29"/>
    <p:sldId id="280" r:id="rId30"/>
    <p:sldId id="281" r:id="rId31"/>
    <p:sldId id="282" r:id="rId32"/>
    <p:sldId id="283" r:id="rId33"/>
    <p:sldId id="284" r:id="rId34"/>
    <p:sldId id="286" r:id="rId35"/>
    <p:sldId id="28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C8449-CF8F-47E3-8427-E6D64FAD41E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54034-9DDB-4B2B-804E-252044D26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2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3430D25-E420-4387-83A4-DCD2006CF839}" type="slidenum">
              <a:rPr lang="en-US" altLang="ko-KR" sz="1300"/>
              <a:pPr eaLnBrk="1" hangingPunct="1"/>
              <a:t>3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227282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1A8ABE-61B6-4C8E-B987-450B0B8BC721}" type="slidenum">
              <a:rPr lang="en-US" altLang="ko-KR" sz="1300"/>
              <a:pPr eaLnBrk="1" hangingPunct="1"/>
              <a:t>29</a:t>
            </a:fld>
            <a:endParaRPr lang="en-US" altLang="ko-KR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508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© 2010 Goodrich, Tamassia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Analysis of Algorithms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8E22-B188-49D0-8E88-362EA5F7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© 2010 Goodrich, Tamassia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Analysis of Algorithms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8E22-B188-49D0-8E88-362EA5F7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7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© 2010 Goodrich, Tamassia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Analysis of Algorithms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8E22-B188-49D0-8E88-362EA5F7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0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1906E-5C2E-493B-9D57-ABDF163CA1F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75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E5463-8FF8-43F6-A843-2CDECA7EE8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23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© 2010 Goodrich, Tamassia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Analysis of Algorithms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8E22-B188-49D0-8E88-362EA5F7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38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© 2010 Goodrich, Tamassia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Analysis of Algorithms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8E22-B188-49D0-8E88-362EA5F7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4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© 2010 Goodrich, Tamassia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Analysis of Algorithms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8E22-B188-49D0-8E88-362EA5F7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© 2010 Goodrich, Tamassia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Analysis of Algorithms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8E22-B188-49D0-8E88-362EA5F7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1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© 2010 Goodrich, Tamassia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Analysis of Algorithms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8E22-B188-49D0-8E88-362EA5F7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© 2010 Goodrich, Tamassia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Analysis of Algorithms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8E22-B188-49D0-8E88-362EA5F7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4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© 2010 Goodrich, Tamassia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Analysis of Algorithms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8E22-B188-49D0-8E88-362EA5F7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© 2010 Goodrich, Tamassia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Analysis of Algorithms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8E22-B188-49D0-8E88-362EA5F7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9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© 2010 Goodrich, Tamassia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Analysis of Algorithms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28E22-B188-49D0-8E88-362EA5F7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Analysis of Algorithms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228646" y="5349875"/>
            <a:ext cx="1367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Algorithm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766431" y="5348287"/>
            <a:ext cx="737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>
                <a:latin typeface="Times" panose="02020603050405020304" pitchFamily="18" charset="0"/>
                <a:ea typeface="굴림" panose="020B0600000101010101" pitchFamily="50" charset="-127"/>
              </a:rPr>
              <a:t>Input</a:t>
            </a:r>
            <a:endParaRPr lang="en-US" altLang="ko-KR">
              <a:ea typeface="굴림" panose="020B0600000101010101" pitchFamily="50" charset="-127"/>
            </a:endParaRPr>
          </a:p>
        </p:txBody>
      </p:sp>
      <p:grpSp>
        <p:nvGrpSpPr>
          <p:cNvPr id="6" name="Group 158"/>
          <p:cNvGrpSpPr>
            <a:grpSpLocks/>
          </p:cNvGrpSpPr>
          <p:nvPr/>
        </p:nvGrpSpPr>
        <p:grpSpPr bwMode="auto">
          <a:xfrm>
            <a:off x="7073583" y="4276725"/>
            <a:ext cx="1236662" cy="976312"/>
            <a:chOff x="4193" y="2328"/>
            <a:chExt cx="779" cy="615"/>
          </a:xfrm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88"/>
                <a:gd name="T35" fmla="*/ 65 w 65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6"/>
                <a:gd name="T32" fmla="*/ 39 w 39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2"/>
                <a:gd name="T43" fmla="*/ 0 h 96"/>
                <a:gd name="T44" fmla="*/ 72 w 72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80"/>
                <a:gd name="T59" fmla="*/ 84 w 84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56"/>
                <a:gd name="T32" fmla="*/ 33 w 33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24"/>
                <a:gd name="T29" fmla="*/ 13 w 13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64"/>
                <a:gd name="T29" fmla="*/ 45 w 45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2"/>
                <a:gd name="T85" fmla="*/ 0 h 375"/>
                <a:gd name="T86" fmla="*/ 182 w 182"/>
                <a:gd name="T87" fmla="*/ 375 h 37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32"/>
                <a:gd name="T23" fmla="*/ 26 w 2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1"/>
                <a:gd name="T46" fmla="*/ 0 h 104"/>
                <a:gd name="T47" fmla="*/ 111 w 111"/>
                <a:gd name="T48" fmla="*/ 104 h 10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"/>
                <a:gd name="T43" fmla="*/ 0 h 96"/>
                <a:gd name="T44" fmla="*/ 65 w 65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47"/>
                <a:gd name="T47" fmla="*/ 78 w 78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  <a:gd name="T6" fmla="*/ 0 60000 65536"/>
                <a:gd name="T7" fmla="*/ 0 60000 65536"/>
                <a:gd name="T8" fmla="*/ 0 60000 65536"/>
                <a:gd name="T9" fmla="*/ 0 w 6"/>
                <a:gd name="T10" fmla="*/ 0 h 72"/>
                <a:gd name="T11" fmla="*/ 6 w 6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8"/>
                <a:gd name="T49" fmla="*/ 0 h 48"/>
                <a:gd name="T50" fmla="*/ 98 w 98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8"/>
                <a:gd name="T35" fmla="*/ 39 w 39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32"/>
                <a:gd name="T32" fmla="*/ 20 w 20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64"/>
                <a:gd name="T44" fmla="*/ 52 w 52"/>
                <a:gd name="T45" fmla="*/ 64 h 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"/>
                <a:gd name="T58" fmla="*/ 0 h 56"/>
                <a:gd name="T59" fmla="*/ 58 w 58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40"/>
                <a:gd name="T32" fmla="*/ 26 w 26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16"/>
                <a:gd name="T29" fmla="*/ 6 w 6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40"/>
                <a:gd name="T29" fmla="*/ 25 w 25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6"/>
                <a:gd name="T85" fmla="*/ 0 h 248"/>
                <a:gd name="T86" fmla="*/ 116 w 116"/>
                <a:gd name="T87" fmla="*/ 248 h 2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4"/>
                <a:gd name="T23" fmla="*/ 20 w 2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6"/>
                <a:gd name="T23" fmla="*/ 13 w 13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64"/>
                <a:gd name="T47" fmla="*/ 71 w 71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1"/>
                <a:gd name="T46" fmla="*/ 0 h 32"/>
                <a:gd name="T47" fmla="*/ 51 w 51"/>
                <a:gd name="T48" fmla="*/ 32 h 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42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0 w 1"/>
                <a:gd name="T1" fmla="*/ 48 h 48"/>
                <a:gd name="T2" fmla="*/ 0 w 1"/>
                <a:gd name="T3" fmla="*/ 32 h 48"/>
                <a:gd name="T4" fmla="*/ 0 w 1"/>
                <a:gd name="T5" fmla="*/ 0 h 48"/>
                <a:gd name="T6" fmla="*/ 0 60000 65536"/>
                <a:gd name="T7" fmla="*/ 0 60000 65536"/>
                <a:gd name="T8" fmla="*/ 0 60000 65536"/>
                <a:gd name="T9" fmla="*/ 0 w 1"/>
                <a:gd name="T10" fmla="*/ 0 h 48"/>
                <a:gd name="T11" fmla="*/ 1 w 1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32"/>
                <a:gd name="T50" fmla="*/ 58 w 58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44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"/>
                <a:gd name="T34" fmla="*/ 0 h 72"/>
                <a:gd name="T35" fmla="*/ 52 w 52"/>
                <a:gd name="T36" fmla="*/ 72 h 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40"/>
                <a:gd name="T32" fmla="*/ 33 w 33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46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9"/>
                <a:gd name="T44" fmla="*/ 52 w 52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47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1"/>
                <a:gd name="T58" fmla="*/ 0 h 63"/>
                <a:gd name="T59" fmla="*/ 71 w 71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48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40"/>
                <a:gd name="T32" fmla="*/ 32 w 32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49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50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48"/>
                <a:gd name="T29" fmla="*/ 39 w 39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51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9"/>
                <a:gd name="T85" fmla="*/ 0 h 304"/>
                <a:gd name="T86" fmla="*/ 149 w 149"/>
                <a:gd name="T87" fmla="*/ 304 h 3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53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54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55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1"/>
                <a:gd name="T46" fmla="*/ 0 h 72"/>
                <a:gd name="T47" fmla="*/ 91 w 91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56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2"/>
                <a:gd name="T44" fmla="*/ 52 w 52"/>
                <a:gd name="T45" fmla="*/ 72 h 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57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0"/>
                <a:gd name="T47" fmla="*/ 65 w 65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58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  <a:gd name="T6" fmla="*/ 0 60000 65536"/>
                <a:gd name="T7" fmla="*/ 0 60000 65536"/>
                <a:gd name="T8" fmla="*/ 0 60000 65536"/>
                <a:gd name="T9" fmla="*/ 0 w 7"/>
                <a:gd name="T10" fmla="*/ 0 h 56"/>
                <a:gd name="T11" fmla="*/ 7 w 7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59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8"/>
                <a:gd name="T49" fmla="*/ 0 h 40"/>
                <a:gd name="T50" fmla="*/ 78 w 78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60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0"/>
                <a:gd name="T35" fmla="*/ 39 w 39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61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62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63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48"/>
                <a:gd name="T59" fmla="*/ 52 w 52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64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65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66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32"/>
                <a:gd name="T29" fmla="*/ 26 w 26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67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1"/>
                <a:gd name="T85" fmla="*/ 0 h 192"/>
                <a:gd name="T86" fmla="*/ 111 w 111"/>
                <a:gd name="T87" fmla="*/ 192 h 19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69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70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71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8"/>
                <a:gd name="T47" fmla="*/ 65 w 65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72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48"/>
                <a:gd name="T44" fmla="*/ 39 w 39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73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24"/>
                <a:gd name="T47" fmla="*/ 46 w 46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74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0 w 1"/>
                <a:gd name="T1" fmla="*/ 40 h 40"/>
                <a:gd name="T2" fmla="*/ 0 w 1"/>
                <a:gd name="T3" fmla="*/ 24 h 40"/>
                <a:gd name="T4" fmla="*/ 0 w 1"/>
                <a:gd name="T5" fmla="*/ 0 h 40"/>
                <a:gd name="T6" fmla="*/ 0 60000 65536"/>
                <a:gd name="T7" fmla="*/ 0 60000 65536"/>
                <a:gd name="T8" fmla="*/ 0 60000 65536"/>
                <a:gd name="T9" fmla="*/ 0 w 1"/>
                <a:gd name="T10" fmla="*/ 0 h 40"/>
                <a:gd name="T11" fmla="*/ 1 w 1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75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2"/>
                <a:gd name="T49" fmla="*/ 0 h 24"/>
                <a:gd name="T50" fmla="*/ 52 w 52"/>
                <a:gd name="T51" fmla="*/ 24 h 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1" name="Rectangle 76"/>
          <p:cNvSpPr>
            <a:spLocks noChangeArrowheads="1"/>
          </p:cNvSpPr>
          <p:nvPr/>
        </p:nvSpPr>
        <p:spPr bwMode="auto">
          <a:xfrm>
            <a:off x="7235635" y="5349875"/>
            <a:ext cx="95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BB0C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Output</a:t>
            </a:r>
            <a:endParaRPr lang="en-US" altLang="ko-KR">
              <a:solidFill>
                <a:srgbClr val="E4BB0C"/>
              </a:solidFill>
              <a:ea typeface="굴림" panose="020B0600000101010101" pitchFamily="50" charset="-127"/>
            </a:endParaRPr>
          </a:p>
        </p:txBody>
      </p:sp>
      <p:grpSp>
        <p:nvGrpSpPr>
          <p:cNvPr id="72" name="Group 156"/>
          <p:cNvGrpSpPr>
            <a:grpSpLocks/>
          </p:cNvGrpSpPr>
          <p:nvPr/>
        </p:nvGrpSpPr>
        <p:grpSpPr bwMode="auto">
          <a:xfrm>
            <a:off x="3550921" y="4276725"/>
            <a:ext cx="1154113" cy="976312"/>
            <a:chOff x="1974" y="2320"/>
            <a:chExt cx="727" cy="615"/>
          </a:xfrm>
        </p:grpSpPr>
        <p:sp>
          <p:nvSpPr>
            <p:cNvPr id="73" name="Freeform 96"/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4"/>
                <a:gd name="T61" fmla="*/ 0 h 48"/>
                <a:gd name="T62" fmla="*/ 104 w 104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Oval 97"/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5" name="Oval 98"/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76" name="Freeform 99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32"/>
                <a:gd name="T20" fmla="*/ 20 w 2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100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2"/>
                <a:gd name="T17" fmla="*/ 20 w 2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101"/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"/>
                <a:gd name="T58" fmla="*/ 0 h 208"/>
                <a:gd name="T59" fmla="*/ 91 w 91"/>
                <a:gd name="T60" fmla="*/ 208 h 2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102"/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  <a:gd name="T9" fmla="*/ 0 w 7"/>
                <a:gd name="T10" fmla="*/ 0 h 128"/>
                <a:gd name="T11" fmla="*/ 7 w 7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103"/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"/>
                <a:gd name="T46" fmla="*/ 0 h 71"/>
                <a:gd name="T47" fmla="*/ 52 w 52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Freeform 104"/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63"/>
                <a:gd name="T68" fmla="*/ 72 w 7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Freeform 105"/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48"/>
                <a:gd name="T32" fmla="*/ 39 w 39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106"/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0"/>
                <a:gd name="T73" fmla="*/ 0 h 160"/>
                <a:gd name="T74" fmla="*/ 130 w 130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107"/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Freeform 108"/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8"/>
                <a:gd name="T26" fmla="*/ 39 w 3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Freeform 109"/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88"/>
                <a:gd name="T26" fmla="*/ 19 w 1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Freeform 110"/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6"/>
                <a:gd name="T61" fmla="*/ 0 h 64"/>
                <a:gd name="T62" fmla="*/ 136 w 136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Oval 111"/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9" name="Oval 112"/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90" name="Freeform 113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40"/>
                <a:gd name="T20" fmla="*/ 20 w 2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Freeform 114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Freeform 115"/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"/>
                <a:gd name="T58" fmla="*/ 0 h 264"/>
                <a:gd name="T59" fmla="*/ 116 w 116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Freeform 116"/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  <a:gd name="T9" fmla="*/ 0 w 7"/>
                <a:gd name="T10" fmla="*/ 0 h 168"/>
                <a:gd name="T11" fmla="*/ 7 w 7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Freeform 117"/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96"/>
                <a:gd name="T47" fmla="*/ 71 w 71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118"/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"/>
                <a:gd name="T67" fmla="*/ 0 h 80"/>
                <a:gd name="T68" fmla="*/ 90 w 9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Freeform 119"/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48"/>
                <a:gd name="T32" fmla="*/ 52 w 52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Freeform 120"/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2"/>
                <a:gd name="T73" fmla="*/ 0 h 199"/>
                <a:gd name="T74" fmla="*/ 162 w 162"/>
                <a:gd name="T75" fmla="*/ 199 h 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Line 121"/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122"/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104"/>
                <a:gd name="T26" fmla="*/ 52 w 52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123"/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12"/>
                <a:gd name="T26" fmla="*/ 26 w 26"/>
                <a:gd name="T27" fmla="*/ 112 h 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124"/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40"/>
                <a:gd name="T62" fmla="*/ 77 w 77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Oval 125"/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3" name="Oval 126"/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104" name="Freeform 127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Freeform 128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Freeform 129"/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2"/>
                <a:gd name="T59" fmla="*/ 65 w 65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Freeform 130"/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  <a:gd name="T9" fmla="*/ 0 w 1"/>
                <a:gd name="T10" fmla="*/ 0 h 96"/>
                <a:gd name="T11" fmla="*/ 1 w 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56"/>
                <a:gd name="T47" fmla="*/ 39 w 39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Freeform 132"/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56"/>
                <a:gd name="T68" fmla="*/ 58 w 58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Freeform 133"/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32"/>
                <a:gd name="T32" fmla="*/ 26 w 26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" name="Freeform 134"/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7"/>
                <a:gd name="T73" fmla="*/ 0 h 128"/>
                <a:gd name="T74" fmla="*/ 97 w 97"/>
                <a:gd name="T75" fmla="*/ 128 h 1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Line 135"/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Freeform 136"/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64"/>
                <a:gd name="T26" fmla="*/ 26 w 26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Freeform 137"/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2"/>
                <a:gd name="T26" fmla="*/ 12 w 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138"/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32"/>
                <a:gd name="T62" fmla="*/ 71 w 71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139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140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141"/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"/>
                <a:gd name="T58" fmla="*/ 0 h 136"/>
                <a:gd name="T59" fmla="*/ 59 w 59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142"/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  <a:gd name="T9" fmla="*/ 0 w 6"/>
                <a:gd name="T10" fmla="*/ 0 h 88"/>
                <a:gd name="T11" fmla="*/ 6 w 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143"/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8"/>
                <a:gd name="T47" fmla="*/ 32 w 32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144"/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40"/>
                <a:gd name="T68" fmla="*/ 46 w 46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145"/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4"/>
                <a:gd name="T32" fmla="*/ 20 w 2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146"/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8"/>
                <a:gd name="T73" fmla="*/ 0 h 96"/>
                <a:gd name="T74" fmla="*/ 78 w 78"/>
                <a:gd name="T75" fmla="*/ 96 h 9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Line 147"/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148"/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56"/>
                <a:gd name="T26" fmla="*/ 26 w 2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149"/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56"/>
                <a:gd name="T26" fmla="*/ 13 w 13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7" name="Group 157"/>
          <p:cNvGrpSpPr>
            <a:grpSpLocks/>
          </p:cNvGrpSpPr>
          <p:nvPr/>
        </p:nvGrpSpPr>
        <p:grpSpPr bwMode="auto">
          <a:xfrm>
            <a:off x="5332096" y="4205287"/>
            <a:ext cx="1114425" cy="1119188"/>
            <a:chOff x="3110" y="2304"/>
            <a:chExt cx="702" cy="705"/>
          </a:xfrm>
        </p:grpSpPr>
        <p:sp>
          <p:nvSpPr>
            <p:cNvPr id="128" name="Rectangle 5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grpSp>
          <p:nvGrpSpPr>
            <p:cNvPr id="129" name="Group 15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130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2 w 21600"/>
                  <a:gd name="T1" fmla="*/ 0 h 21600"/>
                  <a:gd name="T2" fmla="*/ 4 w 21600"/>
                  <a:gd name="T3" fmla="*/ 1 h 21600"/>
                  <a:gd name="T4" fmla="*/ 2 w 21600"/>
                  <a:gd name="T5" fmla="*/ 2 h 21600"/>
                  <a:gd name="T6" fmla="*/ 0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4 w 21600"/>
                  <a:gd name="T13" fmla="*/ 3957 h 21600"/>
                  <a:gd name="T14" fmla="*/ 17840 w 21600"/>
                  <a:gd name="T15" fmla="*/ 176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131" name="AutoShape 152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3 w 21600"/>
                  <a:gd name="T1" fmla="*/ 0 h 21600"/>
                  <a:gd name="T2" fmla="*/ 6 w 21600"/>
                  <a:gd name="T3" fmla="*/ 2 h 21600"/>
                  <a:gd name="T4" fmla="*/ 3 w 21600"/>
                  <a:gd name="T5" fmla="*/ 4 h 21600"/>
                  <a:gd name="T6" fmla="*/ 0 w 21600"/>
                  <a:gd name="T7" fmla="*/ 2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8 w 21600"/>
                  <a:gd name="T13" fmla="*/ 3965 h 21600"/>
                  <a:gd name="T14" fmla="*/ 17836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ko-KR" altLang="en-US"/>
              </a:p>
            </p:txBody>
          </p:sp>
          <p:sp>
            <p:nvSpPr>
              <p:cNvPr id="132" name="AutoShape 153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4 w 21600"/>
                  <a:gd name="T1" fmla="*/ 0 h 21600"/>
                  <a:gd name="T2" fmla="*/ 9 w 21600"/>
                  <a:gd name="T3" fmla="*/ 3 h 21600"/>
                  <a:gd name="T4" fmla="*/ 4 w 21600"/>
                  <a:gd name="T5" fmla="*/ 6 h 21600"/>
                  <a:gd name="T6" fmla="*/ 0 w 21600"/>
                  <a:gd name="T7" fmla="*/ 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0 w 21600"/>
                  <a:gd name="T13" fmla="*/ 3957 h 21600"/>
                  <a:gd name="T14" fmla="*/ 17846 w 21600"/>
                  <a:gd name="T15" fmla="*/ 176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33" name="AutoShape 154"/>
          <p:cNvSpPr>
            <a:spLocks noChangeArrowheads="1"/>
          </p:cNvSpPr>
          <p:nvPr/>
        </p:nvSpPr>
        <p:spPr bwMode="auto">
          <a:xfrm>
            <a:off x="4827270" y="4649787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4" name="AutoShape 155"/>
          <p:cNvSpPr>
            <a:spLocks noChangeArrowheads="1"/>
          </p:cNvSpPr>
          <p:nvPr/>
        </p:nvSpPr>
        <p:spPr bwMode="auto">
          <a:xfrm>
            <a:off x="6568758" y="465137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6022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Limitations of Experiments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It is necessary to </a:t>
            </a:r>
            <a:r>
              <a:rPr lang="en-US" altLang="ko-KR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implement the algorithm</a:t>
            </a:r>
            <a:r>
              <a:rPr lang="en-US" altLang="ko-KR" dirty="0" smtClean="0">
                <a:ea typeface="굴림" panose="020B0600000101010101" pitchFamily="50" charset="-127"/>
              </a:rPr>
              <a:t>, which may be difficult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Results may not be indicative of the </a:t>
            </a:r>
            <a:r>
              <a:rPr lang="en-US" altLang="ko-KR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running time on other inputs not included in the experiment</a:t>
            </a:r>
            <a:r>
              <a:rPr lang="en-US" altLang="ko-KR" dirty="0" smtClean="0">
                <a:ea typeface="굴림" panose="020B0600000101010101" pitchFamily="50" charset="-127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In order to compare two algorithms, the </a:t>
            </a:r>
            <a:r>
              <a:rPr lang="en-US" altLang="ko-KR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same hardware and software environments </a:t>
            </a:r>
            <a:r>
              <a:rPr lang="en-US" altLang="ko-KR" dirty="0" smtClean="0">
                <a:ea typeface="굴림" panose="020B0600000101010101" pitchFamily="50" charset="-127"/>
              </a:rPr>
              <a:t>must be used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8229600" y="4876800"/>
          <a:ext cx="181133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Clip" r:id="rId3" imgW="1812240" imgH="1498680" progId="MS_ClipArt_Gallery.5">
                  <p:embed/>
                </p:oleObj>
              </mc:Choice>
              <mc:Fallback>
                <p:oleObj name="Clip" r:id="rId3" imgW="1812240" imgH="1498680" progId="MS_ClipArt_Gallery.5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876800"/>
                        <a:ext cx="181133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45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Theoretical Analysis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Uses a high-level description </a:t>
            </a:r>
            <a:r>
              <a:rPr lang="en-US" altLang="ko-KR" dirty="0" smtClean="0">
                <a:ea typeface="굴림" panose="020B0600000101010101" pitchFamily="50" charset="-127"/>
              </a:rPr>
              <a:t>of the algorithm </a:t>
            </a:r>
            <a:r>
              <a:rPr lang="en-US" altLang="ko-KR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instead of an implementation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Characterizes </a:t>
            </a:r>
            <a:r>
              <a:rPr lang="en-US" altLang="ko-KR" b="1" dirty="0" smtClean="0">
                <a:ea typeface="굴림" panose="020B0600000101010101" pitchFamily="50" charset="-127"/>
              </a:rPr>
              <a:t>running time as a function of the input size, </a:t>
            </a:r>
            <a:r>
              <a:rPr lang="en-US" altLang="ko-KR" b="1" i="1" dirty="0" smtClean="0">
                <a:ea typeface="굴림" panose="020B0600000101010101" pitchFamily="50" charset="-127"/>
              </a:rPr>
              <a:t>n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Takes into account </a:t>
            </a:r>
            <a:r>
              <a:rPr lang="en-US" altLang="ko-KR" b="1" dirty="0" smtClean="0">
                <a:ea typeface="굴림" panose="020B0600000101010101" pitchFamily="50" charset="-127"/>
              </a:rPr>
              <a:t>all possible inputs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Allows us to evaluate the speed of an algorithm </a:t>
            </a:r>
            <a:r>
              <a:rPr lang="en-US" altLang="ko-KR" b="1" dirty="0" smtClean="0">
                <a:ea typeface="굴림" panose="020B0600000101010101" pitchFamily="50" charset="-127"/>
              </a:rPr>
              <a:t>independent of the hardware/software environment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8686801" y="228600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Clip" r:id="rId3" imgW="2309760" imgH="3176280" progId="MS_ClipArt_Gallery.2">
                  <p:embed/>
                </p:oleObj>
              </mc:Choice>
              <mc:Fallback>
                <p:oleObj name="Clip" r:id="rId3" imgW="2309760" imgH="3176280" progId="MS_ClipArt_Gallery.2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228600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2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Pseudocode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3657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굴림" panose="020B0600000101010101" pitchFamily="50" charset="-127"/>
              </a:rPr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Hides program design issues</a:t>
            </a:r>
          </a:p>
        </p:txBody>
      </p:sp>
      <p:sp>
        <p:nvSpPr>
          <p:cNvPr id="23558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86000" y="5410200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	</a:t>
            </a:r>
          </a:p>
        </p:txBody>
      </p:sp>
      <p:grpSp>
        <p:nvGrpSpPr>
          <p:cNvPr id="23559" name="Group 10"/>
          <p:cNvGrpSpPr>
            <a:grpSpLocks/>
          </p:cNvGrpSpPr>
          <p:nvPr/>
        </p:nvGrpSpPr>
        <p:grpSpPr bwMode="auto">
          <a:xfrm>
            <a:off x="5867400" y="1595438"/>
            <a:ext cx="4495800" cy="4119562"/>
            <a:chOff x="2688" y="1056"/>
            <a:chExt cx="2832" cy="2595"/>
          </a:xfrm>
        </p:grpSpPr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Algorithm</a:t>
              </a: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b="1" i="1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arrayMax</a:t>
              </a:r>
              <a:r>
                <a:rPr lang="en-US" altLang="ko-KR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b="1" i="1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  <a:r>
                <a:rPr lang="en-US" altLang="ko-KR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, </a:t>
              </a:r>
              <a:r>
                <a:rPr lang="en-US" altLang="ko-KR" b="1" i="1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r>
                <a:rPr lang="en-US" altLang="ko-KR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)</a:t>
              </a:r>
            </a:p>
            <a:p>
              <a:pPr eaLnBrk="1" hangingPunct="1"/>
              <a:r>
                <a:rPr lang="en-US" altLang="ko-KR" b="1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</a:t>
              </a:r>
              <a:r>
                <a:rPr lang="en-US" altLang="ko-KR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Input</a:t>
              </a: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array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of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integers</a:t>
              </a:r>
            </a:p>
            <a:p>
              <a:pPr eaLnBrk="1" hangingPunct="1"/>
              <a:r>
                <a:rPr lang="en-US" altLang="ko-KR" b="1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</a:t>
              </a:r>
              <a:r>
                <a:rPr lang="en-US" altLang="ko-KR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Output</a:t>
              </a: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maximum element of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	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currentMax</a:t>
              </a:r>
              <a:r>
                <a:rPr lang="en-US" altLang="ko-KR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</a:t>
              </a:r>
              <a:r>
                <a:rPr lang="en-US" altLang="ko-KR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A</a:t>
              </a:r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[0]</a:t>
              </a:r>
              <a:endPara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  <a:p>
              <a:pPr eaLnBrk="1" hangingPunct="1"/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	</a:t>
              </a:r>
              <a:r>
                <a:rPr lang="en-US" altLang="ko-KR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for</a:t>
              </a: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</a:t>
              </a:r>
              <a:r>
                <a:rPr lang="en-US" altLang="ko-KR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</a:t>
              </a:r>
              <a:r>
                <a:rPr lang="en-US" altLang="ko-KR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 </a:t>
              </a:r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1</a:t>
              </a: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 </a:t>
              </a:r>
              <a:r>
                <a:rPr lang="en-US" altLang="ko-KR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to</a:t>
              </a: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n</a:t>
              </a:r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  1</a:t>
              </a: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 </a:t>
              </a:r>
              <a:r>
                <a:rPr lang="en-US" altLang="ko-KR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do</a:t>
              </a:r>
            </a:p>
            <a:p>
              <a:pPr eaLnBrk="1" hangingPunct="1"/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		</a:t>
              </a:r>
              <a:r>
                <a:rPr lang="en-US" altLang="ko-KR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if</a:t>
              </a: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A</a:t>
              </a:r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[</a:t>
              </a:r>
              <a:r>
                <a:rPr lang="en-US" altLang="ko-KR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i</a:t>
              </a:r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] 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currentMax</a:t>
              </a: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 </a:t>
              </a:r>
              <a:r>
                <a:rPr lang="en-US" altLang="ko-KR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then</a:t>
              </a:r>
            </a:p>
            <a:p>
              <a:pPr eaLnBrk="1" hangingPunct="1"/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			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currentMax</a:t>
              </a:r>
              <a:r>
                <a:rPr lang="en-US" altLang="ko-KR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 </a:t>
              </a:r>
              <a:r>
                <a:rPr lang="en-US" altLang="ko-KR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</a:t>
              </a:r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A</a:t>
              </a:r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[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i</a:t>
              </a:r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]</a:t>
              </a:r>
            </a:p>
            <a:p>
              <a:pPr eaLnBrk="1" hangingPunct="1"/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	</a:t>
              </a:r>
              <a:r>
                <a:rPr lang="en-US" altLang="ko-KR" b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return</a:t>
              </a: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 </a:t>
              </a:r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currentMax</a:t>
              </a:r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  <a:sym typeface="Symbol" panose="05050102010706020507" pitchFamily="18" charset="2"/>
                </a:rPr>
                <a:t> </a:t>
              </a:r>
              <a:endParaRPr lang="en-US" altLang="ko-KR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3562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50" charset="-127"/>
                </a:rPr>
                <a:t>Example: find max element of an array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83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Pseudocode Details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24100" y="1905000"/>
            <a:ext cx="4267200" cy="41148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Control flow</a:t>
            </a:r>
          </a:p>
          <a:p>
            <a:pPr lvl="1" eaLnBrk="1" hangingPunct="1"/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then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[</a:t>
            </a:r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…]</a:t>
            </a:r>
          </a:p>
          <a:p>
            <a:pPr lvl="1" eaLnBrk="1" hangingPunct="1"/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while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do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</a:p>
          <a:p>
            <a:pPr lvl="1" eaLnBrk="1" hangingPunct="1"/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repeat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until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</a:p>
          <a:p>
            <a:pPr lvl="1" eaLnBrk="1" hangingPunct="1"/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do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Indentation replaces braces 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Method declaration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Algorithm </a:t>
            </a:r>
            <a:r>
              <a:rPr lang="en-US" altLang="ko-KR" sz="2000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method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2000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arg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[, </a:t>
            </a:r>
            <a:r>
              <a:rPr lang="en-US" altLang="ko-KR" sz="2000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arg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…])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Input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Output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2458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905000"/>
            <a:ext cx="3657600" cy="4038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var.method 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arg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[, </a:t>
            </a:r>
            <a:r>
              <a:rPr lang="en-US" altLang="ko-KR" sz="20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arg</a:t>
            </a: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Expressions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anose="05050102010706020507" pitchFamily="18" charset="2"/>
              <a:buChar char="¬"/>
            </a:pP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Assignment</a:t>
            </a:r>
            <a:b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</a:b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(like  in C++)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anose="05050102010706020507" pitchFamily="18" charset="2"/>
              <a:buChar char="="/>
            </a:pP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Equality testing</a:t>
            </a:r>
            <a:b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</a:b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(like  in C++)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anose="05050102010706020507" pitchFamily="18" charset="2"/>
              <a:buNone/>
            </a:pPr>
            <a:r>
              <a:rPr lang="en-US" altLang="ko-KR" sz="20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000" baseline="30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	</a:t>
            </a: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Superscripts and other mathematical formatting allowed</a:t>
            </a:r>
            <a:endParaRPr lang="en-US" altLang="ko-KR" sz="2000" baseline="30000"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400">
              <a:ea typeface="굴림" panose="020B0600000101010101" pitchFamily="50" charset="-127"/>
            </a:endParaRPr>
          </a:p>
        </p:txBody>
      </p:sp>
      <p:grpSp>
        <p:nvGrpSpPr>
          <p:cNvPr id="24583" name="Group 66"/>
          <p:cNvGrpSpPr>
            <a:grpSpLocks/>
          </p:cNvGrpSpPr>
          <p:nvPr/>
        </p:nvGrpSpPr>
        <p:grpSpPr bwMode="auto">
          <a:xfrm flipH="1">
            <a:off x="7620000" y="381000"/>
            <a:ext cx="2057400" cy="1752600"/>
            <a:chOff x="148" y="195"/>
            <a:chExt cx="1107" cy="1001"/>
          </a:xfrm>
        </p:grpSpPr>
        <p:grpSp>
          <p:nvGrpSpPr>
            <p:cNvPr id="24585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24630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24642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49 w 469"/>
                    <a:gd name="T1" fmla="*/ 0 h 510"/>
                    <a:gd name="T2" fmla="*/ 88 w 469"/>
                    <a:gd name="T3" fmla="*/ 10 h 510"/>
                    <a:gd name="T4" fmla="*/ 106 w 469"/>
                    <a:gd name="T5" fmla="*/ 16 h 510"/>
                    <a:gd name="T6" fmla="*/ 115 w 469"/>
                    <a:gd name="T7" fmla="*/ 21 h 510"/>
                    <a:gd name="T8" fmla="*/ 118 w 469"/>
                    <a:gd name="T9" fmla="*/ 29 h 510"/>
                    <a:gd name="T10" fmla="*/ 116 w 469"/>
                    <a:gd name="T11" fmla="*/ 38 h 510"/>
                    <a:gd name="T12" fmla="*/ 108 w 469"/>
                    <a:gd name="T13" fmla="*/ 47 h 510"/>
                    <a:gd name="T14" fmla="*/ 95 w 469"/>
                    <a:gd name="T15" fmla="*/ 52 h 510"/>
                    <a:gd name="T16" fmla="*/ 90 w 469"/>
                    <a:gd name="T17" fmla="*/ 57 h 510"/>
                    <a:gd name="T18" fmla="*/ 70 w 469"/>
                    <a:gd name="T19" fmla="*/ 51 h 510"/>
                    <a:gd name="T20" fmla="*/ 55 w 469"/>
                    <a:gd name="T21" fmla="*/ 48 h 510"/>
                    <a:gd name="T22" fmla="*/ 41 w 469"/>
                    <a:gd name="T23" fmla="*/ 43 h 510"/>
                    <a:gd name="T24" fmla="*/ 29 w 469"/>
                    <a:gd name="T25" fmla="*/ 37 h 510"/>
                    <a:gd name="T26" fmla="*/ 18 w 469"/>
                    <a:gd name="T27" fmla="*/ 32 h 510"/>
                    <a:gd name="T28" fmla="*/ 9 w 469"/>
                    <a:gd name="T29" fmla="*/ 25 h 510"/>
                    <a:gd name="T30" fmla="*/ 0 w 469"/>
                    <a:gd name="T31" fmla="*/ 20 h 510"/>
                    <a:gd name="T32" fmla="*/ 30 w 469"/>
                    <a:gd name="T33" fmla="*/ 10 h 510"/>
                    <a:gd name="T34" fmla="*/ 49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4643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13 w 132"/>
                    <a:gd name="T1" fmla="*/ 4 h 257"/>
                    <a:gd name="T2" fmla="*/ 22 w 132"/>
                    <a:gd name="T3" fmla="*/ 1 h 257"/>
                    <a:gd name="T4" fmla="*/ 29 w 132"/>
                    <a:gd name="T5" fmla="*/ 0 h 257"/>
                    <a:gd name="T6" fmla="*/ 33 w 132"/>
                    <a:gd name="T7" fmla="*/ 1 h 257"/>
                    <a:gd name="T8" fmla="*/ 24 w 132"/>
                    <a:gd name="T9" fmla="*/ 6 h 257"/>
                    <a:gd name="T10" fmla="*/ 20 w 132"/>
                    <a:gd name="T11" fmla="*/ 11 h 257"/>
                    <a:gd name="T12" fmla="*/ 18 w 132"/>
                    <a:gd name="T13" fmla="*/ 18 h 257"/>
                    <a:gd name="T14" fmla="*/ 19 w 132"/>
                    <a:gd name="T15" fmla="*/ 20 h 257"/>
                    <a:gd name="T16" fmla="*/ 26 w 132"/>
                    <a:gd name="T17" fmla="*/ 24 h 257"/>
                    <a:gd name="T18" fmla="*/ 17 w 132"/>
                    <a:gd name="T19" fmla="*/ 27 h 257"/>
                    <a:gd name="T20" fmla="*/ 9 w 132"/>
                    <a:gd name="T21" fmla="*/ 27 h 257"/>
                    <a:gd name="T22" fmla="*/ 1 w 132"/>
                    <a:gd name="T23" fmla="*/ 29 h 257"/>
                    <a:gd name="T24" fmla="*/ 0 w 132"/>
                    <a:gd name="T25" fmla="*/ 22 h 257"/>
                    <a:gd name="T26" fmla="*/ 1 w 132"/>
                    <a:gd name="T27" fmla="*/ 17 h 257"/>
                    <a:gd name="T28" fmla="*/ 7 w 132"/>
                    <a:gd name="T29" fmla="*/ 10 h 257"/>
                    <a:gd name="T30" fmla="*/ 13 w 132"/>
                    <a:gd name="T31" fmla="*/ 4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4644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8 w 131"/>
                    <a:gd name="T1" fmla="*/ 37 h 329"/>
                    <a:gd name="T2" fmla="*/ 4 w 131"/>
                    <a:gd name="T3" fmla="*/ 32 h 329"/>
                    <a:gd name="T4" fmla="*/ 0 w 131"/>
                    <a:gd name="T5" fmla="*/ 25 h 329"/>
                    <a:gd name="T6" fmla="*/ 3 w 131"/>
                    <a:gd name="T7" fmla="*/ 17 h 329"/>
                    <a:gd name="T8" fmla="*/ 8 w 131"/>
                    <a:gd name="T9" fmla="*/ 10 h 329"/>
                    <a:gd name="T10" fmla="*/ 16 w 131"/>
                    <a:gd name="T11" fmla="*/ 4 h 329"/>
                    <a:gd name="T12" fmla="*/ 24 w 131"/>
                    <a:gd name="T13" fmla="*/ 1 h 329"/>
                    <a:gd name="T14" fmla="*/ 33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631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24632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2 w 280"/>
                    <a:gd name="T1" fmla="*/ 33 h 456"/>
                    <a:gd name="T2" fmla="*/ 5 w 280"/>
                    <a:gd name="T3" fmla="*/ 30 h 456"/>
                    <a:gd name="T4" fmla="*/ 8 w 280"/>
                    <a:gd name="T5" fmla="*/ 28 h 456"/>
                    <a:gd name="T6" fmla="*/ 11 w 280"/>
                    <a:gd name="T7" fmla="*/ 26 h 456"/>
                    <a:gd name="T8" fmla="*/ 17 w 280"/>
                    <a:gd name="T9" fmla="*/ 24 h 456"/>
                    <a:gd name="T10" fmla="*/ 20 w 280"/>
                    <a:gd name="T11" fmla="*/ 23 h 456"/>
                    <a:gd name="T12" fmla="*/ 24 w 280"/>
                    <a:gd name="T13" fmla="*/ 20 h 456"/>
                    <a:gd name="T14" fmla="*/ 26 w 280"/>
                    <a:gd name="T15" fmla="*/ 18 h 456"/>
                    <a:gd name="T16" fmla="*/ 31 w 280"/>
                    <a:gd name="T17" fmla="*/ 16 h 456"/>
                    <a:gd name="T18" fmla="*/ 36 w 280"/>
                    <a:gd name="T19" fmla="*/ 15 h 456"/>
                    <a:gd name="T20" fmla="*/ 41 w 280"/>
                    <a:gd name="T21" fmla="*/ 13 h 456"/>
                    <a:gd name="T22" fmla="*/ 43 w 280"/>
                    <a:gd name="T23" fmla="*/ 9 h 456"/>
                    <a:gd name="T24" fmla="*/ 47 w 280"/>
                    <a:gd name="T25" fmla="*/ 7 h 456"/>
                    <a:gd name="T26" fmla="*/ 53 w 280"/>
                    <a:gd name="T27" fmla="*/ 0 h 456"/>
                    <a:gd name="T28" fmla="*/ 56 w 280"/>
                    <a:gd name="T29" fmla="*/ 0 h 456"/>
                    <a:gd name="T30" fmla="*/ 59 w 280"/>
                    <a:gd name="T31" fmla="*/ 1 h 456"/>
                    <a:gd name="T32" fmla="*/ 61 w 280"/>
                    <a:gd name="T33" fmla="*/ 3 h 456"/>
                    <a:gd name="T34" fmla="*/ 61 w 280"/>
                    <a:gd name="T35" fmla="*/ 6 h 456"/>
                    <a:gd name="T36" fmla="*/ 59 w 280"/>
                    <a:gd name="T37" fmla="*/ 10 h 456"/>
                    <a:gd name="T38" fmla="*/ 57 w 280"/>
                    <a:gd name="T39" fmla="*/ 11 h 456"/>
                    <a:gd name="T40" fmla="*/ 54 w 280"/>
                    <a:gd name="T41" fmla="*/ 13 h 456"/>
                    <a:gd name="T42" fmla="*/ 52 w 280"/>
                    <a:gd name="T43" fmla="*/ 16 h 456"/>
                    <a:gd name="T44" fmla="*/ 55 w 280"/>
                    <a:gd name="T45" fmla="*/ 16 h 456"/>
                    <a:gd name="T46" fmla="*/ 60 w 280"/>
                    <a:gd name="T47" fmla="*/ 16 h 456"/>
                    <a:gd name="T48" fmla="*/ 62 w 280"/>
                    <a:gd name="T49" fmla="*/ 16 h 456"/>
                    <a:gd name="T50" fmla="*/ 68 w 280"/>
                    <a:gd name="T51" fmla="*/ 18 h 456"/>
                    <a:gd name="T52" fmla="*/ 70 w 280"/>
                    <a:gd name="T53" fmla="*/ 22 h 456"/>
                    <a:gd name="T54" fmla="*/ 70 w 280"/>
                    <a:gd name="T55" fmla="*/ 26 h 456"/>
                    <a:gd name="T56" fmla="*/ 69 w 280"/>
                    <a:gd name="T57" fmla="*/ 32 h 456"/>
                    <a:gd name="T58" fmla="*/ 66 w 280"/>
                    <a:gd name="T59" fmla="*/ 36 h 456"/>
                    <a:gd name="T60" fmla="*/ 62 w 280"/>
                    <a:gd name="T61" fmla="*/ 41 h 456"/>
                    <a:gd name="T62" fmla="*/ 56 w 280"/>
                    <a:gd name="T63" fmla="*/ 46 h 456"/>
                    <a:gd name="T64" fmla="*/ 52 w 280"/>
                    <a:gd name="T65" fmla="*/ 49 h 456"/>
                    <a:gd name="T66" fmla="*/ 48 w 280"/>
                    <a:gd name="T67" fmla="*/ 50 h 456"/>
                    <a:gd name="T68" fmla="*/ 43 w 280"/>
                    <a:gd name="T69" fmla="*/ 51 h 456"/>
                    <a:gd name="T70" fmla="*/ 37 w 280"/>
                    <a:gd name="T71" fmla="*/ 50 h 456"/>
                    <a:gd name="T72" fmla="*/ 33 w 280"/>
                    <a:gd name="T73" fmla="*/ 49 h 456"/>
                    <a:gd name="T74" fmla="*/ 29 w 280"/>
                    <a:gd name="T75" fmla="*/ 48 h 456"/>
                    <a:gd name="T76" fmla="*/ 26 w 280"/>
                    <a:gd name="T77" fmla="*/ 47 h 456"/>
                    <a:gd name="T78" fmla="*/ 23 w 280"/>
                    <a:gd name="T79" fmla="*/ 48 h 456"/>
                    <a:gd name="T80" fmla="*/ 19 w 280"/>
                    <a:gd name="T81" fmla="*/ 48 h 456"/>
                    <a:gd name="T82" fmla="*/ 14 w 280"/>
                    <a:gd name="T83" fmla="*/ 48 h 456"/>
                    <a:gd name="T84" fmla="*/ 9 w 280"/>
                    <a:gd name="T85" fmla="*/ 48 h 456"/>
                    <a:gd name="T86" fmla="*/ 4 w 280"/>
                    <a:gd name="T87" fmla="*/ 46 h 456"/>
                    <a:gd name="T88" fmla="*/ 1 w 280"/>
                    <a:gd name="T89" fmla="*/ 43 h 456"/>
                    <a:gd name="T90" fmla="*/ 0 w 280"/>
                    <a:gd name="T91" fmla="*/ 39 h 456"/>
                    <a:gd name="T92" fmla="*/ 1 w 280"/>
                    <a:gd name="T93" fmla="*/ 34 h 456"/>
                    <a:gd name="T94" fmla="*/ 2 w 280"/>
                    <a:gd name="T95" fmla="*/ 33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4633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24634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24640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2 w 560"/>
                        <a:gd name="T1" fmla="*/ 70 h 705"/>
                        <a:gd name="T2" fmla="*/ 9 w 560"/>
                        <a:gd name="T3" fmla="*/ 64 h 705"/>
                        <a:gd name="T4" fmla="*/ 20 w 560"/>
                        <a:gd name="T5" fmla="*/ 57 h 705"/>
                        <a:gd name="T6" fmla="*/ 32 w 560"/>
                        <a:gd name="T7" fmla="*/ 50 h 705"/>
                        <a:gd name="T8" fmla="*/ 42 w 560"/>
                        <a:gd name="T9" fmla="*/ 46 h 705"/>
                        <a:gd name="T10" fmla="*/ 50 w 560"/>
                        <a:gd name="T11" fmla="*/ 44 h 705"/>
                        <a:gd name="T12" fmla="*/ 55 w 560"/>
                        <a:gd name="T13" fmla="*/ 44 h 705"/>
                        <a:gd name="T14" fmla="*/ 58 w 560"/>
                        <a:gd name="T15" fmla="*/ 41 h 705"/>
                        <a:gd name="T16" fmla="*/ 57 w 560"/>
                        <a:gd name="T17" fmla="*/ 37 h 705"/>
                        <a:gd name="T18" fmla="*/ 59 w 560"/>
                        <a:gd name="T19" fmla="*/ 31 h 705"/>
                        <a:gd name="T20" fmla="*/ 64 w 560"/>
                        <a:gd name="T21" fmla="*/ 26 h 705"/>
                        <a:gd name="T22" fmla="*/ 72 w 560"/>
                        <a:gd name="T23" fmla="*/ 20 h 705"/>
                        <a:gd name="T24" fmla="*/ 83 w 560"/>
                        <a:gd name="T25" fmla="*/ 14 h 705"/>
                        <a:gd name="T26" fmla="*/ 95 w 560"/>
                        <a:gd name="T27" fmla="*/ 8 h 705"/>
                        <a:gd name="T28" fmla="*/ 106 w 560"/>
                        <a:gd name="T29" fmla="*/ 4 h 705"/>
                        <a:gd name="T30" fmla="*/ 118 w 560"/>
                        <a:gd name="T31" fmla="*/ 1 h 705"/>
                        <a:gd name="T32" fmla="*/ 127 w 560"/>
                        <a:gd name="T33" fmla="*/ 0 h 705"/>
                        <a:gd name="T34" fmla="*/ 134 w 560"/>
                        <a:gd name="T35" fmla="*/ 1 h 705"/>
                        <a:gd name="T36" fmla="*/ 139 w 560"/>
                        <a:gd name="T37" fmla="*/ 4 h 705"/>
                        <a:gd name="T38" fmla="*/ 141 w 560"/>
                        <a:gd name="T39" fmla="*/ 8 h 705"/>
                        <a:gd name="T40" fmla="*/ 140 w 560"/>
                        <a:gd name="T41" fmla="*/ 13 h 705"/>
                        <a:gd name="T42" fmla="*/ 136 w 560"/>
                        <a:gd name="T43" fmla="*/ 19 h 705"/>
                        <a:gd name="T44" fmla="*/ 131 w 560"/>
                        <a:gd name="T45" fmla="*/ 24 h 705"/>
                        <a:gd name="T46" fmla="*/ 124 w 560"/>
                        <a:gd name="T47" fmla="*/ 30 h 705"/>
                        <a:gd name="T48" fmla="*/ 115 w 560"/>
                        <a:gd name="T49" fmla="*/ 35 h 705"/>
                        <a:gd name="T50" fmla="*/ 104 w 560"/>
                        <a:gd name="T51" fmla="*/ 40 h 705"/>
                        <a:gd name="T52" fmla="*/ 93 w 560"/>
                        <a:gd name="T53" fmla="*/ 44 h 705"/>
                        <a:gd name="T54" fmla="*/ 84 w 560"/>
                        <a:gd name="T55" fmla="*/ 47 h 705"/>
                        <a:gd name="T56" fmla="*/ 76 w 560"/>
                        <a:gd name="T57" fmla="*/ 47 h 705"/>
                        <a:gd name="T58" fmla="*/ 68 w 560"/>
                        <a:gd name="T59" fmla="*/ 46 h 705"/>
                        <a:gd name="T60" fmla="*/ 63 w 560"/>
                        <a:gd name="T61" fmla="*/ 47 h 705"/>
                        <a:gd name="T62" fmla="*/ 60 w 560"/>
                        <a:gd name="T63" fmla="*/ 50 h 705"/>
                        <a:gd name="T64" fmla="*/ 57 w 560"/>
                        <a:gd name="T65" fmla="*/ 55 h 705"/>
                        <a:gd name="T66" fmla="*/ 51 w 560"/>
                        <a:gd name="T67" fmla="*/ 60 h 705"/>
                        <a:gd name="T68" fmla="*/ 40 w 560"/>
                        <a:gd name="T69" fmla="*/ 65 h 705"/>
                        <a:gd name="T70" fmla="*/ 33 w 560"/>
                        <a:gd name="T71" fmla="*/ 70 h 705"/>
                        <a:gd name="T72" fmla="*/ 25 w 560"/>
                        <a:gd name="T73" fmla="*/ 74 h 705"/>
                        <a:gd name="T74" fmla="*/ 19 w 560"/>
                        <a:gd name="T75" fmla="*/ 77 h 705"/>
                        <a:gd name="T76" fmla="*/ 12 w 560"/>
                        <a:gd name="T77" fmla="*/ 78 h 705"/>
                        <a:gd name="T78" fmla="*/ 6 w 560"/>
                        <a:gd name="T79" fmla="*/ 78 h 705"/>
                        <a:gd name="T80" fmla="*/ 1 w 560"/>
                        <a:gd name="T81" fmla="*/ 77 h 705"/>
                        <a:gd name="T82" fmla="*/ 0 w 560"/>
                        <a:gd name="T83" fmla="*/ 73 h 705"/>
                        <a:gd name="T84" fmla="*/ 2 w 560"/>
                        <a:gd name="T85" fmla="*/ 70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641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30 h 336"/>
                        <a:gd name="T2" fmla="*/ 2 w 269"/>
                        <a:gd name="T3" fmla="*/ 26 h 336"/>
                        <a:gd name="T4" fmla="*/ 7 w 269"/>
                        <a:gd name="T5" fmla="*/ 22 h 336"/>
                        <a:gd name="T6" fmla="*/ 16 w 269"/>
                        <a:gd name="T7" fmla="*/ 16 h 336"/>
                        <a:gd name="T8" fmla="*/ 24 w 269"/>
                        <a:gd name="T9" fmla="*/ 11 h 336"/>
                        <a:gd name="T10" fmla="*/ 34 w 269"/>
                        <a:gd name="T11" fmla="*/ 7 h 336"/>
                        <a:gd name="T12" fmla="*/ 45 w 269"/>
                        <a:gd name="T13" fmla="*/ 3 h 336"/>
                        <a:gd name="T14" fmla="*/ 53 w 269"/>
                        <a:gd name="T15" fmla="*/ 0 h 336"/>
                        <a:gd name="T16" fmla="*/ 60 w 269"/>
                        <a:gd name="T17" fmla="*/ 0 h 336"/>
                        <a:gd name="T18" fmla="*/ 65 w 269"/>
                        <a:gd name="T19" fmla="*/ 1 h 336"/>
                        <a:gd name="T20" fmla="*/ 67 w 269"/>
                        <a:gd name="T21" fmla="*/ 5 h 336"/>
                        <a:gd name="T22" fmla="*/ 64 w 269"/>
                        <a:gd name="T23" fmla="*/ 9 h 336"/>
                        <a:gd name="T24" fmla="*/ 60 w 269"/>
                        <a:gd name="T25" fmla="*/ 14 h 336"/>
                        <a:gd name="T26" fmla="*/ 52 w 269"/>
                        <a:gd name="T27" fmla="*/ 20 h 336"/>
                        <a:gd name="T28" fmla="*/ 43 w 269"/>
                        <a:gd name="T29" fmla="*/ 25 h 336"/>
                        <a:gd name="T30" fmla="*/ 34 w 269"/>
                        <a:gd name="T31" fmla="*/ 29 h 336"/>
                        <a:gd name="T32" fmla="*/ 25 w 269"/>
                        <a:gd name="T33" fmla="*/ 34 h 336"/>
                        <a:gd name="T34" fmla="*/ 13 w 269"/>
                        <a:gd name="T35" fmla="*/ 37 h 336"/>
                        <a:gd name="T36" fmla="*/ 5 w 269"/>
                        <a:gd name="T37" fmla="*/ 37 h 336"/>
                        <a:gd name="T38" fmla="*/ 1 w 269"/>
                        <a:gd name="T39" fmla="*/ 35 h 336"/>
                        <a:gd name="T40" fmla="*/ 0 w 269"/>
                        <a:gd name="T41" fmla="*/ 30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24635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34 w 180"/>
                      <a:gd name="T1" fmla="*/ 0 h 302"/>
                      <a:gd name="T2" fmla="*/ 39 w 180"/>
                      <a:gd name="T3" fmla="*/ 1 h 302"/>
                      <a:gd name="T4" fmla="*/ 41 w 180"/>
                      <a:gd name="T5" fmla="*/ 3 h 302"/>
                      <a:gd name="T6" fmla="*/ 42 w 180"/>
                      <a:gd name="T7" fmla="*/ 5 h 302"/>
                      <a:gd name="T8" fmla="*/ 40 w 180"/>
                      <a:gd name="T9" fmla="*/ 6 h 302"/>
                      <a:gd name="T10" fmla="*/ 43 w 180"/>
                      <a:gd name="T11" fmla="*/ 7 h 302"/>
                      <a:gd name="T12" fmla="*/ 45 w 180"/>
                      <a:gd name="T13" fmla="*/ 9 h 302"/>
                      <a:gd name="T14" fmla="*/ 45 w 180"/>
                      <a:gd name="T15" fmla="*/ 12 h 302"/>
                      <a:gd name="T16" fmla="*/ 43 w 180"/>
                      <a:gd name="T17" fmla="*/ 13 h 302"/>
                      <a:gd name="T18" fmla="*/ 39 w 180"/>
                      <a:gd name="T19" fmla="*/ 14 h 302"/>
                      <a:gd name="T20" fmla="*/ 41 w 180"/>
                      <a:gd name="T21" fmla="*/ 17 h 302"/>
                      <a:gd name="T22" fmla="*/ 42 w 180"/>
                      <a:gd name="T23" fmla="*/ 20 h 302"/>
                      <a:gd name="T24" fmla="*/ 39 w 180"/>
                      <a:gd name="T25" fmla="*/ 22 h 302"/>
                      <a:gd name="T26" fmla="*/ 34 w 180"/>
                      <a:gd name="T27" fmla="*/ 23 h 302"/>
                      <a:gd name="T28" fmla="*/ 25 w 180"/>
                      <a:gd name="T29" fmla="*/ 22 h 302"/>
                      <a:gd name="T30" fmla="*/ 25 w 180"/>
                      <a:gd name="T31" fmla="*/ 25 h 302"/>
                      <a:gd name="T32" fmla="*/ 25 w 180"/>
                      <a:gd name="T33" fmla="*/ 28 h 302"/>
                      <a:gd name="T34" fmla="*/ 23 w 180"/>
                      <a:gd name="T35" fmla="*/ 31 h 302"/>
                      <a:gd name="T36" fmla="*/ 22 w 180"/>
                      <a:gd name="T37" fmla="*/ 32 h 302"/>
                      <a:gd name="T38" fmla="*/ 18 w 180"/>
                      <a:gd name="T39" fmla="*/ 34 h 302"/>
                      <a:gd name="T40" fmla="*/ 13 w 180"/>
                      <a:gd name="T41" fmla="*/ 34 h 302"/>
                      <a:gd name="T42" fmla="*/ 7 w 180"/>
                      <a:gd name="T43" fmla="*/ 33 h 302"/>
                      <a:gd name="T44" fmla="*/ 5 w 180"/>
                      <a:gd name="T45" fmla="*/ 30 h 302"/>
                      <a:gd name="T46" fmla="*/ 1 w 180"/>
                      <a:gd name="T47" fmla="*/ 27 h 302"/>
                      <a:gd name="T48" fmla="*/ 0 w 180"/>
                      <a:gd name="T49" fmla="*/ 24 h 302"/>
                      <a:gd name="T50" fmla="*/ 1 w 180"/>
                      <a:gd name="T51" fmla="*/ 22 h 302"/>
                      <a:gd name="T52" fmla="*/ 5 w 180"/>
                      <a:gd name="T53" fmla="*/ 21 h 302"/>
                      <a:gd name="T54" fmla="*/ 7 w 180"/>
                      <a:gd name="T55" fmla="*/ 21 h 302"/>
                      <a:gd name="T56" fmla="*/ 6 w 180"/>
                      <a:gd name="T57" fmla="*/ 19 h 302"/>
                      <a:gd name="T58" fmla="*/ 3 w 180"/>
                      <a:gd name="T59" fmla="*/ 18 h 302"/>
                      <a:gd name="T60" fmla="*/ 1 w 180"/>
                      <a:gd name="T61" fmla="*/ 16 h 302"/>
                      <a:gd name="T62" fmla="*/ 3 w 180"/>
                      <a:gd name="T63" fmla="*/ 14 h 302"/>
                      <a:gd name="T64" fmla="*/ 7 w 180"/>
                      <a:gd name="T65" fmla="*/ 13 h 302"/>
                      <a:gd name="T66" fmla="*/ 6 w 180"/>
                      <a:gd name="T67" fmla="*/ 11 h 302"/>
                      <a:gd name="T68" fmla="*/ 6 w 180"/>
                      <a:gd name="T69" fmla="*/ 9 h 302"/>
                      <a:gd name="T70" fmla="*/ 9 w 180"/>
                      <a:gd name="T71" fmla="*/ 8 h 302"/>
                      <a:gd name="T72" fmla="*/ 7 w 180"/>
                      <a:gd name="T73" fmla="*/ 6 h 302"/>
                      <a:gd name="T74" fmla="*/ 10 w 180"/>
                      <a:gd name="T75" fmla="*/ 4 h 302"/>
                      <a:gd name="T76" fmla="*/ 12 w 180"/>
                      <a:gd name="T77" fmla="*/ 2 h 302"/>
                      <a:gd name="T78" fmla="*/ 17 w 180"/>
                      <a:gd name="T79" fmla="*/ 2 h 302"/>
                      <a:gd name="T80" fmla="*/ 20 w 180"/>
                      <a:gd name="T81" fmla="*/ 2 h 302"/>
                      <a:gd name="T82" fmla="*/ 22 w 180"/>
                      <a:gd name="T83" fmla="*/ 3 h 302"/>
                      <a:gd name="T84" fmla="*/ 26 w 180"/>
                      <a:gd name="T85" fmla="*/ 2 h 302"/>
                      <a:gd name="T86" fmla="*/ 34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636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0 h 20"/>
                      <a:gd name="T2" fmla="*/ 3 w 91"/>
                      <a:gd name="T3" fmla="*/ 1 h 20"/>
                      <a:gd name="T4" fmla="*/ 9 w 91"/>
                      <a:gd name="T5" fmla="*/ 2 h 20"/>
                      <a:gd name="T6" fmla="*/ 14 w 91"/>
                      <a:gd name="T7" fmla="*/ 2 h 20"/>
                      <a:gd name="T8" fmla="*/ 19 w 91"/>
                      <a:gd name="T9" fmla="*/ 1 h 20"/>
                      <a:gd name="T10" fmla="*/ 22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637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13 w 56"/>
                      <a:gd name="T1" fmla="*/ 2 h 21"/>
                      <a:gd name="T2" fmla="*/ 9 w 56"/>
                      <a:gd name="T3" fmla="*/ 2 h 21"/>
                      <a:gd name="T4" fmla="*/ 5 w 56"/>
                      <a:gd name="T5" fmla="*/ 1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638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14 w 50"/>
                      <a:gd name="T1" fmla="*/ 3 h 29"/>
                      <a:gd name="T2" fmla="*/ 10 w 50"/>
                      <a:gd name="T3" fmla="*/ 2 h 29"/>
                      <a:gd name="T4" fmla="*/ 6 w 50"/>
                      <a:gd name="T5" fmla="*/ 2 h 29"/>
                      <a:gd name="T6" fmla="*/ 3 w 50"/>
                      <a:gd name="T7" fmla="*/ 3 h 29"/>
                      <a:gd name="T8" fmla="*/ 2 w 50"/>
                      <a:gd name="T9" fmla="*/ 2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639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23 w 92"/>
                      <a:gd name="T1" fmla="*/ 0 h 27"/>
                      <a:gd name="T2" fmla="*/ 20 w 92"/>
                      <a:gd name="T3" fmla="*/ 1 h 27"/>
                      <a:gd name="T4" fmla="*/ 17 w 92"/>
                      <a:gd name="T5" fmla="*/ 1 h 27"/>
                      <a:gd name="T6" fmla="*/ 14 w 92"/>
                      <a:gd name="T7" fmla="*/ 2 h 27"/>
                      <a:gd name="T8" fmla="*/ 12 w 92"/>
                      <a:gd name="T9" fmla="*/ 2 h 27"/>
                      <a:gd name="T10" fmla="*/ 9 w 92"/>
                      <a:gd name="T11" fmla="*/ 3 h 27"/>
                      <a:gd name="T12" fmla="*/ 6 w 92"/>
                      <a:gd name="T13" fmla="*/ 3 h 27"/>
                      <a:gd name="T14" fmla="*/ 3 w 92"/>
                      <a:gd name="T15" fmla="*/ 2 h 27"/>
                      <a:gd name="T16" fmla="*/ 0 w 92"/>
                      <a:gd name="T17" fmla="*/ 1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24586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24617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24619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3 w 377"/>
                    <a:gd name="T1" fmla="*/ 23 h 773"/>
                    <a:gd name="T2" fmla="*/ 1 w 377"/>
                    <a:gd name="T3" fmla="*/ 29 h 773"/>
                    <a:gd name="T4" fmla="*/ 0 w 377"/>
                    <a:gd name="T5" fmla="*/ 34 h 773"/>
                    <a:gd name="T6" fmla="*/ 3 w 377"/>
                    <a:gd name="T7" fmla="*/ 46 h 773"/>
                    <a:gd name="T8" fmla="*/ 4 w 377"/>
                    <a:gd name="T9" fmla="*/ 56 h 773"/>
                    <a:gd name="T10" fmla="*/ 9 w 377"/>
                    <a:gd name="T11" fmla="*/ 62 h 773"/>
                    <a:gd name="T12" fmla="*/ 14 w 377"/>
                    <a:gd name="T13" fmla="*/ 69 h 773"/>
                    <a:gd name="T14" fmla="*/ 16 w 377"/>
                    <a:gd name="T15" fmla="*/ 73 h 773"/>
                    <a:gd name="T16" fmla="*/ 20 w 377"/>
                    <a:gd name="T17" fmla="*/ 78 h 773"/>
                    <a:gd name="T18" fmla="*/ 23 w 377"/>
                    <a:gd name="T19" fmla="*/ 82 h 773"/>
                    <a:gd name="T20" fmla="*/ 26 w 377"/>
                    <a:gd name="T21" fmla="*/ 84 h 773"/>
                    <a:gd name="T22" fmla="*/ 29 w 377"/>
                    <a:gd name="T23" fmla="*/ 86 h 773"/>
                    <a:gd name="T24" fmla="*/ 33 w 377"/>
                    <a:gd name="T25" fmla="*/ 86 h 773"/>
                    <a:gd name="T26" fmla="*/ 36 w 377"/>
                    <a:gd name="T27" fmla="*/ 85 h 773"/>
                    <a:gd name="T28" fmla="*/ 39 w 377"/>
                    <a:gd name="T29" fmla="*/ 86 h 773"/>
                    <a:gd name="T30" fmla="*/ 41 w 377"/>
                    <a:gd name="T31" fmla="*/ 85 h 773"/>
                    <a:gd name="T32" fmla="*/ 44 w 377"/>
                    <a:gd name="T33" fmla="*/ 83 h 773"/>
                    <a:gd name="T34" fmla="*/ 48 w 377"/>
                    <a:gd name="T35" fmla="*/ 78 h 773"/>
                    <a:gd name="T36" fmla="*/ 52 w 377"/>
                    <a:gd name="T37" fmla="*/ 72 h 773"/>
                    <a:gd name="T38" fmla="*/ 54 w 377"/>
                    <a:gd name="T39" fmla="*/ 67 h 773"/>
                    <a:gd name="T40" fmla="*/ 55 w 377"/>
                    <a:gd name="T41" fmla="*/ 62 h 773"/>
                    <a:gd name="T42" fmla="*/ 57 w 377"/>
                    <a:gd name="T43" fmla="*/ 58 h 773"/>
                    <a:gd name="T44" fmla="*/ 61 w 377"/>
                    <a:gd name="T45" fmla="*/ 54 h 773"/>
                    <a:gd name="T46" fmla="*/ 65 w 377"/>
                    <a:gd name="T47" fmla="*/ 51 h 773"/>
                    <a:gd name="T48" fmla="*/ 61 w 377"/>
                    <a:gd name="T49" fmla="*/ 49 h 773"/>
                    <a:gd name="T50" fmla="*/ 57 w 377"/>
                    <a:gd name="T51" fmla="*/ 48 h 773"/>
                    <a:gd name="T52" fmla="*/ 60 w 377"/>
                    <a:gd name="T53" fmla="*/ 45 h 773"/>
                    <a:gd name="T54" fmla="*/ 61 w 377"/>
                    <a:gd name="T55" fmla="*/ 43 h 773"/>
                    <a:gd name="T56" fmla="*/ 62 w 377"/>
                    <a:gd name="T57" fmla="*/ 41 h 773"/>
                    <a:gd name="T58" fmla="*/ 64 w 377"/>
                    <a:gd name="T59" fmla="*/ 39 h 773"/>
                    <a:gd name="T60" fmla="*/ 66 w 377"/>
                    <a:gd name="T61" fmla="*/ 40 h 773"/>
                    <a:gd name="T62" fmla="*/ 68 w 377"/>
                    <a:gd name="T63" fmla="*/ 41 h 773"/>
                    <a:gd name="T64" fmla="*/ 70 w 377"/>
                    <a:gd name="T65" fmla="*/ 42 h 773"/>
                    <a:gd name="T66" fmla="*/ 71 w 377"/>
                    <a:gd name="T67" fmla="*/ 45 h 773"/>
                    <a:gd name="T68" fmla="*/ 73 w 377"/>
                    <a:gd name="T69" fmla="*/ 46 h 773"/>
                    <a:gd name="T70" fmla="*/ 76 w 377"/>
                    <a:gd name="T71" fmla="*/ 46 h 773"/>
                    <a:gd name="T72" fmla="*/ 78 w 377"/>
                    <a:gd name="T73" fmla="*/ 45 h 773"/>
                    <a:gd name="T74" fmla="*/ 79 w 377"/>
                    <a:gd name="T75" fmla="*/ 44 h 773"/>
                    <a:gd name="T76" fmla="*/ 81 w 377"/>
                    <a:gd name="T77" fmla="*/ 39 h 773"/>
                    <a:gd name="T78" fmla="*/ 85 w 377"/>
                    <a:gd name="T79" fmla="*/ 36 h 773"/>
                    <a:gd name="T80" fmla="*/ 88 w 377"/>
                    <a:gd name="T81" fmla="*/ 34 h 773"/>
                    <a:gd name="T82" fmla="*/ 89 w 377"/>
                    <a:gd name="T83" fmla="*/ 32 h 773"/>
                    <a:gd name="T84" fmla="*/ 86 w 377"/>
                    <a:gd name="T85" fmla="*/ 27 h 773"/>
                    <a:gd name="T86" fmla="*/ 85 w 377"/>
                    <a:gd name="T87" fmla="*/ 25 h 773"/>
                    <a:gd name="T88" fmla="*/ 87 w 377"/>
                    <a:gd name="T89" fmla="*/ 21 h 773"/>
                    <a:gd name="T90" fmla="*/ 91 w 377"/>
                    <a:gd name="T91" fmla="*/ 19 h 773"/>
                    <a:gd name="T92" fmla="*/ 95 w 377"/>
                    <a:gd name="T93" fmla="*/ 16 h 773"/>
                    <a:gd name="T94" fmla="*/ 92 w 377"/>
                    <a:gd name="T95" fmla="*/ 10 h 773"/>
                    <a:gd name="T96" fmla="*/ 87 w 377"/>
                    <a:gd name="T97" fmla="*/ 6 h 773"/>
                    <a:gd name="T98" fmla="*/ 74 w 377"/>
                    <a:gd name="T99" fmla="*/ 2 h 773"/>
                    <a:gd name="T100" fmla="*/ 61 w 377"/>
                    <a:gd name="T101" fmla="*/ 0 h 773"/>
                    <a:gd name="T102" fmla="*/ 47 w 377"/>
                    <a:gd name="T103" fmla="*/ 1 h 773"/>
                    <a:gd name="T104" fmla="*/ 32 w 377"/>
                    <a:gd name="T105" fmla="*/ 4 h 773"/>
                    <a:gd name="T106" fmla="*/ 27 w 377"/>
                    <a:gd name="T107" fmla="*/ 7 h 773"/>
                    <a:gd name="T108" fmla="*/ 25 w 377"/>
                    <a:gd name="T109" fmla="*/ 9 h 773"/>
                    <a:gd name="T110" fmla="*/ 23 w 377"/>
                    <a:gd name="T111" fmla="*/ 14 h 773"/>
                    <a:gd name="T112" fmla="*/ 21 w 377"/>
                    <a:gd name="T113" fmla="*/ 16 h 773"/>
                    <a:gd name="T114" fmla="*/ 11 w 377"/>
                    <a:gd name="T115" fmla="*/ 19 h 773"/>
                    <a:gd name="T116" fmla="*/ 6 w 377"/>
                    <a:gd name="T117" fmla="*/ 21 h 773"/>
                    <a:gd name="T118" fmla="*/ 3 w 377"/>
                    <a:gd name="T119" fmla="*/ 23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4620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2462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24623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41 h 367"/>
                        <a:gd name="T2" fmla="*/ 3 w 88"/>
                        <a:gd name="T3" fmla="*/ 37 h 367"/>
                        <a:gd name="T4" fmla="*/ 6 w 88"/>
                        <a:gd name="T5" fmla="*/ 34 h 367"/>
                        <a:gd name="T6" fmla="*/ 5 w 88"/>
                        <a:gd name="T7" fmla="*/ 29 h 367"/>
                        <a:gd name="T8" fmla="*/ 1 w 88"/>
                        <a:gd name="T9" fmla="*/ 25 h 367"/>
                        <a:gd name="T10" fmla="*/ 0 w 88"/>
                        <a:gd name="T11" fmla="*/ 20 h 367"/>
                        <a:gd name="T12" fmla="*/ 1 w 88"/>
                        <a:gd name="T13" fmla="*/ 16 h 367"/>
                        <a:gd name="T14" fmla="*/ 5 w 88"/>
                        <a:gd name="T15" fmla="*/ 11 h 367"/>
                        <a:gd name="T16" fmla="*/ 10 w 88"/>
                        <a:gd name="T17" fmla="*/ 8 h 367"/>
                        <a:gd name="T18" fmla="*/ 16 w 88"/>
                        <a:gd name="T19" fmla="*/ 6 h 367"/>
                        <a:gd name="T20" fmla="*/ 22 w 88"/>
                        <a:gd name="T21" fmla="*/ 5 h 367"/>
                        <a:gd name="T22" fmla="*/ 19 w 88"/>
                        <a:gd name="T23" fmla="*/ 4 h 367"/>
                        <a:gd name="T24" fmla="*/ 17 w 88"/>
                        <a:gd name="T25" fmla="*/ 4 h 367"/>
                        <a:gd name="T26" fmla="*/ 14 w 88"/>
                        <a:gd name="T27" fmla="*/ 3 h 367"/>
                        <a:gd name="T28" fmla="*/ 13 w 88"/>
                        <a:gd name="T29" fmla="*/ 1 h 367"/>
                        <a:gd name="T30" fmla="*/ 14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624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3 h 52"/>
                        <a:gd name="T2" fmla="*/ 5 w 103"/>
                        <a:gd name="T3" fmla="*/ 5 h 52"/>
                        <a:gd name="T4" fmla="*/ 9 w 103"/>
                        <a:gd name="T5" fmla="*/ 5 h 52"/>
                        <a:gd name="T6" fmla="*/ 15 w 103"/>
                        <a:gd name="T7" fmla="*/ 6 h 52"/>
                        <a:gd name="T8" fmla="*/ 19 w 103"/>
                        <a:gd name="T9" fmla="*/ 5 h 52"/>
                        <a:gd name="T10" fmla="*/ 23 w 103"/>
                        <a:gd name="T11" fmla="*/ 5 h 52"/>
                        <a:gd name="T12" fmla="*/ 25 w 103"/>
                        <a:gd name="T13" fmla="*/ 3 h 52"/>
                        <a:gd name="T14" fmla="*/ 25 w 103"/>
                        <a:gd name="T15" fmla="*/ 1 h 52"/>
                        <a:gd name="T16" fmla="*/ 22 w 103"/>
                        <a:gd name="T17" fmla="*/ 0 h 52"/>
                        <a:gd name="T18" fmla="*/ 19 w 103"/>
                        <a:gd name="T19" fmla="*/ 0 h 52"/>
                        <a:gd name="T20" fmla="*/ 14 w 103"/>
                        <a:gd name="T21" fmla="*/ 1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625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11 w 47"/>
                        <a:gd name="T1" fmla="*/ 0 h 77"/>
                        <a:gd name="T2" fmla="*/ 7 w 47"/>
                        <a:gd name="T3" fmla="*/ 1 h 77"/>
                        <a:gd name="T4" fmla="*/ 3 w 47"/>
                        <a:gd name="T5" fmla="*/ 3 h 77"/>
                        <a:gd name="T6" fmla="*/ 0 w 47"/>
                        <a:gd name="T7" fmla="*/ 6 h 77"/>
                        <a:gd name="T8" fmla="*/ 0 w 47"/>
                        <a:gd name="T9" fmla="*/ 8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626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5 w 38"/>
                        <a:gd name="T3" fmla="*/ 7 h 59"/>
                        <a:gd name="T4" fmla="*/ 5 w 38"/>
                        <a:gd name="T5" fmla="*/ 5 h 59"/>
                        <a:gd name="T6" fmla="*/ 6 w 38"/>
                        <a:gd name="T7" fmla="*/ 4 h 59"/>
                        <a:gd name="T8" fmla="*/ 10 w 38"/>
                        <a:gd name="T9" fmla="*/ 4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627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1 w 18"/>
                        <a:gd name="T1" fmla="*/ 3 h 22"/>
                        <a:gd name="T2" fmla="*/ 1 w 18"/>
                        <a:gd name="T3" fmla="*/ 2 h 22"/>
                        <a:gd name="T4" fmla="*/ 0 w 18"/>
                        <a:gd name="T5" fmla="*/ 1 h 22"/>
                        <a:gd name="T6" fmla="*/ 0 w 18"/>
                        <a:gd name="T7" fmla="*/ 1 h 22"/>
                        <a:gd name="T8" fmla="*/ 1 w 18"/>
                        <a:gd name="T9" fmla="*/ 0 h 22"/>
                        <a:gd name="T10" fmla="*/ 2 w 18"/>
                        <a:gd name="T11" fmla="*/ 0 h 22"/>
                        <a:gd name="T12" fmla="*/ 3 w 18"/>
                        <a:gd name="T13" fmla="*/ 0 h 22"/>
                        <a:gd name="T14" fmla="*/ 3 w 18"/>
                        <a:gd name="T15" fmla="*/ 1 h 22"/>
                        <a:gd name="T16" fmla="*/ 3 w 18"/>
                        <a:gd name="T17" fmla="*/ 2 h 22"/>
                        <a:gd name="T18" fmla="*/ 5 w 18"/>
                        <a:gd name="T19" fmla="*/ 3 h 22"/>
                        <a:gd name="T20" fmla="*/ 5 w 18"/>
                        <a:gd name="T21" fmla="*/ 3 h 22"/>
                        <a:gd name="T22" fmla="*/ 3 w 18"/>
                        <a:gd name="T23" fmla="*/ 3 h 22"/>
                        <a:gd name="T24" fmla="*/ 1 w 18"/>
                        <a:gd name="T25" fmla="*/ 3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628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13 w 50"/>
                        <a:gd name="T1" fmla="*/ 12 h 103"/>
                        <a:gd name="T2" fmla="*/ 13 w 50"/>
                        <a:gd name="T3" fmla="*/ 8 h 103"/>
                        <a:gd name="T4" fmla="*/ 10 w 50"/>
                        <a:gd name="T5" fmla="*/ 5 h 103"/>
                        <a:gd name="T6" fmla="*/ 6 w 50"/>
                        <a:gd name="T7" fmla="*/ 4 h 103"/>
                        <a:gd name="T8" fmla="*/ 1 w 50"/>
                        <a:gd name="T9" fmla="*/ 2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62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8 w 67"/>
                        <a:gd name="T1" fmla="*/ 10 h 97"/>
                        <a:gd name="T2" fmla="*/ 5 w 67"/>
                        <a:gd name="T3" fmla="*/ 11 h 97"/>
                        <a:gd name="T4" fmla="*/ 2 w 67"/>
                        <a:gd name="T5" fmla="*/ 11 h 97"/>
                        <a:gd name="T6" fmla="*/ 0 w 67"/>
                        <a:gd name="T7" fmla="*/ 9 h 97"/>
                        <a:gd name="T8" fmla="*/ 0 w 67"/>
                        <a:gd name="T9" fmla="*/ 7 h 97"/>
                        <a:gd name="T10" fmla="*/ 3 w 67"/>
                        <a:gd name="T11" fmla="*/ 6 h 97"/>
                        <a:gd name="T12" fmla="*/ 8 w 67"/>
                        <a:gd name="T13" fmla="*/ 4 h 97"/>
                        <a:gd name="T14" fmla="*/ 12 w 67"/>
                        <a:gd name="T15" fmla="*/ 3 h 97"/>
                        <a:gd name="T16" fmla="*/ 15 w 67"/>
                        <a:gd name="T17" fmla="*/ 2 h 97"/>
                        <a:gd name="T18" fmla="*/ 16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24622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24618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4 w 405"/>
                  <a:gd name="T1" fmla="*/ 36 h 326"/>
                  <a:gd name="T2" fmla="*/ 11 w 405"/>
                  <a:gd name="T3" fmla="*/ 34 h 326"/>
                  <a:gd name="T4" fmla="*/ 14 w 405"/>
                  <a:gd name="T5" fmla="*/ 31 h 326"/>
                  <a:gd name="T6" fmla="*/ 17 w 405"/>
                  <a:gd name="T7" fmla="*/ 27 h 326"/>
                  <a:gd name="T8" fmla="*/ 18 w 405"/>
                  <a:gd name="T9" fmla="*/ 24 h 326"/>
                  <a:gd name="T10" fmla="*/ 21 w 405"/>
                  <a:gd name="T11" fmla="*/ 22 h 326"/>
                  <a:gd name="T12" fmla="*/ 25 w 405"/>
                  <a:gd name="T13" fmla="*/ 20 h 326"/>
                  <a:gd name="T14" fmla="*/ 29 w 405"/>
                  <a:gd name="T15" fmla="*/ 19 h 326"/>
                  <a:gd name="T16" fmla="*/ 33 w 405"/>
                  <a:gd name="T17" fmla="*/ 20 h 326"/>
                  <a:gd name="T18" fmla="*/ 37 w 405"/>
                  <a:gd name="T19" fmla="*/ 22 h 326"/>
                  <a:gd name="T20" fmla="*/ 40 w 405"/>
                  <a:gd name="T21" fmla="*/ 25 h 326"/>
                  <a:gd name="T22" fmla="*/ 38 w 405"/>
                  <a:gd name="T23" fmla="*/ 28 h 326"/>
                  <a:gd name="T24" fmla="*/ 35 w 405"/>
                  <a:gd name="T25" fmla="*/ 32 h 326"/>
                  <a:gd name="T26" fmla="*/ 43 w 405"/>
                  <a:gd name="T27" fmla="*/ 33 h 326"/>
                  <a:gd name="T28" fmla="*/ 43 w 405"/>
                  <a:gd name="T29" fmla="*/ 31 h 326"/>
                  <a:gd name="T30" fmla="*/ 48 w 405"/>
                  <a:gd name="T31" fmla="*/ 29 h 326"/>
                  <a:gd name="T32" fmla="*/ 51 w 405"/>
                  <a:gd name="T33" fmla="*/ 27 h 326"/>
                  <a:gd name="T34" fmla="*/ 52 w 405"/>
                  <a:gd name="T35" fmla="*/ 25 h 326"/>
                  <a:gd name="T36" fmla="*/ 53 w 405"/>
                  <a:gd name="T37" fmla="*/ 23 h 326"/>
                  <a:gd name="T38" fmla="*/ 56 w 405"/>
                  <a:gd name="T39" fmla="*/ 24 h 326"/>
                  <a:gd name="T40" fmla="*/ 60 w 405"/>
                  <a:gd name="T41" fmla="*/ 25 h 326"/>
                  <a:gd name="T42" fmla="*/ 63 w 405"/>
                  <a:gd name="T43" fmla="*/ 25 h 326"/>
                  <a:gd name="T44" fmla="*/ 66 w 405"/>
                  <a:gd name="T45" fmla="*/ 25 h 326"/>
                  <a:gd name="T46" fmla="*/ 68 w 405"/>
                  <a:gd name="T47" fmla="*/ 25 h 326"/>
                  <a:gd name="T48" fmla="*/ 71 w 405"/>
                  <a:gd name="T49" fmla="*/ 26 h 326"/>
                  <a:gd name="T50" fmla="*/ 74 w 405"/>
                  <a:gd name="T51" fmla="*/ 28 h 326"/>
                  <a:gd name="T52" fmla="*/ 79 w 405"/>
                  <a:gd name="T53" fmla="*/ 31 h 326"/>
                  <a:gd name="T54" fmla="*/ 82 w 405"/>
                  <a:gd name="T55" fmla="*/ 32 h 326"/>
                  <a:gd name="T56" fmla="*/ 87 w 405"/>
                  <a:gd name="T57" fmla="*/ 33 h 326"/>
                  <a:gd name="T58" fmla="*/ 93 w 405"/>
                  <a:gd name="T59" fmla="*/ 33 h 326"/>
                  <a:gd name="T60" fmla="*/ 97 w 405"/>
                  <a:gd name="T61" fmla="*/ 33 h 326"/>
                  <a:gd name="T62" fmla="*/ 101 w 405"/>
                  <a:gd name="T63" fmla="*/ 30 h 326"/>
                  <a:gd name="T64" fmla="*/ 102 w 405"/>
                  <a:gd name="T65" fmla="*/ 28 h 326"/>
                  <a:gd name="T66" fmla="*/ 100 w 405"/>
                  <a:gd name="T67" fmla="*/ 26 h 326"/>
                  <a:gd name="T68" fmla="*/ 98 w 405"/>
                  <a:gd name="T69" fmla="*/ 23 h 326"/>
                  <a:gd name="T70" fmla="*/ 96 w 405"/>
                  <a:gd name="T71" fmla="*/ 20 h 326"/>
                  <a:gd name="T72" fmla="*/ 94 w 405"/>
                  <a:gd name="T73" fmla="*/ 18 h 326"/>
                  <a:gd name="T74" fmla="*/ 90 w 405"/>
                  <a:gd name="T75" fmla="*/ 15 h 326"/>
                  <a:gd name="T76" fmla="*/ 85 w 405"/>
                  <a:gd name="T77" fmla="*/ 14 h 326"/>
                  <a:gd name="T78" fmla="*/ 81 w 405"/>
                  <a:gd name="T79" fmla="*/ 14 h 326"/>
                  <a:gd name="T80" fmla="*/ 78 w 405"/>
                  <a:gd name="T81" fmla="*/ 14 h 326"/>
                  <a:gd name="T82" fmla="*/ 74 w 405"/>
                  <a:gd name="T83" fmla="*/ 10 h 326"/>
                  <a:gd name="T84" fmla="*/ 69 w 405"/>
                  <a:gd name="T85" fmla="*/ 7 h 326"/>
                  <a:gd name="T86" fmla="*/ 60 w 405"/>
                  <a:gd name="T87" fmla="*/ 4 h 326"/>
                  <a:gd name="T88" fmla="*/ 49 w 405"/>
                  <a:gd name="T89" fmla="*/ 1 h 326"/>
                  <a:gd name="T90" fmla="*/ 38 w 405"/>
                  <a:gd name="T91" fmla="*/ 0 h 326"/>
                  <a:gd name="T92" fmla="*/ 29 w 405"/>
                  <a:gd name="T93" fmla="*/ 1 h 326"/>
                  <a:gd name="T94" fmla="*/ 28 w 405"/>
                  <a:gd name="T95" fmla="*/ 2 h 326"/>
                  <a:gd name="T96" fmla="*/ 26 w 405"/>
                  <a:gd name="T97" fmla="*/ 4 h 326"/>
                  <a:gd name="T98" fmla="*/ 21 w 405"/>
                  <a:gd name="T99" fmla="*/ 5 h 326"/>
                  <a:gd name="T100" fmla="*/ 16 w 405"/>
                  <a:gd name="T101" fmla="*/ 7 h 326"/>
                  <a:gd name="T102" fmla="*/ 12 w 405"/>
                  <a:gd name="T103" fmla="*/ 8 h 326"/>
                  <a:gd name="T104" fmla="*/ 9 w 405"/>
                  <a:gd name="T105" fmla="*/ 9 h 326"/>
                  <a:gd name="T106" fmla="*/ 6 w 405"/>
                  <a:gd name="T107" fmla="*/ 12 h 326"/>
                  <a:gd name="T108" fmla="*/ 4 w 405"/>
                  <a:gd name="T109" fmla="*/ 14 h 326"/>
                  <a:gd name="T110" fmla="*/ 4 w 405"/>
                  <a:gd name="T111" fmla="*/ 17 h 326"/>
                  <a:gd name="T112" fmla="*/ 2 w 405"/>
                  <a:gd name="T113" fmla="*/ 20 h 326"/>
                  <a:gd name="T114" fmla="*/ 1 w 405"/>
                  <a:gd name="T115" fmla="*/ 23 h 326"/>
                  <a:gd name="T116" fmla="*/ 0 w 405"/>
                  <a:gd name="T117" fmla="*/ 27 h 326"/>
                  <a:gd name="T118" fmla="*/ 1 w 405"/>
                  <a:gd name="T119" fmla="*/ 30 h 326"/>
                  <a:gd name="T120" fmla="*/ 2 w 405"/>
                  <a:gd name="T121" fmla="*/ 33 h 326"/>
                  <a:gd name="T122" fmla="*/ 4 w 405"/>
                  <a:gd name="T123" fmla="*/ 36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4587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24615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89 w 744"/>
                  <a:gd name="T1" fmla="*/ 0 h 221"/>
                  <a:gd name="T2" fmla="*/ 100 w 744"/>
                  <a:gd name="T3" fmla="*/ 1 h 221"/>
                  <a:gd name="T4" fmla="*/ 110 w 744"/>
                  <a:gd name="T5" fmla="*/ 3 h 221"/>
                  <a:gd name="T6" fmla="*/ 120 w 744"/>
                  <a:gd name="T7" fmla="*/ 5 h 221"/>
                  <a:gd name="T8" fmla="*/ 136 w 744"/>
                  <a:gd name="T9" fmla="*/ 8 h 221"/>
                  <a:gd name="T10" fmla="*/ 147 w 744"/>
                  <a:gd name="T11" fmla="*/ 8 h 221"/>
                  <a:gd name="T12" fmla="*/ 161 w 744"/>
                  <a:gd name="T13" fmla="*/ 10 h 221"/>
                  <a:gd name="T14" fmla="*/ 173 w 744"/>
                  <a:gd name="T15" fmla="*/ 12 h 221"/>
                  <a:gd name="T16" fmla="*/ 186 w 744"/>
                  <a:gd name="T17" fmla="*/ 14 h 221"/>
                  <a:gd name="T18" fmla="*/ 186 w 744"/>
                  <a:gd name="T19" fmla="*/ 18 h 221"/>
                  <a:gd name="T20" fmla="*/ 181 w 744"/>
                  <a:gd name="T21" fmla="*/ 21 h 221"/>
                  <a:gd name="T22" fmla="*/ 170 w 744"/>
                  <a:gd name="T23" fmla="*/ 23 h 221"/>
                  <a:gd name="T24" fmla="*/ 157 w 744"/>
                  <a:gd name="T25" fmla="*/ 24 h 221"/>
                  <a:gd name="T26" fmla="*/ 111 w 744"/>
                  <a:gd name="T27" fmla="*/ 24 h 221"/>
                  <a:gd name="T28" fmla="*/ 94 w 744"/>
                  <a:gd name="T29" fmla="*/ 23 h 221"/>
                  <a:gd name="T30" fmla="*/ 78 w 744"/>
                  <a:gd name="T31" fmla="*/ 23 h 221"/>
                  <a:gd name="T32" fmla="*/ 61 w 744"/>
                  <a:gd name="T33" fmla="*/ 20 h 221"/>
                  <a:gd name="T34" fmla="*/ 52 w 744"/>
                  <a:gd name="T35" fmla="*/ 19 h 221"/>
                  <a:gd name="T36" fmla="*/ 52 w 744"/>
                  <a:gd name="T37" fmla="*/ 22 h 221"/>
                  <a:gd name="T38" fmla="*/ 11 w 744"/>
                  <a:gd name="T39" fmla="*/ 22 h 221"/>
                  <a:gd name="T40" fmla="*/ 5 w 744"/>
                  <a:gd name="T41" fmla="*/ 19 h 221"/>
                  <a:gd name="T42" fmla="*/ 1 w 744"/>
                  <a:gd name="T43" fmla="*/ 14 h 221"/>
                  <a:gd name="T44" fmla="*/ 0 w 744"/>
                  <a:gd name="T45" fmla="*/ 10 h 221"/>
                  <a:gd name="T46" fmla="*/ 1 w 744"/>
                  <a:gd name="T47" fmla="*/ 5 h 221"/>
                  <a:gd name="T48" fmla="*/ 3 w 744"/>
                  <a:gd name="T49" fmla="*/ 1 h 221"/>
                  <a:gd name="T50" fmla="*/ 12 w 744"/>
                  <a:gd name="T51" fmla="*/ 1 h 221"/>
                  <a:gd name="T52" fmla="*/ 25 w 744"/>
                  <a:gd name="T53" fmla="*/ 3 h 221"/>
                  <a:gd name="T54" fmla="*/ 39 w 744"/>
                  <a:gd name="T55" fmla="*/ 6 h 221"/>
                  <a:gd name="T56" fmla="*/ 49 w 744"/>
                  <a:gd name="T57" fmla="*/ 6 h 221"/>
                  <a:gd name="T58" fmla="*/ 59 w 744"/>
                  <a:gd name="T59" fmla="*/ 5 h 221"/>
                  <a:gd name="T60" fmla="*/ 72 w 744"/>
                  <a:gd name="T61" fmla="*/ 3 h 221"/>
                  <a:gd name="T62" fmla="*/ 94 w 744"/>
                  <a:gd name="T63" fmla="*/ 5 h 221"/>
                  <a:gd name="T64" fmla="*/ 89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616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88 w 745"/>
                  <a:gd name="T1" fmla="*/ 0 h 220"/>
                  <a:gd name="T2" fmla="*/ 100 w 745"/>
                  <a:gd name="T3" fmla="*/ 1 h 220"/>
                  <a:gd name="T4" fmla="*/ 110 w 745"/>
                  <a:gd name="T5" fmla="*/ 3 h 220"/>
                  <a:gd name="T6" fmla="*/ 120 w 745"/>
                  <a:gd name="T7" fmla="*/ 5 h 220"/>
                  <a:gd name="T8" fmla="*/ 135 w 745"/>
                  <a:gd name="T9" fmla="*/ 8 h 220"/>
                  <a:gd name="T10" fmla="*/ 146 w 745"/>
                  <a:gd name="T11" fmla="*/ 8 h 220"/>
                  <a:gd name="T12" fmla="*/ 160 w 745"/>
                  <a:gd name="T13" fmla="*/ 10 h 220"/>
                  <a:gd name="T14" fmla="*/ 172 w 745"/>
                  <a:gd name="T15" fmla="*/ 12 h 220"/>
                  <a:gd name="T16" fmla="*/ 185 w 745"/>
                  <a:gd name="T17" fmla="*/ 14 h 220"/>
                  <a:gd name="T18" fmla="*/ 186 w 745"/>
                  <a:gd name="T19" fmla="*/ 18 h 220"/>
                  <a:gd name="T20" fmla="*/ 180 w 745"/>
                  <a:gd name="T21" fmla="*/ 21 h 220"/>
                  <a:gd name="T22" fmla="*/ 170 w 745"/>
                  <a:gd name="T23" fmla="*/ 24 h 220"/>
                  <a:gd name="T24" fmla="*/ 156 w 745"/>
                  <a:gd name="T25" fmla="*/ 24 h 220"/>
                  <a:gd name="T26" fmla="*/ 111 w 745"/>
                  <a:gd name="T27" fmla="*/ 24 h 220"/>
                  <a:gd name="T28" fmla="*/ 93 w 745"/>
                  <a:gd name="T29" fmla="*/ 24 h 220"/>
                  <a:gd name="T30" fmla="*/ 77 w 745"/>
                  <a:gd name="T31" fmla="*/ 23 h 220"/>
                  <a:gd name="T32" fmla="*/ 62 w 745"/>
                  <a:gd name="T33" fmla="*/ 20 h 220"/>
                  <a:gd name="T34" fmla="*/ 52 w 745"/>
                  <a:gd name="T35" fmla="*/ 19 h 220"/>
                  <a:gd name="T36" fmla="*/ 52 w 745"/>
                  <a:gd name="T37" fmla="*/ 22 h 220"/>
                  <a:gd name="T38" fmla="*/ 11 w 745"/>
                  <a:gd name="T39" fmla="*/ 22 h 220"/>
                  <a:gd name="T40" fmla="*/ 4 w 745"/>
                  <a:gd name="T41" fmla="*/ 19 h 220"/>
                  <a:gd name="T42" fmla="*/ 1 w 745"/>
                  <a:gd name="T43" fmla="*/ 14 h 220"/>
                  <a:gd name="T44" fmla="*/ 0 w 745"/>
                  <a:gd name="T45" fmla="*/ 11 h 220"/>
                  <a:gd name="T46" fmla="*/ 1 w 745"/>
                  <a:gd name="T47" fmla="*/ 5 h 220"/>
                  <a:gd name="T48" fmla="*/ 2 w 745"/>
                  <a:gd name="T49" fmla="*/ 1 h 220"/>
                  <a:gd name="T50" fmla="*/ 12 w 745"/>
                  <a:gd name="T51" fmla="*/ 1 h 220"/>
                  <a:gd name="T52" fmla="*/ 25 w 745"/>
                  <a:gd name="T53" fmla="*/ 3 h 220"/>
                  <a:gd name="T54" fmla="*/ 39 w 745"/>
                  <a:gd name="T55" fmla="*/ 6 h 220"/>
                  <a:gd name="T56" fmla="*/ 49 w 745"/>
                  <a:gd name="T57" fmla="*/ 6 h 220"/>
                  <a:gd name="T58" fmla="*/ 59 w 745"/>
                  <a:gd name="T59" fmla="*/ 5 h 220"/>
                  <a:gd name="T60" fmla="*/ 72 w 745"/>
                  <a:gd name="T61" fmla="*/ 3 h 220"/>
                  <a:gd name="T62" fmla="*/ 94 w 745"/>
                  <a:gd name="T63" fmla="*/ 5 h 220"/>
                  <a:gd name="T64" fmla="*/ 88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4588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24613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42 w 592"/>
                  <a:gd name="T1" fmla="*/ 0 h 2708"/>
                  <a:gd name="T2" fmla="*/ 57 w 592"/>
                  <a:gd name="T3" fmla="*/ 13 h 2708"/>
                  <a:gd name="T4" fmla="*/ 70 w 592"/>
                  <a:gd name="T5" fmla="*/ 25 h 2708"/>
                  <a:gd name="T6" fmla="*/ 74 w 592"/>
                  <a:gd name="T7" fmla="*/ 33 h 2708"/>
                  <a:gd name="T8" fmla="*/ 105 w 592"/>
                  <a:gd name="T9" fmla="*/ 71 h 2708"/>
                  <a:gd name="T10" fmla="*/ 118 w 592"/>
                  <a:gd name="T11" fmla="*/ 93 h 2708"/>
                  <a:gd name="T12" fmla="*/ 120 w 592"/>
                  <a:gd name="T13" fmla="*/ 114 h 2708"/>
                  <a:gd name="T14" fmla="*/ 121 w 592"/>
                  <a:gd name="T15" fmla="*/ 145 h 2708"/>
                  <a:gd name="T16" fmla="*/ 123 w 592"/>
                  <a:gd name="T17" fmla="*/ 162 h 2708"/>
                  <a:gd name="T18" fmla="*/ 130 w 592"/>
                  <a:gd name="T19" fmla="*/ 175 h 2708"/>
                  <a:gd name="T20" fmla="*/ 133 w 592"/>
                  <a:gd name="T21" fmla="*/ 186 h 2708"/>
                  <a:gd name="T22" fmla="*/ 133 w 592"/>
                  <a:gd name="T23" fmla="*/ 197 h 2708"/>
                  <a:gd name="T24" fmla="*/ 127 w 592"/>
                  <a:gd name="T25" fmla="*/ 205 h 2708"/>
                  <a:gd name="T26" fmla="*/ 125 w 592"/>
                  <a:gd name="T27" fmla="*/ 215 h 2708"/>
                  <a:gd name="T28" fmla="*/ 127 w 592"/>
                  <a:gd name="T29" fmla="*/ 230 h 2708"/>
                  <a:gd name="T30" fmla="*/ 127 w 592"/>
                  <a:gd name="T31" fmla="*/ 256 h 2708"/>
                  <a:gd name="T32" fmla="*/ 131 w 592"/>
                  <a:gd name="T33" fmla="*/ 269 h 2708"/>
                  <a:gd name="T34" fmla="*/ 138 w 592"/>
                  <a:gd name="T35" fmla="*/ 281 h 2708"/>
                  <a:gd name="T36" fmla="*/ 148 w 592"/>
                  <a:gd name="T37" fmla="*/ 292 h 2708"/>
                  <a:gd name="T38" fmla="*/ 129 w 592"/>
                  <a:gd name="T39" fmla="*/ 296 h 2708"/>
                  <a:gd name="T40" fmla="*/ 107 w 592"/>
                  <a:gd name="T41" fmla="*/ 300 h 2708"/>
                  <a:gd name="T42" fmla="*/ 92 w 592"/>
                  <a:gd name="T43" fmla="*/ 299 h 2708"/>
                  <a:gd name="T44" fmla="*/ 60 w 592"/>
                  <a:gd name="T45" fmla="*/ 295 h 2708"/>
                  <a:gd name="T46" fmla="*/ 56 w 592"/>
                  <a:gd name="T47" fmla="*/ 281 h 2708"/>
                  <a:gd name="T48" fmla="*/ 54 w 592"/>
                  <a:gd name="T49" fmla="*/ 269 h 2708"/>
                  <a:gd name="T50" fmla="*/ 55 w 592"/>
                  <a:gd name="T51" fmla="*/ 260 h 2708"/>
                  <a:gd name="T52" fmla="*/ 58 w 592"/>
                  <a:gd name="T53" fmla="*/ 249 h 2708"/>
                  <a:gd name="T54" fmla="*/ 55 w 592"/>
                  <a:gd name="T55" fmla="*/ 238 h 2708"/>
                  <a:gd name="T56" fmla="*/ 48 w 592"/>
                  <a:gd name="T57" fmla="*/ 227 h 2708"/>
                  <a:gd name="T58" fmla="*/ 43 w 592"/>
                  <a:gd name="T59" fmla="*/ 219 h 2708"/>
                  <a:gd name="T60" fmla="*/ 42 w 592"/>
                  <a:gd name="T61" fmla="*/ 207 h 2708"/>
                  <a:gd name="T62" fmla="*/ 38 w 592"/>
                  <a:gd name="T63" fmla="*/ 200 h 2708"/>
                  <a:gd name="T64" fmla="*/ 35 w 592"/>
                  <a:gd name="T65" fmla="*/ 175 h 2708"/>
                  <a:gd name="T66" fmla="*/ 29 w 592"/>
                  <a:gd name="T67" fmla="*/ 156 h 2708"/>
                  <a:gd name="T68" fmla="*/ 26 w 592"/>
                  <a:gd name="T69" fmla="*/ 141 h 2708"/>
                  <a:gd name="T70" fmla="*/ 20 w 592"/>
                  <a:gd name="T71" fmla="*/ 135 h 2708"/>
                  <a:gd name="T72" fmla="*/ 15 w 592"/>
                  <a:gd name="T73" fmla="*/ 119 h 2708"/>
                  <a:gd name="T74" fmla="*/ 11 w 592"/>
                  <a:gd name="T75" fmla="*/ 100 h 2708"/>
                  <a:gd name="T76" fmla="*/ 13 w 592"/>
                  <a:gd name="T77" fmla="*/ 83 h 2708"/>
                  <a:gd name="T78" fmla="*/ 11 w 592"/>
                  <a:gd name="T79" fmla="*/ 72 h 2708"/>
                  <a:gd name="T80" fmla="*/ 6 w 592"/>
                  <a:gd name="T81" fmla="*/ 59 h 2708"/>
                  <a:gd name="T82" fmla="*/ 5 w 592"/>
                  <a:gd name="T83" fmla="*/ 46 h 2708"/>
                  <a:gd name="T84" fmla="*/ 2 w 592"/>
                  <a:gd name="T85" fmla="*/ 31 h 2708"/>
                  <a:gd name="T86" fmla="*/ 0 w 592"/>
                  <a:gd name="T87" fmla="*/ 18 h 2708"/>
                  <a:gd name="T88" fmla="*/ 5 w 592"/>
                  <a:gd name="T89" fmla="*/ 10 h 2708"/>
                  <a:gd name="T90" fmla="*/ 12 w 592"/>
                  <a:gd name="T91" fmla="*/ 5 h 2708"/>
                  <a:gd name="T92" fmla="*/ 25 w 592"/>
                  <a:gd name="T93" fmla="*/ 1 h 2708"/>
                  <a:gd name="T94" fmla="*/ 42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614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28 w 147"/>
                  <a:gd name="T1" fmla="*/ 124 h 1120"/>
                  <a:gd name="T2" fmla="*/ 28 w 147"/>
                  <a:gd name="T3" fmla="*/ 108 h 1120"/>
                  <a:gd name="T4" fmla="*/ 33 w 147"/>
                  <a:gd name="T5" fmla="*/ 99 h 1120"/>
                  <a:gd name="T6" fmla="*/ 36 w 147"/>
                  <a:gd name="T7" fmla="*/ 91 h 1120"/>
                  <a:gd name="T8" fmla="*/ 28 w 147"/>
                  <a:gd name="T9" fmla="*/ 82 h 1120"/>
                  <a:gd name="T10" fmla="*/ 28 w 147"/>
                  <a:gd name="T11" fmla="*/ 78 h 1120"/>
                  <a:gd name="T12" fmla="*/ 24 w 147"/>
                  <a:gd name="T13" fmla="*/ 72 h 1120"/>
                  <a:gd name="T14" fmla="*/ 19 w 147"/>
                  <a:gd name="T15" fmla="*/ 65 h 1120"/>
                  <a:gd name="T16" fmla="*/ 21 w 147"/>
                  <a:gd name="T17" fmla="*/ 57 h 1120"/>
                  <a:gd name="T18" fmla="*/ 14 w 147"/>
                  <a:gd name="T19" fmla="*/ 52 h 1120"/>
                  <a:gd name="T20" fmla="*/ 10 w 147"/>
                  <a:gd name="T21" fmla="*/ 43 h 1120"/>
                  <a:gd name="T22" fmla="*/ 10 w 147"/>
                  <a:gd name="T23" fmla="*/ 33 h 1120"/>
                  <a:gd name="T24" fmla="*/ 9 w 147"/>
                  <a:gd name="T25" fmla="*/ 23 h 1120"/>
                  <a:gd name="T26" fmla="*/ 3 w 147"/>
                  <a:gd name="T27" fmla="*/ 14 h 1120"/>
                  <a:gd name="T28" fmla="*/ 0 w 147"/>
                  <a:gd name="T29" fmla="*/ 3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4589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24590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119 w 557"/>
                  <a:gd name="T1" fmla="*/ 0 h 391"/>
                  <a:gd name="T2" fmla="*/ 138 w 557"/>
                  <a:gd name="T3" fmla="*/ 8 h 391"/>
                  <a:gd name="T4" fmla="*/ 140 w 557"/>
                  <a:gd name="T5" fmla="*/ 12 h 391"/>
                  <a:gd name="T6" fmla="*/ 138 w 557"/>
                  <a:gd name="T7" fmla="*/ 18 h 391"/>
                  <a:gd name="T8" fmla="*/ 135 w 557"/>
                  <a:gd name="T9" fmla="*/ 23 h 391"/>
                  <a:gd name="T10" fmla="*/ 129 w 557"/>
                  <a:gd name="T11" fmla="*/ 27 h 391"/>
                  <a:gd name="T12" fmla="*/ 118 w 557"/>
                  <a:gd name="T13" fmla="*/ 32 h 391"/>
                  <a:gd name="T14" fmla="*/ 104 w 557"/>
                  <a:gd name="T15" fmla="*/ 37 h 391"/>
                  <a:gd name="T16" fmla="*/ 86 w 557"/>
                  <a:gd name="T17" fmla="*/ 41 h 391"/>
                  <a:gd name="T18" fmla="*/ 68 w 557"/>
                  <a:gd name="T19" fmla="*/ 43 h 391"/>
                  <a:gd name="T20" fmla="*/ 49 w 557"/>
                  <a:gd name="T21" fmla="*/ 44 h 391"/>
                  <a:gd name="T22" fmla="*/ 34 w 557"/>
                  <a:gd name="T23" fmla="*/ 43 h 391"/>
                  <a:gd name="T24" fmla="*/ 18 w 557"/>
                  <a:gd name="T25" fmla="*/ 40 h 391"/>
                  <a:gd name="T26" fmla="*/ 0 w 557"/>
                  <a:gd name="T27" fmla="*/ 35 h 391"/>
                  <a:gd name="T28" fmla="*/ 25 w 557"/>
                  <a:gd name="T29" fmla="*/ 38 h 391"/>
                  <a:gd name="T30" fmla="*/ 51 w 557"/>
                  <a:gd name="T31" fmla="*/ 39 h 391"/>
                  <a:gd name="T32" fmla="*/ 70 w 557"/>
                  <a:gd name="T33" fmla="*/ 35 h 391"/>
                  <a:gd name="T34" fmla="*/ 93 w 557"/>
                  <a:gd name="T35" fmla="*/ 28 h 391"/>
                  <a:gd name="T36" fmla="*/ 108 w 557"/>
                  <a:gd name="T37" fmla="*/ 20 h 391"/>
                  <a:gd name="T38" fmla="*/ 119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91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45 w 237"/>
                  <a:gd name="T1" fmla="*/ 1 h 298"/>
                  <a:gd name="T2" fmla="*/ 55 w 237"/>
                  <a:gd name="T3" fmla="*/ 0 h 298"/>
                  <a:gd name="T4" fmla="*/ 58 w 237"/>
                  <a:gd name="T5" fmla="*/ 2 h 298"/>
                  <a:gd name="T6" fmla="*/ 59 w 237"/>
                  <a:gd name="T7" fmla="*/ 5 h 298"/>
                  <a:gd name="T8" fmla="*/ 56 w 237"/>
                  <a:gd name="T9" fmla="*/ 10 h 298"/>
                  <a:gd name="T10" fmla="*/ 50 w 237"/>
                  <a:gd name="T11" fmla="*/ 12 h 298"/>
                  <a:gd name="T12" fmla="*/ 43 w 237"/>
                  <a:gd name="T13" fmla="*/ 12 h 298"/>
                  <a:gd name="T14" fmla="*/ 36 w 237"/>
                  <a:gd name="T15" fmla="*/ 22 h 298"/>
                  <a:gd name="T16" fmla="*/ 20 w 237"/>
                  <a:gd name="T17" fmla="*/ 28 h 298"/>
                  <a:gd name="T18" fmla="*/ 10 w 237"/>
                  <a:gd name="T19" fmla="*/ 32 h 298"/>
                  <a:gd name="T20" fmla="*/ 0 w 237"/>
                  <a:gd name="T21" fmla="*/ 34 h 298"/>
                  <a:gd name="T22" fmla="*/ 12 w 237"/>
                  <a:gd name="T23" fmla="*/ 26 h 298"/>
                  <a:gd name="T24" fmla="*/ 19 w 237"/>
                  <a:gd name="T25" fmla="*/ 21 h 298"/>
                  <a:gd name="T26" fmla="*/ 26 w 237"/>
                  <a:gd name="T27" fmla="*/ 15 h 298"/>
                  <a:gd name="T28" fmla="*/ 37 w 237"/>
                  <a:gd name="T29" fmla="*/ 8 h 298"/>
                  <a:gd name="T30" fmla="*/ 40 w 237"/>
                  <a:gd name="T31" fmla="*/ 6 h 298"/>
                  <a:gd name="T32" fmla="*/ 42 w 237"/>
                  <a:gd name="T33" fmla="*/ 4 h 298"/>
                  <a:gd name="T34" fmla="*/ 42 w 237"/>
                  <a:gd name="T35" fmla="*/ 3 h 298"/>
                  <a:gd name="T36" fmla="*/ 45 w 237"/>
                  <a:gd name="T37" fmla="*/ 1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4592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24593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24605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24607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24609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62 w 248"/>
                          <a:gd name="T1" fmla="*/ 30 h 436"/>
                          <a:gd name="T2" fmla="*/ 53 w 248"/>
                          <a:gd name="T3" fmla="*/ 26 h 436"/>
                          <a:gd name="T4" fmla="*/ 49 w 248"/>
                          <a:gd name="T5" fmla="*/ 22 h 436"/>
                          <a:gd name="T6" fmla="*/ 50 w 248"/>
                          <a:gd name="T7" fmla="*/ 19 h 436"/>
                          <a:gd name="T8" fmla="*/ 50 w 248"/>
                          <a:gd name="T9" fmla="*/ 17 h 436"/>
                          <a:gd name="T10" fmla="*/ 49 w 248"/>
                          <a:gd name="T11" fmla="*/ 15 h 436"/>
                          <a:gd name="T12" fmla="*/ 46 w 248"/>
                          <a:gd name="T13" fmla="*/ 14 h 436"/>
                          <a:gd name="T14" fmla="*/ 48 w 248"/>
                          <a:gd name="T15" fmla="*/ 12 h 436"/>
                          <a:gd name="T16" fmla="*/ 48 w 248"/>
                          <a:gd name="T17" fmla="*/ 10 h 436"/>
                          <a:gd name="T18" fmla="*/ 45 w 248"/>
                          <a:gd name="T19" fmla="*/ 8 h 436"/>
                          <a:gd name="T20" fmla="*/ 42 w 248"/>
                          <a:gd name="T21" fmla="*/ 7 h 436"/>
                          <a:gd name="T22" fmla="*/ 39 w 248"/>
                          <a:gd name="T23" fmla="*/ 6 h 436"/>
                          <a:gd name="T24" fmla="*/ 35 w 248"/>
                          <a:gd name="T25" fmla="*/ 7 h 436"/>
                          <a:gd name="T26" fmla="*/ 37 w 248"/>
                          <a:gd name="T27" fmla="*/ 5 h 436"/>
                          <a:gd name="T28" fmla="*/ 36 w 248"/>
                          <a:gd name="T29" fmla="*/ 3 h 436"/>
                          <a:gd name="T30" fmla="*/ 34 w 248"/>
                          <a:gd name="T31" fmla="*/ 2 h 436"/>
                          <a:gd name="T32" fmla="*/ 31 w 248"/>
                          <a:gd name="T33" fmla="*/ 2 h 436"/>
                          <a:gd name="T34" fmla="*/ 28 w 248"/>
                          <a:gd name="T35" fmla="*/ 2 h 436"/>
                          <a:gd name="T36" fmla="*/ 25 w 248"/>
                          <a:gd name="T37" fmla="*/ 2 h 436"/>
                          <a:gd name="T38" fmla="*/ 23 w 248"/>
                          <a:gd name="T39" fmla="*/ 1 h 436"/>
                          <a:gd name="T40" fmla="*/ 19 w 248"/>
                          <a:gd name="T41" fmla="*/ 0 h 436"/>
                          <a:gd name="T42" fmla="*/ 13 w 248"/>
                          <a:gd name="T43" fmla="*/ 0 h 436"/>
                          <a:gd name="T44" fmla="*/ 7 w 248"/>
                          <a:gd name="T45" fmla="*/ 1 h 436"/>
                          <a:gd name="T46" fmla="*/ 3 w 248"/>
                          <a:gd name="T47" fmla="*/ 3 h 436"/>
                          <a:gd name="T48" fmla="*/ 1 w 248"/>
                          <a:gd name="T49" fmla="*/ 5 h 436"/>
                          <a:gd name="T50" fmla="*/ 0 w 248"/>
                          <a:gd name="T51" fmla="*/ 8 h 436"/>
                          <a:gd name="T52" fmla="*/ 1 w 248"/>
                          <a:gd name="T53" fmla="*/ 11 h 436"/>
                          <a:gd name="T54" fmla="*/ 3 w 248"/>
                          <a:gd name="T55" fmla="*/ 14 h 436"/>
                          <a:gd name="T56" fmla="*/ 5 w 248"/>
                          <a:gd name="T57" fmla="*/ 18 h 436"/>
                          <a:gd name="T58" fmla="*/ 8 w 248"/>
                          <a:gd name="T59" fmla="*/ 22 h 436"/>
                          <a:gd name="T60" fmla="*/ 13 w 248"/>
                          <a:gd name="T61" fmla="*/ 25 h 436"/>
                          <a:gd name="T62" fmla="*/ 23 w 248"/>
                          <a:gd name="T63" fmla="*/ 29 h 436"/>
                          <a:gd name="T64" fmla="*/ 33 w 248"/>
                          <a:gd name="T65" fmla="*/ 31 h 436"/>
                          <a:gd name="T66" fmla="*/ 44 w 248"/>
                          <a:gd name="T67" fmla="*/ 33 h 436"/>
                          <a:gd name="T68" fmla="*/ 56 w 248"/>
                          <a:gd name="T69" fmla="*/ 41 h 436"/>
                          <a:gd name="T70" fmla="*/ 60 w 248"/>
                          <a:gd name="T71" fmla="*/ 49 h 436"/>
                          <a:gd name="T72" fmla="*/ 62 w 248"/>
                          <a:gd name="T73" fmla="*/ 3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4610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9 h 83"/>
                          <a:gd name="T2" fmla="*/ 0 w 52"/>
                          <a:gd name="T3" fmla="*/ 6 h 83"/>
                          <a:gd name="T4" fmla="*/ 1 w 52"/>
                          <a:gd name="T5" fmla="*/ 4 h 83"/>
                          <a:gd name="T6" fmla="*/ 3 w 52"/>
                          <a:gd name="T7" fmla="*/ 2 h 83"/>
                          <a:gd name="T8" fmla="*/ 5 w 52"/>
                          <a:gd name="T9" fmla="*/ 1 h 83"/>
                          <a:gd name="T10" fmla="*/ 8 w 52"/>
                          <a:gd name="T11" fmla="*/ 0 h 83"/>
                          <a:gd name="T12" fmla="*/ 10 w 52"/>
                          <a:gd name="T13" fmla="*/ 1 h 83"/>
                          <a:gd name="T14" fmla="*/ 13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4611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11 w 42"/>
                          <a:gd name="T1" fmla="*/ 0 h 83"/>
                          <a:gd name="T2" fmla="*/ 5 w 42"/>
                          <a:gd name="T3" fmla="*/ 1 h 83"/>
                          <a:gd name="T4" fmla="*/ 2 w 42"/>
                          <a:gd name="T5" fmla="*/ 2 h 83"/>
                          <a:gd name="T6" fmla="*/ 0 w 42"/>
                          <a:gd name="T7" fmla="*/ 3 h 83"/>
                          <a:gd name="T8" fmla="*/ 1 w 42"/>
                          <a:gd name="T9" fmla="*/ 5 h 83"/>
                          <a:gd name="T10" fmla="*/ 3 w 42"/>
                          <a:gd name="T11" fmla="*/ 7 h 83"/>
                          <a:gd name="T12" fmla="*/ 5 w 42"/>
                          <a:gd name="T13" fmla="*/ 9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4612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12 w 46"/>
                          <a:gd name="T1" fmla="*/ 1 h 67"/>
                          <a:gd name="T2" fmla="*/ 7 w 46"/>
                          <a:gd name="T3" fmla="*/ 0 h 67"/>
                          <a:gd name="T4" fmla="*/ 3 w 46"/>
                          <a:gd name="T5" fmla="*/ 1 h 67"/>
                          <a:gd name="T6" fmla="*/ 1 w 46"/>
                          <a:gd name="T7" fmla="*/ 2 h 67"/>
                          <a:gd name="T8" fmla="*/ 0 w 46"/>
                          <a:gd name="T9" fmla="*/ 4 h 67"/>
                          <a:gd name="T10" fmla="*/ 1 w 46"/>
                          <a:gd name="T11" fmla="*/ 5 h 67"/>
                          <a:gd name="T12" fmla="*/ 3 w 46"/>
                          <a:gd name="T13" fmla="*/ 7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4608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144 w 1503"/>
                        <a:gd name="T1" fmla="*/ 118 h 1391"/>
                        <a:gd name="T2" fmla="*/ 132 w 1503"/>
                        <a:gd name="T3" fmla="*/ 127 h 1391"/>
                        <a:gd name="T4" fmla="*/ 121 w 1503"/>
                        <a:gd name="T5" fmla="*/ 133 h 1391"/>
                        <a:gd name="T6" fmla="*/ 106 w 1503"/>
                        <a:gd name="T7" fmla="*/ 137 h 1391"/>
                        <a:gd name="T8" fmla="*/ 103 w 1503"/>
                        <a:gd name="T9" fmla="*/ 143 h 1391"/>
                        <a:gd name="T10" fmla="*/ 96 w 1503"/>
                        <a:gd name="T11" fmla="*/ 147 h 1391"/>
                        <a:gd name="T12" fmla="*/ 91 w 1503"/>
                        <a:gd name="T13" fmla="*/ 154 h 1391"/>
                        <a:gd name="T14" fmla="*/ 87 w 1503"/>
                        <a:gd name="T15" fmla="*/ 136 h 1391"/>
                        <a:gd name="T16" fmla="*/ 81 w 1503"/>
                        <a:gd name="T17" fmla="*/ 125 h 1391"/>
                        <a:gd name="T18" fmla="*/ 87 w 1503"/>
                        <a:gd name="T19" fmla="*/ 104 h 1391"/>
                        <a:gd name="T20" fmla="*/ 78 w 1503"/>
                        <a:gd name="T21" fmla="*/ 94 h 1391"/>
                        <a:gd name="T22" fmla="*/ 66 w 1503"/>
                        <a:gd name="T23" fmla="*/ 74 h 1391"/>
                        <a:gd name="T24" fmla="*/ 43 w 1503"/>
                        <a:gd name="T25" fmla="*/ 52 h 1391"/>
                        <a:gd name="T26" fmla="*/ 37 w 1503"/>
                        <a:gd name="T27" fmla="*/ 39 h 1391"/>
                        <a:gd name="T28" fmla="*/ 24 w 1503"/>
                        <a:gd name="T29" fmla="*/ 22 h 1391"/>
                        <a:gd name="T30" fmla="*/ 11 w 1503"/>
                        <a:gd name="T31" fmla="*/ 11 h 1391"/>
                        <a:gd name="T32" fmla="*/ 0 w 1503"/>
                        <a:gd name="T33" fmla="*/ 6 h 1391"/>
                        <a:gd name="T34" fmla="*/ 12 w 1503"/>
                        <a:gd name="T35" fmla="*/ 2 h 1391"/>
                        <a:gd name="T36" fmla="*/ 29 w 1503"/>
                        <a:gd name="T37" fmla="*/ 0 h 1391"/>
                        <a:gd name="T38" fmla="*/ 50 w 1503"/>
                        <a:gd name="T39" fmla="*/ 1 h 1391"/>
                        <a:gd name="T40" fmla="*/ 70 w 1503"/>
                        <a:gd name="T41" fmla="*/ 5 h 1391"/>
                        <a:gd name="T42" fmla="*/ 89 w 1503"/>
                        <a:gd name="T43" fmla="*/ 9 h 1391"/>
                        <a:gd name="T44" fmla="*/ 103 w 1503"/>
                        <a:gd name="T45" fmla="*/ 14 h 1391"/>
                        <a:gd name="T46" fmla="*/ 108 w 1503"/>
                        <a:gd name="T47" fmla="*/ 12 h 1391"/>
                        <a:gd name="T48" fmla="*/ 117 w 1503"/>
                        <a:gd name="T49" fmla="*/ 9 h 1391"/>
                        <a:gd name="T50" fmla="*/ 118 w 1503"/>
                        <a:gd name="T51" fmla="*/ 3 h 1391"/>
                        <a:gd name="T52" fmla="*/ 127 w 1503"/>
                        <a:gd name="T53" fmla="*/ 6 h 1391"/>
                        <a:gd name="T54" fmla="*/ 137 w 1503"/>
                        <a:gd name="T55" fmla="*/ 7 h 1391"/>
                        <a:gd name="T56" fmla="*/ 152 w 1503"/>
                        <a:gd name="T57" fmla="*/ 9 h 1391"/>
                        <a:gd name="T58" fmla="*/ 167 w 1503"/>
                        <a:gd name="T59" fmla="*/ 10 h 1391"/>
                        <a:gd name="T60" fmla="*/ 180 w 1503"/>
                        <a:gd name="T61" fmla="*/ 11 h 1391"/>
                        <a:gd name="T62" fmla="*/ 199 w 1503"/>
                        <a:gd name="T63" fmla="*/ 11 h 1391"/>
                        <a:gd name="T64" fmla="*/ 216 w 1503"/>
                        <a:gd name="T65" fmla="*/ 14 h 1391"/>
                        <a:gd name="T66" fmla="*/ 229 w 1503"/>
                        <a:gd name="T67" fmla="*/ 21 h 1391"/>
                        <a:gd name="T68" fmla="*/ 243 w 1503"/>
                        <a:gd name="T69" fmla="*/ 31 h 1391"/>
                        <a:gd name="T70" fmla="*/ 253 w 1503"/>
                        <a:gd name="T71" fmla="*/ 38 h 1391"/>
                        <a:gd name="T72" fmla="*/ 266 w 1503"/>
                        <a:gd name="T73" fmla="*/ 45 h 1391"/>
                        <a:gd name="T74" fmla="*/ 280 w 1503"/>
                        <a:gd name="T75" fmla="*/ 49 h 1391"/>
                        <a:gd name="T76" fmla="*/ 291 w 1503"/>
                        <a:gd name="T77" fmla="*/ 54 h 1391"/>
                        <a:gd name="T78" fmla="*/ 297 w 1503"/>
                        <a:gd name="T79" fmla="*/ 60 h 1391"/>
                        <a:gd name="T80" fmla="*/ 319 w 1503"/>
                        <a:gd name="T81" fmla="*/ 59 h 1391"/>
                        <a:gd name="T82" fmla="*/ 346 w 1503"/>
                        <a:gd name="T83" fmla="*/ 61 h 1391"/>
                        <a:gd name="T84" fmla="*/ 341 w 1503"/>
                        <a:gd name="T85" fmla="*/ 54 h 1391"/>
                        <a:gd name="T86" fmla="*/ 369 w 1503"/>
                        <a:gd name="T87" fmla="*/ 56 h 1391"/>
                        <a:gd name="T88" fmla="*/ 370 w 1503"/>
                        <a:gd name="T89" fmla="*/ 75 h 1391"/>
                        <a:gd name="T90" fmla="*/ 372 w 1503"/>
                        <a:gd name="T91" fmla="*/ 91 h 1391"/>
                        <a:gd name="T92" fmla="*/ 375 w 1503"/>
                        <a:gd name="T93" fmla="*/ 96 h 1391"/>
                        <a:gd name="T94" fmla="*/ 369 w 1503"/>
                        <a:gd name="T95" fmla="*/ 98 h 1391"/>
                        <a:gd name="T96" fmla="*/ 362 w 1503"/>
                        <a:gd name="T97" fmla="*/ 98 h 1391"/>
                        <a:gd name="T98" fmla="*/ 355 w 1503"/>
                        <a:gd name="T99" fmla="*/ 108 h 1391"/>
                        <a:gd name="T100" fmla="*/ 341 w 1503"/>
                        <a:gd name="T101" fmla="*/ 120 h 1391"/>
                        <a:gd name="T102" fmla="*/ 330 w 1503"/>
                        <a:gd name="T103" fmla="*/ 126 h 1391"/>
                        <a:gd name="T104" fmla="*/ 318 w 1503"/>
                        <a:gd name="T105" fmla="*/ 130 h 1391"/>
                        <a:gd name="T106" fmla="*/ 296 w 1503"/>
                        <a:gd name="T107" fmla="*/ 135 h 1391"/>
                        <a:gd name="T108" fmla="*/ 273 w 1503"/>
                        <a:gd name="T109" fmla="*/ 138 h 1391"/>
                        <a:gd name="T110" fmla="*/ 249 w 1503"/>
                        <a:gd name="T111" fmla="*/ 138 h 1391"/>
                        <a:gd name="T112" fmla="*/ 230 w 1503"/>
                        <a:gd name="T113" fmla="*/ 136 h 1391"/>
                        <a:gd name="T114" fmla="*/ 214 w 1503"/>
                        <a:gd name="T115" fmla="*/ 133 h 1391"/>
                        <a:gd name="T116" fmla="*/ 200 w 1503"/>
                        <a:gd name="T117" fmla="*/ 129 h 1391"/>
                        <a:gd name="T118" fmla="*/ 189 w 1503"/>
                        <a:gd name="T119" fmla="*/ 123 h 1391"/>
                        <a:gd name="T120" fmla="*/ 181 w 1503"/>
                        <a:gd name="T121" fmla="*/ 118 h 1391"/>
                        <a:gd name="T122" fmla="*/ 164 w 1503"/>
                        <a:gd name="T123" fmla="*/ 116 h 1391"/>
                        <a:gd name="T124" fmla="*/ 144 w 1503"/>
                        <a:gd name="T125" fmla="*/ 118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24606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13 w 788"/>
                      <a:gd name="T3" fmla="*/ 7 h 687"/>
                      <a:gd name="T4" fmla="*/ 25 w 788"/>
                      <a:gd name="T5" fmla="*/ 11 h 687"/>
                      <a:gd name="T6" fmla="*/ 37 w 788"/>
                      <a:gd name="T7" fmla="*/ 15 h 687"/>
                      <a:gd name="T8" fmla="*/ 43 w 788"/>
                      <a:gd name="T9" fmla="*/ 20 h 687"/>
                      <a:gd name="T10" fmla="*/ 48 w 788"/>
                      <a:gd name="T11" fmla="*/ 24 h 687"/>
                      <a:gd name="T12" fmla="*/ 56 w 788"/>
                      <a:gd name="T13" fmla="*/ 27 h 687"/>
                      <a:gd name="T14" fmla="*/ 68 w 788"/>
                      <a:gd name="T15" fmla="*/ 30 h 687"/>
                      <a:gd name="T16" fmla="*/ 75 w 788"/>
                      <a:gd name="T17" fmla="*/ 34 h 687"/>
                      <a:gd name="T18" fmla="*/ 82 w 788"/>
                      <a:gd name="T19" fmla="*/ 38 h 687"/>
                      <a:gd name="T20" fmla="*/ 89 w 788"/>
                      <a:gd name="T21" fmla="*/ 44 h 687"/>
                      <a:gd name="T22" fmla="*/ 94 w 788"/>
                      <a:gd name="T23" fmla="*/ 50 h 687"/>
                      <a:gd name="T24" fmla="*/ 99 w 788"/>
                      <a:gd name="T25" fmla="*/ 58 h 687"/>
                      <a:gd name="T26" fmla="*/ 105 w 788"/>
                      <a:gd name="T27" fmla="*/ 65 h 687"/>
                      <a:gd name="T28" fmla="*/ 113 w 788"/>
                      <a:gd name="T29" fmla="*/ 69 h 687"/>
                      <a:gd name="T30" fmla="*/ 123 w 788"/>
                      <a:gd name="T31" fmla="*/ 73 h 687"/>
                      <a:gd name="T32" fmla="*/ 134 w 788"/>
                      <a:gd name="T33" fmla="*/ 75 h 687"/>
                      <a:gd name="T34" fmla="*/ 144 w 788"/>
                      <a:gd name="T35" fmla="*/ 76 h 687"/>
                      <a:gd name="T36" fmla="*/ 155 w 788"/>
                      <a:gd name="T37" fmla="*/ 76 h 687"/>
                      <a:gd name="T38" fmla="*/ 165 w 788"/>
                      <a:gd name="T39" fmla="*/ 75 h 687"/>
                      <a:gd name="T40" fmla="*/ 176 w 788"/>
                      <a:gd name="T41" fmla="*/ 72 h 687"/>
                      <a:gd name="T42" fmla="*/ 185 w 788"/>
                      <a:gd name="T43" fmla="*/ 68 h 687"/>
                      <a:gd name="T44" fmla="*/ 192 w 788"/>
                      <a:gd name="T45" fmla="*/ 63 h 687"/>
                      <a:gd name="T46" fmla="*/ 196 w 788"/>
                      <a:gd name="T47" fmla="*/ 58 h 687"/>
                      <a:gd name="T48" fmla="*/ 197 w 788"/>
                      <a:gd name="T49" fmla="*/ 52 h 687"/>
                      <a:gd name="T50" fmla="*/ 195 w 788"/>
                      <a:gd name="T51" fmla="*/ 47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4594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2459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596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2 w 87"/>
                      <a:gd name="T1" fmla="*/ 26 h 233"/>
                      <a:gd name="T2" fmla="*/ 0 w 87"/>
                      <a:gd name="T3" fmla="*/ 19 h 233"/>
                      <a:gd name="T4" fmla="*/ 3 w 87"/>
                      <a:gd name="T5" fmla="*/ 12 h 233"/>
                      <a:gd name="T6" fmla="*/ 10 w 87"/>
                      <a:gd name="T7" fmla="*/ 5 h 233"/>
                      <a:gd name="T8" fmla="*/ 21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597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14 w 56"/>
                      <a:gd name="T1" fmla="*/ 28 h 249"/>
                      <a:gd name="T2" fmla="*/ 7 w 56"/>
                      <a:gd name="T3" fmla="*/ 25 h 249"/>
                      <a:gd name="T4" fmla="*/ 3 w 56"/>
                      <a:gd name="T5" fmla="*/ 21 h 249"/>
                      <a:gd name="T6" fmla="*/ 0 w 56"/>
                      <a:gd name="T7" fmla="*/ 15 h 249"/>
                      <a:gd name="T8" fmla="*/ 2 w 56"/>
                      <a:gd name="T9" fmla="*/ 10 h 249"/>
                      <a:gd name="T10" fmla="*/ 7 w 56"/>
                      <a:gd name="T11" fmla="*/ 4 h 249"/>
                      <a:gd name="T12" fmla="*/ 14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598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5 h 111"/>
                      <a:gd name="T4" fmla="*/ 5 w 43"/>
                      <a:gd name="T5" fmla="*/ 10 h 111"/>
                      <a:gd name="T6" fmla="*/ 11 w 43"/>
                      <a:gd name="T7" fmla="*/ 12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599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16 h 146"/>
                      <a:gd name="T2" fmla="*/ 4 w 211"/>
                      <a:gd name="T3" fmla="*/ 11 h 146"/>
                      <a:gd name="T4" fmla="*/ 12 w 211"/>
                      <a:gd name="T5" fmla="*/ 6 h 146"/>
                      <a:gd name="T6" fmla="*/ 20 w 211"/>
                      <a:gd name="T7" fmla="*/ 2 h 146"/>
                      <a:gd name="T8" fmla="*/ 29 w 211"/>
                      <a:gd name="T9" fmla="*/ 0 h 146"/>
                      <a:gd name="T10" fmla="*/ 37 w 211"/>
                      <a:gd name="T11" fmla="*/ 0 h 146"/>
                      <a:gd name="T12" fmla="*/ 46 w 211"/>
                      <a:gd name="T13" fmla="*/ 1 h 146"/>
                      <a:gd name="T14" fmla="*/ 52 w 211"/>
                      <a:gd name="T15" fmla="*/ 3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600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21 h 358"/>
                      <a:gd name="T2" fmla="*/ 18 w 453"/>
                      <a:gd name="T3" fmla="*/ 18 h 358"/>
                      <a:gd name="T4" fmla="*/ 33 w 453"/>
                      <a:gd name="T5" fmla="*/ 14 h 358"/>
                      <a:gd name="T6" fmla="*/ 50 w 453"/>
                      <a:gd name="T7" fmla="*/ 10 h 358"/>
                      <a:gd name="T8" fmla="*/ 65 w 453"/>
                      <a:gd name="T9" fmla="*/ 5 h 358"/>
                      <a:gd name="T10" fmla="*/ 77 w 453"/>
                      <a:gd name="T11" fmla="*/ 0 h 358"/>
                      <a:gd name="T12" fmla="*/ 82 w 453"/>
                      <a:gd name="T13" fmla="*/ 7 h 358"/>
                      <a:gd name="T14" fmla="*/ 91 w 453"/>
                      <a:gd name="T15" fmla="*/ 15 h 358"/>
                      <a:gd name="T16" fmla="*/ 101 w 453"/>
                      <a:gd name="T17" fmla="*/ 21 h 358"/>
                      <a:gd name="T18" fmla="*/ 114 w 453"/>
                      <a:gd name="T19" fmla="*/ 26 h 358"/>
                      <a:gd name="T20" fmla="*/ 102 w 453"/>
                      <a:gd name="T21" fmla="*/ 32 h 358"/>
                      <a:gd name="T22" fmla="*/ 91 w 453"/>
                      <a:gd name="T23" fmla="*/ 36 h 358"/>
                      <a:gd name="T24" fmla="*/ 77 w 453"/>
                      <a:gd name="T25" fmla="*/ 39 h 358"/>
                      <a:gd name="T26" fmla="*/ 64 w 453"/>
                      <a:gd name="T27" fmla="*/ 40 h 358"/>
                      <a:gd name="T28" fmla="*/ 54 w 453"/>
                      <a:gd name="T29" fmla="*/ 40 h 358"/>
                      <a:gd name="T30" fmla="*/ 47 w 453"/>
                      <a:gd name="T31" fmla="*/ 39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601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9 w 150"/>
                      <a:gd name="T3" fmla="*/ 18 h 220"/>
                      <a:gd name="T4" fmla="*/ 38 w 150"/>
                      <a:gd name="T5" fmla="*/ 24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602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7 w 59"/>
                      <a:gd name="T3" fmla="*/ 3 h 211"/>
                      <a:gd name="T4" fmla="*/ 11 w 59"/>
                      <a:gd name="T5" fmla="*/ 7 h 211"/>
                      <a:gd name="T6" fmla="*/ 11 w 59"/>
                      <a:gd name="T7" fmla="*/ 11 h 211"/>
                      <a:gd name="T8" fmla="*/ 14 w 59"/>
                      <a:gd name="T9" fmla="*/ 15 h 211"/>
                      <a:gd name="T10" fmla="*/ 15 w 59"/>
                      <a:gd name="T11" fmla="*/ 20 h 211"/>
                      <a:gd name="T12" fmla="*/ 15 w 59"/>
                      <a:gd name="T13" fmla="*/ 24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603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3 w 55"/>
                      <a:gd name="T1" fmla="*/ 0 h 122"/>
                      <a:gd name="T2" fmla="*/ 0 w 55"/>
                      <a:gd name="T3" fmla="*/ 3 h 122"/>
                      <a:gd name="T4" fmla="*/ 1 w 55"/>
                      <a:gd name="T5" fmla="*/ 6 h 122"/>
                      <a:gd name="T6" fmla="*/ 3 w 55"/>
                      <a:gd name="T7" fmla="*/ 9 h 122"/>
                      <a:gd name="T8" fmla="*/ 7 w 55"/>
                      <a:gd name="T9" fmla="*/ 11 h 122"/>
                      <a:gd name="T10" fmla="*/ 9 w 55"/>
                      <a:gd name="T11" fmla="*/ 12 h 122"/>
                      <a:gd name="T12" fmla="*/ 14 w 55"/>
                      <a:gd name="T13" fmla="*/ 14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604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74 w 294"/>
                      <a:gd name="T1" fmla="*/ 42 h 723"/>
                      <a:gd name="T2" fmla="*/ 65 w 294"/>
                      <a:gd name="T3" fmla="*/ 43 h 723"/>
                      <a:gd name="T4" fmla="*/ 62 w 294"/>
                      <a:gd name="T5" fmla="*/ 46 h 723"/>
                      <a:gd name="T6" fmla="*/ 60 w 294"/>
                      <a:gd name="T7" fmla="*/ 48 h 723"/>
                      <a:gd name="T8" fmla="*/ 56 w 294"/>
                      <a:gd name="T9" fmla="*/ 49 h 723"/>
                      <a:gd name="T10" fmla="*/ 44 w 294"/>
                      <a:gd name="T11" fmla="*/ 58 h 723"/>
                      <a:gd name="T12" fmla="*/ 35 w 294"/>
                      <a:gd name="T13" fmla="*/ 66 h 723"/>
                      <a:gd name="T14" fmla="*/ 23 w 294"/>
                      <a:gd name="T15" fmla="*/ 72 h 723"/>
                      <a:gd name="T16" fmla="*/ 18 w 294"/>
                      <a:gd name="T17" fmla="*/ 76 h 723"/>
                      <a:gd name="T18" fmla="*/ 0 w 294"/>
                      <a:gd name="T19" fmla="*/ 80 h 723"/>
                      <a:gd name="T20" fmla="*/ 8 w 294"/>
                      <a:gd name="T21" fmla="*/ 77 h 723"/>
                      <a:gd name="T22" fmla="*/ 15 w 294"/>
                      <a:gd name="T23" fmla="*/ 71 h 723"/>
                      <a:gd name="T24" fmla="*/ 18 w 294"/>
                      <a:gd name="T25" fmla="*/ 65 h 723"/>
                      <a:gd name="T26" fmla="*/ 19 w 294"/>
                      <a:gd name="T27" fmla="*/ 59 h 723"/>
                      <a:gd name="T28" fmla="*/ 17 w 294"/>
                      <a:gd name="T29" fmla="*/ 51 h 723"/>
                      <a:gd name="T30" fmla="*/ 25 w 294"/>
                      <a:gd name="T31" fmla="*/ 46 h 723"/>
                      <a:gd name="T32" fmla="*/ 25 w 294"/>
                      <a:gd name="T33" fmla="*/ 38 h 723"/>
                      <a:gd name="T34" fmla="*/ 25 w 294"/>
                      <a:gd name="T35" fmla="*/ 34 h 723"/>
                      <a:gd name="T36" fmla="*/ 50 w 294"/>
                      <a:gd name="T37" fmla="*/ 43 h 723"/>
                      <a:gd name="T38" fmla="*/ 38 w 294"/>
                      <a:gd name="T39" fmla="*/ 32 h 723"/>
                      <a:gd name="T40" fmla="*/ 41 w 294"/>
                      <a:gd name="T41" fmla="*/ 27 h 723"/>
                      <a:gd name="T42" fmla="*/ 46 w 294"/>
                      <a:gd name="T43" fmla="*/ 18 h 723"/>
                      <a:gd name="T44" fmla="*/ 47 w 294"/>
                      <a:gd name="T45" fmla="*/ 11 h 723"/>
                      <a:gd name="T46" fmla="*/ 44 w 294"/>
                      <a:gd name="T47" fmla="*/ 5 h 723"/>
                      <a:gd name="T48" fmla="*/ 40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3358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Random Access Machine (RAM) Model</a:t>
            </a:r>
          </a:p>
        </p:txBody>
      </p:sp>
      <p:sp>
        <p:nvSpPr>
          <p:cNvPr id="25605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895600" y="1905000"/>
            <a:ext cx="4800600" cy="33528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b="1" dirty="0">
                <a:solidFill>
                  <a:schemeClr val="accent2"/>
                </a:solidFill>
                <a:ea typeface="굴림" panose="020B0600000101010101" pitchFamily="50" charset="-127"/>
              </a:rPr>
              <a:t>CPU</a:t>
            </a: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An potentially unbounded bank of </a:t>
            </a:r>
            <a:r>
              <a:rPr lang="en-US" altLang="ko-KR" b="1" dirty="0">
                <a:solidFill>
                  <a:schemeClr val="accent2"/>
                </a:solidFill>
                <a:ea typeface="굴림" panose="020B0600000101010101" pitchFamily="50" charset="-127"/>
              </a:rPr>
              <a:t>memory</a:t>
            </a:r>
            <a:r>
              <a:rPr lang="en-US" altLang="ko-KR" dirty="0">
                <a:ea typeface="굴림" panose="020B0600000101010101" pitchFamily="50" charset="-127"/>
              </a:rPr>
              <a:t> cells, each of which can hold an arbitrary number or character</a:t>
            </a:r>
          </a:p>
        </p:txBody>
      </p:sp>
      <p:grpSp>
        <p:nvGrpSpPr>
          <p:cNvPr id="25606" name="Group 2052"/>
          <p:cNvGrpSpPr>
            <a:grpSpLocks/>
          </p:cNvGrpSpPr>
          <p:nvPr/>
        </p:nvGrpSpPr>
        <p:grpSpPr bwMode="auto">
          <a:xfrm>
            <a:off x="6096000" y="2057400"/>
            <a:ext cx="3886200" cy="2914650"/>
            <a:chOff x="3024" y="960"/>
            <a:chExt cx="2448" cy="1836"/>
          </a:xfrm>
        </p:grpSpPr>
        <p:grpSp>
          <p:nvGrpSpPr>
            <p:cNvPr id="25609" name="Group 2053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25619" name="Group 2054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25696" name="Group 2055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25698" name="Freeform 2056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5699" name="Group 2057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25700" name="Rectangle 2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/>
                      <a:endParaRPr lang="ko-KR" altLang="ko-KR"/>
                    </a:p>
                  </p:txBody>
                </p:sp>
                <p:grpSp>
                  <p:nvGrpSpPr>
                    <p:cNvPr id="25701" name="Group 20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25702" name="Freeform 20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5703" name="Freeform 20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</p:grpSp>
            <p:sp>
              <p:nvSpPr>
                <p:cNvPr id="25697" name="Freeform 2062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5620" name="Group 20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25621" name="Group 2064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25650" name="Group 2065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25652" name="Rectangle 2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/>
                      <a:endParaRPr lang="ko-KR" altLang="ko-KR"/>
                    </a:p>
                  </p:txBody>
                </p:sp>
                <p:grpSp>
                  <p:nvGrpSpPr>
                    <p:cNvPr id="25653" name="Group 20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25654" name="Group 20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25688" name="Group 20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25693" name="Line 20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5694" name="Line 20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5695" name="Line 20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  <p:grpSp>
                      <p:nvGrpSpPr>
                        <p:cNvPr id="25689" name="Group 20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25690" name="Line 20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5691" name="Line 20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5692" name="Line 20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</p:grpSp>
                  <p:grpSp>
                    <p:nvGrpSpPr>
                      <p:cNvPr id="25655" name="Group 20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25656" name="Group 20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25676" name="Group 20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25683" name="Group 20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25686" name="Line 20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  <p:sp>
                            <p:nvSpPr>
                              <p:cNvPr id="25687" name="Line 20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</p:grpSp>
                        <p:sp>
                          <p:nvSpPr>
                            <p:cNvPr id="25684" name="Line 20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25685" name="Line 20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</p:grpSp>
                      <p:grpSp>
                        <p:nvGrpSpPr>
                          <p:cNvPr id="25677" name="Group 20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25678" name="Group 20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25681" name="Line 20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  <p:sp>
                            <p:nvSpPr>
                              <p:cNvPr id="25682" name="Line 20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</p:grpSp>
                        <p:sp>
                          <p:nvSpPr>
                            <p:cNvPr id="25679" name="Line 20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25680" name="Line 20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25657" name="Group 20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25664" name="Group 20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25671" name="Group 20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25674" name="Line 20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  <p:sp>
                            <p:nvSpPr>
                              <p:cNvPr id="25675" name="Line 20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</p:grpSp>
                        <p:sp>
                          <p:nvSpPr>
                            <p:cNvPr id="25672" name="Line 20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25673" name="Line 20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</p:grpSp>
                      <p:grpSp>
                        <p:nvGrpSpPr>
                          <p:cNvPr id="25665" name="Group 20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25666" name="Group 20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25669" name="Line 2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  <p:sp>
                            <p:nvSpPr>
                              <p:cNvPr id="25670" name="Line 2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ko-KR" altLang="en-US"/>
                              </a:p>
                            </p:txBody>
                          </p:sp>
                        </p:grpSp>
                        <p:sp>
                          <p:nvSpPr>
                            <p:cNvPr id="25667" name="Line 2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25668" name="Line 21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25658" name="Group 21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25659" name="Group 21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25662" name="Line 210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25663" name="Line 21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</p:grpSp>
                      <p:sp>
                        <p:nvSpPr>
                          <p:cNvPr id="25660" name="Line 2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5661" name="Line 2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25651" name="Freeform 2110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5622" name="Group 2111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25623" name="Group 2112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25627" name="Freeform 2113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25628" name="Group 2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25629" name="Group 2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25644" name="Group 21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25648" name="Line 2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5649" name="Line 21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  <p:grpSp>
                      <p:nvGrpSpPr>
                        <p:cNvPr id="25645" name="Group 21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25646" name="Line 2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5647" name="Line 21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</p:grpSp>
                  <p:grpSp>
                    <p:nvGrpSpPr>
                      <p:cNvPr id="25630" name="Group 2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25638" name="Group 2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25642" name="Line 2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5643" name="Line 2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  <p:grpSp>
                      <p:nvGrpSpPr>
                        <p:cNvPr id="25639" name="Group 21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25640" name="Line 21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5641" name="Line 2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</p:grpSp>
                  <p:grpSp>
                    <p:nvGrpSpPr>
                      <p:cNvPr id="25631" name="Group 2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25632" name="Group 2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25636" name="Line 2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5637" name="Line 2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  <p:grpSp>
                      <p:nvGrpSpPr>
                        <p:cNvPr id="25633" name="Group 2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25634" name="Line 21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25635" name="Line 2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5624" name="Group 2136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25625" name="Freeform 2137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626" name="Line 2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</p:grpSp>
        <p:sp>
          <p:nvSpPr>
            <p:cNvPr id="25610" name="AutoShape 2139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5611" name="AutoShape 2140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5612" name="Text Box 2141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5613" name="Text Box 2142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5614" name="Text Box 2143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5615" name="Oval 2144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5616" name="Oval 2145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5617" name="Oval 2146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25618" name="AutoShape 2147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607" name="Rectangle 2148"/>
          <p:cNvSpPr>
            <a:spLocks noChangeArrowheads="1"/>
          </p:cNvSpPr>
          <p:nvPr/>
        </p:nvSpPr>
        <p:spPr bwMode="auto">
          <a:xfrm>
            <a:off x="2895600" y="5257800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ko-KR" sz="2800" dirty="0">
                <a:ea typeface="굴림" panose="020B0600000101010101" pitchFamily="50" charset="-127"/>
              </a:rPr>
              <a:t>Memory cells are numbered and </a:t>
            </a:r>
            <a:r>
              <a:rPr lang="en-US" altLang="ko-KR" sz="2800" b="1" dirty="0">
                <a:solidFill>
                  <a:schemeClr val="accent2"/>
                </a:solidFill>
                <a:ea typeface="굴림" panose="020B0600000101010101" pitchFamily="50" charset="-127"/>
              </a:rPr>
              <a:t>accessing any cell in memory takes unit time.</a:t>
            </a:r>
          </a:p>
        </p:txBody>
      </p:sp>
    </p:spTree>
    <p:extLst>
      <p:ext uri="{BB962C8B-B14F-4D97-AF65-F5344CB8AC3E}">
        <p14:creationId xmlns:p14="http://schemas.microsoft.com/office/powerpoint/2010/main" val="177483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Primitive Operations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95258" y="1676400"/>
            <a:ext cx="7140124" cy="434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600" dirty="0">
                <a:ea typeface="굴림" panose="020B0600000101010101" pitchFamily="50" charset="-127"/>
              </a:rPr>
              <a:t>Basic computations performed by an algorithm</a:t>
            </a:r>
          </a:p>
          <a:p>
            <a:pPr eaLnBrk="1" hangingPunct="1"/>
            <a:r>
              <a:rPr lang="en-US" altLang="ko-KR" sz="2600" dirty="0">
                <a:ea typeface="굴림" panose="020B0600000101010101" pitchFamily="50" charset="-127"/>
              </a:rPr>
              <a:t>Identifiable in pseudocode</a:t>
            </a:r>
          </a:p>
          <a:p>
            <a:pPr eaLnBrk="1" hangingPunct="1"/>
            <a:r>
              <a:rPr lang="en-US" altLang="ko-KR" sz="2600" dirty="0">
                <a:ea typeface="굴림" panose="020B0600000101010101" pitchFamily="50" charset="-127"/>
              </a:rPr>
              <a:t>Largely independent from the programming language</a:t>
            </a:r>
          </a:p>
          <a:p>
            <a:pPr eaLnBrk="1" hangingPunct="1"/>
            <a:r>
              <a:rPr lang="en-US" altLang="ko-KR" sz="2600" dirty="0">
                <a:ea typeface="굴림" panose="020B0600000101010101" pitchFamily="50" charset="-127"/>
              </a:rPr>
              <a:t>Exact definition not important (we will see why later)</a:t>
            </a:r>
          </a:p>
          <a:p>
            <a:pPr eaLnBrk="1" hangingPunct="1"/>
            <a:r>
              <a:rPr lang="en-US" altLang="ko-KR" sz="2600" b="1" dirty="0">
                <a:solidFill>
                  <a:schemeClr val="accent2"/>
                </a:solidFill>
                <a:ea typeface="굴림" panose="020B0600000101010101" pitchFamily="50" charset="-127"/>
              </a:rPr>
              <a:t>Assumed to take a constant amount of time in the RAM model</a:t>
            </a:r>
            <a:endParaRPr lang="en-US" altLang="ko-KR" sz="3000" b="1" dirty="0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615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8023479" y="2258568"/>
            <a:ext cx="3780282" cy="41148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Examples: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50" charset="-127"/>
              </a:rPr>
              <a:t>Evaluating an expression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50" charset="-127"/>
              </a:rPr>
              <a:t>Assigning a value to a variable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50" charset="-127"/>
              </a:rPr>
              <a:t>Indexing into an array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50" charset="-127"/>
              </a:rPr>
              <a:t>Calling a method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50" charset="-127"/>
              </a:rPr>
              <a:t>Returning from a method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21953"/>
              </p:ext>
            </p:extLst>
          </p:nvPr>
        </p:nvGraphicFramePr>
        <p:xfrm>
          <a:off x="9067006" y="365125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Clip" r:id="rId3" imgW="4117680" imgH="3468960" progId="MS_ClipArt_Gallery.2">
                  <p:embed/>
                </p:oleObj>
              </mc:Choice>
              <mc:Fallback>
                <p:oleObj name="Clip" r:id="rId3" imgW="4117680" imgH="3468960" progId="MS_ClipArt_Gallery.2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006" y="365125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97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Counting Primitive Operations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752600"/>
            <a:ext cx="8153400" cy="99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2765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Algorithm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arrayMax</a:t>
            </a:r>
            <a:r>
              <a:rPr lang="en-US" altLang="ko-KR" sz="24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sz="24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			</a:t>
            </a:r>
            <a:r>
              <a:rPr lang="en-US" altLang="ko-KR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     </a:t>
            </a:r>
            <a:r>
              <a:rPr lang="en-US" altLang="ko-KR" sz="2400" dirty="0">
                <a:ea typeface="굴림" panose="020B0600000101010101" pitchFamily="50" charset="-127"/>
              </a:rPr>
              <a:t># 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currentMax</a:t>
            </a:r>
            <a:r>
              <a:rPr lang="en-US" altLang="ko-KR" sz="24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24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A</a:t>
            </a:r>
            <a:r>
              <a:rPr lang="en-US" altLang="ko-KR" sz="24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[0]			    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endParaRPr lang="en-US" altLang="ko-KR" sz="24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24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to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solidFill>
                  <a:schemeClr val="accent2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 sz="24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do			   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endParaRPr lang="en-US" altLang="ko-KR" sz="2400" b="1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if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A</a:t>
            </a:r>
            <a:r>
              <a:rPr lang="en-US" altLang="ko-KR" sz="24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sz="2400" i="1" dirty="0" err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 sz="24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]  </a:t>
            </a:r>
            <a:r>
              <a:rPr lang="en-US" altLang="ko-KR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currentMax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then		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2(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1)</a:t>
            </a:r>
            <a:endParaRPr lang="en-US" altLang="ko-KR" sz="2400" b="1" dirty="0"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	</a:t>
            </a:r>
            <a:r>
              <a:rPr lang="en-US" altLang="ko-KR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currentMax</a:t>
            </a:r>
            <a:r>
              <a:rPr lang="en-US" altLang="ko-KR" sz="24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24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A</a:t>
            </a:r>
            <a:r>
              <a:rPr lang="en-US" altLang="ko-KR" sz="24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 sz="24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]		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2(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1)</a:t>
            </a:r>
            <a:endParaRPr lang="en-US" altLang="ko-KR" sz="24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{ increment counter </a:t>
            </a:r>
            <a:r>
              <a:rPr lang="en-US" altLang="ko-KR" sz="2400" b="1" i="1" dirty="0" err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}			2(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return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currentMax</a:t>
            </a:r>
            <a:r>
              <a:rPr lang="en-US" altLang="ko-KR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	     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				</a:t>
            </a:r>
            <a:r>
              <a:rPr lang="en-US" altLang="ko-KR" sz="2400" dirty="0">
                <a:ea typeface="굴림" panose="020B0600000101010101" pitchFamily="50" charset="-127"/>
                <a:sym typeface="Symbol" panose="05050102010706020507" pitchFamily="18" charset="2"/>
              </a:rPr>
              <a:t>Total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 8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553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Estimating Running Time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752600"/>
            <a:ext cx="8305800" cy="46482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Algorithm </a:t>
            </a:r>
            <a:r>
              <a:rPr lang="en-US" altLang="ko-KR" b="1" i="1" dirty="0" err="1" smtClean="0">
                <a:latin typeface="Times New Roman" panose="02020603050405020304" pitchFamily="18" charset="0"/>
                <a:ea typeface="굴림" panose="020B0600000101010101" pitchFamily="50" charset="-127"/>
              </a:rPr>
              <a:t>arrayMax</a:t>
            </a:r>
            <a:r>
              <a:rPr lang="en-US" altLang="ko-KR" dirty="0" smtClean="0">
                <a:ea typeface="굴림" panose="020B0600000101010101" pitchFamily="50" charset="-127"/>
              </a:rPr>
              <a:t> executes 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8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dirty="0" smtClean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2 </a:t>
            </a:r>
            <a:r>
              <a:rPr lang="en-US" altLang="ko-KR" dirty="0" smtClean="0">
                <a:ea typeface="굴림" panose="020B0600000101010101" pitchFamily="50" charset="-127"/>
              </a:rPr>
              <a:t>primitive operations in the worst case.  Define:</a:t>
            </a:r>
          </a:p>
          <a:p>
            <a:pPr lvl="1" eaLnBrk="1" hangingPunct="1">
              <a:buSzTx/>
              <a:buFont typeface="Times New Roman" panose="02020603050405020304" pitchFamily="18" charset="0"/>
              <a:buNone/>
            </a:pP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dirty="0" smtClean="0">
                <a:ea typeface="굴림" panose="020B0600000101010101" pitchFamily="50" charset="-127"/>
              </a:rPr>
              <a:t>	= Time taken by the </a:t>
            </a:r>
            <a:r>
              <a:rPr lang="en-US" altLang="ko-KR" b="1" dirty="0" smtClean="0">
                <a:ea typeface="굴림" panose="020B0600000101010101" pitchFamily="50" charset="-127"/>
              </a:rPr>
              <a:t>fastest primitive operation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  <a:r>
              <a:rPr lang="en-US" altLang="ko-KR" dirty="0" smtClean="0">
                <a:ea typeface="굴림" panose="020B0600000101010101" pitchFamily="50" charset="-127"/>
              </a:rPr>
              <a:t> 	= Time taken by the </a:t>
            </a:r>
            <a:r>
              <a:rPr lang="en-US" altLang="ko-KR" b="1" dirty="0" smtClean="0">
                <a:ea typeface="굴림" panose="020B0600000101010101" pitchFamily="50" charset="-127"/>
              </a:rPr>
              <a:t>slowest primitive operation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Let 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 dirty="0" smtClean="0">
                <a:ea typeface="굴림" panose="020B0600000101010101" pitchFamily="50" charset="-127"/>
              </a:rPr>
              <a:t> be worst-case time of </a:t>
            </a:r>
            <a:r>
              <a:rPr lang="en-US" altLang="ko-KR" b="1" i="1" dirty="0" err="1" smtClean="0">
                <a:latin typeface="Times New Roman" panose="02020603050405020304" pitchFamily="18" charset="0"/>
                <a:ea typeface="굴림" panose="020B0600000101010101" pitchFamily="50" charset="-127"/>
              </a:rPr>
              <a:t>arrayMax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.</a:t>
            </a:r>
            <a:r>
              <a:rPr lang="en-US" altLang="ko-KR" b="1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Then</a:t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		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a 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(8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dirty="0" smtClean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2) </a:t>
            </a:r>
            <a:r>
              <a:rPr lang="en-US" altLang="ko-KR" dirty="0" smtClean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b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(8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dirty="0" smtClean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2)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Hence, the running time 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 dirty="0" smtClean="0">
                <a:ea typeface="굴림" panose="020B0600000101010101" pitchFamily="50" charset="-127"/>
              </a:rPr>
              <a:t> is bounded by two linear functions</a:t>
            </a:r>
            <a:endParaRPr lang="en-US" altLang="ko-KR" dirty="0" smtClean="0">
              <a:ea typeface="굴림" panose="020B0600000101010101" pitchFamily="50" charset="-127"/>
              <a:sym typeface="Symbol" panose="05050102010706020507" pitchFamily="18" charset="2"/>
            </a:endParaRPr>
          </a:p>
        </p:txBody>
      </p:sp>
      <p:graphicFrame>
        <p:nvGraphicFramePr>
          <p:cNvPr id="7170" name="Object 117"/>
          <p:cNvGraphicFramePr>
            <a:graphicFrameLocks noChangeAspect="1"/>
          </p:cNvGraphicFramePr>
          <p:nvPr/>
        </p:nvGraphicFramePr>
        <p:xfrm>
          <a:off x="8562976" y="152401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717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2976" y="152401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Growth Rate of Running Time</a:t>
            </a: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620000" cy="44196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Changing the hardware/ software environment 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Affects 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 dirty="0" smtClean="0">
                <a:ea typeface="굴림" panose="020B0600000101010101" pitchFamily="50" charset="-127"/>
              </a:rPr>
              <a:t> by a constant factor, but</a:t>
            </a:r>
          </a:p>
          <a:p>
            <a:pPr lvl="1" eaLnBrk="1" hangingPunct="1"/>
            <a:r>
              <a:rPr lang="en-US" altLang="ko-KR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Does not alter the growth rate </a:t>
            </a:r>
            <a:r>
              <a:rPr lang="en-US" altLang="ko-KR" dirty="0" smtClean="0">
                <a:ea typeface="굴림" panose="020B0600000101010101" pitchFamily="50" charset="-127"/>
              </a:rPr>
              <a:t>of 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The linear growth rate of the running time 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 dirty="0" smtClean="0">
                <a:ea typeface="굴림" panose="020B0600000101010101" pitchFamily="50" charset="-127"/>
              </a:rPr>
              <a:t> is an intrinsic property of algorithm </a:t>
            </a:r>
            <a:r>
              <a:rPr lang="en-US" altLang="ko-KR" b="1" i="1" dirty="0" err="1" smtClean="0">
                <a:latin typeface="Times New Roman" panose="02020603050405020304" pitchFamily="18" charset="0"/>
                <a:ea typeface="굴림" panose="020B0600000101010101" pitchFamily="50" charset="-127"/>
              </a:rPr>
              <a:t>arrayMax</a:t>
            </a:r>
            <a:endParaRPr lang="en-US" altLang="ko-KR" dirty="0" smtClean="0">
              <a:ea typeface="굴림" panose="020B0600000101010101" pitchFamily="50" charset="-127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8153400" y="4800600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Clip" r:id="rId3" imgW="3660480" imgH="3423600" progId="MS_ClipArt_Gallery.2">
                  <p:embed/>
                </p:oleObj>
              </mc:Choice>
              <mc:Fallback>
                <p:oleObj name="Clip" r:id="rId3" imgW="3660480" imgH="3423600" progId="MS_ClipArt_Gallery.2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4800600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1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panose="020B0600000101010101" pitchFamily="50" charset="-127"/>
              </a:rPr>
              <a:t/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Why Growth Rate Matters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228601"/>
            <a:ext cx="2819400" cy="646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Slide by Matt Stallmann included with permission.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07337"/>
              </p:ext>
            </p:extLst>
          </p:nvPr>
        </p:nvGraphicFramePr>
        <p:xfrm>
          <a:off x="2209800" y="1600201"/>
          <a:ext cx="6477000" cy="472598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if runtime is...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n + 1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2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4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lg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lg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(lg 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c(lg n + 2)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lg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 lg 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 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 lg n + 2cn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 lg n + 4cn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8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16c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+ 3c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8c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64c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n+1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21" name="Line 46"/>
          <p:cNvSpPr>
            <a:spLocks noChangeShapeType="1"/>
          </p:cNvSpPr>
          <p:nvPr/>
        </p:nvSpPr>
        <p:spPr bwMode="auto">
          <a:xfrm flipV="1">
            <a:off x="7010400" y="4419600"/>
            <a:ext cx="1828800" cy="228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2" name="Text Box 47"/>
          <p:cNvSpPr txBox="1">
            <a:spLocks noChangeArrowheads="1"/>
          </p:cNvSpPr>
          <p:nvPr/>
        </p:nvSpPr>
        <p:spPr bwMode="auto">
          <a:xfrm>
            <a:off x="8870950" y="3549650"/>
            <a:ext cx="15684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C00000"/>
                </a:solidFill>
                <a:ea typeface="굴림" panose="020B0600000101010101" pitchFamily="50" charset="-127"/>
              </a:rPr>
              <a:t>runtime</a:t>
            </a:r>
          </a:p>
          <a:p>
            <a:pPr eaLnBrk="1" hangingPunct="1"/>
            <a:r>
              <a:rPr lang="en-US" altLang="ko-KR" sz="2000">
                <a:solidFill>
                  <a:srgbClr val="C00000"/>
                </a:solidFill>
                <a:ea typeface="굴림" panose="020B0600000101010101" pitchFamily="50" charset="-127"/>
              </a:rPr>
              <a:t>quadruples</a:t>
            </a:r>
          </a:p>
          <a:p>
            <a:pPr eaLnBrk="1" hangingPunct="1"/>
            <a:r>
              <a:rPr lang="en-US" altLang="ko-KR" sz="2000">
                <a:solidFill>
                  <a:srgbClr val="C00000"/>
                </a:solidFill>
                <a:ea typeface="굴림" panose="020B0600000101010101" pitchFamily="50" charset="-127"/>
              </a:rPr>
              <a:t>when problem</a:t>
            </a:r>
          </a:p>
          <a:p>
            <a:pPr eaLnBrk="1" hangingPunct="1"/>
            <a:r>
              <a:rPr lang="en-US" altLang="ko-KR" sz="2000">
                <a:solidFill>
                  <a:srgbClr val="C00000"/>
                </a:solidFill>
                <a:ea typeface="굴림" panose="020B0600000101010101" pitchFamily="50" charset="-127"/>
              </a:rPr>
              <a:t>size doubles</a:t>
            </a:r>
            <a:endParaRPr lang="en-US" altLang="ko-KR" sz="3200">
              <a:solidFill>
                <a:srgbClr val="C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6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Seven Important Functions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21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panose="020B0600000101010101" pitchFamily="50" charset="-127"/>
              </a:rPr>
              <a:t/>
            </a:r>
            <a:br>
              <a:rPr lang="en-US" altLang="ko-KR" sz="4000">
                <a:ea typeface="굴림" panose="020B0600000101010101" pitchFamily="50" charset="-127"/>
              </a:rPr>
            </a:br>
            <a:r>
              <a:rPr lang="en-US" altLang="ko-KR" sz="4000">
                <a:ea typeface="굴림" panose="020B0600000101010101" pitchFamily="50" charset="-127"/>
              </a:rPr>
              <a:t>Comparison of Two Algorithms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228601"/>
            <a:ext cx="2819400" cy="646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Slide by Matt Stallmann included with permission.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4" y="1752600"/>
            <a:ext cx="4156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400800" y="1752601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insertion sort is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	n</a:t>
            </a:r>
            <a:r>
              <a:rPr lang="en-US" altLang="ko-KR" sz="2000" baseline="30000">
                <a:ea typeface="굴림" panose="020B0600000101010101" pitchFamily="50" charset="-127"/>
              </a:rPr>
              <a:t>2</a:t>
            </a:r>
            <a:r>
              <a:rPr lang="en-US" altLang="ko-KR" sz="2000">
                <a:ea typeface="굴림" panose="020B0600000101010101" pitchFamily="50" charset="-127"/>
              </a:rPr>
              <a:t> / 4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400801" y="2466976"/>
            <a:ext cx="2276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merge sort is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	2 n lg n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00800" y="3152776"/>
            <a:ext cx="32956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sort a million items?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	</a:t>
            </a:r>
            <a:r>
              <a:rPr lang="en-US" altLang="ko-KR" sz="2000">
                <a:ea typeface="굴림" panose="020B0600000101010101" pitchFamily="50" charset="-127"/>
              </a:rPr>
              <a:t>insertion sort takes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 	roughly </a:t>
            </a:r>
            <a:r>
              <a:rPr lang="en-US" altLang="ko-KR" sz="2000">
                <a:solidFill>
                  <a:srgbClr val="C00000"/>
                </a:solidFill>
                <a:ea typeface="굴림" panose="020B0600000101010101" pitchFamily="50" charset="-127"/>
              </a:rPr>
              <a:t>70 hours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while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	merge sort takes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	roughly </a:t>
            </a:r>
            <a:r>
              <a:rPr lang="en-US" altLang="ko-KR" sz="2000">
                <a:solidFill>
                  <a:srgbClr val="C00000"/>
                </a:solidFill>
                <a:ea typeface="굴림" panose="020B0600000101010101" pitchFamily="50" charset="-127"/>
              </a:rPr>
              <a:t>40 seconds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400801" y="5334000"/>
            <a:ext cx="3941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This is a slow machine, but if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100 x as fast then it’s </a:t>
            </a:r>
            <a:r>
              <a:rPr lang="en-US" altLang="ko-KR" sz="2000">
                <a:solidFill>
                  <a:srgbClr val="C00000"/>
                </a:solidFill>
                <a:ea typeface="굴림" panose="020B0600000101010101" pitchFamily="50" charset="-127"/>
              </a:rPr>
              <a:t>40 minutes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versus less than </a:t>
            </a:r>
            <a:r>
              <a:rPr lang="en-US" altLang="ko-KR" sz="2000">
                <a:solidFill>
                  <a:srgbClr val="C00000"/>
                </a:solidFill>
                <a:ea typeface="굴림" panose="020B0600000101010101" pitchFamily="50" charset="-127"/>
              </a:rPr>
              <a:t>0.5 seconds</a:t>
            </a:r>
          </a:p>
        </p:txBody>
      </p:sp>
    </p:spTree>
    <p:extLst>
      <p:ext uri="{BB962C8B-B14F-4D97-AF65-F5344CB8AC3E}">
        <p14:creationId xmlns:p14="http://schemas.microsoft.com/office/powerpoint/2010/main" val="42801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Constant Factors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2737" y="1905000"/>
            <a:ext cx="5276998" cy="41148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The growth rate is not affected by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50" charset="-127"/>
              </a:rPr>
              <a:t>constant factors or 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50" charset="-127"/>
              </a:rPr>
              <a:t>lower-order terms</a:t>
            </a: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Examples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10</a:t>
            </a:r>
            <a:r>
              <a:rPr lang="en-US" altLang="ko-KR" sz="2000" baseline="30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000" b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b="1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 sz="2000" b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10</a:t>
            </a:r>
            <a:r>
              <a:rPr lang="en-US" altLang="ko-KR" sz="2000" baseline="30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5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is a linear function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10</a:t>
            </a:r>
            <a:r>
              <a:rPr lang="en-US" altLang="ko-KR" sz="2000" baseline="30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5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000" baseline="30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b="1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10</a:t>
            </a:r>
            <a:r>
              <a:rPr lang="en-US" altLang="ko-KR" sz="2000" baseline="30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8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is a quadratic function</a:t>
            </a:r>
          </a:p>
          <a:p>
            <a:pPr eaLnBrk="1" hangingPunct="1"/>
            <a:endParaRPr lang="en-US" altLang="ko-KR" sz="2400" dirty="0">
              <a:ea typeface="굴림" panose="020B0600000101010101" pitchFamily="50" charset="-127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5029201" y="1543050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Chart" r:id="rId3" imgW="8086736" imgH="6934070" progId="Excel.Chart.8">
                  <p:embed followColorScheme="full"/>
                </p:oleObj>
              </mc:Choice>
              <mc:Fallback>
                <p:oleObj name="Chart" r:id="rId3" imgW="8086736" imgH="6934070" progId="Excel.Chart.8">
                  <p:embed followColorScheme="full"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1543050"/>
                        <a:ext cx="53054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4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Big-Oh Notation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45692" cy="26496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319" y="4093452"/>
            <a:ext cx="3848481" cy="26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Big-Oh Notation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34380" y="1600200"/>
            <a:ext cx="6884640" cy="4419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Given functions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 </a:t>
            </a:r>
            <a:r>
              <a:rPr lang="en-US" altLang="ko-KR" sz="2400" dirty="0">
                <a:ea typeface="굴림" panose="020B0600000101010101" pitchFamily="50" charset="-127"/>
              </a:rPr>
              <a:t>and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g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 sz="2400" dirty="0">
                <a:ea typeface="굴림" panose="020B0600000101010101" pitchFamily="50" charset="-127"/>
                <a:sym typeface="Symbol" panose="05050102010706020507" pitchFamily="18" charset="2"/>
              </a:rPr>
              <a:t>, </a:t>
            </a:r>
            <a:r>
              <a:rPr lang="en-US" altLang="ko-KR" sz="2400" dirty="0">
                <a:ea typeface="굴림" panose="020B0600000101010101" pitchFamily="50" charset="-127"/>
              </a:rPr>
              <a:t>we say that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 </a:t>
            </a:r>
            <a:r>
              <a:rPr lang="en-US" altLang="ko-KR" sz="2400" dirty="0">
                <a:ea typeface="굴림" panose="020B0600000101010101" pitchFamily="50" charset="-127"/>
              </a:rPr>
              <a:t>is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g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))</a:t>
            </a:r>
            <a:r>
              <a:rPr lang="en-US" altLang="ko-KR" sz="2400" dirty="0"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ea typeface="굴림" panose="020B0600000101010101" pitchFamily="50" charset="-127"/>
              </a:rPr>
              <a:t>if there are positive constants</a:t>
            </a:r>
            <a:br>
              <a:rPr lang="en-US" altLang="ko-KR" sz="2400" dirty="0">
                <a:ea typeface="굴림" panose="020B0600000101010101" pitchFamily="50" charset="-127"/>
              </a:rPr>
            </a:b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c</a:t>
            </a:r>
            <a:r>
              <a:rPr lang="en-US" altLang="ko-KR" sz="2400" dirty="0">
                <a:ea typeface="굴림" panose="020B0600000101010101" pitchFamily="50" charset="-127"/>
              </a:rPr>
              <a:t> and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b="1" baseline="-25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en-US" altLang="ko-KR" sz="2400" dirty="0">
                <a:ea typeface="굴림" panose="020B0600000101010101" pitchFamily="50" charset="-127"/>
              </a:rPr>
              <a:t> such that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 sz="2400" dirty="0"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2400" dirty="0">
                <a:ea typeface="굴림" panose="020B0600000101010101" pitchFamily="50" charset="-127"/>
              </a:rPr>
              <a:t>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cg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  </a:t>
            </a:r>
            <a:r>
              <a:rPr lang="en-US" altLang="ko-KR" sz="2400" dirty="0">
                <a:ea typeface="굴림" panose="020B0600000101010101" pitchFamily="50" charset="-127"/>
              </a:rPr>
              <a:t>for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</a:t>
            </a:r>
            <a:r>
              <a:rPr lang="en-US" altLang="ko-KR" sz="2400" dirty="0">
                <a:ea typeface="굴림" panose="020B0600000101010101" pitchFamily="50" charset="-127"/>
              </a:rPr>
              <a:t>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b="1" baseline="-25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0</a:t>
            </a: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Example: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b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 sz="2400" b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10</a:t>
            </a:r>
            <a:r>
              <a:rPr lang="en-US" altLang="ko-KR" sz="2400" dirty="0">
                <a:ea typeface="굴림" panose="020B0600000101010101" pitchFamily="50" charset="-127"/>
                <a:sym typeface="Symbol" panose="05050102010706020507" pitchFamily="18" charset="2"/>
              </a:rPr>
              <a:t> is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000" b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 sz="2000" b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10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b="1" i="1" dirty="0" err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cn</a:t>
            </a:r>
            <a:endParaRPr lang="en-US" altLang="ko-KR" sz="2000" b="1" i="1" dirty="0"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c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2) 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 </a:t>
            </a:r>
            <a:r>
              <a:rPr lang="en-US" altLang="ko-KR" sz="20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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10</a:t>
            </a:r>
          </a:p>
          <a:p>
            <a:pPr lvl="1" eaLnBrk="1" hangingPunct="1"/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 </a:t>
            </a:r>
            <a:r>
              <a:rPr lang="en-US" altLang="ko-KR" sz="20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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10</a:t>
            </a:r>
            <a:r>
              <a:rPr lang="en-US" altLang="ko-KR" sz="20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/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c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2)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50" charset="-127"/>
              </a:rPr>
              <a:t>Pick 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c </a:t>
            </a:r>
            <a:r>
              <a:rPr lang="en-US" altLang="ko-KR" sz="20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=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3 </a:t>
            </a:r>
            <a:r>
              <a:rPr lang="en-US" altLang="ko-KR" sz="2000" dirty="0">
                <a:ea typeface="굴림" panose="020B0600000101010101" pitchFamily="50" charset="-127"/>
              </a:rPr>
              <a:t>and 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000" b="1" baseline="-25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0 </a:t>
            </a:r>
            <a:r>
              <a:rPr lang="en-US" altLang="ko-KR" sz="20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=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10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>
              <a:ea typeface="굴림" panose="020B0600000101010101" pitchFamily="50" charset="-127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923126"/>
              </p:ext>
            </p:extLst>
          </p:nvPr>
        </p:nvGraphicFramePr>
        <p:xfrm>
          <a:off x="6541009" y="204216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Chart" r:id="rId3" imgW="9372512" imgH="7686812" progId="Excel.Chart.8">
                  <p:embed followColorScheme="full"/>
                </p:oleObj>
              </mc:Choice>
              <mc:Fallback>
                <p:oleObj name="Chart" r:id="rId3" imgW="9372512" imgH="7686812" progId="Excel.Chart.8">
                  <p:embed followColorScheme="full"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1009" y="2042160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3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Big-Oh Example</a:t>
            </a: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3581400" cy="36576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Example: the function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baseline="300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>
                <a:ea typeface="굴림" panose="020B0600000101010101" pitchFamily="50" charset="-127"/>
                <a:sym typeface="Symbol" panose="05050102010706020507" pitchFamily="18" charset="2"/>
              </a:rPr>
              <a:t>is not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000" baseline="300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cn</a:t>
            </a:r>
          </a:p>
          <a:p>
            <a:pPr lvl="1" eaLnBrk="1" hangingPunct="1"/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 </a:t>
            </a:r>
            <a:r>
              <a:rPr lang="en-US" altLang="ko-KR" sz="200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c</a:t>
            </a:r>
            <a:endParaRPr lang="en-US" altLang="ko-KR" sz="2000"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The above inequality cannot be satisfied since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c</a:t>
            </a:r>
            <a:r>
              <a:rPr lang="en-US" altLang="ko-KR" sz="2000">
                <a:ea typeface="굴림" panose="020B0600000101010101" pitchFamily="50" charset="-127"/>
              </a:rPr>
              <a:t> must be a constant </a:t>
            </a:r>
          </a:p>
          <a:p>
            <a:pPr eaLnBrk="1" hangingPunct="1"/>
            <a:endParaRPr lang="en-US" altLang="ko-KR" smtClean="0">
              <a:ea typeface="굴림" panose="020B0600000101010101" pitchFamily="50" charset="-127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5334001" y="1562101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Chart" r:id="rId3" imgW="8629760" imgH="7858145" progId="Excel.Chart.8">
                  <p:embed followColorScheme="full"/>
                </p:oleObj>
              </mc:Choice>
              <mc:Fallback>
                <p:oleObj name="Chart" r:id="rId3" imgW="8629760" imgH="7858145" progId="Excel.Chart.8">
                  <p:embed followColorScheme="full"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1562101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2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026"/>
          <p:cNvSpPr>
            <a:spLocks noChangeArrowheads="1"/>
          </p:cNvSpPr>
          <p:nvPr/>
        </p:nvSpPr>
        <p:spPr bwMode="auto">
          <a:xfrm>
            <a:off x="1905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More Big-Oh Examples</a:t>
            </a:r>
          </a:p>
        </p:txBody>
      </p:sp>
      <p:sp>
        <p:nvSpPr>
          <p:cNvPr id="12294" name="Rectangle 1027"/>
          <p:cNvSpPr>
            <a:spLocks noChangeArrowheads="1"/>
          </p:cNvSpPr>
          <p:nvPr/>
        </p:nvSpPr>
        <p:spPr bwMode="auto">
          <a:xfrm>
            <a:off x="807720" y="1544638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dirty="0"/>
              <a:t>7n-2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800" dirty="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609284" y="2027238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7n-2 is O(n)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need c &gt; 0 and n</a:t>
            </a:r>
            <a:r>
              <a:rPr lang="en-US" altLang="ko-KR" sz="2000" baseline="-25000" dirty="0">
                <a:ea typeface="굴림" panose="020B0600000101010101" pitchFamily="50" charset="-127"/>
              </a:rPr>
              <a:t>0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  <a:sym typeface="Symbol" panose="05050102010706020507" pitchFamily="18" charset="2"/>
              </a:rPr>
              <a:t> 1 such that</a:t>
            </a:r>
            <a:r>
              <a:rPr lang="en-US" altLang="ko-KR" sz="2000" dirty="0">
                <a:ea typeface="굴림" panose="020B0600000101010101" pitchFamily="50" charset="-127"/>
              </a:rPr>
              <a:t> 7n-2 </a:t>
            </a:r>
            <a:r>
              <a:rPr lang="en-US" altLang="ko-KR" sz="2000" dirty="0">
                <a:ea typeface="굴림" panose="020B0600000101010101" pitchFamily="50" charset="-127"/>
                <a:sym typeface="Symbol" panose="05050102010706020507" pitchFamily="18" charset="2"/>
              </a:rPr>
              <a:t> </a:t>
            </a:r>
            <a:r>
              <a:rPr lang="en-US" altLang="ko-KR" sz="2000" dirty="0" err="1">
                <a:ea typeface="굴림" panose="020B0600000101010101" pitchFamily="50" charset="-127"/>
                <a:sym typeface="Symbol" panose="05050102010706020507" pitchFamily="18" charset="2"/>
              </a:rPr>
              <a:t>c</a:t>
            </a:r>
            <a:r>
              <a:rPr lang="en-US" altLang="ko-KR" sz="2000" dirty="0" err="1">
                <a:ea typeface="굴림" panose="020B0600000101010101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•n</a:t>
            </a:r>
            <a:r>
              <a:rPr lang="en-US" altLang="ko-KR" sz="2000" dirty="0">
                <a:ea typeface="굴림" panose="020B0600000101010101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 for n </a:t>
            </a:r>
            <a:r>
              <a:rPr lang="en-US" altLang="ko-KR" sz="2000" dirty="0">
                <a:ea typeface="굴림" panose="020B0600000101010101" pitchFamily="50" charset="-127"/>
                <a:sym typeface="Symbol" panose="05050102010706020507" pitchFamily="18" charset="2"/>
              </a:rPr>
              <a:t> n</a:t>
            </a:r>
            <a:r>
              <a:rPr lang="en-US" altLang="ko-KR" sz="2000" baseline="-25000" dirty="0">
                <a:ea typeface="굴림" panose="020B0600000101010101" pitchFamily="50" charset="-127"/>
                <a:sym typeface="Symbol" panose="05050102010706020507" pitchFamily="18" charset="2"/>
              </a:rPr>
              <a:t>0</a:t>
            </a:r>
            <a:endParaRPr lang="en-US" altLang="ko-KR" sz="2000" dirty="0"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  <a:sym typeface="Symbol" panose="05050102010706020507" pitchFamily="18" charset="2"/>
              </a:rPr>
              <a:t>this is true for c = 7 and </a:t>
            </a:r>
            <a:r>
              <a:rPr lang="en-US" altLang="ko-KR" sz="2000" dirty="0">
                <a:ea typeface="굴림" panose="020B0600000101010101" pitchFamily="50" charset="-127"/>
              </a:rPr>
              <a:t>n</a:t>
            </a:r>
            <a:r>
              <a:rPr lang="en-US" altLang="ko-KR" sz="2000" baseline="-25000" dirty="0">
                <a:ea typeface="굴림" panose="020B0600000101010101" pitchFamily="50" charset="-127"/>
              </a:rPr>
              <a:t>0</a:t>
            </a:r>
            <a:r>
              <a:rPr lang="en-US" altLang="ko-KR" sz="2000" dirty="0">
                <a:ea typeface="굴림" panose="020B0600000101010101" pitchFamily="50" charset="-127"/>
                <a:sym typeface="Symbol" panose="05050102010706020507" pitchFamily="18" charset="2"/>
              </a:rPr>
              <a:t> = 1</a:t>
            </a:r>
            <a:endParaRPr lang="en-US" altLang="ko-KR" sz="2000" baseline="-25000" dirty="0">
              <a:ea typeface="굴림" panose="020B0600000101010101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12296" name="Rectangle 1029"/>
          <p:cNvSpPr>
            <a:spLocks noChangeArrowheads="1"/>
          </p:cNvSpPr>
          <p:nvPr/>
        </p:nvSpPr>
        <p:spPr bwMode="auto">
          <a:xfrm>
            <a:off x="807720" y="3221038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ko-KR" sz="2800" dirty="0">
                <a:ea typeface="굴림" panose="020B0600000101010101" pitchFamily="50" charset="-127"/>
              </a:rPr>
              <a:t>3n</a:t>
            </a:r>
            <a:r>
              <a:rPr lang="en-US" altLang="ko-KR" sz="2800" baseline="30000" dirty="0">
                <a:ea typeface="굴림" panose="020B0600000101010101" pitchFamily="50" charset="-127"/>
              </a:rPr>
              <a:t>3</a:t>
            </a:r>
            <a:r>
              <a:rPr lang="en-US" altLang="ko-KR" sz="2800" dirty="0">
                <a:ea typeface="굴림" panose="020B0600000101010101" pitchFamily="50" charset="-127"/>
              </a:rPr>
              <a:t> + 20n</a:t>
            </a:r>
            <a:r>
              <a:rPr lang="en-US" altLang="ko-KR" sz="2800" baseline="30000" dirty="0">
                <a:ea typeface="굴림" panose="020B0600000101010101" pitchFamily="50" charset="-127"/>
              </a:rPr>
              <a:t>2</a:t>
            </a:r>
            <a:r>
              <a:rPr lang="en-US" altLang="ko-KR" sz="2800" dirty="0">
                <a:ea typeface="굴림" panose="020B0600000101010101" pitchFamily="50" charset="-127"/>
              </a:rPr>
              <a:t> + 5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endParaRPr lang="en-US" altLang="ko-KR" sz="28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579120" y="367823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3n</a:t>
            </a:r>
            <a:r>
              <a:rPr lang="en-US" altLang="ko-KR" sz="2000" baseline="30000">
                <a:ea typeface="굴림" panose="020B0600000101010101" pitchFamily="50" charset="-127"/>
              </a:rPr>
              <a:t>3</a:t>
            </a:r>
            <a:r>
              <a:rPr lang="en-US" altLang="ko-KR" sz="2000">
                <a:ea typeface="굴림" panose="020B0600000101010101" pitchFamily="50" charset="-127"/>
              </a:rPr>
              <a:t> + 20n</a:t>
            </a:r>
            <a:r>
              <a:rPr lang="en-US" altLang="ko-KR" sz="2000" baseline="30000">
                <a:ea typeface="굴림" panose="020B0600000101010101" pitchFamily="50" charset="-127"/>
              </a:rPr>
              <a:t>2</a:t>
            </a:r>
            <a:r>
              <a:rPr lang="en-US" altLang="ko-KR" sz="2000">
                <a:ea typeface="굴림" panose="020B0600000101010101" pitchFamily="50" charset="-127"/>
              </a:rPr>
              <a:t> + 5 is O(n</a:t>
            </a:r>
            <a:r>
              <a:rPr lang="en-US" altLang="ko-KR" sz="2000" baseline="30000">
                <a:ea typeface="굴림" panose="020B0600000101010101" pitchFamily="50" charset="-127"/>
              </a:rPr>
              <a:t>3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need c &gt; 0 and n</a:t>
            </a:r>
            <a:r>
              <a:rPr lang="en-US" altLang="ko-KR" sz="2000" baseline="-25000">
                <a:ea typeface="굴림" panose="020B0600000101010101" pitchFamily="50" charset="-127"/>
              </a:rPr>
              <a:t>0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 1 such that</a:t>
            </a:r>
            <a:r>
              <a:rPr lang="en-US" altLang="ko-KR" sz="2000">
                <a:ea typeface="굴림" panose="020B0600000101010101" pitchFamily="50" charset="-127"/>
              </a:rPr>
              <a:t> 3n</a:t>
            </a:r>
            <a:r>
              <a:rPr lang="en-US" altLang="ko-KR" sz="2000" baseline="30000">
                <a:ea typeface="굴림" panose="020B0600000101010101" pitchFamily="50" charset="-127"/>
              </a:rPr>
              <a:t>3</a:t>
            </a:r>
            <a:r>
              <a:rPr lang="en-US" altLang="ko-KR" sz="2000">
                <a:ea typeface="굴림" panose="020B0600000101010101" pitchFamily="50" charset="-127"/>
              </a:rPr>
              <a:t> + 20n</a:t>
            </a:r>
            <a:r>
              <a:rPr lang="en-US" altLang="ko-KR" sz="2000" baseline="30000">
                <a:ea typeface="굴림" panose="020B0600000101010101" pitchFamily="50" charset="-127"/>
              </a:rPr>
              <a:t>2</a:t>
            </a:r>
            <a:r>
              <a:rPr lang="en-US" altLang="ko-KR" sz="2000">
                <a:ea typeface="굴림" panose="020B0600000101010101" pitchFamily="50" charset="-127"/>
              </a:rPr>
              <a:t> + 5 </a:t>
            </a: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 c</a:t>
            </a:r>
            <a:r>
              <a:rPr lang="en-US" altLang="ko-KR" sz="2000">
                <a:ea typeface="굴림" panose="020B0600000101010101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•n</a:t>
            </a:r>
            <a:r>
              <a:rPr lang="en-US" altLang="ko-KR" sz="2000" baseline="30000">
                <a:ea typeface="굴림" panose="020B0600000101010101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ko-KR" sz="2000">
                <a:ea typeface="굴림" panose="020B0600000101010101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 for n </a:t>
            </a: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 n</a:t>
            </a:r>
            <a:r>
              <a:rPr lang="en-US" altLang="ko-KR" sz="2000" baseline="-25000">
                <a:ea typeface="굴림" panose="020B0600000101010101" pitchFamily="50" charset="-127"/>
                <a:sym typeface="Symbol" panose="05050102010706020507" pitchFamily="18" charset="2"/>
              </a:rPr>
              <a:t>0</a:t>
            </a:r>
            <a:endParaRPr lang="en-US" altLang="ko-KR" sz="2000"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this is true for c = 4 and </a:t>
            </a:r>
            <a:r>
              <a:rPr lang="en-US" altLang="ko-KR" sz="2000">
                <a:ea typeface="굴림" panose="020B0600000101010101" pitchFamily="50" charset="-127"/>
              </a:rPr>
              <a:t>n</a:t>
            </a:r>
            <a:r>
              <a:rPr lang="en-US" altLang="ko-KR" sz="2000" baseline="-25000">
                <a:ea typeface="굴림" panose="020B0600000101010101" pitchFamily="50" charset="-127"/>
              </a:rPr>
              <a:t>0</a:t>
            </a: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 = 21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sp>
        <p:nvSpPr>
          <p:cNvPr id="12298" name="Rectangle 1031"/>
          <p:cNvSpPr>
            <a:spLocks noChangeArrowheads="1"/>
          </p:cNvSpPr>
          <p:nvPr/>
        </p:nvSpPr>
        <p:spPr bwMode="auto">
          <a:xfrm>
            <a:off x="807720" y="4821238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ko-KR" sz="2800" dirty="0">
                <a:ea typeface="굴림" panose="020B0600000101010101" pitchFamily="50" charset="-127"/>
              </a:rPr>
              <a:t>3 log n + 5</a:t>
            </a:r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655320" y="5354638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3 log n + 5 is O(log n)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need c &gt; 0 and n</a:t>
            </a:r>
            <a:r>
              <a:rPr lang="en-US" altLang="ko-KR" sz="2000" baseline="-25000">
                <a:ea typeface="굴림" panose="020B0600000101010101" pitchFamily="50" charset="-127"/>
              </a:rPr>
              <a:t>0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 1 such that</a:t>
            </a:r>
            <a:r>
              <a:rPr lang="en-US" altLang="ko-KR" sz="2000">
                <a:ea typeface="굴림" panose="020B0600000101010101" pitchFamily="50" charset="-127"/>
              </a:rPr>
              <a:t> 3 log n + 5 </a:t>
            </a: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 c</a:t>
            </a:r>
            <a:r>
              <a:rPr lang="en-US" altLang="ko-KR" sz="2000">
                <a:ea typeface="굴림" panose="020B0600000101010101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•log n for n </a:t>
            </a: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 n</a:t>
            </a:r>
            <a:r>
              <a:rPr lang="en-US" altLang="ko-KR" sz="2000" baseline="-25000">
                <a:ea typeface="굴림" panose="020B0600000101010101" pitchFamily="50" charset="-127"/>
                <a:sym typeface="Symbol" panose="05050102010706020507" pitchFamily="18" charset="2"/>
              </a:rPr>
              <a:t>0</a:t>
            </a:r>
            <a:endParaRPr lang="en-US" altLang="ko-KR" sz="2000"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this is true for c = 8 and </a:t>
            </a:r>
            <a:r>
              <a:rPr lang="en-US" altLang="ko-KR" sz="2000">
                <a:ea typeface="굴림" panose="020B0600000101010101" pitchFamily="50" charset="-127"/>
              </a:rPr>
              <a:t>n</a:t>
            </a:r>
            <a:r>
              <a:rPr lang="en-US" altLang="ko-KR" sz="2000" baseline="-25000">
                <a:ea typeface="굴림" panose="020B0600000101010101" pitchFamily="50" charset="-127"/>
              </a:rPr>
              <a:t>0</a:t>
            </a: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 = 2</a:t>
            </a:r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12290" name="Object 1033"/>
          <p:cNvGraphicFramePr>
            <a:graphicFrameLocks noChangeAspect="1"/>
          </p:cNvGraphicFramePr>
          <p:nvPr/>
        </p:nvGraphicFramePr>
        <p:xfrm>
          <a:off x="8229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Clip" r:id="rId4" imgW="1803960" imgH="1189440" progId="MS_ClipArt_Gallery.5">
                  <p:embed/>
                </p:oleObj>
              </mc:Choice>
              <mc:Fallback>
                <p:oleObj name="Clip" r:id="rId4" imgW="1803960" imgH="1189440" progId="MS_ClipArt_Gallery.5">
                  <p:embed/>
                  <p:pic>
                    <p:nvPicPr>
                      <p:cNvPr id="1229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1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Big-Oh and Growth Rate</a:t>
            </a:r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8001000" cy="25908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The big-Oh notation gives an upper bound on the growth rate of a function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The statement “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f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 </a:t>
            </a:r>
            <a:r>
              <a:rPr lang="en-US" altLang="ko-KR" sz="2400">
                <a:ea typeface="굴림" panose="020B0600000101010101" pitchFamily="50" charset="-127"/>
              </a:rPr>
              <a:t>is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g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))</a:t>
            </a:r>
            <a:r>
              <a:rPr lang="en-US" altLang="ko-KR" sz="2400">
                <a:ea typeface="굴림" panose="020B0600000101010101" pitchFamily="50" charset="-127"/>
              </a:rPr>
              <a:t>” means that the growth rate of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f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 </a:t>
            </a:r>
            <a:r>
              <a:rPr lang="en-US" altLang="ko-KR" sz="2400">
                <a:ea typeface="굴림" panose="020B0600000101010101" pitchFamily="50" charset="-127"/>
              </a:rPr>
              <a:t>is no more than the growth rate of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g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We can use the big-Oh notation to rank functions according to their growth rate</a:t>
            </a: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/>
        </p:nvGraphicFramePr>
        <p:xfrm>
          <a:off x="2590800" y="4343401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3274726402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4138359762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3307510631"/>
                    </a:ext>
                  </a:extLst>
                </a:gridCol>
              </a:tblGrid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is </a:t>
                      </a: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O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g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g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is </a:t>
                      </a: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O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001067"/>
                  </a:ext>
                </a:extLst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g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grows more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sym typeface="Wingdings" panose="05000000000000000000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sym typeface="Wingdings" panose="05000000000000000000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388942"/>
                  </a:ext>
                </a:extLst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sym typeface="Wingdings" panose="05000000000000000000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sym typeface="Wingdings" panose="05000000000000000000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58674"/>
                  </a:ext>
                </a:extLst>
              </a:tr>
              <a:tr h="241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sym typeface="Wingdings" panose="05000000000000000000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sym typeface="Wingdings" panose="05000000000000000000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55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3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39624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Big-Oh Rules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2209800"/>
            <a:ext cx="7924800" cy="4114800"/>
          </a:xfrm>
        </p:spPr>
        <p:txBody>
          <a:bodyPr/>
          <a:lstStyle/>
          <a:p>
            <a:pPr>
              <a:tabLst>
                <a:tab pos="1028700" algn="l"/>
              </a:tabLst>
            </a:pPr>
            <a:r>
              <a:rPr lang="en-US" altLang="ko-KR">
                <a:ea typeface="굴림" panose="020B0600000101010101" pitchFamily="50" charset="-127"/>
              </a:rPr>
              <a:t>If is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f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굴림" panose="020B0600000101010101" pitchFamily="50" charset="-127"/>
              </a:rPr>
              <a:t> a polynomial of degree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d</a:t>
            </a:r>
            <a:r>
              <a:rPr lang="en-US" altLang="ko-KR">
                <a:ea typeface="굴림" panose="020B0600000101010101" pitchFamily="50" charset="-127"/>
              </a:rPr>
              <a:t>, then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f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굴림" panose="020B0600000101010101" pitchFamily="50" charset="-127"/>
              </a:rPr>
              <a:t> is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b="1" i="1" baseline="300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d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굴림" panose="020B0600000101010101" pitchFamily="50" charset="-127"/>
              </a:rPr>
              <a:t>, i.e.,</a:t>
            </a:r>
          </a:p>
          <a:p>
            <a:pPr marL="1028700" lvl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ko-KR">
                <a:ea typeface="굴림" panose="020B0600000101010101" pitchFamily="50" charset="-127"/>
              </a:rPr>
              <a:t>Drop lower-order terms</a:t>
            </a:r>
          </a:p>
          <a:p>
            <a:pPr marL="1028700" lvl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ko-KR">
                <a:ea typeface="굴림" panose="020B0600000101010101" pitchFamily="50" charset="-127"/>
              </a:rPr>
              <a:t>Drop constant factors</a:t>
            </a:r>
          </a:p>
          <a:p>
            <a:pPr>
              <a:tabLst>
                <a:tab pos="1028700" algn="l"/>
              </a:tabLst>
            </a:pPr>
            <a:r>
              <a:rPr lang="en-US" altLang="ko-KR">
                <a:ea typeface="굴림" panose="020B0600000101010101" pitchFamily="50" charset="-127"/>
              </a:rPr>
              <a:t>Use the smallest possible class of functions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ko-KR">
                <a:ea typeface="굴림" panose="020B0600000101010101" pitchFamily="50" charset="-127"/>
              </a:rPr>
              <a:t>Say “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 is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”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instead of “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 is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baseline="300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”</a:t>
            </a:r>
          </a:p>
          <a:p>
            <a:pPr>
              <a:tabLst>
                <a:tab pos="1028700" algn="l"/>
              </a:tabLst>
            </a:pP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Use the simplest expression of the class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ko-KR">
                <a:ea typeface="굴림" panose="020B0600000101010101" pitchFamily="50" charset="-127"/>
              </a:rPr>
              <a:t>Say “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3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b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 b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5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 is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”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instead of “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3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b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 b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5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 is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(3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굴림" panose="020B0600000101010101" pitchFamily="50" charset="-127"/>
                <a:sym typeface="Symbol" panose="05050102010706020507" pitchFamily="18" charset="2"/>
              </a:rPr>
              <a:t>”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8548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Clip" r:id="rId3" imgW="1593720" imgH="1798560" progId="MS_ClipArt_Gallery.2">
                  <p:embed/>
                </p:oleObj>
              </mc:Choice>
              <mc:Fallback>
                <p:oleObj name="Clip" r:id="rId3" imgW="1593720" imgH="1798560" progId="MS_ClipArt_Gallery.2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0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67500" cy="904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697289"/>
            <a:ext cx="66865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Asymptotic Algorithm Analysis</a:t>
            </a:r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8769" y="1600200"/>
            <a:ext cx="9496806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The asymptotic analysis of an algorithm determines the running time in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To perform the asymptotic analysis</a:t>
            </a:r>
          </a:p>
          <a:p>
            <a:pPr marL="1028700" lvl="1"/>
            <a:r>
              <a:rPr lang="en-US" altLang="ko-KR" sz="2000" dirty="0">
                <a:ea typeface="굴림" panose="020B0600000101010101" pitchFamily="50" charset="-127"/>
              </a:rPr>
              <a:t>We find the worst-case number of primitive operations executed as a function of the input size</a:t>
            </a:r>
          </a:p>
          <a:p>
            <a:pPr marL="1028700" lvl="1"/>
            <a:r>
              <a:rPr lang="en-US" altLang="ko-KR" sz="2000" dirty="0">
                <a:ea typeface="굴림" panose="020B0600000101010101" pitchFamily="50" charset="-127"/>
              </a:rPr>
              <a:t>We express this function with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Example:</a:t>
            </a:r>
          </a:p>
          <a:p>
            <a:pPr marL="1028700" lvl="1"/>
            <a:r>
              <a:rPr lang="en-US" altLang="ko-KR" sz="2000" dirty="0">
                <a:ea typeface="굴림" panose="020B0600000101010101" pitchFamily="50" charset="-127"/>
              </a:rPr>
              <a:t>We determine that algorithm </a:t>
            </a:r>
            <a:r>
              <a:rPr lang="en-US" altLang="ko-KR" sz="2000" b="1" i="1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arrayMax</a:t>
            </a:r>
            <a:r>
              <a:rPr lang="en-US" altLang="ko-KR" sz="2000" dirty="0">
                <a:ea typeface="굴림" panose="020B0600000101010101" pitchFamily="50" charset="-127"/>
              </a:rPr>
              <a:t> executes at most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8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2 </a:t>
            </a:r>
            <a:r>
              <a:rPr lang="en-US" altLang="ko-KR" sz="2000" dirty="0">
                <a:ea typeface="굴림" panose="020B0600000101010101" pitchFamily="50" charset="-127"/>
              </a:rPr>
              <a:t>primitive operations</a:t>
            </a:r>
          </a:p>
          <a:p>
            <a:pPr marL="1028700" lvl="1"/>
            <a:r>
              <a:rPr lang="en-US" altLang="ko-KR" sz="2000" dirty="0">
                <a:ea typeface="굴림" panose="020B0600000101010101" pitchFamily="50" charset="-127"/>
              </a:rPr>
              <a:t>We say that algorithm </a:t>
            </a:r>
            <a:r>
              <a:rPr lang="en-US" altLang="ko-KR" sz="2000" b="1" i="1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arrayMax</a:t>
            </a:r>
            <a:r>
              <a:rPr lang="en-US" altLang="ko-KR" sz="2000" dirty="0">
                <a:ea typeface="굴림" panose="020B0600000101010101" pitchFamily="50" charset="-127"/>
              </a:rPr>
              <a:t> “runs in 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 </a:t>
            </a:r>
            <a:r>
              <a:rPr lang="en-US" altLang="ko-KR" sz="2000" dirty="0">
                <a:ea typeface="굴림" panose="020B0600000101010101" pitchFamily="50" charset="-127"/>
              </a:rPr>
              <a:t>time”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Since constant factors and lower-order terms are eventually dropped anyhow, we can disregard them when counting primitive operations</a:t>
            </a:r>
          </a:p>
        </p:txBody>
      </p:sp>
    </p:spTree>
    <p:extLst>
      <p:ext uri="{BB962C8B-B14F-4D97-AF65-F5344CB8AC3E}">
        <p14:creationId xmlns:p14="http://schemas.microsoft.com/office/powerpoint/2010/main" val="22437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>
                <a:ea typeface="굴림" panose="020B0600000101010101" pitchFamily="50" charset="-127"/>
              </a:rPr>
              <a:t>Seven Important Functions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98586" y="1524000"/>
            <a:ext cx="7127628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200" dirty="0">
                <a:ea typeface="굴림" panose="020B0600000101010101" pitchFamily="50" charset="-127"/>
              </a:rPr>
              <a:t>Seven functions that often appear in algorithm analysis: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900" dirty="0">
                <a:ea typeface="굴림" panose="020B0600000101010101" pitchFamily="50" charset="-127"/>
              </a:rPr>
              <a:t>Constant </a:t>
            </a:r>
            <a:r>
              <a:rPr lang="en-US" altLang="ko-KR" sz="1900" dirty="0">
                <a:ea typeface="굴림" panose="020B0600000101010101" pitchFamily="50" charset="-127"/>
                <a:sym typeface="Symbol" panose="05050102010706020507" pitchFamily="18" charset="2"/>
              </a:rPr>
              <a:t> </a:t>
            </a:r>
            <a:r>
              <a:rPr lang="en-US" altLang="ko-KR" sz="19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900" dirty="0">
                <a:ea typeface="굴림" panose="020B0600000101010101" pitchFamily="50" charset="-127"/>
              </a:rPr>
              <a:t>Logarithmic </a:t>
            </a:r>
            <a:r>
              <a:rPr lang="en-US" altLang="ko-KR" sz="1900" dirty="0">
                <a:ea typeface="굴림" panose="020B0600000101010101" pitchFamily="50" charset="-127"/>
                <a:sym typeface="Symbol" panose="05050102010706020507" pitchFamily="18" charset="2"/>
              </a:rPr>
              <a:t> log </a:t>
            </a:r>
            <a:r>
              <a:rPr lang="en-US" altLang="ko-KR" sz="19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endParaRPr lang="en-US" altLang="ko-KR" sz="1900" dirty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900" dirty="0">
                <a:solidFill>
                  <a:schemeClr val="accent6">
                    <a:lumMod val="75000"/>
                  </a:schemeClr>
                </a:solidFill>
                <a:ea typeface="굴림" panose="020B0600000101010101" pitchFamily="50" charset="-127"/>
              </a:rPr>
              <a:t>Linear </a:t>
            </a:r>
            <a:r>
              <a:rPr lang="en-US" altLang="ko-KR" sz="1900" dirty="0">
                <a:solidFill>
                  <a:schemeClr val="accent6">
                    <a:lumMod val="75000"/>
                  </a:schemeClr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 </a:t>
            </a:r>
            <a:r>
              <a:rPr lang="en-US" altLang="ko-KR" sz="19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900" dirty="0">
                <a:ea typeface="굴림" panose="020B0600000101010101" pitchFamily="50" charset="-127"/>
              </a:rPr>
              <a:t>N-Log-N </a:t>
            </a:r>
            <a:r>
              <a:rPr lang="en-US" altLang="ko-KR" sz="1900" dirty="0">
                <a:ea typeface="굴림" panose="020B0600000101010101" pitchFamily="50" charset="-127"/>
                <a:sym typeface="Symbol" panose="05050102010706020507" pitchFamily="18" charset="2"/>
              </a:rPr>
              <a:t> </a:t>
            </a:r>
            <a:r>
              <a:rPr lang="en-US" altLang="ko-KR" sz="19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 </a:t>
            </a:r>
            <a:r>
              <a:rPr lang="en-US" altLang="ko-KR" sz="1900" dirty="0">
                <a:ea typeface="굴림" panose="020B0600000101010101" pitchFamily="50" charset="-127"/>
                <a:sym typeface="Symbol" panose="05050102010706020507" pitchFamily="18" charset="2"/>
              </a:rPr>
              <a:t>log </a:t>
            </a:r>
            <a:r>
              <a:rPr lang="en-US" altLang="ko-KR" sz="19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900" dirty="0">
                <a:solidFill>
                  <a:srgbClr val="FF0000"/>
                </a:solidFill>
                <a:ea typeface="굴림" panose="020B0600000101010101" pitchFamily="50" charset="-127"/>
              </a:rPr>
              <a:t>Quadratic </a:t>
            </a:r>
            <a:r>
              <a:rPr lang="en-US" altLang="ko-KR" sz="1900" dirty="0">
                <a:solidFill>
                  <a:srgbClr val="FF000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 </a:t>
            </a:r>
            <a:r>
              <a:rPr lang="en-US" altLang="ko-KR" sz="1900" b="1" i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19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900" dirty="0">
                <a:solidFill>
                  <a:srgbClr val="0070C0"/>
                </a:solidFill>
                <a:ea typeface="굴림" panose="020B0600000101010101" pitchFamily="50" charset="-127"/>
              </a:rPr>
              <a:t>Cubic </a:t>
            </a:r>
            <a:r>
              <a:rPr lang="en-US" altLang="ko-KR" sz="1900" dirty="0">
                <a:solidFill>
                  <a:srgbClr val="0070C0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 </a:t>
            </a:r>
            <a:r>
              <a:rPr lang="en-US" altLang="ko-KR" sz="1900" b="1" i="1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19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900" dirty="0">
                <a:ea typeface="굴림" panose="020B0600000101010101" pitchFamily="50" charset="-127"/>
              </a:rPr>
              <a:t>Exponential </a:t>
            </a:r>
            <a:r>
              <a:rPr lang="en-US" altLang="ko-KR" sz="1900" dirty="0">
                <a:ea typeface="굴림" panose="020B0600000101010101" pitchFamily="50" charset="-127"/>
                <a:sym typeface="Symbol" panose="05050102010706020507" pitchFamily="18" charset="2"/>
              </a:rPr>
              <a:t> </a:t>
            </a:r>
            <a:r>
              <a:rPr lang="en-US" altLang="ko-KR" sz="1900" b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sz="1900" i="1" baseline="30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900" b="1" baseline="300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200" dirty="0">
                <a:ea typeface="굴림" panose="020B0600000101010101" pitchFamily="50" charset="-127"/>
              </a:rPr>
              <a:t>In a log-log chart, the slope of the line corresponds to the growth rate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38125"/>
              </p:ext>
            </p:extLst>
          </p:nvPr>
        </p:nvGraphicFramePr>
        <p:xfrm>
          <a:off x="6943345" y="1447800"/>
          <a:ext cx="513397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Chart" r:id="rId4" imgW="8534283" imgH="7762999" progId="Excel.Chart.8">
                  <p:embed followColorScheme="full"/>
                </p:oleObj>
              </mc:Choice>
              <mc:Fallback>
                <p:oleObj name="Chart" r:id="rId4" imgW="8534283" imgH="7762999" progId="Excel.Chart.8">
                  <p:embed followColorScheme="full"/>
                  <p:pic>
                    <p:nvPicPr>
                      <p:cNvPr id="51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345" y="1447800"/>
                        <a:ext cx="5133975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071" y="5578803"/>
            <a:ext cx="7332345" cy="1167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6214" y="6370339"/>
            <a:ext cx="311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order of  the growth 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550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Computing Prefix Averages</a:t>
            </a: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2106" y="1676400"/>
            <a:ext cx="6359172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We further illustrate asymptotic analysis with two algorithms for prefix averages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The </a:t>
            </a:r>
            <a:r>
              <a:rPr lang="en-US" altLang="ko-KR" sz="2400" b="1" i="1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 dirty="0" err="1">
                <a:ea typeface="굴림" panose="020B0600000101010101" pitchFamily="50" charset="-127"/>
              </a:rPr>
              <a:t>-th</a:t>
            </a:r>
            <a:r>
              <a:rPr lang="en-US" altLang="ko-KR" sz="2400" dirty="0">
                <a:ea typeface="굴림" panose="020B0600000101010101" pitchFamily="50" charset="-127"/>
              </a:rPr>
              <a:t> prefix average of an array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400" dirty="0">
                <a:ea typeface="굴림" panose="020B0600000101010101" pitchFamily="50" charset="-127"/>
              </a:rPr>
              <a:t> is average of the first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 dirty="0" err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1) </a:t>
            </a:r>
            <a:r>
              <a:rPr lang="en-US" altLang="ko-KR" sz="2400" dirty="0">
                <a:ea typeface="굴림" panose="020B0600000101010101" pitchFamily="50" charset="-127"/>
              </a:rPr>
              <a:t>elements of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400" b="1" dirty="0"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  <a:endParaRPr lang="en-US" altLang="ko-KR" sz="2400" dirty="0">
              <a:ea typeface="굴림" panose="020B0600000101010101" pitchFamily="50" charset="-127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A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sz="2000" b="1" i="1" dirty="0" err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]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= (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[0]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[1]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…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sz="2000" b="1" i="1" dirty="0" err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])/(</a:t>
            </a:r>
            <a:r>
              <a:rPr lang="en-US" altLang="ko-KR" sz="2000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endParaRPr lang="en-US" altLang="ko-KR" sz="800" dirty="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Computing the array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sz="2400" dirty="0">
                <a:ea typeface="굴림" panose="020B0600000101010101" pitchFamily="50" charset="-127"/>
              </a:rPr>
              <a:t> of prefix averages of another array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400" dirty="0">
                <a:ea typeface="굴림" panose="020B0600000101010101" pitchFamily="50" charset="-127"/>
              </a:rPr>
              <a:t> has applications to financial analysis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6858001" y="1676401"/>
          <a:ext cx="3419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Worksheet" r:id="rId3" imgW="3343656" imgH="4057904" progId="Excel.Sheet.8">
                  <p:embed/>
                </p:oleObj>
              </mc:Choice>
              <mc:Fallback>
                <p:oleObj name="Worksheet" r:id="rId3" imgW="3343656" imgH="4057904" progId="Excel.Sheet.8">
                  <p:embed/>
                  <p:pic>
                    <p:nvPicPr>
                      <p:cNvPr id="143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1676401"/>
                        <a:ext cx="34194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  <a:ea typeface="굴림" panose="020B0600000101010101" pitchFamily="50" charset="-127"/>
              </a:rPr>
              <a:t>Prefix Averages (Quadratic)</a:t>
            </a:r>
          </a:p>
        </p:txBody>
      </p:sp>
      <p:sp>
        <p:nvSpPr>
          <p:cNvPr id="3277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860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ko-KR">
                <a:ea typeface="굴림" panose="020B0600000101010101" pitchFamily="50" charset="-127"/>
              </a:rPr>
              <a:t>The following algorithm computes prefix averages in quadratic time by applying the definition</a:t>
            </a:r>
          </a:p>
        </p:txBody>
      </p:sp>
      <p:sp>
        <p:nvSpPr>
          <p:cNvPr id="3277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362200" y="2438400"/>
            <a:ext cx="7772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Algorithm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prefixAverages1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X, n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en-US" altLang="ko-KR" b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Input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array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of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integers</a:t>
            </a:r>
          </a:p>
          <a:p>
            <a:pPr eaLnBrk="1" hangingPunct="1"/>
            <a:r>
              <a:rPr lang="en-US" altLang="ko-KR" b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Output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array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of prefix averages of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X	</a:t>
            </a: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#operations</a:t>
            </a:r>
            <a:endParaRPr lang="en-US" altLang="ko-KR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new array of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integers		    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endParaRPr lang="en-US" altLang="ko-KR" b="1" i="1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do		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    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X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[0] 			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    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endParaRPr lang="en-US" altLang="ko-KR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j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do		   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 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 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…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1)</a:t>
            </a:r>
            <a:endParaRPr lang="en-US" altLang="ko-KR" b="1" i="1"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X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j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]		   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 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 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…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1)</a:t>
            </a:r>
            <a:endParaRPr lang="en-US" altLang="ko-KR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A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]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/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		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    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endParaRPr lang="en-US" altLang="ko-KR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return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A 			      	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    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45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Arithmetic Progression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008850" y="1905000"/>
            <a:ext cx="5172532" cy="39624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The running time of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prefixAverages1 </a:t>
            </a:r>
            <a:r>
              <a:rPr lang="en-US" altLang="ko-KR" sz="2400" dirty="0">
                <a:ea typeface="굴림" panose="020B0600000101010101" pitchFamily="50" charset="-127"/>
              </a:rPr>
              <a:t>is</a:t>
            </a:r>
            <a:br>
              <a:rPr lang="en-US" altLang="ko-KR" sz="2400" dirty="0">
                <a:ea typeface="굴림" panose="020B0600000101010101" pitchFamily="50" charset="-127"/>
              </a:rPr>
            </a:b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(1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…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endParaRPr lang="en-US" altLang="ko-KR" sz="2400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The sum of the first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dirty="0">
                <a:ea typeface="굴림" panose="020B0600000101010101" pitchFamily="50" charset="-127"/>
              </a:rPr>
              <a:t> integers is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1) </a:t>
            </a:r>
            <a:r>
              <a:rPr lang="en-US" altLang="ko-KR" sz="2400" b="1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/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50" charset="-127"/>
                <a:sym typeface="Symbol" panose="05050102010706020507" pitchFamily="18" charset="2"/>
              </a:rPr>
              <a:t>There is a simple visual proof of this fact</a:t>
            </a: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Thus, algorithm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prefixAverages1 </a:t>
            </a:r>
            <a:r>
              <a:rPr lang="en-US" altLang="ko-KR" sz="2400" dirty="0">
                <a:ea typeface="굴림" panose="020B0600000101010101" pitchFamily="50" charset="-127"/>
              </a:rPr>
              <a:t>runs in 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400" b="1" i="1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400" baseline="300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 </a:t>
            </a:r>
            <a:r>
              <a:rPr lang="en-US" altLang="ko-KR" sz="2400" dirty="0">
                <a:ea typeface="굴림" panose="020B0600000101010101" pitchFamily="50" charset="-127"/>
              </a:rPr>
              <a:t>time </a:t>
            </a:r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6400800" y="1514476"/>
          <a:ext cx="398145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Chart" r:id="rId3" imgW="3981589" imgH="4562442" progId="MSGraph.Chart.8">
                  <p:embed followColorScheme="full"/>
                </p:oleObj>
              </mc:Choice>
              <mc:Fallback>
                <p:oleObj name="Chart" r:id="rId3" imgW="3981589" imgH="4562442" progId="MSGraph.Chart.8">
                  <p:embed followColorScheme="full"/>
                  <p:pic>
                    <p:nvPicPr>
                      <p:cNvPr id="153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14476"/>
                        <a:ext cx="3981450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3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  <a:ea typeface="굴림" panose="020B0600000101010101" pitchFamily="50" charset="-127"/>
              </a:rPr>
              <a:t>Prefix Averages (Linear)</a:t>
            </a:r>
          </a:p>
        </p:txBody>
      </p:sp>
      <p:sp>
        <p:nvSpPr>
          <p:cNvPr id="33797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ko-KR">
                <a:ea typeface="굴림" panose="020B0600000101010101" pitchFamily="50" charset="-127"/>
              </a:rPr>
              <a:t>The following algorithm computes prefix averages in linear time by keeping a running sum</a:t>
            </a:r>
            <a:endParaRPr lang="en-US" altLang="ko-KR" b="1" i="1"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3379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590800" y="2438400"/>
            <a:ext cx="7543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Algorithm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prefixAverages2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X, n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en-US" altLang="ko-KR" b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Input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array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of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integers</a:t>
            </a:r>
          </a:p>
          <a:p>
            <a:pPr eaLnBrk="1" hangingPunct="1"/>
            <a:r>
              <a:rPr lang="en-US" altLang="ko-KR" b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Output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array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of prefix averages of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X	    </a:t>
            </a:r>
            <a:r>
              <a:rPr lang="en-US" altLang="ko-KR" sz="2000">
                <a:ea typeface="굴림" panose="020B0600000101010101" pitchFamily="50" charset="-127"/>
                <a:sym typeface="Symbol" panose="05050102010706020507" pitchFamily="18" charset="2"/>
              </a:rPr>
              <a:t>#operations</a:t>
            </a: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new array of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integers			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endParaRPr lang="en-US" altLang="ko-KR" b="1" i="1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0 						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  <a:endParaRPr lang="en-US" altLang="ko-KR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do				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X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]		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	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endParaRPr lang="en-US" altLang="ko-KR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A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]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/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+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				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endParaRPr lang="en-US" altLang="ko-KR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return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A 			      			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379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ko-KR">
                <a:ea typeface="굴림" panose="020B0600000101010101" pitchFamily="50" charset="-127"/>
              </a:rPr>
              <a:t>Algorithm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prefixAverages2 </a:t>
            </a:r>
            <a:r>
              <a:rPr lang="en-US" altLang="ko-KR">
                <a:ea typeface="굴림" panose="020B0600000101010101" pitchFamily="50" charset="-127"/>
              </a:rPr>
              <a:t>runs in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 </a:t>
            </a:r>
            <a:r>
              <a:rPr lang="en-US" altLang="ko-KR">
                <a:ea typeface="굴림" panose="020B0600000101010101" pitchFamily="50" charset="-127"/>
              </a:rPr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5866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783336" y="533400"/>
            <a:ext cx="662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4400" dirty="0">
                <a:solidFill>
                  <a:schemeClr val="tx2"/>
                </a:solidFill>
              </a:rPr>
              <a:t>Relatives of Big-Oh</a:t>
            </a: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365760" y="1636776"/>
            <a:ext cx="1157020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b="1" dirty="0"/>
              <a:t>big-Omega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f(n) is </a:t>
            </a:r>
            <a:r>
              <a:rPr lang="en-US" altLang="en-US" dirty="0">
                <a:sym typeface="Symbol" panose="05050102010706020507" pitchFamily="18" charset="2"/>
              </a:rPr>
              <a:t>(g(n)) if there is a constant c &gt; 0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and an integer constant n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 1 such that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f(n)  </a:t>
            </a:r>
            <a:r>
              <a:rPr lang="en-US" altLang="en-US" dirty="0" err="1">
                <a:sym typeface="Symbol" panose="05050102010706020507" pitchFamily="18" charset="2"/>
              </a:rPr>
              <a:t>c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dirty="0" err="1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(n) for n  n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b="1" dirty="0"/>
              <a:t>big-Theta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f(n) is </a:t>
            </a:r>
            <a:r>
              <a:rPr lang="en-US" altLang="en-US" dirty="0">
                <a:sym typeface="Symbol" panose="05050102010706020507" pitchFamily="18" charset="2"/>
              </a:rPr>
              <a:t>(g(n)) if there are constants c’ &gt; 0 and c’’ &gt; 0 </a:t>
            </a:r>
            <a:r>
              <a:rPr lang="en-US" altLang="en-US" dirty="0" smtClean="0">
                <a:sym typeface="Symbol" panose="05050102010706020507" pitchFamily="18" charset="2"/>
              </a:rPr>
              <a:t/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and </a:t>
            </a:r>
            <a:r>
              <a:rPr lang="en-US" altLang="en-US" dirty="0">
                <a:sym typeface="Symbol" panose="05050102010706020507" pitchFamily="18" charset="2"/>
              </a:rPr>
              <a:t>an integer constant n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 1 such that </a:t>
            </a:r>
            <a:r>
              <a:rPr lang="en-US" altLang="en-US" dirty="0" smtClean="0">
                <a:sym typeface="Symbol" panose="05050102010706020507" pitchFamily="18" charset="2"/>
              </a:rPr>
              <a:t/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err="1" smtClean="0">
                <a:sym typeface="Symbol" panose="05050102010706020507" pitchFamily="18" charset="2"/>
              </a:rPr>
              <a:t>c</a:t>
            </a:r>
            <a:r>
              <a:rPr lang="en-US" altLang="en-US" dirty="0" err="1">
                <a:sym typeface="Symbol" panose="05050102010706020507" pitchFamily="18" charset="2"/>
              </a:rPr>
              <a:t>’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dirty="0" err="1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(n)  f(n)  </a:t>
            </a:r>
            <a:r>
              <a:rPr lang="en-US" altLang="en-US" dirty="0" err="1">
                <a:sym typeface="Symbol" panose="05050102010706020507" pitchFamily="18" charset="2"/>
              </a:rPr>
              <a:t>c’’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dirty="0" err="1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(n) for n  n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endParaRPr lang="en-US" altLang="en-US" dirty="0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7772400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Clip" r:id="rId4" imgW="4331880" imgH="3468960" progId="MS_ClipArt_Gallery.5">
                  <p:embed/>
                </p:oleObj>
              </mc:Choice>
              <mc:Fallback>
                <p:oleObj name="Clip" r:id="rId4" imgW="4331880" imgH="3468960" progId="MS_ClipArt_Gallery.5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0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Intuition for Asymptotic Notation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590403" y="1676400"/>
            <a:ext cx="10553994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>
                <a:solidFill>
                  <a:schemeClr val="tx2"/>
                </a:solidFill>
              </a:rPr>
              <a:t>Big-Oh</a:t>
            </a:r>
            <a:endParaRPr lang="en-US" altLang="en-US" b="1" dirty="0"/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f(n) is </a:t>
            </a:r>
            <a:r>
              <a:rPr lang="en-US" altLang="en-US" dirty="0">
                <a:sym typeface="Symbol" panose="05050102010706020507" pitchFamily="18" charset="2"/>
              </a:rPr>
              <a:t>O(g(n)) if f(n) is asymptotically </a:t>
            </a:r>
            <a:r>
              <a:rPr lang="en-US" altLang="en-US" b="1" dirty="0">
                <a:sym typeface="Symbol" panose="05050102010706020507" pitchFamily="18" charset="2"/>
              </a:rPr>
              <a:t>less than or equal</a:t>
            </a:r>
            <a:r>
              <a:rPr lang="en-US" altLang="en-US" dirty="0">
                <a:sym typeface="Symbol" panose="05050102010706020507" pitchFamily="18" charset="2"/>
              </a:rPr>
              <a:t> to g(n)</a:t>
            </a:r>
            <a:endParaRPr lang="en-US" altLang="en-US" sz="2000" b="1" dirty="0"/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>
                <a:solidFill>
                  <a:schemeClr val="tx2"/>
                </a:solidFill>
              </a:rPr>
              <a:t>big-Omega</a:t>
            </a:r>
            <a:endParaRPr lang="en-US" altLang="en-US" b="1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f(n) is </a:t>
            </a:r>
            <a:r>
              <a:rPr lang="en-US" altLang="en-US" dirty="0">
                <a:sym typeface="Symbol" panose="05050102010706020507" pitchFamily="18" charset="2"/>
              </a:rPr>
              <a:t>(g(n)) if f(n) is asymptotically </a:t>
            </a:r>
            <a:r>
              <a:rPr lang="en-US" altLang="en-US" b="1" dirty="0">
                <a:sym typeface="Symbol" panose="05050102010706020507" pitchFamily="18" charset="2"/>
              </a:rPr>
              <a:t>greater than or equal</a:t>
            </a:r>
            <a:r>
              <a:rPr lang="en-US" altLang="en-US" dirty="0">
                <a:sym typeface="Symbol" panose="05050102010706020507" pitchFamily="18" charset="2"/>
              </a:rPr>
              <a:t> to g(n)</a:t>
            </a:r>
            <a:endParaRPr lang="en-US" altLang="en-US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>
                <a:solidFill>
                  <a:schemeClr val="tx2"/>
                </a:solidFill>
              </a:rPr>
              <a:t>big-Theta</a:t>
            </a:r>
            <a:endParaRPr lang="en-US" altLang="en-US" b="1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f(n) is </a:t>
            </a:r>
            <a:r>
              <a:rPr lang="en-US" altLang="en-US" dirty="0">
                <a:sym typeface="Symbol" panose="05050102010706020507" pitchFamily="18" charset="2"/>
              </a:rPr>
              <a:t>(g(n)) if f(n) is asymptotically </a:t>
            </a:r>
            <a:r>
              <a:rPr lang="en-US" altLang="en-US" b="1" dirty="0">
                <a:sym typeface="Symbol" panose="05050102010706020507" pitchFamily="18" charset="2"/>
              </a:rPr>
              <a:t>equal</a:t>
            </a:r>
            <a:r>
              <a:rPr lang="en-US" altLang="en-US" dirty="0">
                <a:sym typeface="Symbol" panose="05050102010706020507" pitchFamily="18" charset="2"/>
              </a:rPr>
              <a:t> to g(n)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8229600" y="152401"/>
          <a:ext cx="175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Clip" r:id="rId3" imgW="878400" imgH="876600" progId="MS_ClipArt_Gallery.2">
                  <p:embed/>
                </p:oleObj>
              </mc:Choice>
              <mc:Fallback>
                <p:oleObj name="Clip" r:id="rId3" imgW="878400" imgH="876600" progId="MS_ClipArt_Gallery.2">
                  <p:embed/>
                  <p:pic>
                    <p:nvPicPr>
                      <p:cNvPr id="184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52401"/>
                        <a:ext cx="1752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0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Growth Rates </a:t>
            </a:r>
            <a:r>
              <a:rPr lang="en-US" altLang="ko-KR" dirty="0" smtClean="0"/>
              <a:t>in </a:t>
            </a:r>
            <a:r>
              <a:rPr lang="en-US" altLang="ko-KR" dirty="0"/>
              <a:t>a log-log chart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637" y="2343944"/>
            <a:ext cx="73247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1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Functions Graphed </a:t>
            </a:r>
            <a:r>
              <a:rPr lang="en-US" sz="4000" dirty="0" smtClean="0"/>
              <a:t>Using </a:t>
            </a:r>
            <a:r>
              <a:rPr lang="en-US" sz="4000" dirty="0" smtClean="0"/>
              <a:t>“Normal” Scale</a:t>
            </a:r>
            <a:endParaRPr lang="en-US" sz="4000" dirty="0"/>
          </a:p>
        </p:txBody>
      </p:sp>
      <p:grpSp>
        <p:nvGrpSpPr>
          <p:cNvPr id="26630" name="Group 29"/>
          <p:cNvGrpSpPr>
            <a:grpSpLocks/>
          </p:cNvGrpSpPr>
          <p:nvPr/>
        </p:nvGrpSpPr>
        <p:grpSpPr bwMode="auto">
          <a:xfrm>
            <a:off x="7467600" y="1295401"/>
            <a:ext cx="3048000" cy="1616075"/>
            <a:chOff x="2743200" y="4343400"/>
            <a:chExt cx="3048000" cy="1616075"/>
          </a:xfrm>
        </p:grpSpPr>
        <p:pic>
          <p:nvPicPr>
            <p:cNvPr id="26649" name="Content Placeholder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815"/>
            <a:stretch>
              <a:fillRect/>
            </a:stretch>
          </p:blipFill>
          <p:spPr bwMode="auto">
            <a:xfrm>
              <a:off x="2743200" y="4343400"/>
              <a:ext cx="3048000" cy="161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0" name="Text Box 1034"/>
            <p:cNvSpPr txBox="1">
              <a:spLocks noChangeArrowheads="1"/>
            </p:cNvSpPr>
            <p:nvPr/>
          </p:nvSpPr>
          <p:spPr bwMode="auto">
            <a:xfrm>
              <a:off x="3886200" y="5029200"/>
              <a:ext cx="14622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g(n) = 2</a:t>
              </a:r>
              <a:r>
                <a:rPr lang="en-US" altLang="ko-KR" baseline="30000">
                  <a:ea typeface="굴림" panose="020B0600000101010101" pitchFamily="50" charset="-127"/>
                </a:rPr>
                <a:t>n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  <p:grpSp>
        <p:nvGrpSpPr>
          <p:cNvPr id="26631" name="Group 26"/>
          <p:cNvGrpSpPr>
            <a:grpSpLocks/>
          </p:cNvGrpSpPr>
          <p:nvPr/>
        </p:nvGrpSpPr>
        <p:grpSpPr bwMode="auto">
          <a:xfrm>
            <a:off x="723900" y="1524000"/>
            <a:ext cx="2819400" cy="1219200"/>
            <a:chOff x="838200" y="1752600"/>
            <a:chExt cx="2819400" cy="1219200"/>
          </a:xfrm>
        </p:grpSpPr>
        <p:pic>
          <p:nvPicPr>
            <p:cNvPr id="26647" name="Content Placeholder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/>
            <a:stretch>
              <a:fillRect/>
            </a:stretch>
          </p:blipFill>
          <p:spPr bwMode="auto">
            <a:xfrm>
              <a:off x="838200" y="1752600"/>
              <a:ext cx="28194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8" name="Text Box 1035"/>
            <p:cNvSpPr txBox="1">
              <a:spLocks noChangeArrowheads="1"/>
            </p:cNvSpPr>
            <p:nvPr/>
          </p:nvSpPr>
          <p:spPr bwMode="auto">
            <a:xfrm>
              <a:off x="1371600" y="2071687"/>
              <a:ext cx="13484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g(n) = 1</a:t>
              </a:r>
            </a:p>
          </p:txBody>
        </p:sp>
      </p:grpSp>
      <p:grpSp>
        <p:nvGrpSpPr>
          <p:cNvPr id="26632" name="Group 27"/>
          <p:cNvGrpSpPr>
            <a:grpSpLocks/>
          </p:cNvGrpSpPr>
          <p:nvPr/>
        </p:nvGrpSpPr>
        <p:grpSpPr bwMode="auto">
          <a:xfrm>
            <a:off x="723900" y="3092450"/>
            <a:ext cx="2971800" cy="1371600"/>
            <a:chOff x="762000" y="3124200"/>
            <a:chExt cx="2971800" cy="1371600"/>
          </a:xfrm>
        </p:grpSpPr>
        <p:pic>
          <p:nvPicPr>
            <p:cNvPr id="26645" name="Content Placeholder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/>
            <a:stretch>
              <a:fillRect/>
            </a:stretch>
          </p:blipFill>
          <p:spPr bwMode="auto">
            <a:xfrm>
              <a:off x="762000" y="3124200"/>
              <a:ext cx="29718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6" name="Text Box 1036"/>
            <p:cNvSpPr txBox="1">
              <a:spLocks noChangeArrowheads="1"/>
            </p:cNvSpPr>
            <p:nvPr/>
          </p:nvSpPr>
          <p:spPr bwMode="auto">
            <a:xfrm>
              <a:off x="1295400" y="3810000"/>
              <a:ext cx="16882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g(n) = lg n</a:t>
              </a:r>
            </a:p>
          </p:txBody>
        </p:sp>
      </p:grpSp>
      <p:pic>
        <p:nvPicPr>
          <p:cNvPr id="13" name="Content Placeholder 3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8182"/>
          <a:stretch>
            <a:fillRect/>
          </a:stretch>
        </p:blipFill>
        <p:spPr bwMode="auto">
          <a:xfrm>
            <a:off x="4038601" y="1618952"/>
            <a:ext cx="274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4" name="Text Box 1037"/>
          <p:cNvSpPr txBox="1">
            <a:spLocks noChangeArrowheads="1"/>
          </p:cNvSpPr>
          <p:nvPr/>
        </p:nvSpPr>
        <p:spPr bwMode="auto">
          <a:xfrm>
            <a:off x="4504945" y="1670305"/>
            <a:ext cx="1955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g(n) = n lg n</a:t>
            </a:r>
          </a:p>
        </p:txBody>
      </p:sp>
      <p:grpSp>
        <p:nvGrpSpPr>
          <p:cNvPr id="26635" name="Group 28"/>
          <p:cNvGrpSpPr>
            <a:grpSpLocks/>
          </p:cNvGrpSpPr>
          <p:nvPr/>
        </p:nvGrpSpPr>
        <p:grpSpPr bwMode="auto">
          <a:xfrm>
            <a:off x="723900" y="4814888"/>
            <a:ext cx="2895600" cy="1585912"/>
            <a:chOff x="304800" y="4343400"/>
            <a:chExt cx="2895600" cy="1585913"/>
          </a:xfrm>
        </p:grpSpPr>
        <p:pic>
          <p:nvPicPr>
            <p:cNvPr id="26643" name="Content Placeholder 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79"/>
            <a:stretch>
              <a:fillRect/>
            </a:stretch>
          </p:blipFill>
          <p:spPr bwMode="auto">
            <a:xfrm>
              <a:off x="304800" y="4343400"/>
              <a:ext cx="2895600" cy="158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4" name="Text Box 1038"/>
            <p:cNvSpPr txBox="1">
              <a:spLocks noChangeArrowheads="1"/>
            </p:cNvSpPr>
            <p:nvPr/>
          </p:nvSpPr>
          <p:spPr bwMode="auto">
            <a:xfrm>
              <a:off x="838200" y="4648200"/>
              <a:ext cx="1351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g(n) = n</a:t>
              </a:r>
            </a:p>
          </p:txBody>
        </p:sp>
      </p:grpSp>
      <p:grpSp>
        <p:nvGrpSpPr>
          <p:cNvPr id="26636" name="Group 31"/>
          <p:cNvGrpSpPr>
            <a:grpSpLocks/>
          </p:cNvGrpSpPr>
          <p:nvPr/>
        </p:nvGrpSpPr>
        <p:grpSpPr bwMode="auto">
          <a:xfrm>
            <a:off x="4038601" y="3219152"/>
            <a:ext cx="3124200" cy="1676400"/>
            <a:chOff x="5943600" y="3124200"/>
            <a:chExt cx="3124200" cy="1676400"/>
          </a:xfrm>
        </p:grpSpPr>
        <p:pic>
          <p:nvPicPr>
            <p:cNvPr id="14" name="Content Placeholder 3"/>
            <p:cNvPicPr>
              <a:picLocks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23919"/>
            <a:stretch>
              <a:fillRect/>
            </a:stretch>
          </p:blipFill>
          <p:spPr bwMode="auto">
            <a:xfrm>
              <a:off x="5943600" y="3124200"/>
              <a:ext cx="31242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2" name="Text Box 1039"/>
            <p:cNvSpPr txBox="1">
              <a:spLocks noChangeArrowheads="1"/>
            </p:cNvSpPr>
            <p:nvPr/>
          </p:nvSpPr>
          <p:spPr bwMode="auto">
            <a:xfrm>
              <a:off x="6629400" y="3390900"/>
              <a:ext cx="14638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g(n) = n</a:t>
              </a:r>
              <a:r>
                <a:rPr lang="en-US" altLang="ko-KR" baseline="30000">
                  <a:ea typeface="굴림" panose="020B0600000101010101" pitchFamily="50" charset="-127"/>
                </a:rPr>
                <a:t>2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  <p:grpSp>
        <p:nvGrpSpPr>
          <p:cNvPr id="26637" name="Group 30"/>
          <p:cNvGrpSpPr>
            <a:grpSpLocks/>
          </p:cNvGrpSpPr>
          <p:nvPr/>
        </p:nvGrpSpPr>
        <p:grpSpPr bwMode="auto">
          <a:xfrm>
            <a:off x="4038601" y="5124152"/>
            <a:ext cx="2819400" cy="1371600"/>
            <a:chOff x="5943600" y="5029200"/>
            <a:chExt cx="2819400" cy="1371600"/>
          </a:xfrm>
        </p:grpSpPr>
        <p:pic>
          <p:nvPicPr>
            <p:cNvPr id="15" name="Content Placeholder 3"/>
            <p:cNvPicPr>
              <a:picLocks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18182"/>
            <a:stretch>
              <a:fillRect/>
            </a:stretch>
          </p:blipFill>
          <p:spPr bwMode="auto">
            <a:xfrm>
              <a:off x="5943600" y="5029200"/>
              <a:ext cx="2819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0" name="Text Box 1040"/>
            <p:cNvSpPr txBox="1">
              <a:spLocks noChangeArrowheads="1"/>
            </p:cNvSpPr>
            <p:nvPr/>
          </p:nvSpPr>
          <p:spPr bwMode="auto">
            <a:xfrm>
              <a:off x="6632575" y="5334000"/>
              <a:ext cx="14638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g(n) = n</a:t>
              </a:r>
              <a:r>
                <a:rPr lang="en-US" altLang="ko-KR" baseline="30000">
                  <a:ea typeface="굴림" panose="020B0600000101010101" pitchFamily="50" charset="-127"/>
                </a:rPr>
                <a:t>3</a:t>
              </a:r>
              <a:endParaRPr lang="en-US" altLang="ko-KR"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95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of Algorithms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Running Time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75522" y="1676400"/>
            <a:ext cx="6470737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굴림" panose="020B0600000101010101" pitchFamily="50" charset="-127"/>
              </a:rPr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We focus on the </a:t>
            </a:r>
            <a:r>
              <a:rPr lang="en-US" altLang="ko-KR" sz="2400" b="1" dirty="0">
                <a:ea typeface="굴림" panose="020B0600000101010101" pitchFamily="50" charset="-127"/>
              </a:rPr>
              <a:t>worst case running time</a:t>
            </a:r>
            <a:r>
              <a:rPr lang="en-US" altLang="ko-KR" sz="2400" dirty="0">
                <a:ea typeface="굴림" panose="020B0600000101010101" pitchFamily="50" charset="-127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Crucial to applications such as games, finance and robotics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3989309305"/>
              </p:ext>
            </p:extLst>
          </p:nvPr>
        </p:nvGraphicFramePr>
        <p:xfrm>
          <a:off x="7254243" y="1676401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hart" r:id="rId3" imgW="3943328" imgH="4200466" progId="MSGraph.Chart.8">
                  <p:embed followColorScheme="full"/>
                </p:oleObj>
              </mc:Choice>
              <mc:Fallback>
                <p:oleObj name="Chart" r:id="rId3" imgW="3943328" imgH="4200466" progId="MSGraph.Chart.8">
                  <p:embed followColorScheme="full"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243" y="1676401"/>
                        <a:ext cx="3943350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2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worst-case time? </a:t>
            </a:r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397" y="1825625"/>
            <a:ext cx="69192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Experimental Studies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05000"/>
            <a:ext cx="403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Write a program implementing the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Run the program with inputs of varying size and composition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Use a method like </a:t>
            </a:r>
            <a:r>
              <a:rPr lang="en-US" altLang="ko-KR" sz="2400">
                <a:solidFill>
                  <a:schemeClr val="accent2"/>
                </a:solidFill>
                <a:latin typeface="Arial Narrow" panose="020B0606020202030204" pitchFamily="34" charset="0"/>
                <a:ea typeface="굴림" panose="020B0600000101010101" pitchFamily="50" charset="-127"/>
              </a:rPr>
              <a:t>clock()</a:t>
            </a:r>
            <a:r>
              <a:rPr lang="en-US" altLang="ko-KR" sz="2400">
                <a:ea typeface="굴림" panose="020B0600000101010101" pitchFamily="50" charset="-127"/>
              </a:rPr>
              <a:t> to get an accurate measure of the actual running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Plot the results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6034089" y="1752600"/>
          <a:ext cx="44291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Chart" r:id="rId3" imgW="4429136" imgH="4648109" progId="MSGraph.Chart.8">
                  <p:embed followColorScheme="full"/>
                </p:oleObj>
              </mc:Choice>
              <mc:Fallback>
                <p:oleObj name="Chart" r:id="rId3" imgW="4429136" imgH="4648109" progId="MSGraph.Chart.8">
                  <p:embed followColorScheme="full"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9" y="1752600"/>
                        <a:ext cx="4429125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05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1372</Words>
  <Application>Microsoft Office PowerPoint</Application>
  <PresentationFormat>와이드스크린</PresentationFormat>
  <Paragraphs>295</Paragraphs>
  <Slides>35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50" baseType="lpstr">
      <vt:lpstr>ＭＳ Ｐゴシック</vt:lpstr>
      <vt:lpstr>굴림</vt:lpstr>
      <vt:lpstr>맑은 고딕</vt:lpstr>
      <vt:lpstr>Arial</vt:lpstr>
      <vt:lpstr>Arial Narrow</vt:lpstr>
      <vt:lpstr>Helvetica</vt:lpstr>
      <vt:lpstr>Symbol</vt:lpstr>
      <vt:lpstr>Tahoma</vt:lpstr>
      <vt:lpstr>Times</vt:lpstr>
      <vt:lpstr>Times New Roman</vt:lpstr>
      <vt:lpstr>Wingdings</vt:lpstr>
      <vt:lpstr>Office 테마</vt:lpstr>
      <vt:lpstr>Chart</vt:lpstr>
      <vt:lpstr>Clip</vt:lpstr>
      <vt:lpstr>Worksheet</vt:lpstr>
      <vt:lpstr>Analysis of Algorithms</vt:lpstr>
      <vt:lpstr>Seven Important Functions</vt:lpstr>
      <vt:lpstr>Seven Important Functions</vt:lpstr>
      <vt:lpstr>Growth Rates in a log-log chart</vt:lpstr>
      <vt:lpstr>Functions Graphed Using “Normal” Scale</vt:lpstr>
      <vt:lpstr>Analysis of Algorithms</vt:lpstr>
      <vt:lpstr>Running Time</vt:lpstr>
      <vt:lpstr>Why worst-case time? </vt:lpstr>
      <vt:lpstr>Experimental Studies</vt:lpstr>
      <vt:lpstr>Limitations of Experiments</vt:lpstr>
      <vt:lpstr>Theoretical Analysis</vt:lpstr>
      <vt:lpstr>Pseudocode</vt:lpstr>
      <vt:lpstr>Pseudocode Details</vt:lpstr>
      <vt:lpstr>The Random Access Machine (RAM) Model</vt:lpstr>
      <vt:lpstr>Primitive Operations</vt:lpstr>
      <vt:lpstr>Counting Primitive Operations</vt:lpstr>
      <vt:lpstr>Estimating Running Time</vt:lpstr>
      <vt:lpstr>Growth Rate of Running Time</vt:lpstr>
      <vt:lpstr> Why Growth Rate Matters</vt:lpstr>
      <vt:lpstr> Comparison of Two Algorithms</vt:lpstr>
      <vt:lpstr>Constant Factors</vt:lpstr>
      <vt:lpstr>Big-Oh Notation</vt:lpstr>
      <vt:lpstr>Big-Oh Notation</vt:lpstr>
      <vt:lpstr>Big-Oh Example</vt:lpstr>
      <vt:lpstr>PowerPoint 프레젠테이션</vt:lpstr>
      <vt:lpstr>Big-Oh and Growth Rate</vt:lpstr>
      <vt:lpstr>Big-Oh Rules</vt:lpstr>
      <vt:lpstr>examples</vt:lpstr>
      <vt:lpstr>Asymptotic Algorithm Analysis</vt:lpstr>
      <vt:lpstr>Computing Prefix Averages</vt:lpstr>
      <vt:lpstr>PowerPoint 프레젠테이션</vt:lpstr>
      <vt:lpstr>Arithmetic Progression</vt:lpstr>
      <vt:lpstr>PowerPoint 프레젠테이션</vt:lpstr>
      <vt:lpstr>PowerPoint 프레젠테이션</vt:lpstr>
      <vt:lpstr>Intuition for Asymptotic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이명호</dc:creator>
  <cp:lastModifiedBy>이명호</cp:lastModifiedBy>
  <cp:revision>10</cp:revision>
  <dcterms:created xsi:type="dcterms:W3CDTF">2020-09-22T09:36:07Z</dcterms:created>
  <dcterms:modified xsi:type="dcterms:W3CDTF">2020-09-22T10:51:04Z</dcterms:modified>
</cp:coreProperties>
</file>