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2F4A-71E6-4A21-9C34-BCA260773E90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2DBD4-A3AF-4619-A9AE-99552D25D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5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1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6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44ACB-76FB-44CC-8B78-4FA2E2B3BC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42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8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4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3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17AA-F5C4-47A4-ADF6-8AA2F122BF31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47D7-E64F-4240-8C95-AFD08DBCE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Stacks</a:t>
            </a:r>
          </a:p>
        </p:txBody>
      </p:sp>
      <p:grpSp>
        <p:nvGrpSpPr>
          <p:cNvPr id="7171" name="Group 167"/>
          <p:cNvGrpSpPr>
            <a:grpSpLocks/>
          </p:cNvGrpSpPr>
          <p:nvPr/>
        </p:nvGrpSpPr>
        <p:grpSpPr bwMode="auto">
          <a:xfrm>
            <a:off x="4038600" y="3886200"/>
            <a:ext cx="1295400" cy="1066800"/>
            <a:chOff x="1440" y="2448"/>
            <a:chExt cx="816" cy="672"/>
          </a:xfrm>
        </p:grpSpPr>
        <p:sp>
          <p:nvSpPr>
            <p:cNvPr id="7185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6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7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8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grpSp>
        <p:nvGrpSpPr>
          <p:cNvPr id="7172" name="Group 168"/>
          <p:cNvGrpSpPr>
            <a:grpSpLocks/>
          </p:cNvGrpSpPr>
          <p:nvPr/>
        </p:nvGrpSpPr>
        <p:grpSpPr bwMode="auto">
          <a:xfrm flipH="1">
            <a:off x="5715000" y="3886200"/>
            <a:ext cx="1295400" cy="1066800"/>
            <a:chOff x="1440" y="2448"/>
            <a:chExt cx="816" cy="672"/>
          </a:xfrm>
        </p:grpSpPr>
        <p:sp>
          <p:nvSpPr>
            <p:cNvPr id="7181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2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3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4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grpSp>
        <p:nvGrpSpPr>
          <p:cNvPr id="7173" name="Group 173"/>
          <p:cNvGrpSpPr>
            <a:grpSpLocks/>
          </p:cNvGrpSpPr>
          <p:nvPr/>
        </p:nvGrpSpPr>
        <p:grpSpPr bwMode="auto">
          <a:xfrm>
            <a:off x="7391400" y="3886200"/>
            <a:ext cx="1295400" cy="1066800"/>
            <a:chOff x="1440" y="2448"/>
            <a:chExt cx="816" cy="672"/>
          </a:xfrm>
        </p:grpSpPr>
        <p:sp>
          <p:nvSpPr>
            <p:cNvPr id="7177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78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79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0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sp>
        <p:nvSpPr>
          <p:cNvPr id="7174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sp>
        <p:nvSpPr>
          <p:cNvPr id="7175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731F4-2C6B-406E-AE34-4D7FDB1F9882}" type="slidenum">
              <a:rPr lang="en-US" altLang="ko-KR" sz="1400"/>
              <a:pPr eaLnBrk="1" hangingPunct="1"/>
              <a:t>1</a:t>
            </a:fld>
            <a:endParaRPr lang="en-US" altLang="ko-KR" sz="1400"/>
          </a:p>
        </p:txBody>
      </p:sp>
      <p:sp>
        <p:nvSpPr>
          <p:cNvPr id="7176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27149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F8CDCB-D20C-4930-80BB-BBEC7BA765D1}" type="slidenum">
              <a:rPr lang="en-US" altLang="ko-KR" sz="1400"/>
              <a:pPr eaLnBrk="1" hangingPunct="1"/>
              <a:t>10</a:t>
            </a:fld>
            <a:endParaRPr lang="en-US" altLang="ko-KR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Performance and Limitations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Performance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Let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be the number of elements in the stack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The space used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Each operation runs in time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(1)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Limitations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The maximum size of the stack must be defined a priori and cannot be changed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Trying to push a new element into a full stack causes an implementation-specific exception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93387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C2560A-E25F-40DE-9E54-F5632BBBA951}" type="slidenum">
              <a:rPr lang="en-US" altLang="ko-KR" sz="1400"/>
              <a:pPr eaLnBrk="1" hangingPunct="1"/>
              <a:t>11</a:t>
            </a:fld>
            <a:endParaRPr lang="en-US" altLang="ko-KR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Array-based Stack in C++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33600" y="1768476"/>
            <a:ext cx="3962400" cy="347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template &lt;typename E&gt; </a:t>
            </a:r>
            <a:b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class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ArrayStack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{</a:t>
            </a:r>
            <a:b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private:</a:t>
            </a:r>
          </a:p>
          <a:p>
            <a:pPr eaLnBrk="1" hangingPunct="1"/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E*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S;</a:t>
            </a:r>
            <a: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// array holding the stack</a:t>
            </a:r>
            <a:b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cap;</a:t>
            </a:r>
            <a: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// capacity</a:t>
            </a:r>
          </a:p>
          <a:p>
            <a:pPr eaLnBrk="1" hangingPunct="1"/>
            <a: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t;</a:t>
            </a:r>
            <a: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// index of top element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public:</a:t>
            </a:r>
          </a:p>
          <a:p>
            <a:pPr eaLnBrk="1" hangingPunct="1"/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// constructor given capacity</a:t>
            </a:r>
            <a:br>
              <a:rPr lang="en-US" altLang="ko-KR" sz="2200">
                <a:solidFill>
                  <a:srgbClr val="E4BB0C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ArrayStack(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int c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:</a:t>
            </a:r>
            <a:b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 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(new E[c]), 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cap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(c), 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t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(-1) { }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172200" y="1768475"/>
            <a:ext cx="41148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pop()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{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/>
            </a:r>
            <a:b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	 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empty()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throw </a:t>
            </a:r>
            <a:r>
              <a:rPr lang="en-US" altLang="ko-KR" sz="2200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StackEmpty</a:t>
            </a:r>
            <a:br>
              <a:rPr lang="en-US" altLang="ko-KR" sz="2200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		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(“</a:t>
            </a:r>
            <a:r>
              <a:rPr lang="en-US" altLang="ko-KR" sz="2200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Pop from empty stack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”);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/>
            </a:r>
            <a:b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t--;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/>
            </a:r>
            <a:b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void 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push(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const E&amp; e</a:t>
            </a:r>
            <a:r>
              <a:rPr lang="en-US" altLang="ko-KR" sz="220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if (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size() 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== </a:t>
            </a:r>
            <a:r>
              <a:rPr lang="en-US" altLang="ko-KR" sz="2200">
                <a:latin typeface="Arial Narrow" panose="020B0606020202030204" pitchFamily="34" charset="0"/>
                <a:ea typeface="굴림" panose="020B0600000101010101" pitchFamily="50" charset="-127"/>
              </a:rPr>
              <a:t>cap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) throw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2200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StackFull</a:t>
            </a:r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(“Push to full stack”);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S[++ t] = e;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…  (other methods of Stack interface)</a:t>
            </a:r>
          </a:p>
        </p:txBody>
      </p:sp>
      <p:sp>
        <p:nvSpPr>
          <p:cNvPr id="1639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45709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4B805C-F203-4915-A28A-906538AE89E3}" type="slidenum">
              <a:rPr lang="en-US" altLang="ko-KR" sz="1400"/>
              <a:pPr eaLnBrk="1" hangingPunct="1"/>
              <a:t>12</a:t>
            </a:fld>
            <a:endParaRPr lang="en-US" altLang="ko-KR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Example use in C++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133600" y="1768475"/>
            <a:ext cx="8001000" cy="415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ArrayStack&lt;int&gt; A; 										// A = [ ], size = 0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A.push(7); 														// A = [7*], size = 1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A.push(13); 													// A = [7, 13*], size = 2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cout &lt;&lt; A.top() &lt;&lt; endl; A.pop(); 				// A = [7*], outputs: 13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A.push(9); 														// A = [7, 9*], size = 2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cout &lt;&lt; A.top() &lt;&lt; endl; 								// A = [7, 9*], outputs: 9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cout &lt;&lt; A.top() &lt;&lt; endl; A.pop(); 				// A = [7*], outputs: 9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ArrayStack&lt;string&gt; B(10); 							// B = [ ], size = 0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B.push("Bob"); 												// B = [Bob*], size = 1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B.push("Alice"); 											// B = [Bob, Alice*], size = 2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cout &lt;&lt; B.top() &lt;&lt; endl; B.pop(); 				// B = [Bob*], outputs: Alice</a:t>
            </a:r>
          </a:p>
          <a:p>
            <a:pPr eaLnBrk="1" hangingPunct="1"/>
            <a:r>
              <a:rPr lang="en-US" altLang="ko-KR" sz="220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B.push("Eve"); 												// B = [Bob, Eve*], size = 2</a:t>
            </a:r>
          </a:p>
        </p:txBody>
      </p:sp>
      <p:sp>
        <p:nvSpPr>
          <p:cNvPr id="174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382000" y="1600200"/>
            <a:ext cx="1841500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ea typeface="굴림" panose="020B0600000101010101" pitchFamily="50" charset="-127"/>
              </a:rPr>
              <a:t>* indicates top</a:t>
            </a:r>
          </a:p>
        </p:txBody>
      </p:sp>
      <p:cxnSp>
        <p:nvCxnSpPr>
          <p:cNvPr id="17416" name="Straight Arrow Connector 9"/>
          <p:cNvCxnSpPr>
            <a:cxnSpLocks noChangeShapeType="1"/>
            <a:stCxn id="17415" idx="1"/>
          </p:cNvCxnSpPr>
          <p:nvPr/>
        </p:nvCxnSpPr>
        <p:spPr bwMode="auto">
          <a:xfrm rot="10800000" flipV="1">
            <a:off x="7315200" y="1800226"/>
            <a:ext cx="1066800" cy="409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1330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3C5E4E-6449-4E82-8AA5-5E2592AA8CBA}" type="slidenum">
              <a:rPr lang="en-US" altLang="ko-KR" sz="1400"/>
              <a:pPr eaLnBrk="1" hangingPunct="1"/>
              <a:t>2</a:t>
            </a:fld>
            <a:endParaRPr lang="en-US" altLang="ko-KR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Abstract Data Types (ADTs)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76400"/>
            <a:ext cx="3352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Error conditions associated with operations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676400"/>
            <a:ext cx="5029200" cy="4648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Example: ADT modeling a simple stock trading system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The data stored are buy/sell orders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The operations supported are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order </a:t>
            </a:r>
            <a:r>
              <a:rPr lang="en-US" altLang="ko-KR" dirty="0" smtClean="0">
                <a:solidFill>
                  <a:schemeClr val="tx2"/>
                </a:solidFill>
                <a:ea typeface="굴림" panose="020B0600000101010101" pitchFamily="50" charset="-127"/>
              </a:rPr>
              <a:t>buy</a:t>
            </a:r>
            <a:r>
              <a:rPr lang="en-US" altLang="ko-KR" dirty="0" smtClean="0">
                <a:ea typeface="굴림" panose="020B0600000101010101" pitchFamily="50" charset="-127"/>
              </a:rPr>
              <a:t>(stock, shares, price)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order </a:t>
            </a:r>
            <a:r>
              <a:rPr lang="en-US" altLang="ko-KR" dirty="0" smtClean="0">
                <a:solidFill>
                  <a:schemeClr val="tx2"/>
                </a:solidFill>
                <a:ea typeface="굴림" panose="020B0600000101010101" pitchFamily="50" charset="-127"/>
              </a:rPr>
              <a:t>sell</a:t>
            </a:r>
            <a:r>
              <a:rPr lang="en-US" altLang="ko-KR" dirty="0" smtClean="0">
                <a:ea typeface="굴림" panose="020B0600000101010101" pitchFamily="50" charset="-127"/>
              </a:rPr>
              <a:t>(stock, shares, price)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void </a:t>
            </a:r>
            <a:r>
              <a:rPr lang="en-US" altLang="ko-KR" dirty="0" smtClean="0">
                <a:solidFill>
                  <a:schemeClr val="tx2"/>
                </a:solidFill>
                <a:ea typeface="굴림" panose="020B0600000101010101" pitchFamily="50" charset="-127"/>
              </a:rPr>
              <a:t>cancel</a:t>
            </a:r>
            <a:r>
              <a:rPr lang="en-US" altLang="ko-KR" dirty="0" smtClean="0">
                <a:ea typeface="굴림" panose="020B0600000101010101" pitchFamily="50" charset="-127"/>
              </a:rPr>
              <a:t>(order)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Error conditions: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Buy/sell a nonexistent stock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Cancel a nonexistent order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75793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10DD55-99F5-48DF-A94E-7E5E7604C20E}" type="slidenum">
              <a:rPr lang="en-US" altLang="ko-KR" sz="1400"/>
              <a:pPr eaLnBrk="1" hangingPunct="1"/>
              <a:t>3</a:t>
            </a:fld>
            <a:endParaRPr lang="en-US" altLang="ko-KR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76400"/>
            <a:ext cx="419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The </a:t>
            </a: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Stack</a:t>
            </a:r>
            <a:r>
              <a:rPr lang="en-US" altLang="ko-KR" sz="2400" dirty="0">
                <a:ea typeface="굴림" panose="020B0600000101010101" pitchFamily="50" charset="-127"/>
              </a:rPr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Insertions and deletions follow the last-in first-out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굴림" panose="020B0600000101010101" pitchFamily="50" charset="-127"/>
              </a:rPr>
              <a:t>push</a:t>
            </a:r>
            <a:r>
              <a:rPr lang="en-US" altLang="ko-KR" sz="2000" dirty="0">
                <a:ea typeface="굴림" panose="020B0600000101010101" pitchFamily="50" charset="-127"/>
              </a:rPr>
              <a:t>(object):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object </a:t>
            </a:r>
            <a:r>
              <a:rPr lang="en-US" altLang="ko-KR" sz="2000" dirty="0">
                <a:solidFill>
                  <a:schemeClr val="tx2"/>
                </a:solidFill>
                <a:ea typeface="굴림" panose="020B0600000101010101" pitchFamily="50" charset="-127"/>
              </a:rPr>
              <a:t>pop</a:t>
            </a:r>
            <a:r>
              <a:rPr lang="en-US" altLang="ko-KR" sz="2000" dirty="0">
                <a:ea typeface="굴림" panose="020B0600000101010101" pitchFamily="50" charset="-127"/>
              </a:rPr>
              <a:t>(): removes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Auxiliary stack operations: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object </a:t>
            </a:r>
            <a:r>
              <a:rPr lang="en-US" altLang="ko-KR" sz="2000" dirty="0">
                <a:solidFill>
                  <a:schemeClr val="tx2"/>
                </a:solidFill>
                <a:ea typeface="굴림" panose="020B0600000101010101" pitchFamily="50" charset="-127"/>
              </a:rPr>
              <a:t>top</a:t>
            </a:r>
            <a:r>
              <a:rPr lang="en-US" altLang="ko-KR" sz="2000" dirty="0">
                <a:ea typeface="굴림" panose="020B0600000101010101" pitchFamily="50" charset="-127"/>
              </a:rPr>
              <a:t>(): returns the last inserted element without removing it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integer </a:t>
            </a:r>
            <a:r>
              <a:rPr lang="en-US" altLang="ko-KR" sz="2000" dirty="0">
                <a:solidFill>
                  <a:schemeClr val="tx2"/>
                </a:solidFill>
                <a:ea typeface="굴림" panose="020B0600000101010101" pitchFamily="50" charset="-127"/>
              </a:rPr>
              <a:t>size</a:t>
            </a:r>
            <a:r>
              <a:rPr lang="en-US" altLang="ko-KR" sz="2000" dirty="0">
                <a:ea typeface="굴림" panose="020B0600000101010101" pitchFamily="50" charset="-127"/>
              </a:rPr>
              <a:t>(): returns the number of elements stored</a:t>
            </a:r>
          </a:p>
          <a:p>
            <a:pPr lvl="1" eaLnBrk="1" hangingPunct="1"/>
            <a:r>
              <a:rPr lang="en-US" altLang="ko-KR" sz="2000" dirty="0" err="1">
                <a:ea typeface="굴림" panose="020B0600000101010101" pitchFamily="50" charset="-127"/>
              </a:rPr>
              <a:t>boolean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 dirty="0">
                <a:ea typeface="굴림" panose="020B0600000101010101" pitchFamily="50" charset="-127"/>
              </a:rPr>
              <a:t>(): indicates 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9144001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3" imgW="1980952" imgH="3610479" progId="MSPhotoEd.3">
                  <p:embed/>
                </p:oleObj>
              </mc:Choice>
              <mc:Fallback>
                <p:oleObj name="Photo Editor Photo" r:id="rId3" imgW="1980952" imgH="3610479" progId="MSPhotoEd.3">
                  <p:embed/>
                  <p:pic>
                    <p:nvPicPr>
                      <p:cNvPr id="102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85927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0D22602-AA8D-40FD-A233-C4EFBA3755D3}" type="slidenum">
              <a:rPr lang="en-US" altLang="ko-KR" sz="1400"/>
              <a:pPr eaLnBrk="1" hangingPunct="1"/>
              <a:t>4</a:t>
            </a:fld>
            <a:endParaRPr lang="en-US" altLang="ko-KR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Stack Interface in C++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795463"/>
            <a:ext cx="3581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C++ interface corresponding to our Stack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Uses an exception class </a:t>
            </a:r>
            <a:r>
              <a:rPr lang="en-US" altLang="ko-KR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StackEmpty</a:t>
            </a:r>
            <a:endParaRPr lang="en-US" altLang="ko-KR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Different from the built-in C++ STL class </a:t>
            </a:r>
            <a:r>
              <a:rPr lang="en-US" altLang="ko-KR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5638800" y="1643064"/>
            <a:ext cx="46482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template &lt;</a:t>
            </a:r>
            <a:r>
              <a:rPr lang="en-US" altLang="ko-KR" b="1" dirty="0" err="1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typename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E&gt;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class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Stack 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public:</a:t>
            </a:r>
          </a:p>
          <a:p>
            <a:pPr eaLnBrk="1" hangingPunct="1"/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b="1" dirty="0" err="1">
                <a:latin typeface="Arial Narrow" panose="020B060602020203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size() </a:t>
            </a:r>
            <a:r>
              <a:rPr lang="en-US" altLang="ko-KR" b="1" dirty="0" err="1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/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	bool 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empty() </a:t>
            </a:r>
            <a:r>
              <a:rPr lang="en-US" altLang="ko-KR" b="1" dirty="0" err="1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/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b="1" dirty="0" err="1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E&amp; 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top() </a:t>
            </a:r>
            <a:r>
              <a:rPr lang="en-US" altLang="ko-KR" b="1" dirty="0" err="1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b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		throw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StackEmpty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/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push(</a:t>
            </a:r>
            <a:r>
              <a:rPr lang="en-US" altLang="ko-KR" b="1" dirty="0" err="1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const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E&amp;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e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)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/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	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pop()</a:t>
            </a: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 throw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(</a:t>
            </a:r>
            <a:r>
              <a:rPr lang="en-US" altLang="ko-KR" b="1" dirty="0" err="1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StackEmpty</a:t>
            </a:r>
            <a: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  <a:t>); </a:t>
            </a:r>
            <a:br>
              <a:rPr lang="en-US" altLang="ko-KR" b="1" dirty="0"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08586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0F9459-7723-431E-8EFC-2DE814DA6B98}" type="slidenum">
              <a:rPr lang="en-US" altLang="ko-KR" sz="1400"/>
              <a:pPr eaLnBrk="1" hangingPunct="1"/>
              <a:t>5</a:t>
            </a:fld>
            <a:endParaRPr lang="en-US" altLang="ko-KR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Exceptions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76400"/>
            <a:ext cx="4114800" cy="449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Attempting the execution of an operation of ADT may sometimes cause an error condition, called an exception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Exceptions are said to be “thrown” by an operation that cannot be executed</a:t>
            </a:r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1676400"/>
            <a:ext cx="3962400" cy="449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In the Stack ADT, operations pop and top cannot be performed if the stack is empty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Attempting pop or top on an empty stack throws a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50" charset="-127"/>
              </a:rPr>
              <a:t>StackEmpty</a:t>
            </a:r>
            <a:r>
              <a:rPr lang="en-US" altLang="ko-KR" smtClean="0">
                <a:ea typeface="굴림" panose="020B0600000101010101" pitchFamily="50" charset="-127"/>
              </a:rPr>
              <a:t> exception</a:t>
            </a:r>
            <a:endParaRPr lang="en-US" altLang="ko-KR" smtClean="0">
              <a:solidFill>
                <a:schemeClr val="hlink"/>
              </a:solidFill>
              <a:ea typeface="굴림" panose="020B0600000101010101" pitchFamily="50" charset="-127"/>
            </a:endParaRPr>
          </a:p>
        </p:txBody>
      </p:sp>
      <p:sp>
        <p:nvSpPr>
          <p:cNvPr id="102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69980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301606-A5B3-41B4-A820-5CD43452A581}" type="slidenum">
              <a:rPr lang="en-US" altLang="ko-KR" sz="1400"/>
              <a:pPr eaLnBrk="1" hangingPunct="1"/>
              <a:t>6</a:t>
            </a:fld>
            <a:endParaRPr lang="en-US" altLang="ko-KR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Chain of method calls in the C++ run-time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Component of other data structures</a:t>
            </a: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67008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39A56F-47A0-40A0-91F7-9116554E3F21}" type="slidenum">
              <a:rPr lang="en-US" altLang="ko-KR" sz="1400"/>
              <a:pPr eaLnBrk="1" hangingPunct="1"/>
              <a:t>7</a:t>
            </a:fld>
            <a:endParaRPr lang="en-US" altLang="ko-KR" sz="1400"/>
          </a:p>
        </p:txBody>
      </p:sp>
      <p:grpSp>
        <p:nvGrpSpPr>
          <p:cNvPr id="12292" name="Group 137"/>
          <p:cNvGrpSpPr>
            <a:grpSpLocks/>
          </p:cNvGrpSpPr>
          <p:nvPr/>
        </p:nvGrpSpPr>
        <p:grpSpPr bwMode="auto">
          <a:xfrm>
            <a:off x="8686800" y="1600200"/>
            <a:ext cx="1447800" cy="4572000"/>
            <a:chOff x="4512" y="864"/>
            <a:chExt cx="912" cy="3024"/>
          </a:xfrm>
        </p:grpSpPr>
        <p:sp>
          <p:nvSpPr>
            <p:cNvPr id="12304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12305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306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307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C++ Run-Time Stack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4800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The C++ run-time system keeps track of the chain of active functions with a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When a function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When the function ends, its frame is popped from the stack and control is passed to the function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Allows for </a:t>
            </a:r>
            <a:r>
              <a:rPr lang="en-US" altLang="ko-KR" sz="2400">
                <a:solidFill>
                  <a:srgbClr val="C00000"/>
                </a:solidFill>
                <a:ea typeface="굴림" panose="020B0600000101010101" pitchFamily="50" charset="-127"/>
              </a:rPr>
              <a:t>recursion</a:t>
            </a:r>
          </a:p>
        </p:txBody>
      </p:sp>
      <p:sp>
        <p:nvSpPr>
          <p:cNvPr id="12295" name="Rectangle 112"/>
          <p:cNvSpPr>
            <a:spLocks noChangeArrowheads="1"/>
          </p:cNvSpPr>
          <p:nvPr/>
        </p:nvSpPr>
        <p:spPr bwMode="auto">
          <a:xfrm>
            <a:off x="9744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6" name="Freeform 118"/>
          <p:cNvSpPr>
            <a:spLocks/>
          </p:cNvSpPr>
          <p:nvPr/>
        </p:nvSpPr>
        <p:spPr bwMode="auto">
          <a:xfrm>
            <a:off x="9801225" y="4351339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7" name="Rectangle 126"/>
          <p:cNvSpPr>
            <a:spLocks noChangeArrowheads="1"/>
          </p:cNvSpPr>
          <p:nvPr/>
        </p:nvSpPr>
        <p:spPr bwMode="auto">
          <a:xfrm>
            <a:off x="9744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8" name="Rectangle 127"/>
          <p:cNvSpPr>
            <a:spLocks noChangeArrowheads="1"/>
          </p:cNvSpPr>
          <p:nvPr/>
        </p:nvSpPr>
        <p:spPr bwMode="auto">
          <a:xfrm>
            <a:off x="9744075" y="2281239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299" name="Text Box 129"/>
          <p:cNvSpPr txBox="1">
            <a:spLocks noChangeArrowheads="1"/>
          </p:cNvSpPr>
          <p:nvPr/>
        </p:nvSpPr>
        <p:spPr bwMode="auto">
          <a:xfrm>
            <a:off x="7162800" y="1524001"/>
            <a:ext cx="1600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main</a:t>
            </a: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() {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int i = 5;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foo(i);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foo</a:t>
            </a: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(int j) {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int k;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k = j+1;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bar(k);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bar</a:t>
            </a: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(int m) {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…</a:t>
            </a:r>
            <a:b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	}</a:t>
            </a:r>
          </a:p>
        </p:txBody>
      </p:sp>
      <p:sp>
        <p:nvSpPr>
          <p:cNvPr id="12300" name="Rectangle 130"/>
          <p:cNvSpPr>
            <a:spLocks noChangeArrowheads="1"/>
          </p:cNvSpPr>
          <p:nvPr/>
        </p:nvSpPr>
        <p:spPr bwMode="auto">
          <a:xfrm>
            <a:off x="8839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bar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  PC = 1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  m = 6</a:t>
            </a:r>
          </a:p>
        </p:txBody>
      </p:sp>
      <p:sp>
        <p:nvSpPr>
          <p:cNvPr id="12301" name="Rectangle 131"/>
          <p:cNvSpPr>
            <a:spLocks noChangeArrowheads="1"/>
          </p:cNvSpPr>
          <p:nvPr/>
        </p:nvSpPr>
        <p:spPr bwMode="auto">
          <a:xfrm>
            <a:off x="8839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foo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  PC = 3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  j = 5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  k = 6</a:t>
            </a:r>
          </a:p>
        </p:txBody>
      </p:sp>
      <p:sp>
        <p:nvSpPr>
          <p:cNvPr id="12302" name="Rectangle 132"/>
          <p:cNvSpPr>
            <a:spLocks noChangeArrowheads="1"/>
          </p:cNvSpPr>
          <p:nvPr/>
        </p:nvSpPr>
        <p:spPr bwMode="auto">
          <a:xfrm>
            <a:off x="8839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main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  PC = 2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  i = 5</a:t>
            </a:r>
          </a:p>
        </p:txBody>
      </p:sp>
      <p:sp>
        <p:nvSpPr>
          <p:cNvPr id="12303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409735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4D91AB-92CD-4C46-B122-BF4CA3150F5E}" type="slidenum">
              <a:rPr lang="en-US" altLang="ko-KR" sz="1400"/>
              <a:pPr eaLnBrk="1" hangingPunct="1"/>
              <a:t>8</a:t>
            </a:fld>
            <a:endParaRPr lang="en-US" altLang="ko-KR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variable keeps track of the  index of the top element 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7239001" y="5461001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3429001" y="5461001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234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16301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3416300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11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429001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237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250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9864725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402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415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3810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3810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3810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4191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4191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4191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6" name="Rectangle 25"/>
          <p:cNvSpPr>
            <a:spLocks noChangeArrowheads="1"/>
          </p:cNvSpPr>
          <p:nvPr/>
        </p:nvSpPr>
        <p:spPr bwMode="auto">
          <a:xfrm>
            <a:off x="5332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7" name="Rectangle 26"/>
          <p:cNvSpPr>
            <a:spLocks noChangeArrowheads="1"/>
          </p:cNvSpPr>
          <p:nvPr/>
        </p:nvSpPr>
        <p:spPr bwMode="auto">
          <a:xfrm>
            <a:off x="5332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332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495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0" name="Rectangle 29"/>
          <p:cNvSpPr>
            <a:spLocks noChangeArrowheads="1"/>
          </p:cNvSpPr>
          <p:nvPr/>
        </p:nvSpPr>
        <p:spPr bwMode="auto">
          <a:xfrm>
            <a:off x="4951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1" name="Rectangle 30"/>
          <p:cNvSpPr>
            <a:spLocks noChangeArrowheads="1"/>
          </p:cNvSpPr>
          <p:nvPr/>
        </p:nvSpPr>
        <p:spPr bwMode="auto">
          <a:xfrm>
            <a:off x="4951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4572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3" name="Rectangle 32"/>
          <p:cNvSpPr>
            <a:spLocks noChangeArrowheads="1"/>
          </p:cNvSpPr>
          <p:nvPr/>
        </p:nvSpPr>
        <p:spPr bwMode="auto">
          <a:xfrm>
            <a:off x="4572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4572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5" name="Rectangle 34"/>
          <p:cNvSpPr>
            <a:spLocks noChangeArrowheads="1"/>
          </p:cNvSpPr>
          <p:nvPr/>
        </p:nvSpPr>
        <p:spPr bwMode="auto">
          <a:xfrm>
            <a:off x="5713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6" name="Rectangle 35"/>
          <p:cNvSpPr>
            <a:spLocks noChangeArrowheads="1"/>
          </p:cNvSpPr>
          <p:nvPr/>
        </p:nvSpPr>
        <p:spPr bwMode="auto">
          <a:xfrm>
            <a:off x="5713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7" name="Rectangle 36"/>
          <p:cNvSpPr>
            <a:spLocks noChangeArrowheads="1"/>
          </p:cNvSpPr>
          <p:nvPr/>
        </p:nvSpPr>
        <p:spPr bwMode="auto">
          <a:xfrm>
            <a:off x="5713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8" name="Rectangle 37"/>
          <p:cNvSpPr>
            <a:spLocks noChangeArrowheads="1"/>
          </p:cNvSpPr>
          <p:nvPr/>
        </p:nvSpPr>
        <p:spPr bwMode="auto">
          <a:xfrm>
            <a:off x="8328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49" name="Rectangle 38"/>
          <p:cNvSpPr>
            <a:spLocks noChangeArrowheads="1"/>
          </p:cNvSpPr>
          <p:nvPr/>
        </p:nvSpPr>
        <p:spPr bwMode="auto">
          <a:xfrm>
            <a:off x="8328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0" name="Rectangle 39"/>
          <p:cNvSpPr>
            <a:spLocks noChangeArrowheads="1"/>
          </p:cNvSpPr>
          <p:nvPr/>
        </p:nvSpPr>
        <p:spPr bwMode="auto">
          <a:xfrm>
            <a:off x="83280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1" name="Rectangle 40"/>
          <p:cNvSpPr>
            <a:spLocks noChangeArrowheads="1"/>
          </p:cNvSpPr>
          <p:nvPr/>
        </p:nvSpPr>
        <p:spPr bwMode="auto">
          <a:xfrm>
            <a:off x="6094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2" name="Rectangle 41"/>
          <p:cNvSpPr>
            <a:spLocks noChangeArrowheads="1"/>
          </p:cNvSpPr>
          <p:nvPr/>
        </p:nvSpPr>
        <p:spPr bwMode="auto">
          <a:xfrm>
            <a:off x="6094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3" name="Rectangle 42"/>
          <p:cNvSpPr>
            <a:spLocks noChangeArrowheads="1"/>
          </p:cNvSpPr>
          <p:nvPr/>
        </p:nvSpPr>
        <p:spPr bwMode="auto">
          <a:xfrm>
            <a:off x="6094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4" name="Rectangle 43"/>
          <p:cNvSpPr>
            <a:spLocks noChangeArrowheads="1"/>
          </p:cNvSpPr>
          <p:nvPr/>
        </p:nvSpPr>
        <p:spPr bwMode="auto">
          <a:xfrm>
            <a:off x="7948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5" name="Rectangle 44"/>
          <p:cNvSpPr>
            <a:spLocks noChangeArrowheads="1"/>
          </p:cNvSpPr>
          <p:nvPr/>
        </p:nvSpPr>
        <p:spPr bwMode="auto">
          <a:xfrm>
            <a:off x="7948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6" name="Rectangle 45"/>
          <p:cNvSpPr>
            <a:spLocks noChangeArrowheads="1"/>
          </p:cNvSpPr>
          <p:nvPr/>
        </p:nvSpPr>
        <p:spPr bwMode="auto">
          <a:xfrm>
            <a:off x="7948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7" name="Rectangle 46"/>
          <p:cNvSpPr>
            <a:spLocks noChangeArrowheads="1"/>
          </p:cNvSpPr>
          <p:nvPr/>
        </p:nvSpPr>
        <p:spPr bwMode="auto">
          <a:xfrm>
            <a:off x="7567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8" name="Rectangle 47"/>
          <p:cNvSpPr>
            <a:spLocks noChangeArrowheads="1"/>
          </p:cNvSpPr>
          <p:nvPr/>
        </p:nvSpPr>
        <p:spPr bwMode="auto">
          <a:xfrm>
            <a:off x="7567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9" name="Rectangle 48"/>
          <p:cNvSpPr>
            <a:spLocks noChangeArrowheads="1"/>
          </p:cNvSpPr>
          <p:nvPr/>
        </p:nvSpPr>
        <p:spPr bwMode="auto">
          <a:xfrm>
            <a:off x="7567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0" name="Rectangle 49"/>
          <p:cNvSpPr>
            <a:spLocks noChangeArrowheads="1"/>
          </p:cNvSpPr>
          <p:nvPr/>
        </p:nvSpPr>
        <p:spPr bwMode="auto">
          <a:xfrm>
            <a:off x="8721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1" name="Rectangle 50"/>
          <p:cNvSpPr>
            <a:spLocks noChangeArrowheads="1"/>
          </p:cNvSpPr>
          <p:nvPr/>
        </p:nvSpPr>
        <p:spPr bwMode="auto">
          <a:xfrm>
            <a:off x="8721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2" name="Rectangle 51"/>
          <p:cNvSpPr>
            <a:spLocks noChangeArrowheads="1"/>
          </p:cNvSpPr>
          <p:nvPr/>
        </p:nvSpPr>
        <p:spPr bwMode="auto">
          <a:xfrm>
            <a:off x="8721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3" name="Rectangle 52"/>
          <p:cNvSpPr>
            <a:spLocks noChangeArrowheads="1"/>
          </p:cNvSpPr>
          <p:nvPr/>
        </p:nvSpPr>
        <p:spPr bwMode="auto">
          <a:xfrm>
            <a:off x="9102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4" name="Rectangle 53"/>
          <p:cNvSpPr>
            <a:spLocks noChangeArrowheads="1"/>
          </p:cNvSpPr>
          <p:nvPr/>
        </p:nvSpPr>
        <p:spPr bwMode="auto">
          <a:xfrm>
            <a:off x="9102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5" name="Rectangle 54"/>
          <p:cNvSpPr>
            <a:spLocks noChangeArrowheads="1"/>
          </p:cNvSpPr>
          <p:nvPr/>
        </p:nvSpPr>
        <p:spPr bwMode="auto">
          <a:xfrm>
            <a:off x="9102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6" name="Rectangle 55"/>
          <p:cNvSpPr>
            <a:spLocks noChangeArrowheads="1"/>
          </p:cNvSpPr>
          <p:nvPr/>
        </p:nvSpPr>
        <p:spPr bwMode="auto">
          <a:xfrm>
            <a:off x="9483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7" name="Rectangle 57"/>
          <p:cNvSpPr>
            <a:spLocks noChangeArrowheads="1"/>
          </p:cNvSpPr>
          <p:nvPr/>
        </p:nvSpPr>
        <p:spPr bwMode="auto">
          <a:xfrm>
            <a:off x="9483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68" name="Rectangle 58"/>
          <p:cNvSpPr>
            <a:spLocks noChangeArrowheads="1"/>
          </p:cNvSpPr>
          <p:nvPr/>
        </p:nvSpPr>
        <p:spPr bwMode="auto">
          <a:xfrm>
            <a:off x="2971801" y="54991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13369" name="Rectangle 59"/>
          <p:cNvSpPr>
            <a:spLocks noChangeArrowheads="1"/>
          </p:cNvSpPr>
          <p:nvPr/>
        </p:nvSpPr>
        <p:spPr bwMode="auto">
          <a:xfrm>
            <a:off x="35433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13370" name="Rectangle 60"/>
          <p:cNvSpPr>
            <a:spLocks noChangeArrowheads="1"/>
          </p:cNvSpPr>
          <p:nvPr/>
        </p:nvSpPr>
        <p:spPr bwMode="auto">
          <a:xfrm>
            <a:off x="3949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13371" name="Rectangle 61"/>
          <p:cNvSpPr>
            <a:spLocks noChangeArrowheads="1"/>
          </p:cNvSpPr>
          <p:nvPr/>
        </p:nvSpPr>
        <p:spPr bwMode="auto">
          <a:xfrm>
            <a:off x="4330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13372" name="Rectangle 65"/>
          <p:cNvSpPr>
            <a:spLocks noChangeArrowheads="1"/>
          </p:cNvSpPr>
          <p:nvPr/>
        </p:nvSpPr>
        <p:spPr bwMode="auto">
          <a:xfrm>
            <a:off x="8407401" y="584358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13373" name="Rectangle 66"/>
          <p:cNvSpPr>
            <a:spLocks noChangeArrowheads="1"/>
          </p:cNvSpPr>
          <p:nvPr/>
        </p:nvSpPr>
        <p:spPr bwMode="auto">
          <a:xfrm>
            <a:off x="622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74" name="Freeform 67"/>
          <p:cNvSpPr>
            <a:spLocks/>
          </p:cNvSpPr>
          <p:nvPr/>
        </p:nvSpPr>
        <p:spPr bwMode="auto">
          <a:xfrm>
            <a:off x="62214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75" name="Freeform 68"/>
          <p:cNvSpPr>
            <a:spLocks/>
          </p:cNvSpPr>
          <p:nvPr/>
        </p:nvSpPr>
        <p:spPr bwMode="auto">
          <a:xfrm>
            <a:off x="6310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76" name="Rectangle 69"/>
          <p:cNvSpPr>
            <a:spLocks noChangeArrowheads="1"/>
          </p:cNvSpPr>
          <p:nvPr/>
        </p:nvSpPr>
        <p:spPr bwMode="auto">
          <a:xfrm>
            <a:off x="6411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77" name="Freeform 70"/>
          <p:cNvSpPr>
            <a:spLocks/>
          </p:cNvSpPr>
          <p:nvPr/>
        </p:nvSpPr>
        <p:spPr bwMode="auto">
          <a:xfrm>
            <a:off x="6386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78" name="Rectangle 71"/>
          <p:cNvSpPr>
            <a:spLocks noChangeArrowheads="1"/>
          </p:cNvSpPr>
          <p:nvPr/>
        </p:nvSpPr>
        <p:spPr bwMode="auto">
          <a:xfrm>
            <a:off x="7212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79" name="Freeform 72"/>
          <p:cNvSpPr>
            <a:spLocks/>
          </p:cNvSpPr>
          <p:nvPr/>
        </p:nvSpPr>
        <p:spPr bwMode="auto">
          <a:xfrm>
            <a:off x="72120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80" name="Freeform 73"/>
          <p:cNvSpPr>
            <a:spLocks/>
          </p:cNvSpPr>
          <p:nvPr/>
        </p:nvSpPr>
        <p:spPr bwMode="auto">
          <a:xfrm>
            <a:off x="7300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81" name="Rectangle 74"/>
          <p:cNvSpPr>
            <a:spLocks noChangeArrowheads="1"/>
          </p:cNvSpPr>
          <p:nvPr/>
        </p:nvSpPr>
        <p:spPr bwMode="auto">
          <a:xfrm>
            <a:off x="7402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82" name="Freeform 75"/>
          <p:cNvSpPr>
            <a:spLocks/>
          </p:cNvSpPr>
          <p:nvPr/>
        </p:nvSpPr>
        <p:spPr bwMode="auto">
          <a:xfrm>
            <a:off x="7377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83" name="Rectangle 76"/>
          <p:cNvSpPr>
            <a:spLocks noChangeArrowheads="1"/>
          </p:cNvSpPr>
          <p:nvPr/>
        </p:nvSpPr>
        <p:spPr bwMode="auto">
          <a:xfrm>
            <a:off x="6665914" y="5334000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3384" name="Text Box 78"/>
          <p:cNvSpPr txBox="1">
            <a:spLocks noChangeArrowheads="1"/>
          </p:cNvSpPr>
          <p:nvPr/>
        </p:nvSpPr>
        <p:spPr bwMode="auto">
          <a:xfrm>
            <a:off x="5867400" y="1676401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size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return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+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eaLnBrk="1" hangingPunct="1"/>
            <a:endParaRPr lang="en-US" altLang="ko-KR" b="1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pop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empty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throw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StackEmpty</a:t>
            </a:r>
            <a:endParaRPr lang="en-US" altLang="ko-KR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else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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return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1]</a:t>
            </a:r>
          </a:p>
        </p:txBody>
      </p:sp>
      <p:sp>
        <p:nvSpPr>
          <p:cNvPr id="13385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18539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Stacks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61DFEE-9F62-4B68-9B42-2BD5EF091E73}" type="slidenum">
              <a:rPr lang="en-US" altLang="ko-KR" sz="1400"/>
              <a:pPr eaLnBrk="1" hangingPunct="1"/>
              <a:t>9</a:t>
            </a:fld>
            <a:endParaRPr lang="en-US" altLang="ko-KR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Array-based Stack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657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push operation will then throw a </a:t>
            </a:r>
            <a:r>
              <a:rPr lang="en-US" altLang="ko-KR" sz="2400">
                <a:solidFill>
                  <a:schemeClr val="hlink"/>
                </a:solidFill>
                <a:ea typeface="굴림" panose="020B0600000101010101" pitchFamily="50" charset="-127"/>
              </a:rPr>
              <a:t>StackFull</a:t>
            </a:r>
            <a:r>
              <a:rPr lang="en-US" altLang="ko-KR" sz="2400">
                <a:ea typeface="굴림" panose="020B0600000101010101" pitchFamily="50" charset="-127"/>
              </a:rPr>
              <a:t> exception</a:t>
            </a:r>
            <a:r>
              <a:rPr lang="en-US" altLang="ko-KR" sz="2400">
                <a:solidFill>
                  <a:schemeClr val="hlink"/>
                </a:solidFill>
                <a:ea typeface="굴림" panose="020B0600000101010101" pitchFamily="50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Not intrinsic to the Stack ADT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4400">
              <a:solidFill>
                <a:schemeClr val="tx2"/>
              </a:solidFill>
            </a:endParaRPr>
          </a:p>
        </p:txBody>
      </p:sp>
      <p:sp>
        <p:nvSpPr>
          <p:cNvPr id="1434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ko-KR" altLang="ko-KR"/>
          </a:p>
        </p:txBody>
      </p:sp>
      <p:grpSp>
        <p:nvGrpSpPr>
          <p:cNvPr id="14344" name="Group 6"/>
          <p:cNvGrpSpPr>
            <a:grpSpLocks/>
          </p:cNvGrpSpPr>
          <p:nvPr/>
        </p:nvGrpSpPr>
        <p:grpSpPr bwMode="auto">
          <a:xfrm>
            <a:off x="2971800" y="5453061"/>
            <a:ext cx="6934200" cy="876299"/>
            <a:chOff x="912" y="3435"/>
            <a:chExt cx="4368" cy="552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48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5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7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8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59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0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4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7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8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69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0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1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2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3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4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5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6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7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8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79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0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1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2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3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4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5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6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7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8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89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0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1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2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3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4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5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6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7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398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399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400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401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402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t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403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404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5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6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407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8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409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0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1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412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3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</p:grpSp>
      <p:sp>
        <p:nvSpPr>
          <p:cNvPr id="14345" name="Text Box 74"/>
          <p:cNvSpPr txBox="1">
            <a:spLocks noChangeArrowheads="1"/>
          </p:cNvSpPr>
          <p:nvPr/>
        </p:nvSpPr>
        <p:spPr bwMode="auto">
          <a:xfrm>
            <a:off x="5867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push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=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S.size</a:t>
            </a:r>
            <a:r>
              <a:rPr lang="en-US" altLang="ko-KR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()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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throw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StackFull</a:t>
            </a:r>
            <a:endParaRPr lang="en-US" altLang="ko-KR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else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+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14346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15736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636</Words>
  <Application>Microsoft Office PowerPoint</Application>
  <PresentationFormat>와이드스크린</PresentationFormat>
  <Paragraphs>176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맑은 고딕</vt:lpstr>
      <vt:lpstr>Arial</vt:lpstr>
      <vt:lpstr>Arial Narrow</vt:lpstr>
      <vt:lpstr>Symbol</vt:lpstr>
      <vt:lpstr>Tahoma</vt:lpstr>
      <vt:lpstr>Times New Roman</vt:lpstr>
      <vt:lpstr>Wingdings</vt:lpstr>
      <vt:lpstr>Office 테마</vt:lpstr>
      <vt:lpstr>Microsoft Photo Editor 3.0 Photo</vt:lpstr>
      <vt:lpstr>Stacks</vt:lpstr>
      <vt:lpstr>Abstract Data Types (ADTs)</vt:lpstr>
      <vt:lpstr>The Stack ADT</vt:lpstr>
      <vt:lpstr>Stack Interface in C++</vt:lpstr>
      <vt:lpstr>Exceptions</vt:lpstr>
      <vt:lpstr>Applications of Stacks</vt:lpstr>
      <vt:lpstr>C++ Run-Time Stack</vt:lpstr>
      <vt:lpstr>Array-based Stack</vt:lpstr>
      <vt:lpstr>Array-based Stack (cont.)</vt:lpstr>
      <vt:lpstr>Performance and Limitations</vt:lpstr>
      <vt:lpstr>Array-based Stack in C++</vt:lpstr>
      <vt:lpstr>Example use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이명호</dc:creator>
  <cp:lastModifiedBy>이명호</cp:lastModifiedBy>
  <cp:revision>2</cp:revision>
  <dcterms:created xsi:type="dcterms:W3CDTF">2020-09-29T06:02:55Z</dcterms:created>
  <dcterms:modified xsi:type="dcterms:W3CDTF">2020-09-29T06:20:47Z</dcterms:modified>
</cp:coreProperties>
</file>