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6" r:id="rId9"/>
    <p:sldId id="264" r:id="rId10"/>
    <p:sldId id="260" r:id="rId11"/>
    <p:sldId id="261" r:id="rId12"/>
    <p:sldId id="267" r:id="rId13"/>
    <p:sldId id="262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19696-ABA2-4EBC-8CC0-4C93CBBEB545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A5DB0-EC82-47B7-AD9C-5CE01783C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300" smtClean="0">
                <a:ea typeface="굴림" panose="020B0600000101010101" pitchFamily="50" charset="-127"/>
              </a:rPr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DEC2581-0E8F-4C0F-8D7E-1C6F8A0FEAEB}" type="datetime8">
              <a:rPr lang="en-US" altLang="ko-KR" sz="1300"/>
              <a:pPr eaLnBrk="1" hangingPunct="1"/>
              <a:t>10/13/2020 1:06 PM</a:t>
            </a:fld>
            <a:endParaRPr lang="en-US" altLang="ko-KR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6D1DFFF-2EEE-4145-BF40-BB381F1AD3DE}" type="slidenum">
              <a:rPr lang="en-US" altLang="ko-KR" sz="1300"/>
              <a:pPr eaLnBrk="1" hangingPunct="1"/>
              <a:t>2</a:t>
            </a:fld>
            <a:endParaRPr lang="en-US" altLang="ko-KR" sz="1300"/>
          </a:p>
        </p:txBody>
      </p:sp>
      <p:sp>
        <p:nvSpPr>
          <p:cNvPr id="153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2236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4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1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2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4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3F96-2505-44A4-A1C9-4D6310E90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Queues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Group 235"/>
          <p:cNvGrpSpPr>
            <a:grpSpLocks/>
          </p:cNvGrpSpPr>
          <p:nvPr/>
        </p:nvGrpSpPr>
        <p:grpSpPr bwMode="auto">
          <a:xfrm>
            <a:off x="3520633" y="4895850"/>
            <a:ext cx="1828800" cy="908050"/>
            <a:chOff x="1248" y="2736"/>
            <a:chExt cx="1152" cy="572"/>
          </a:xfrm>
        </p:grpSpPr>
        <p:sp>
          <p:nvSpPr>
            <p:cNvPr id="5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2" name="Group 236"/>
          <p:cNvGrpSpPr>
            <a:grpSpLocks/>
          </p:cNvGrpSpPr>
          <p:nvPr/>
        </p:nvGrpSpPr>
        <p:grpSpPr bwMode="auto">
          <a:xfrm>
            <a:off x="5425633" y="4514850"/>
            <a:ext cx="1828800" cy="908050"/>
            <a:chOff x="2448" y="2496"/>
            <a:chExt cx="1152" cy="572"/>
          </a:xfrm>
        </p:grpSpPr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0" name="Group 237"/>
          <p:cNvGrpSpPr>
            <a:grpSpLocks/>
          </p:cNvGrpSpPr>
          <p:nvPr/>
        </p:nvGrpSpPr>
        <p:grpSpPr bwMode="auto">
          <a:xfrm>
            <a:off x="7330633" y="4133850"/>
            <a:ext cx="1828800" cy="908050"/>
            <a:chOff x="3648" y="2256"/>
            <a:chExt cx="1152" cy="572"/>
          </a:xfrm>
        </p:grpSpPr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8" name="슬라이드 번호 개체 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E2967CE-D34A-4689-A21B-8B23CCC7B062}" type="slidenum">
              <a:rPr lang="en-US" altLang="ko-KR" sz="1400"/>
              <a:pPr eaLnBrk="1" hangingPunct="1"/>
              <a:t>10</a:t>
            </a:fld>
            <a:endParaRPr lang="en-US" altLang="ko-KR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Queue Operations (cont.)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4400">
              <a:solidFill>
                <a:schemeClr val="tx2"/>
              </a:solidFill>
            </a:endParaRPr>
          </a:p>
        </p:txBody>
      </p:sp>
      <p:sp>
        <p:nvSpPr>
          <p:cNvPr id="9222" name="Text Box 74"/>
          <p:cNvSpPr txBox="1">
            <a:spLocks noChangeArrowheads="1"/>
          </p:cNvSpPr>
          <p:nvPr/>
        </p:nvSpPr>
        <p:spPr bwMode="auto">
          <a:xfrm>
            <a:off x="6019800" y="1524001"/>
            <a:ext cx="4267200" cy="26781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enqueue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if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size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()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=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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throw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QueueFull</a:t>
            </a:r>
            <a:endParaRPr lang="en-US" altLang="ko-KR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else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Q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r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+ 1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mod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	n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+ 1</a:t>
            </a:r>
            <a:endParaRPr lang="en-US" altLang="ko-KR" b="1" i="1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9223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3733800" cy="2133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Operation enqueue throws an exception if the array is full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This exception is implementation-dependent</a:t>
            </a:r>
          </a:p>
        </p:txBody>
      </p:sp>
      <p:grpSp>
        <p:nvGrpSpPr>
          <p:cNvPr id="9224" name="Group 128"/>
          <p:cNvGrpSpPr>
            <a:grpSpLocks/>
          </p:cNvGrpSpPr>
          <p:nvPr/>
        </p:nvGrpSpPr>
        <p:grpSpPr bwMode="auto"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9250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Q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51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52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53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54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55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56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9257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58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59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60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61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62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63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64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65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66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67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68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69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70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71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72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grpSp>
        <p:nvGrpSpPr>
          <p:cNvPr id="9225" name="Group 152"/>
          <p:cNvGrpSpPr>
            <a:grpSpLocks/>
          </p:cNvGrpSpPr>
          <p:nvPr/>
        </p:nvGrpSpPr>
        <p:grpSpPr bwMode="auto"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9227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Q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28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29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30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31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32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33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9234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35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36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37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38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39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40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41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42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43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44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45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46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47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48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249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4886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95372E1-B811-44F8-913A-E19F68523346}" type="slidenum">
              <a:rPr lang="en-US" altLang="ko-KR" sz="1400"/>
              <a:pPr eaLnBrk="1" hangingPunct="1"/>
              <a:t>11</a:t>
            </a:fld>
            <a:endParaRPr lang="en-US" altLang="ko-KR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Queue Operations (cont.)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34290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Operation dequeue throws an exception if the queue is empty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This exception is specified in the queue ADT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5867400" y="1600201"/>
            <a:ext cx="4419600" cy="2308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dequeue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()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if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empty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()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throw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QueueEmpty</a:t>
            </a:r>
            <a:endParaRPr lang="en-US" altLang="ko-KR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else</a:t>
            </a: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f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+ 1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mod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 1</a:t>
            </a:r>
            <a:endParaRPr lang="en-US" altLang="ko-KR" b="1" i="1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</p:txBody>
      </p:sp>
      <p:grpSp>
        <p:nvGrpSpPr>
          <p:cNvPr id="10247" name="Group 55"/>
          <p:cNvGrpSpPr>
            <a:grpSpLocks/>
          </p:cNvGrpSpPr>
          <p:nvPr/>
        </p:nvGrpSpPr>
        <p:grpSpPr bwMode="auto">
          <a:xfrm>
            <a:off x="3048000" y="4511678"/>
            <a:ext cx="5638800" cy="758826"/>
            <a:chOff x="960" y="2597"/>
            <a:chExt cx="3552" cy="478"/>
          </a:xfrm>
        </p:grpSpPr>
        <p:sp>
          <p:nvSpPr>
            <p:cNvPr id="10273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Q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74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75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76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77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78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79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10280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81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82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83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84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85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86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87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88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89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90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91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92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93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94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95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grpSp>
        <p:nvGrpSpPr>
          <p:cNvPr id="10248" name="Group 79"/>
          <p:cNvGrpSpPr>
            <a:grpSpLocks/>
          </p:cNvGrpSpPr>
          <p:nvPr/>
        </p:nvGrpSpPr>
        <p:grpSpPr bwMode="auto">
          <a:xfrm>
            <a:off x="3048000" y="5494335"/>
            <a:ext cx="5638800" cy="758824"/>
            <a:chOff x="960" y="3360"/>
            <a:chExt cx="3552" cy="478"/>
          </a:xfrm>
        </p:grpSpPr>
        <p:sp>
          <p:nvSpPr>
            <p:cNvPr id="10250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Q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51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52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53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54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55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256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10257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58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59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60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61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62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63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64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65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66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67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68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69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70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71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272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5638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770EA4B-D2A5-4328-9851-6595E351C3FE}" type="slidenum">
              <a:rPr lang="en-US" altLang="ko-KR" sz="1400"/>
              <a:pPr eaLnBrk="1" hangingPunct="1"/>
              <a:t>2</a:t>
            </a:fld>
            <a:endParaRPr lang="en-US" altLang="ko-KR" sz="140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 Queue ADT</a:t>
            </a:r>
          </a:p>
        </p:txBody>
      </p:sp>
      <p:sp>
        <p:nvSpPr>
          <p:cNvPr id="410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600200"/>
            <a:ext cx="4191000" cy="47244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The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Queue</a:t>
            </a:r>
            <a:r>
              <a:rPr lang="en-US" altLang="ko-KR" sz="2000">
                <a:ea typeface="굴림" panose="020B0600000101010101" pitchFamily="50" charset="-127"/>
              </a:rPr>
              <a:t> ADT stores arbitrary objects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Insertions and deletions follow the </a:t>
            </a:r>
            <a:r>
              <a:rPr lang="en-US" altLang="ko-KR" sz="2000" b="1">
                <a:solidFill>
                  <a:schemeClr val="accent2"/>
                </a:solidFill>
                <a:ea typeface="굴림" panose="020B0600000101010101" pitchFamily="50" charset="-127"/>
              </a:rPr>
              <a:t>first-in first-out </a:t>
            </a:r>
            <a:r>
              <a:rPr lang="en-US" altLang="ko-KR" sz="2000">
                <a:ea typeface="굴림" panose="020B0600000101010101" pitchFamily="50" charset="-127"/>
              </a:rPr>
              <a:t>scheme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Insertions are at the rear of the queue and removals are at the front of the queue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Main queue operations:</a:t>
            </a:r>
          </a:p>
          <a:p>
            <a:pPr lvl="1" eaLnBrk="1" hangingPunct="1"/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enqueue</a:t>
            </a:r>
            <a:r>
              <a:rPr lang="en-US" altLang="ko-KR" sz="1800">
                <a:ea typeface="굴림" panose="020B0600000101010101" pitchFamily="50" charset="-127"/>
              </a:rPr>
              <a:t>(object): inserts an element at </a:t>
            </a:r>
            <a:r>
              <a:rPr lang="en-US" altLang="ko-KR" sz="1800">
                <a:ea typeface="굴림" panose="020B0600000101010101" pitchFamily="50" charset="-127"/>
              </a:rPr>
              <a:t>the </a:t>
            </a:r>
            <a:r>
              <a:rPr lang="en-US" altLang="ko-KR" sz="1800" smtClean="0">
                <a:ea typeface="굴림" panose="020B0600000101010101" pitchFamily="50" charset="-127"/>
              </a:rPr>
              <a:t>end (rear) </a:t>
            </a:r>
            <a:r>
              <a:rPr lang="en-US" altLang="ko-KR" sz="1800">
                <a:ea typeface="굴림" panose="020B0600000101010101" pitchFamily="50" charset="-127"/>
              </a:rPr>
              <a:t>of the queue</a:t>
            </a:r>
          </a:p>
          <a:p>
            <a:pPr lvl="1" eaLnBrk="1" hangingPunct="1"/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dequeue</a:t>
            </a:r>
            <a:r>
              <a:rPr lang="en-US" altLang="ko-KR" sz="1800">
                <a:ea typeface="굴림" panose="020B0600000101010101" pitchFamily="50" charset="-127"/>
              </a:rPr>
              <a:t>(): removes the element at the front of the queue</a:t>
            </a:r>
          </a:p>
        </p:txBody>
      </p:sp>
      <p:sp>
        <p:nvSpPr>
          <p:cNvPr id="410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248400" y="1600200"/>
            <a:ext cx="41148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object </a:t>
            </a:r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front</a:t>
            </a:r>
            <a:r>
              <a:rPr lang="en-US" altLang="ko-KR" sz="2000">
                <a:ea typeface="굴림" panose="020B0600000101010101" pitchFamily="50" charset="-127"/>
              </a:rPr>
              <a:t>():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integer </a:t>
            </a:r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size</a:t>
            </a:r>
            <a:r>
              <a:rPr lang="en-US" altLang="ko-KR" sz="2000">
                <a:ea typeface="굴림" panose="020B0600000101010101" pitchFamily="50" charset="-127"/>
              </a:rPr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boolean </a:t>
            </a:r>
            <a:r>
              <a:rPr lang="en-US" altLang="ko-KR" sz="2000">
                <a:solidFill>
                  <a:schemeClr val="accent2"/>
                </a:solidFill>
                <a:ea typeface="굴림" panose="020B0600000101010101" pitchFamily="50" charset="-127"/>
              </a:rPr>
              <a:t>empty</a:t>
            </a:r>
            <a:r>
              <a:rPr lang="en-US" altLang="ko-KR" sz="2000">
                <a:ea typeface="굴림" panose="020B0600000101010101" pitchFamily="50" charset="-127"/>
              </a:rPr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Attempting the execution of dequeue or front on an empty queue throws an </a:t>
            </a:r>
            <a:r>
              <a:rPr lang="en-US" altLang="ko-KR" sz="2000">
                <a:solidFill>
                  <a:schemeClr val="hlink"/>
                </a:solidFill>
                <a:ea typeface="굴림" panose="020B0600000101010101" pitchFamily="50" charset="-127"/>
              </a:rPr>
              <a:t>QueueEmpty</a:t>
            </a:r>
          </a:p>
        </p:txBody>
      </p:sp>
    </p:spTree>
    <p:extLst>
      <p:ext uri="{BB962C8B-B14F-4D97-AF65-F5344CB8AC3E}">
        <p14:creationId xmlns:p14="http://schemas.microsoft.com/office/powerpoint/2010/main" val="23616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3FD2AB-EFD4-4FD8-82EC-ECEDCBAB523A}" type="slidenum">
              <a:rPr lang="en-US" altLang="ko-KR" sz="1400"/>
              <a:pPr eaLnBrk="1" hangingPunct="1"/>
              <a:t>3</a:t>
            </a:fld>
            <a:endParaRPr lang="en-US" altLang="ko-KR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 b="1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Operation		Output	</a:t>
            </a:r>
            <a:r>
              <a:rPr lang="en-US" altLang="ko-KR" sz="18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Q </a:t>
            </a:r>
            <a:r>
              <a:rPr lang="en-US" altLang="ko-KR" sz="1800" i="1">
                <a:solidFill>
                  <a:srgbClr val="000000"/>
                </a:solidFill>
                <a:latin typeface="CMSY10" charset="0"/>
                <a:ea typeface="굴림" panose="020B0600000101010101" pitchFamily="50" charset="-127"/>
              </a:rPr>
              <a:t>  </a:t>
            </a:r>
            <a:r>
              <a:rPr lang="en-US" altLang="ko-KR" sz="1800" i="1">
                <a:solidFill>
                  <a:srgbClr val="000000"/>
                </a:solidFill>
                <a:latin typeface="CMSSI10" charset="0"/>
                <a:ea typeface="굴림" panose="020B0600000101010101" pitchFamily="50" charset="-127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enqueue(5)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enqueue(3)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dequeue()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 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enqueue(7)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dequeue()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 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front()	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dequeue()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 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dequeue()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“error”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empty()	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enqueue(9)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enqueue(7)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size()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2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enqueue(3)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enqueue(5)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dequeue()		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– 	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(7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1800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5)	</a:t>
            </a:r>
            <a:endParaRPr lang="en-US" altLang="ko-KR" sz="180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619250"/>
            <a:ext cx="577229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C31084-9A93-4CD6-9640-2B5B13DD432F}" type="slidenum">
              <a:rPr lang="en-US" altLang="ko-KR" sz="1400"/>
              <a:pPr eaLnBrk="1" hangingPunct="1"/>
              <a:t>4</a:t>
            </a:fld>
            <a:endParaRPr lang="en-US" altLang="ko-KR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Applications of Queues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Direct applications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Waiting lists, bureaucracy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Access to shared resources (e.g., printer)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Multiprogramming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Indirect applications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Auxiliary data structure for algorithms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65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STL Queue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Based on the STL vector class</a:t>
            </a:r>
          </a:p>
          <a:p>
            <a:pPr lvl="1"/>
            <a:r>
              <a:rPr lang="en-US" altLang="ko-KR" sz="1800" smtClean="0"/>
              <a:t>dynamically resizes itself when new elements are added</a:t>
            </a:r>
          </a:p>
          <a:p>
            <a:r>
              <a:rPr lang="en-US" altLang="ko-KR" sz="2000" smtClean="0"/>
              <a:t>provides access to both the front and back of the queue</a:t>
            </a:r>
          </a:p>
          <a:p>
            <a:r>
              <a:rPr lang="en-US" altLang="ko-KR" sz="2000" smtClean="0"/>
              <a:t>no exception is thrown, thus, illegal accesses should be taken care of by the programmer.</a:t>
            </a:r>
          </a:p>
          <a:p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749303"/>
            <a:ext cx="6257925" cy="828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645447"/>
            <a:ext cx="5462588" cy="19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40B859-2104-440B-B2D6-5477A92DA359}" type="slidenum">
              <a:rPr lang="en-US" altLang="ko-KR" sz="1400"/>
              <a:pPr eaLnBrk="1" hangingPunct="1"/>
              <a:t>6</a:t>
            </a:fld>
            <a:endParaRPr lang="en-US" altLang="ko-KR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Queue Interface in C++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3900" y="1857376"/>
            <a:ext cx="640080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C++ interface corresponding to our Queue ADT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Requires the def-inition of exception </a:t>
            </a:r>
            <a:r>
              <a:rPr lang="en-US" altLang="ko-KR" sz="2000">
                <a:solidFill>
                  <a:schemeClr val="hlink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QueueEmpty</a:t>
            </a:r>
            <a:endParaRPr lang="en-US" altLang="ko-KR" sz="200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No corresponding built-in C++ class</a:t>
            </a:r>
            <a:endParaRPr lang="en-US" altLang="ko-KR" sz="2000">
              <a:solidFill>
                <a:schemeClr val="tx2"/>
              </a:solidFill>
              <a:latin typeface="Arial Narrow" panose="020B060602020203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381376"/>
            <a:ext cx="7677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7E617B-C8E0-4F23-A88B-A3AF4160FCF0}" type="slidenum">
              <a:rPr lang="en-US" altLang="ko-KR" sz="1400"/>
              <a:pPr eaLnBrk="1" hangingPunct="1"/>
              <a:t>7</a:t>
            </a:fld>
            <a:endParaRPr lang="en-US" altLang="ko-KR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Array-based Queue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600200"/>
            <a:ext cx="74676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Use an array of size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>
                <a:ea typeface="굴림" panose="020B0600000101010101" pitchFamily="50" charset="-127"/>
              </a:rPr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Three variables keep track of the front and rear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  <a:r>
              <a:rPr lang="en-US" altLang="ko-KR" sz="2000">
                <a:ea typeface="굴림" panose="020B0600000101010101" pitchFamily="50" charset="-127"/>
              </a:rPr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en-US" altLang="ko-KR" sz="2000">
                <a:ea typeface="굴림" panose="020B0600000101010101" pitchFamily="50" charset="-127"/>
              </a:rPr>
              <a:t>	index immediately past the rear element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 	number of items in the queue</a:t>
            </a:r>
          </a:p>
        </p:txBody>
      </p:sp>
      <p:grpSp>
        <p:nvGrpSpPr>
          <p:cNvPr id="7174" name="Group 128"/>
          <p:cNvGrpSpPr>
            <a:grpSpLocks/>
          </p:cNvGrpSpPr>
          <p:nvPr/>
        </p:nvGrpSpPr>
        <p:grpSpPr bwMode="auto">
          <a:xfrm>
            <a:off x="3048000" y="4122735"/>
            <a:ext cx="5638800" cy="758824"/>
            <a:chOff x="960" y="2597"/>
            <a:chExt cx="3552" cy="478"/>
          </a:xfrm>
        </p:grpSpPr>
        <p:sp>
          <p:nvSpPr>
            <p:cNvPr id="7202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Q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203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204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205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206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207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208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7209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10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11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12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13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14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15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16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17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18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19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20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21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22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23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24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sp>
        <p:nvSpPr>
          <p:cNvPr id="7175" name="Text Box 99"/>
          <p:cNvSpPr txBox="1">
            <a:spLocks noChangeArrowheads="1"/>
          </p:cNvSpPr>
          <p:nvPr/>
        </p:nvSpPr>
        <p:spPr bwMode="auto">
          <a:xfrm>
            <a:off x="4384675" y="36655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normal configuration</a:t>
            </a:r>
          </a:p>
        </p:txBody>
      </p:sp>
      <p:grpSp>
        <p:nvGrpSpPr>
          <p:cNvPr id="7176" name="Group 126"/>
          <p:cNvGrpSpPr>
            <a:grpSpLocks/>
          </p:cNvGrpSpPr>
          <p:nvPr/>
        </p:nvGrpSpPr>
        <p:grpSpPr bwMode="auto">
          <a:xfrm>
            <a:off x="3048000" y="5570535"/>
            <a:ext cx="5638800" cy="758824"/>
            <a:chOff x="960" y="3360"/>
            <a:chExt cx="3552" cy="478"/>
          </a:xfrm>
        </p:grpSpPr>
        <p:sp>
          <p:nvSpPr>
            <p:cNvPr id="7179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Q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180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181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182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183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184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185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7186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87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88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89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90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91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92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93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94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95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96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97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98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199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00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201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sp>
        <p:nvSpPr>
          <p:cNvPr id="7177" name="Text Box 125"/>
          <p:cNvSpPr txBox="1">
            <a:spLocks noChangeArrowheads="1"/>
          </p:cNvSpPr>
          <p:nvPr/>
        </p:nvSpPr>
        <p:spPr bwMode="auto">
          <a:xfrm>
            <a:off x="3741738" y="51133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wrapped-around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958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5D2E5F-D164-42F5-9F8C-E34FDC92A04C}" type="slidenum">
              <a:rPr lang="en-US" altLang="ko-KR" sz="1400"/>
              <a:pPr eaLnBrk="1" hangingPunct="1"/>
              <a:t>8</a:t>
            </a:fld>
            <a:endParaRPr lang="en-US" altLang="ko-KR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Queue Operations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3352800" cy="1905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Use </a:t>
            </a:r>
            <a:r>
              <a:rPr lang="en-US" altLang="ko-KR" i="1"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 to determine size and emptiness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5867400" y="1676401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size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()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return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endParaRPr lang="en-US" altLang="ko-KR" b="1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empty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()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return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 </a:t>
            </a:r>
            <a:r>
              <a:rPr lang="en-US" altLang="ko-KR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= 0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8199" name="Group 5"/>
          <p:cNvGrpSpPr>
            <a:grpSpLocks/>
          </p:cNvGrpSpPr>
          <p:nvPr/>
        </p:nvGrpSpPr>
        <p:grpSpPr bwMode="auto"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8225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Q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26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27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28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29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30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31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8232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33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34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35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36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37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38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39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0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1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2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3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4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5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6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7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grpSp>
        <p:nvGrpSpPr>
          <p:cNvPr id="8200" name="Group 30"/>
          <p:cNvGrpSpPr>
            <a:grpSpLocks/>
          </p:cNvGrpSpPr>
          <p:nvPr/>
        </p:nvGrpSpPr>
        <p:grpSpPr bwMode="auto"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8202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Q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3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4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5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6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7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8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8209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0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1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2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3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4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5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6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7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8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9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20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22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23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24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27900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Array-based Queue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3F96-2505-44A4-A1C9-4D6310E90F9B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869438" y="3120230"/>
            <a:ext cx="5638800" cy="758824"/>
            <a:chOff x="960" y="2597"/>
            <a:chExt cx="3552" cy="478"/>
          </a:xfrm>
        </p:grpSpPr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Q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1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13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4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5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6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7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8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9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0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1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2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3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4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5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6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7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8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</p:grpSp>
      <p:sp>
        <p:nvSpPr>
          <p:cNvPr id="29" name="Text Box 99"/>
          <p:cNvSpPr txBox="1">
            <a:spLocks noChangeArrowheads="1"/>
          </p:cNvSpPr>
          <p:nvPr/>
        </p:nvSpPr>
        <p:spPr bwMode="auto">
          <a:xfrm>
            <a:off x="2206113" y="2663033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>
                <a:ea typeface="굴림" panose="020B0600000101010101" pitchFamily="50" charset="-127"/>
              </a:rPr>
              <a:t>normal configuration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9438" y="1944768"/>
            <a:ext cx="451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panose="020B0600000101010101" pitchFamily="50" charset="-127"/>
              </a:rPr>
              <a:t>Issues with the normal configuration.</a:t>
            </a:r>
            <a:endParaRPr lang="en-US" altLang="ko-KR" sz="20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9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3CE8A91900DC9458C14DF00AEA65FF1" ma:contentTypeVersion="10" ma:contentTypeDescription="새 문서를 만듭니다." ma:contentTypeScope="" ma:versionID="5bdfa5b47e7414777668700ce3e7044a">
  <xsd:schema xmlns:xsd="http://www.w3.org/2001/XMLSchema" xmlns:xs="http://www.w3.org/2001/XMLSchema" xmlns:p="http://schemas.microsoft.com/office/2006/metadata/properties" xmlns:ns3="589668cf-e07c-471b-bbf2-46c24c7b7c7f" targetNamespace="http://schemas.microsoft.com/office/2006/metadata/properties" ma:root="true" ma:fieldsID="c5b79490d9f6443f937c982b5ee49729" ns3:_="">
    <xsd:import namespace="589668cf-e07c-471b-bbf2-46c24c7b7c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668cf-e07c-471b-bbf2-46c24c7b7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49FE4D-8626-44CD-96CD-49917A316C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9668cf-e07c-471b-bbf2-46c24c7b7c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8D5204-2B9C-49A6-AB2B-C61F37A34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457F26-3F4A-4D85-B1EC-348626564730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589668cf-e07c-471b-bbf2-46c24c7b7c7f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380</Words>
  <Application>Microsoft Office PowerPoint</Application>
  <PresentationFormat>와이드스크린</PresentationFormat>
  <Paragraphs>153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굴림</vt:lpstr>
      <vt:lpstr>맑은 고딕</vt:lpstr>
      <vt:lpstr>Arial</vt:lpstr>
      <vt:lpstr>Arial Narrow</vt:lpstr>
      <vt:lpstr>CMSSI10</vt:lpstr>
      <vt:lpstr>CMSY10</vt:lpstr>
      <vt:lpstr>Symbol</vt:lpstr>
      <vt:lpstr>Tahoma</vt:lpstr>
      <vt:lpstr>Times</vt:lpstr>
      <vt:lpstr>Times New Roman</vt:lpstr>
      <vt:lpstr>Wingdings</vt:lpstr>
      <vt:lpstr>Office 테마</vt:lpstr>
      <vt:lpstr>Queues</vt:lpstr>
      <vt:lpstr>The Queue ADT</vt:lpstr>
      <vt:lpstr>Example</vt:lpstr>
      <vt:lpstr>Applications of Queues</vt:lpstr>
      <vt:lpstr>STL Queue</vt:lpstr>
      <vt:lpstr>Queue Interface in C++</vt:lpstr>
      <vt:lpstr>Array-based Queue</vt:lpstr>
      <vt:lpstr>Queue Operations</vt:lpstr>
      <vt:lpstr>Array-based Queue</vt:lpstr>
      <vt:lpstr>Queue Operations (cont.)</vt:lpstr>
      <vt:lpstr>Queue Operations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이명호</dc:creator>
  <cp:lastModifiedBy>이명호</cp:lastModifiedBy>
  <cp:revision>6</cp:revision>
  <dcterms:created xsi:type="dcterms:W3CDTF">2020-10-13T04:15:03Z</dcterms:created>
  <dcterms:modified xsi:type="dcterms:W3CDTF">2020-10-13T05:40:33Z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0x010100B3CE8A91900DC9458C14DF00AEA65FF1</vt:lpwstr>
  </property>
</Properties>
</file>