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69" r:id="rId7"/>
    <p:sldId id="261" r:id="rId8"/>
    <p:sldId id="262" r:id="rId9"/>
    <p:sldId id="265" r:id="rId10"/>
    <p:sldId id="258" r:id="rId11"/>
    <p:sldId id="266" r:id="rId12"/>
    <p:sldId id="267" r:id="rId13"/>
    <p:sldId id="264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6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2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BE26C-5809-4FD6-BDF2-A572F566B5BB}" type="datetime8">
              <a:rPr lang="en-US" altLang="ko-KR"/>
              <a:pPr/>
              <a:t>10/15/2020 4:36 PM</a:t>
            </a:fld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D09D5-1DC5-4BD5-A95F-85C513F93A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2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8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6CBC-EF60-4F3D-B277-3CEB3C15D24A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FF0B-CE9F-4575-B22E-EAE7C3542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Queues 02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Group 235"/>
          <p:cNvGrpSpPr>
            <a:grpSpLocks/>
          </p:cNvGrpSpPr>
          <p:nvPr/>
        </p:nvGrpSpPr>
        <p:grpSpPr bwMode="auto">
          <a:xfrm>
            <a:off x="3520633" y="4895850"/>
            <a:ext cx="1828800" cy="908050"/>
            <a:chOff x="1248" y="2736"/>
            <a:chExt cx="1152" cy="572"/>
          </a:xfrm>
        </p:grpSpPr>
        <p:sp>
          <p:nvSpPr>
            <p:cNvPr id="5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" name="Group 236"/>
          <p:cNvGrpSpPr>
            <a:grpSpLocks/>
          </p:cNvGrpSpPr>
          <p:nvPr/>
        </p:nvGrpSpPr>
        <p:grpSpPr bwMode="auto">
          <a:xfrm>
            <a:off x="5425633" y="4514850"/>
            <a:ext cx="1828800" cy="908050"/>
            <a:chOff x="2448" y="2496"/>
            <a:chExt cx="1152" cy="572"/>
          </a:xfrm>
        </p:grpSpPr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" name="Group 237"/>
          <p:cNvGrpSpPr>
            <a:grpSpLocks/>
          </p:cNvGrpSpPr>
          <p:nvPr/>
        </p:nvGrpSpPr>
        <p:grpSpPr bwMode="auto">
          <a:xfrm>
            <a:off x="7330633" y="4133850"/>
            <a:ext cx="1828800" cy="908050"/>
            <a:chOff x="3648" y="2256"/>
            <a:chExt cx="1152" cy="572"/>
          </a:xfrm>
        </p:grpSpPr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8" name="슬라이드 번호 개체 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 of Circularly Linked List </a:t>
            </a:r>
            <a:br>
              <a:rPr lang="en-US" altLang="ko-KR" smtClean="0"/>
            </a:br>
            <a:r>
              <a:rPr lang="en-US" altLang="ko-KR" smtClean="0"/>
              <a:t>– e.g., string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73843" y="1690688"/>
            <a:ext cx="9244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 Elem;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// element type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CNode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 // circularly linked list node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Elem elem;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// linked list element value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CNode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next;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// next item in the list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CircleList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// provide CircleList access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5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Circularly Linked List Class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6282" y="1690688"/>
            <a:ext cx="10799436" cy="3846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CircleList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a circularly linked list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CircleList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// constructor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~CircleList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destructor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is list 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// element at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// element following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advance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advance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// add after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remove node after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CNode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cursor;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the cursor 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2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Constructor and Destructor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07920" y="1690688"/>
            <a:ext cx="737616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CircleList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// constructor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CircleList::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CircleList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// destructor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8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Simple member functions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6282" y="1690688"/>
            <a:ext cx="10799436" cy="46548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// is list 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cursor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// element at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// element following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advance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// advance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cursor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4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Insertion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6282" y="1690688"/>
            <a:ext cx="10799436" cy="34685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// add after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CNode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CNode;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// create a new node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(cursor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// list is 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// v points to itself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cursor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cursor points to v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// list is nonempty?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// link in v after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6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Removal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6282" y="1690688"/>
            <a:ext cx="10799436" cy="24652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CircleList::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// remove node after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CNode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old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// the node being removed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(old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cursor)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removing the only node?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cursor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list is now empty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// link out the old node 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old;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// delete the old node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7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Queue with a Circularly Linked List</a:t>
            </a:r>
            <a:br>
              <a:rPr lang="en-US" altLang="ko-KR" smtClean="0"/>
            </a:br>
            <a:r>
              <a:rPr lang="en-US" altLang="ko-KR" smtClean="0"/>
              <a:t>- enqueue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59" y="1690688"/>
            <a:ext cx="58578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Queue with a Circularly Linked List</a:t>
            </a:r>
            <a:br>
              <a:rPr lang="en-US" altLang="ko-KR" smtClean="0"/>
            </a:br>
            <a:r>
              <a:rPr lang="en-US" altLang="ko-KR" smtClean="0"/>
              <a:t>- denqueue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366603"/>
            <a:ext cx="5505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LinkedQueue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6282" y="1690688"/>
            <a:ext cx="10799436" cy="3841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 Elem;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// queue element type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LinkedQueue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queue as doubly linked list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LinkedQueue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constructor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// number of items in the queue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is the queue 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QueueEmpty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// the front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// enqueue element at rear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QueueEmpty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// dequeue element at front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  // member data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CircleList C;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// circular list of elements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// number of elements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7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Constructor and Accessors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6282" y="1718758"/>
            <a:ext cx="10799436" cy="5064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LinkedQueue::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LinkedQueue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// constructor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LinkedQueue::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// number of items in the queue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LinkedQueue::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// is the queue 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get the front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LinkedQueue::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QueueEmpty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QueueEmpty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"front of empty queue"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// list front is queue front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4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Topics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Stack and Queue as a Linked List</a:t>
            </a:r>
          </a:p>
          <a:p>
            <a:r>
              <a:rPr lang="en-US" altLang="ko-KR" smtClean="0"/>
              <a:t>Circularly Linked List (</a:t>
            </a:r>
            <a:r>
              <a:rPr lang="ko-KR" altLang="en-US" smtClean="0"/>
              <a:t>환형 링크드 리스트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Circularly Linked List based Queue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Enqueue and Dequeue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6282" y="1726196"/>
            <a:ext cx="10799436" cy="39680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enqueue element at rear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LinkedQueue::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 // insert after cursor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advance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// ...and advance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dequeue element at front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LinkedQueue::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QueueEmpty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QueueEmpty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"dequeue of empty queue"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// remove from list front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7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Singly Linked List review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6" y="1690688"/>
            <a:ext cx="6096851" cy="3429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02601" y="3405427"/>
            <a:ext cx="6889399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 linked list of strings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empty list constructor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~</a:t>
            </a:r>
            <a:r>
              <a:rPr lang="en-US" altLang="ko-KR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destructor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empty() </a:t>
            </a:r>
            <a:r>
              <a:rPr lang="en-US" altLang="ko-KR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is list empty?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front() </a:t>
            </a:r>
            <a:r>
              <a:rPr lang="en-US" altLang="ko-KR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get front element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 to front of list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remove front item list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head;</a:t>
            </a:r>
            <a:r>
              <a:rPr lang="en-US" altLang="ko-KR" sz="16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pointer to the head of list</a:t>
            </a: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Stack as a Linked List (</a:t>
            </a: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§ 5.1.3)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81417" y="1676400"/>
            <a:ext cx="7848600" cy="17526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We can implement a stack with a singly linked list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The top element is stored at the first node of the list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The space used is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>
                <a:ea typeface="굴림" panose="020B0600000101010101" pitchFamily="50" charset="-127"/>
              </a:rPr>
              <a:t> and each operation of the Stack ADT takes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(1) </a:t>
            </a:r>
            <a:r>
              <a:rPr lang="en-US" altLang="ko-KR" sz="2400">
                <a:ea typeface="굴림" panose="020B0600000101010101" pitchFamily="50" charset="-127"/>
              </a:rPr>
              <a:t>time 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348218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884793" y="4152901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4616506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V="1">
            <a:off x="5153080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595953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6496106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6764392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7570843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8107418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8375705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9182156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971873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V="1">
            <a:off x="9987017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6227817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7839131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9450442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10745842" y="42465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b="1"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endParaRPr lang="en-US" altLang="ko-KR" sz="2000" b="1">
              <a:ea typeface="굴림" panose="020B0600000101010101" pitchFamily="50" charset="-127"/>
            </a:endParaRPr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3405242" y="4191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V="1">
            <a:off x="3738617" y="44577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924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17" y="526415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2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526415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242" y="526415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4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17" y="526415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45" name="AutoShape 33"/>
          <p:cNvSpPr>
            <a:spLocks noChangeArrowheads="1"/>
          </p:cNvSpPr>
          <p:nvPr/>
        </p:nvSpPr>
        <p:spPr bwMode="auto">
          <a:xfrm>
            <a:off x="4043417" y="36195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4195818" y="3581401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nodes</a:t>
            </a:r>
          </a:p>
        </p:txBody>
      </p:sp>
      <p:sp>
        <p:nvSpPr>
          <p:cNvPr id="9247" name="AutoShape 35"/>
          <p:cNvSpPr>
            <a:spLocks noChangeArrowheads="1"/>
          </p:cNvSpPr>
          <p:nvPr/>
        </p:nvSpPr>
        <p:spPr bwMode="auto">
          <a:xfrm>
            <a:off x="4043417" y="49911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8572556" y="58547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elements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69" y="1728109"/>
            <a:ext cx="3036961" cy="2518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25681" y="38282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(head)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920217" y="3815835"/>
            <a:ext cx="6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(tail)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Queue as a Linked List</a:t>
            </a:r>
            <a:endParaRPr lang="en-US" altLang="ko-KR" smtClean="0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47927" y="16764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We can implement a queue with a singly linked list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The front element is stored at the first node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The rear element is stored at the last node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The space used is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>
                <a:ea typeface="굴림" panose="020B0600000101010101" pitchFamily="50" charset="-127"/>
              </a:rPr>
              <a:t> and each operation of the Queue ADT takes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(1) </a:t>
            </a:r>
            <a:r>
              <a:rPr lang="en-US" altLang="ko-KR" sz="2400">
                <a:ea typeface="굴림" panose="020B0600000101010101" pitchFamily="50" charset="-127"/>
              </a:rPr>
              <a:t>time</a:t>
            </a:r>
          </a:p>
        </p:txBody>
      </p:sp>
      <p:sp>
        <p:nvSpPr>
          <p:cNvPr id="10246" name="Text Box 25"/>
          <p:cNvSpPr txBox="1">
            <a:spLocks noChangeArrowheads="1"/>
          </p:cNvSpPr>
          <p:nvPr/>
        </p:nvSpPr>
        <p:spPr bwMode="auto">
          <a:xfrm>
            <a:off x="4043177" y="429577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247" name="Line 26"/>
          <p:cNvSpPr>
            <a:spLocks noChangeShapeType="1"/>
          </p:cNvSpPr>
          <p:nvPr/>
        </p:nvSpPr>
        <p:spPr bwMode="auto">
          <a:xfrm rot="5400000" flipV="1">
            <a:off x="4633727" y="4267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48" name="Line 27"/>
          <p:cNvSpPr>
            <a:spLocks noChangeShapeType="1"/>
          </p:cNvSpPr>
          <p:nvPr/>
        </p:nvSpPr>
        <p:spPr bwMode="auto">
          <a:xfrm rot="16200000" flipH="1" flipV="1">
            <a:off x="10015352" y="39909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49" name="Text Box 28"/>
          <p:cNvSpPr txBox="1">
            <a:spLocks noChangeArrowheads="1"/>
          </p:cNvSpPr>
          <p:nvPr/>
        </p:nvSpPr>
        <p:spPr bwMode="auto">
          <a:xfrm>
            <a:off x="10159815" y="33147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10250" name="Rectangle 29"/>
          <p:cNvSpPr>
            <a:spLocks noChangeArrowheads="1"/>
          </p:cNvSpPr>
          <p:nvPr/>
        </p:nvSpPr>
        <p:spPr bwMode="auto">
          <a:xfrm>
            <a:off x="4938528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1" name="Rectangle 30"/>
          <p:cNvSpPr>
            <a:spLocks noChangeArrowheads="1"/>
          </p:cNvSpPr>
          <p:nvPr/>
        </p:nvSpPr>
        <p:spPr bwMode="auto">
          <a:xfrm>
            <a:off x="5475103" y="4302126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>
            <a:off x="5206816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53" name="Line 32"/>
          <p:cNvSpPr>
            <a:spLocks noChangeShapeType="1"/>
          </p:cNvSpPr>
          <p:nvPr/>
        </p:nvSpPr>
        <p:spPr bwMode="auto">
          <a:xfrm flipV="1">
            <a:off x="5743390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54" name="Rectangle 33"/>
          <p:cNvSpPr>
            <a:spLocks noChangeArrowheads="1"/>
          </p:cNvSpPr>
          <p:nvPr/>
        </p:nvSpPr>
        <p:spPr bwMode="auto">
          <a:xfrm>
            <a:off x="6549841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5" name="Rectangle 34"/>
          <p:cNvSpPr>
            <a:spLocks noChangeArrowheads="1"/>
          </p:cNvSpPr>
          <p:nvPr/>
        </p:nvSpPr>
        <p:spPr bwMode="auto">
          <a:xfrm>
            <a:off x="7086416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6" name="Line 35"/>
          <p:cNvSpPr>
            <a:spLocks noChangeShapeType="1"/>
          </p:cNvSpPr>
          <p:nvPr/>
        </p:nvSpPr>
        <p:spPr bwMode="auto">
          <a:xfrm flipV="1">
            <a:off x="7354702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57" name="Rectangle 36"/>
          <p:cNvSpPr>
            <a:spLocks noChangeArrowheads="1"/>
          </p:cNvSpPr>
          <p:nvPr/>
        </p:nvSpPr>
        <p:spPr bwMode="auto">
          <a:xfrm>
            <a:off x="8161153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8" name="Rectangle 37"/>
          <p:cNvSpPr>
            <a:spLocks noChangeArrowheads="1"/>
          </p:cNvSpPr>
          <p:nvPr/>
        </p:nvSpPr>
        <p:spPr bwMode="auto">
          <a:xfrm>
            <a:off x="8697728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9" name="Line 38"/>
          <p:cNvSpPr>
            <a:spLocks noChangeShapeType="1"/>
          </p:cNvSpPr>
          <p:nvPr/>
        </p:nvSpPr>
        <p:spPr bwMode="auto">
          <a:xfrm flipV="1">
            <a:off x="8966015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60" name="Rectangle 39"/>
          <p:cNvSpPr>
            <a:spLocks noChangeArrowheads="1"/>
          </p:cNvSpPr>
          <p:nvPr/>
        </p:nvSpPr>
        <p:spPr bwMode="auto">
          <a:xfrm>
            <a:off x="9772466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61" name="Rectangle 40"/>
          <p:cNvSpPr>
            <a:spLocks noChangeArrowheads="1"/>
          </p:cNvSpPr>
          <p:nvPr/>
        </p:nvSpPr>
        <p:spPr bwMode="auto">
          <a:xfrm>
            <a:off x="10309041" y="4302126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62" name="Line 41"/>
          <p:cNvSpPr>
            <a:spLocks noChangeShapeType="1"/>
          </p:cNvSpPr>
          <p:nvPr/>
        </p:nvSpPr>
        <p:spPr bwMode="auto">
          <a:xfrm flipV="1">
            <a:off x="10577327" y="4570414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63" name="Line 42"/>
          <p:cNvSpPr>
            <a:spLocks noChangeShapeType="1"/>
          </p:cNvSpPr>
          <p:nvPr/>
        </p:nvSpPr>
        <p:spPr bwMode="auto">
          <a:xfrm>
            <a:off x="6818127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64" name="Line 43"/>
          <p:cNvSpPr>
            <a:spLocks noChangeShapeType="1"/>
          </p:cNvSpPr>
          <p:nvPr/>
        </p:nvSpPr>
        <p:spPr bwMode="auto">
          <a:xfrm>
            <a:off x="8429441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65" name="Line 44"/>
          <p:cNvSpPr>
            <a:spLocks noChangeShapeType="1"/>
          </p:cNvSpPr>
          <p:nvPr/>
        </p:nvSpPr>
        <p:spPr bwMode="auto">
          <a:xfrm>
            <a:off x="10040752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66" name="Text Box 45"/>
          <p:cNvSpPr txBox="1">
            <a:spLocks noChangeArrowheads="1"/>
          </p:cNvSpPr>
          <p:nvPr/>
        </p:nvSpPr>
        <p:spPr bwMode="auto">
          <a:xfrm>
            <a:off x="11336152" y="4395789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b="1"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endParaRPr lang="en-US" altLang="ko-KR" sz="2000" b="1">
              <a:ea typeface="굴림" panose="020B0600000101010101" pitchFamily="50" charset="-127"/>
            </a:endParaRPr>
          </a:p>
        </p:txBody>
      </p:sp>
      <p:pic>
        <p:nvPicPr>
          <p:cNvPr id="10267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7" y="5413376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68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77" y="5413376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69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52" y="5413376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70" name="Picture 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27" y="5413376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271" name="AutoShape 50"/>
          <p:cNvSpPr>
            <a:spLocks noChangeArrowheads="1"/>
          </p:cNvSpPr>
          <p:nvPr/>
        </p:nvSpPr>
        <p:spPr bwMode="auto">
          <a:xfrm>
            <a:off x="4633727" y="3768725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72" name="Text Box 51"/>
          <p:cNvSpPr txBox="1">
            <a:spLocks noChangeArrowheads="1"/>
          </p:cNvSpPr>
          <p:nvPr/>
        </p:nvSpPr>
        <p:spPr bwMode="auto">
          <a:xfrm>
            <a:off x="4786128" y="3730626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nodes</a:t>
            </a:r>
          </a:p>
        </p:txBody>
      </p:sp>
      <p:sp>
        <p:nvSpPr>
          <p:cNvPr id="10273" name="AutoShape 52"/>
          <p:cNvSpPr>
            <a:spLocks noChangeArrowheads="1"/>
          </p:cNvSpPr>
          <p:nvPr/>
        </p:nvSpPr>
        <p:spPr bwMode="auto">
          <a:xfrm>
            <a:off x="4633727" y="5140325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74" name="Text Box 53"/>
          <p:cNvSpPr txBox="1">
            <a:spLocks noChangeArrowheads="1"/>
          </p:cNvSpPr>
          <p:nvPr/>
        </p:nvSpPr>
        <p:spPr bwMode="auto">
          <a:xfrm>
            <a:off x="9162866" y="6003926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elements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r="39132"/>
          <a:stretch/>
        </p:blipFill>
        <p:spPr>
          <a:xfrm>
            <a:off x="113210" y="1817825"/>
            <a:ext cx="3872817" cy="20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Removing at the Tail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Removing at the tail of a singly linked list is not efficient!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There is no constant-time way to update the tail to point to the previous node</a:t>
            </a:r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3071814"/>
            <a:ext cx="3581400" cy="1576387"/>
          </a:xfrm>
        </p:spPr>
      </p:pic>
    </p:spTree>
    <p:extLst>
      <p:ext uri="{BB962C8B-B14F-4D97-AF65-F5344CB8AC3E}">
        <p14:creationId xmlns:p14="http://schemas.microsoft.com/office/powerpoint/2010/main" val="201275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Circularly Linked List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01" y="2251138"/>
            <a:ext cx="6753225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75" y="3946270"/>
            <a:ext cx="7053678" cy="1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Circularly Linked List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61" y="1690688"/>
            <a:ext cx="7053678" cy="1505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82" y="3575974"/>
            <a:ext cx="7176757" cy="18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3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Circularly Linked List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61" y="1690688"/>
            <a:ext cx="7053678" cy="1505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37" y="3571461"/>
            <a:ext cx="7245798" cy="22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6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CE8A91900DC9458C14DF00AEA65FF1" ma:contentTypeVersion="10" ma:contentTypeDescription="새 문서를 만듭니다." ma:contentTypeScope="" ma:versionID="5bdfa5b47e7414777668700ce3e7044a">
  <xsd:schema xmlns:xsd="http://www.w3.org/2001/XMLSchema" xmlns:xs="http://www.w3.org/2001/XMLSchema" xmlns:p="http://schemas.microsoft.com/office/2006/metadata/properties" xmlns:ns3="589668cf-e07c-471b-bbf2-46c24c7b7c7f" targetNamespace="http://schemas.microsoft.com/office/2006/metadata/properties" ma:root="true" ma:fieldsID="c5b79490d9f6443f937c982b5ee49729" ns3:_="">
    <xsd:import namespace="589668cf-e07c-471b-bbf2-46c24c7b7c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668cf-e07c-471b-bbf2-46c24c7b7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E4C1E-99B9-4648-A6FD-B09F6AD3AE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5D19DC-F95E-4388-8FAC-F60D5C1A0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668cf-e07c-471b-bbf2-46c24c7b7c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6ACE86-6910-4E75-AC32-08784D77834F}">
  <ds:schemaRefs>
    <ds:schemaRef ds:uri="http://schemas.microsoft.com/office/infopath/2007/PartnerControls"/>
    <ds:schemaRef ds:uri="http://schemas.openxmlformats.org/package/2006/metadata/core-properties"/>
    <ds:schemaRef ds:uri="589668cf-e07c-471b-bbf2-46c24c7b7c7f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233</Words>
  <Application>Microsoft Office PowerPoint</Application>
  <PresentationFormat>와이드스크린</PresentationFormat>
  <Paragraphs>159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Consolas</vt:lpstr>
      <vt:lpstr>Symbol</vt:lpstr>
      <vt:lpstr>Tahoma</vt:lpstr>
      <vt:lpstr>Times New Roman</vt:lpstr>
      <vt:lpstr>Office 테마</vt:lpstr>
      <vt:lpstr>Queues 02</vt:lpstr>
      <vt:lpstr>Topics</vt:lpstr>
      <vt:lpstr>Singly Linked List review</vt:lpstr>
      <vt:lpstr>Stack as a Linked List (§ 5.1.3)</vt:lpstr>
      <vt:lpstr>Queue as a Linked List</vt:lpstr>
      <vt:lpstr>Removing at the Tail</vt:lpstr>
      <vt:lpstr>Circularly Linked List</vt:lpstr>
      <vt:lpstr>Circularly Linked List</vt:lpstr>
      <vt:lpstr>Circularly Linked List</vt:lpstr>
      <vt:lpstr>Node of Circularly Linked List  – e.g., string</vt:lpstr>
      <vt:lpstr>Circularly Linked List Class</vt:lpstr>
      <vt:lpstr>Constructor and Destructor</vt:lpstr>
      <vt:lpstr>Simple member functions</vt:lpstr>
      <vt:lpstr>Insertion</vt:lpstr>
      <vt:lpstr>Removal</vt:lpstr>
      <vt:lpstr>Queue with a Circularly Linked List - enqueue</vt:lpstr>
      <vt:lpstr>Queue with a Circularly Linked List - denqueue</vt:lpstr>
      <vt:lpstr>LinkedQueue</vt:lpstr>
      <vt:lpstr>Constructor and Accessors</vt:lpstr>
      <vt:lpstr>Enqueue and Dequeue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Circularly Linked List</dc:title>
  <dc:creator>이명호</dc:creator>
  <cp:lastModifiedBy>이명호</cp:lastModifiedBy>
  <cp:revision>12</cp:revision>
  <dcterms:created xsi:type="dcterms:W3CDTF">2020-10-15T05:37:56Z</dcterms:created>
  <dcterms:modified xsi:type="dcterms:W3CDTF">2020-10-15T07:37:11Z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0x010100B3CE8A91900DC9458C14DF00AEA65FF1</vt:lpwstr>
  </property>
</Properties>
</file>