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8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3" autoAdjust="0"/>
    <p:restoredTop sz="73348" autoAdjust="0"/>
  </p:normalViewPr>
  <p:slideViewPr>
    <p:cSldViewPr snapToGrid="0">
      <p:cViewPr varScale="1">
        <p:scale>
          <a:sx n="72" d="100"/>
          <a:sy n="72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4262C-B330-42F9-A074-D4649D1BB0A1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7807C-A4E6-4A4C-BDFF-774436983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17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7807C-A4E6-4A4C-BDFF-77443698318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8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A8B9-5AE5-42DF-9778-3A794FF9E431}" type="datetime1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7F27-2A70-430F-A1FD-CC3A14766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9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9E7-57F3-4992-A509-6B75DDF7D888}" type="datetime1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7F27-2A70-430F-A1FD-CC3A14766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92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3211-AD4C-40AC-B03A-B671BB3FF621}" type="datetime1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7F27-2A70-430F-A1FD-CC3A14766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52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5A9D-E54E-4F5F-A7BA-B1F5484A3EED}" type="datetime1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7F27-2A70-430F-A1FD-CC3A14766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83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5AFD-D34A-409F-9CF3-10148548F4E0}" type="datetime1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7F27-2A70-430F-A1FD-CC3A14766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67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A042-FC9F-42E8-A10F-385D0624262D}" type="datetime1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7F27-2A70-430F-A1FD-CC3A14766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9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0A7-FF06-4F82-95FD-D746AD9241C8}" type="datetime1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7F27-2A70-430F-A1FD-CC3A14766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4827-D5B1-452A-A5C4-661F49EBCB4A}" type="datetime1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7F27-2A70-430F-A1FD-CC3A14766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88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5491-12AB-4919-9D7E-23A7B1CCE87E}" type="datetime1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7F27-2A70-430F-A1FD-CC3A14766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28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9945-51BB-467B-A0B0-1B133ED5373E}" type="datetime1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7F27-2A70-430F-A1FD-CC3A14766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95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866C-DB83-4FE1-8C0A-CED0C7351282}" type="datetime1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7F27-2A70-430F-A1FD-CC3A14766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42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08B6-50B6-44BD-B270-4E46E49C902E}" type="datetime1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37F27-2A70-430F-A1FD-CC3A14766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33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Array Lists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7F27-2A70-430F-A1FD-CC3A1476691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4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Array Lists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E2D9D01-5193-4C5F-A681-49A06CB0635E}" type="slidenum">
              <a:rPr lang="en-US" altLang="ko-KR" sz="1400"/>
              <a:pPr eaLnBrk="1" hangingPunct="1"/>
              <a:t>10</a:t>
            </a:fld>
            <a:endParaRPr lang="en-US" altLang="ko-KR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Comparison of the Strategies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54099" y="1905000"/>
            <a:ext cx="9312402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We compare the incremental strategy and the doubling strategy by analyzing the total time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T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en-US" altLang="ko-KR">
                <a:ea typeface="굴림" panose="020B0600000101010101" pitchFamily="50" charset="-127"/>
              </a:rPr>
              <a:t> needed to perform a series of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>
                <a:ea typeface="굴림" panose="020B0600000101010101" pitchFamily="50" charset="-127"/>
              </a:rPr>
              <a:t> insert(o) operations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We assume that we start with an empty stack represented by an array of size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We call amortized time of an insert operation the average time taken by an insert over the series of operations, i.e., 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T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)/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127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132116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Array Lists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71F9D27-57E6-48E9-B366-A3237CF87C4A}" type="slidenum">
              <a:rPr lang="en-US" altLang="ko-KR" sz="1400"/>
              <a:pPr eaLnBrk="1" hangingPunct="1"/>
              <a:t>11</a:t>
            </a:fld>
            <a:endParaRPr lang="en-US" altLang="ko-KR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Incremental Strategy Analysis 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0" y="1905000"/>
            <a:ext cx="80010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We replace the array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k </a:t>
            </a:r>
            <a:r>
              <a:rPr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=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>
                <a:ea typeface="굴림" panose="020B0600000101010101" pitchFamily="50" charset="-127"/>
              </a:rPr>
              <a:t>/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c </a:t>
            </a:r>
            <a:r>
              <a:rPr lang="en-US" altLang="ko-KR">
                <a:ea typeface="굴림" panose="020B0600000101010101" pitchFamily="50" charset="-127"/>
              </a:rPr>
              <a:t>times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The total time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T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en-US" altLang="ko-KR">
                <a:ea typeface="굴림" panose="020B0600000101010101" pitchFamily="50" charset="-127"/>
              </a:rPr>
              <a:t> of a series of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>
                <a:ea typeface="굴림" panose="020B0600000101010101" pitchFamily="50" charset="-127"/>
              </a:rPr>
              <a:t> insert operations is proportional to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 +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c </a:t>
            </a:r>
            <a:r>
              <a:rPr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+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c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+ 3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c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+ 4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c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+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 …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+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kc </a:t>
            </a:r>
            <a:r>
              <a:rPr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=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 +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(1 + 2 + 3 + … +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k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  <a:r>
              <a:rPr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=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 +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ck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k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+ 1)/2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Since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c</a:t>
            </a:r>
            <a:r>
              <a:rPr lang="en-US" altLang="ko-KR">
                <a:ea typeface="굴림" panose="020B0600000101010101" pitchFamily="50" charset="-127"/>
              </a:rPr>
              <a:t> is a constant,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T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en-US" altLang="ko-KR">
                <a:ea typeface="굴림" panose="020B0600000101010101" pitchFamily="50" charset="-127"/>
              </a:rPr>
              <a:t> is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O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 +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k</a:t>
            </a:r>
            <a:r>
              <a:rPr lang="en-US" altLang="ko-KR" baseline="3000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2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en-US" altLang="ko-KR">
                <a:ea typeface="굴림" panose="020B0600000101010101" pitchFamily="50" charset="-127"/>
              </a:rPr>
              <a:t>,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i.e.,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O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baseline="3000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2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The amortized time of an insert operation is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O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ko-KR">
              <a:latin typeface="Times New Roman" panose="02020603050405020304" pitchFamily="18" charset="0"/>
              <a:ea typeface="굴림" panose="020B0600000101010101" pitchFamily="50" charset="-127"/>
              <a:sym typeface="Symbol" panose="05050102010706020507" pitchFamily="18" charset="2"/>
            </a:endParaRPr>
          </a:p>
        </p:txBody>
      </p:sp>
      <p:sp>
        <p:nvSpPr>
          <p:cNvPr id="1229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341018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Array Lists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8A6169E-5C4C-446E-B51F-EDEE0E4A44FA}" type="slidenum">
              <a:rPr lang="en-US" altLang="ko-KR" sz="1400"/>
              <a:pPr eaLnBrk="1" hangingPunct="1"/>
              <a:t>12</a:t>
            </a:fld>
            <a:endParaRPr lang="en-US" altLang="ko-KR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Doubling Strategy Analysis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0" y="1676400"/>
            <a:ext cx="5562600" cy="4572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sz="2600">
                <a:ea typeface="굴림" panose="020B0600000101010101" pitchFamily="50" charset="-127"/>
              </a:rPr>
              <a:t>We replace the array </a:t>
            </a:r>
            <a:r>
              <a:rPr lang="en-US" altLang="ko-KR" sz="2600" b="1" i="1">
                <a:latin typeface="Times New Roman" panose="02020603050405020304" pitchFamily="18" charset="0"/>
                <a:ea typeface="굴림" panose="020B0600000101010101" pitchFamily="50" charset="-127"/>
              </a:rPr>
              <a:t>k </a:t>
            </a:r>
            <a:r>
              <a:rPr lang="en-US" altLang="ko-KR" sz="2600" i="1">
                <a:latin typeface="Times New Roman" panose="02020603050405020304" pitchFamily="18" charset="0"/>
                <a:ea typeface="굴림" panose="020B0600000101010101" pitchFamily="50" charset="-127"/>
              </a:rPr>
              <a:t>= </a:t>
            </a:r>
            <a:r>
              <a:rPr lang="en-US" altLang="ko-KR" sz="2600">
                <a:latin typeface="Times New Roman" panose="02020603050405020304" pitchFamily="18" charset="0"/>
                <a:ea typeface="굴림" panose="020B0600000101010101" pitchFamily="50" charset="-127"/>
              </a:rPr>
              <a:t>log</a:t>
            </a:r>
            <a:r>
              <a:rPr lang="en-US" altLang="ko-KR" sz="2600" baseline="-250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2600" i="1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600" b="1" i="1">
                <a:latin typeface="Times New Roman" panose="02020603050405020304" pitchFamily="18" charset="0"/>
                <a:ea typeface="굴림" panose="020B0600000101010101" pitchFamily="50" charset="-127"/>
              </a:rPr>
              <a:t>n </a:t>
            </a:r>
            <a:r>
              <a:rPr lang="en-US" altLang="ko-KR" sz="2600">
                <a:ea typeface="굴림" panose="020B0600000101010101" pitchFamily="50" charset="-127"/>
              </a:rPr>
              <a:t>times</a:t>
            </a:r>
          </a:p>
          <a:p>
            <a:pPr eaLnBrk="1" hangingPunct="1"/>
            <a:r>
              <a:rPr lang="en-US" altLang="ko-KR" sz="2600">
                <a:ea typeface="굴림" panose="020B0600000101010101" pitchFamily="50" charset="-127"/>
              </a:rPr>
              <a:t>The total time </a:t>
            </a:r>
            <a:r>
              <a:rPr lang="en-US" altLang="ko-KR" sz="2600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T</a:t>
            </a:r>
            <a:r>
              <a:rPr lang="en-US" altLang="ko-KR" sz="260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sz="2600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60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en-US" altLang="ko-KR" sz="2600">
                <a:ea typeface="굴림" panose="020B0600000101010101" pitchFamily="50" charset="-127"/>
              </a:rPr>
              <a:t> of a series of </a:t>
            </a:r>
            <a:r>
              <a:rPr lang="en-US" altLang="ko-KR" sz="2600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600">
                <a:ea typeface="굴림" panose="020B0600000101010101" pitchFamily="50" charset="-127"/>
              </a:rPr>
              <a:t> insert operations is proportional to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600" b="1" i="1">
                <a:latin typeface="Times New Roman" panose="02020603050405020304" pitchFamily="18" charset="0"/>
                <a:ea typeface="굴림" panose="020B0600000101010101" pitchFamily="50" charset="-127"/>
              </a:rPr>
              <a:t>		n</a:t>
            </a:r>
            <a:r>
              <a:rPr lang="en-US" altLang="ko-KR" sz="2600" i="1">
                <a:latin typeface="Times New Roman" panose="02020603050405020304" pitchFamily="18" charset="0"/>
                <a:ea typeface="굴림" panose="020B0600000101010101" pitchFamily="50" charset="-127"/>
              </a:rPr>
              <a:t> + </a:t>
            </a:r>
            <a:r>
              <a:rPr lang="en-US" altLang="ko-KR" sz="260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 + 2 + 4 + 8 + …+ 2</a:t>
            </a:r>
            <a:r>
              <a:rPr lang="en-US" altLang="ko-KR" sz="2600" b="1" i="1" baseline="3000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k</a:t>
            </a:r>
            <a:r>
              <a:rPr lang="en-US" altLang="ko-KR" sz="2600" b="1" i="1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600" i="1">
                <a:latin typeface="Times New Roman" panose="02020603050405020304" pitchFamily="18" charset="0"/>
                <a:ea typeface="굴림" panose="020B0600000101010101" pitchFamily="50" charset="-127"/>
              </a:rPr>
              <a:t>=</a:t>
            </a:r>
            <a:br>
              <a:rPr lang="en-US" altLang="ko-KR" sz="2600" i="1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 sz="2600" i="1"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600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600" i="1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600">
                <a:latin typeface="Symbol" panose="05050102010706020507" pitchFamily="18" charset="2"/>
                <a:ea typeface="굴림" panose="020B0600000101010101" pitchFamily="50" charset="-127"/>
              </a:rPr>
              <a:t>+</a:t>
            </a:r>
            <a:r>
              <a:rPr lang="en-US" altLang="ko-KR" sz="26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60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2600" b="1" i="1" baseline="3000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k </a:t>
            </a:r>
            <a:r>
              <a:rPr lang="en-US" altLang="ko-KR" sz="2600" baseline="3000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+ 1</a:t>
            </a:r>
            <a:r>
              <a:rPr lang="en-US" altLang="ko-KR" sz="260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600">
                <a:solidFill>
                  <a:schemeClr val="tx2"/>
                </a:solidFill>
                <a:latin typeface="Symbol" panose="05050102010706020507" pitchFamily="18" charset="2"/>
                <a:ea typeface="굴림" panose="020B0600000101010101" pitchFamily="50" charset="-127"/>
              </a:rPr>
              <a:t>- </a:t>
            </a:r>
            <a:r>
              <a:rPr lang="en-US" altLang="ko-KR" sz="260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r>
              <a:rPr lang="en-US" altLang="ko-KR" sz="260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600" b="1" i="1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600" i="1">
                <a:latin typeface="Times New Roman" panose="02020603050405020304" pitchFamily="18" charset="0"/>
                <a:ea typeface="굴림" panose="020B0600000101010101" pitchFamily="50" charset="-127"/>
              </a:rPr>
              <a:t>=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600" i="1">
                <a:latin typeface="Times New Roman" panose="020206030504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2600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  <a:r>
              <a:rPr lang="en-US" altLang="ko-KR" sz="2600" b="1" i="1">
                <a:latin typeface="Times New Roman" panose="02020603050405020304" pitchFamily="18" charset="0"/>
                <a:ea typeface="굴림" panose="020B0600000101010101" pitchFamily="50" charset="-127"/>
              </a:rPr>
              <a:t>n </a:t>
            </a:r>
            <a:r>
              <a:rPr lang="en-US" altLang="ko-KR" sz="2600">
                <a:latin typeface="Symbol" panose="05050102010706020507" pitchFamily="18" charset="2"/>
                <a:ea typeface="굴림" panose="020B0600000101010101" pitchFamily="50" charset="-127"/>
              </a:rPr>
              <a:t>- </a:t>
            </a:r>
            <a:r>
              <a:rPr lang="en-US" altLang="ko-KR" sz="26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  <a:p>
            <a:pPr eaLnBrk="1" hangingPunct="1"/>
            <a:r>
              <a:rPr lang="en-US" altLang="ko-KR" sz="2600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T</a:t>
            </a:r>
            <a:r>
              <a:rPr lang="en-US" altLang="ko-KR" sz="260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sz="2600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60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  <a:r>
              <a:rPr lang="en-US" altLang="ko-KR" sz="2600">
                <a:ea typeface="굴림" panose="020B0600000101010101" pitchFamily="50" charset="-127"/>
              </a:rPr>
              <a:t> is </a:t>
            </a:r>
            <a:r>
              <a:rPr lang="en-US" altLang="ko-KR" sz="2600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O</a:t>
            </a:r>
            <a:r>
              <a:rPr lang="en-US" altLang="ko-KR" sz="260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sz="2600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60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ko-KR" sz="2600">
                <a:ea typeface="굴림" panose="020B0600000101010101" pitchFamily="50" charset="-127"/>
              </a:rPr>
              <a:t>The amortized time of an insert operation is </a:t>
            </a:r>
            <a:r>
              <a:rPr lang="en-US" altLang="ko-KR" sz="2600" b="1" i="1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O</a:t>
            </a:r>
            <a:r>
              <a:rPr lang="en-US" altLang="ko-KR" sz="260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en-US" altLang="ko-KR" sz="26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r>
              <a:rPr lang="en-US" altLang="ko-KR" sz="2600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  <a:endParaRPr lang="en-US" altLang="ko-KR" sz="3000">
              <a:ea typeface="굴림" panose="020B0600000101010101" pitchFamily="50" charset="-127"/>
            </a:endParaRPr>
          </a:p>
        </p:txBody>
      </p:sp>
      <p:grpSp>
        <p:nvGrpSpPr>
          <p:cNvPr id="13318" name="Group 4"/>
          <p:cNvGrpSpPr>
            <a:grpSpLocks/>
          </p:cNvGrpSpPr>
          <p:nvPr/>
        </p:nvGrpSpPr>
        <p:grpSpPr bwMode="auto">
          <a:xfrm>
            <a:off x="7924800" y="2362200"/>
            <a:ext cx="2438400" cy="3048000"/>
            <a:chOff x="3840" y="1488"/>
            <a:chExt cx="1536" cy="1920"/>
          </a:xfrm>
        </p:grpSpPr>
        <p:sp>
          <p:nvSpPr>
            <p:cNvPr id="13320" name="Rectangle 5"/>
            <p:cNvSpPr>
              <a:spLocks noChangeArrowheads="1"/>
            </p:cNvSpPr>
            <p:nvPr/>
          </p:nvSpPr>
          <p:spPr bwMode="auto">
            <a:xfrm>
              <a:off x="3840" y="1872"/>
              <a:ext cx="1536" cy="15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69638" name="Text Box 6"/>
            <p:cNvSpPr txBox="1">
              <a:spLocks noChangeArrowheads="1"/>
            </p:cNvSpPr>
            <p:nvPr/>
          </p:nvSpPr>
          <p:spPr bwMode="auto">
            <a:xfrm>
              <a:off x="3991" y="1488"/>
              <a:ext cx="12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chemeClr val="tx2"/>
                  </a:solidFill>
                </a:rPr>
                <a:t>geometric series</a:t>
              </a:r>
            </a:p>
          </p:txBody>
        </p:sp>
        <p:sp>
          <p:nvSpPr>
            <p:cNvPr id="13322" name="Rectangle 7"/>
            <p:cNvSpPr>
              <a:spLocks noChangeArrowheads="1"/>
            </p:cNvSpPr>
            <p:nvPr/>
          </p:nvSpPr>
          <p:spPr bwMode="auto">
            <a:xfrm>
              <a:off x="4608" y="1872"/>
              <a:ext cx="768" cy="816"/>
            </a:xfrm>
            <a:prstGeom prst="rect">
              <a:avLst/>
            </a:prstGeom>
            <a:solidFill>
              <a:srgbClr val="8097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13323" name="Rectangle 8"/>
            <p:cNvSpPr>
              <a:spLocks noChangeArrowheads="1"/>
            </p:cNvSpPr>
            <p:nvPr/>
          </p:nvSpPr>
          <p:spPr bwMode="auto">
            <a:xfrm>
              <a:off x="3840" y="2640"/>
              <a:ext cx="1536" cy="768"/>
            </a:xfrm>
            <a:prstGeom prst="rect">
              <a:avLst/>
            </a:prstGeom>
            <a:solidFill>
              <a:srgbClr val="5674F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ko-KR" altLang="ko-KR">
                <a:solidFill>
                  <a:schemeClr val="tx2"/>
                </a:solidFill>
              </a:endParaRPr>
            </a:p>
          </p:txBody>
        </p:sp>
        <p:sp>
          <p:nvSpPr>
            <p:cNvPr id="13324" name="Rectangle 9"/>
            <p:cNvSpPr>
              <a:spLocks noChangeArrowheads="1"/>
            </p:cNvSpPr>
            <p:nvPr/>
          </p:nvSpPr>
          <p:spPr bwMode="auto">
            <a:xfrm>
              <a:off x="3840" y="1872"/>
              <a:ext cx="768" cy="38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>
                <a:solidFill>
                  <a:srgbClr val="000000"/>
                </a:solidFill>
              </a:endParaRPr>
            </a:p>
          </p:txBody>
        </p:sp>
        <p:sp>
          <p:nvSpPr>
            <p:cNvPr id="13325" name="Rectangle 10"/>
            <p:cNvSpPr>
              <a:spLocks noChangeArrowheads="1"/>
            </p:cNvSpPr>
            <p:nvPr/>
          </p:nvSpPr>
          <p:spPr bwMode="auto">
            <a:xfrm>
              <a:off x="3840" y="2256"/>
              <a:ext cx="384" cy="3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>
                <a:solidFill>
                  <a:schemeClr val="tx2"/>
                </a:solidFill>
              </a:endParaRPr>
            </a:p>
          </p:txBody>
        </p:sp>
        <p:sp>
          <p:nvSpPr>
            <p:cNvPr id="13326" name="Text Box 11"/>
            <p:cNvSpPr txBox="1">
              <a:spLocks noChangeArrowheads="1"/>
            </p:cNvSpPr>
            <p:nvPr/>
          </p:nvSpPr>
          <p:spPr bwMode="auto">
            <a:xfrm>
              <a:off x="3931" y="2304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rgbClr val="000000"/>
                  </a:solidFill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13327" name="Text Box 12"/>
            <p:cNvSpPr txBox="1">
              <a:spLocks noChangeArrowheads="1"/>
            </p:cNvSpPr>
            <p:nvPr/>
          </p:nvSpPr>
          <p:spPr bwMode="auto">
            <a:xfrm>
              <a:off x="4103" y="1920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rgbClr val="000000"/>
                  </a:solidFill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13328" name="Text Box 13"/>
            <p:cNvSpPr txBox="1">
              <a:spLocks noChangeArrowheads="1"/>
            </p:cNvSpPr>
            <p:nvPr/>
          </p:nvSpPr>
          <p:spPr bwMode="auto">
            <a:xfrm>
              <a:off x="4299" y="2304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rgbClr val="000000"/>
                  </a:solidFill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13329" name="Text Box 14"/>
            <p:cNvSpPr txBox="1">
              <a:spLocks noChangeArrowheads="1"/>
            </p:cNvSpPr>
            <p:nvPr/>
          </p:nvSpPr>
          <p:spPr bwMode="auto">
            <a:xfrm>
              <a:off x="4867" y="2096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rgbClr val="000000"/>
                  </a:solidFill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3330" name="Text Box 15"/>
            <p:cNvSpPr txBox="1">
              <a:spLocks noChangeArrowheads="1"/>
            </p:cNvSpPr>
            <p:nvPr/>
          </p:nvSpPr>
          <p:spPr bwMode="auto">
            <a:xfrm>
              <a:off x="4507" y="2864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rgbClr val="000000"/>
                  </a:solidFill>
                  <a:ea typeface="굴림" panose="020B0600000101010101" pitchFamily="50" charset="-127"/>
                </a:rPr>
                <a:t>8</a:t>
              </a:r>
            </a:p>
          </p:txBody>
        </p:sp>
      </p:grpSp>
      <p:sp>
        <p:nvSpPr>
          <p:cNvPr id="13319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376979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Array Lists</a:t>
            </a: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C369DE3-C191-488D-A689-9F61A6300CA4}" type="slidenum">
              <a:rPr lang="en-US" altLang="ko-KR" sz="1400"/>
              <a:pPr eaLnBrk="1" hangingPunct="1"/>
              <a:t>2</a:t>
            </a:fld>
            <a:endParaRPr lang="en-US" altLang="ko-KR" sz="1400"/>
          </a:p>
        </p:txBody>
      </p:sp>
      <p:sp>
        <p:nvSpPr>
          <p:cNvPr id="410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The Array List ADT</a:t>
            </a:r>
          </a:p>
        </p:txBody>
      </p:sp>
      <p:sp>
        <p:nvSpPr>
          <p:cNvPr id="3891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4876800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400" dirty="0"/>
              <a:t>The  </a:t>
            </a:r>
            <a:r>
              <a:rPr lang="en-US" sz="2400" dirty="0">
                <a:solidFill>
                  <a:srgbClr val="FF0000"/>
                </a:solidFill>
              </a:rPr>
              <a:t>Vector or Array List </a:t>
            </a:r>
            <a:r>
              <a:rPr lang="en-US" sz="2400" dirty="0"/>
              <a:t>ADT extends the notion of array </a:t>
            </a:r>
            <a:r>
              <a:rPr lang="en-US" sz="2400"/>
              <a:t>by 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storing </a:t>
            </a:r>
            <a:r>
              <a:rPr lang="en-US" sz="2400" dirty="0"/>
              <a:t>a sequence of objects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dirty="0"/>
              <a:t>An element can be accessed</a:t>
            </a:r>
            <a:r>
              <a:rPr lang="en-US" sz="2400"/>
              <a:t>, 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inserted </a:t>
            </a:r>
            <a:r>
              <a:rPr lang="en-US" sz="2400" dirty="0"/>
              <a:t>or removed </a:t>
            </a:r>
            <a:r>
              <a:rPr lang="en-US" sz="2400"/>
              <a:t>by 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specifying </a:t>
            </a:r>
            <a:r>
              <a:rPr lang="en-US" sz="2400" dirty="0"/>
              <a:t>its </a:t>
            </a:r>
            <a:r>
              <a:rPr lang="en-US" sz="2400" dirty="0">
                <a:solidFill>
                  <a:srgbClr val="FF0000"/>
                </a:solidFill>
              </a:rPr>
              <a:t>index</a:t>
            </a:r>
            <a:r>
              <a:rPr lang="en-US" sz="2400" dirty="0"/>
              <a:t> (number of elements preceding it)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dirty="0"/>
              <a:t>An exception is thrown if </a:t>
            </a:r>
            <a:r>
              <a:rPr lang="en-US" sz="2400"/>
              <a:t>an 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incorrect </a:t>
            </a:r>
            <a:r>
              <a:rPr lang="en-US" sz="2400" dirty="0"/>
              <a:t>index is given (e.g., a negative index)</a:t>
            </a:r>
          </a:p>
        </p:txBody>
      </p:sp>
      <p:sp>
        <p:nvSpPr>
          <p:cNvPr id="4102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638800" y="1674814"/>
            <a:ext cx="5715000" cy="4649787"/>
          </a:xfrm>
        </p:spPr>
        <p:txBody>
          <a:bodyPr/>
          <a:lstStyle/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Main methods:</a:t>
            </a:r>
          </a:p>
          <a:p>
            <a:pPr lvl="1" eaLnBrk="1" hangingPunct="1"/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at</a:t>
            </a:r>
            <a:r>
              <a:rPr lang="en-US" altLang="ko-KR" sz="2000">
                <a:ea typeface="굴림" panose="020B0600000101010101" pitchFamily="50" charset="-127"/>
              </a:rPr>
              <a:t>(integer i): returns the element at index i without removing it</a:t>
            </a:r>
          </a:p>
          <a:p>
            <a:pPr lvl="1" eaLnBrk="1" hangingPunct="1"/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set</a:t>
            </a:r>
            <a:r>
              <a:rPr lang="en-US" altLang="ko-KR" sz="2000">
                <a:ea typeface="굴림" panose="020B0600000101010101" pitchFamily="50" charset="-127"/>
              </a:rPr>
              <a:t>(integer i, object o): replace the element at index i with o</a:t>
            </a:r>
          </a:p>
          <a:p>
            <a:pPr lvl="1" eaLnBrk="1" hangingPunct="1"/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insert</a:t>
            </a:r>
            <a:r>
              <a:rPr lang="en-US" altLang="ko-KR" sz="2000">
                <a:ea typeface="굴림" panose="020B0600000101010101" pitchFamily="50" charset="-127"/>
              </a:rPr>
              <a:t>(integer i, object o): insert a new element o to have index i</a:t>
            </a:r>
          </a:p>
          <a:p>
            <a:pPr lvl="1" eaLnBrk="1" hangingPunct="1"/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erase</a:t>
            </a:r>
            <a:r>
              <a:rPr lang="en-US" altLang="ko-KR" sz="2000">
                <a:ea typeface="굴림" panose="020B0600000101010101" pitchFamily="50" charset="-127"/>
              </a:rPr>
              <a:t>(integer i): removes element at index i</a:t>
            </a:r>
          </a:p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Additional methods:</a:t>
            </a:r>
          </a:p>
          <a:p>
            <a:pPr lvl="1" eaLnBrk="1" hangingPunct="1"/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size</a:t>
            </a:r>
            <a:r>
              <a:rPr lang="en-US" altLang="ko-KR" sz="2000">
                <a:ea typeface="굴림" panose="020B0600000101010101" pitchFamily="50" charset="-127"/>
              </a:rPr>
              <a:t>()</a:t>
            </a:r>
          </a:p>
          <a:p>
            <a:pPr lvl="1" eaLnBrk="1" hangingPunct="1"/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empty</a:t>
            </a:r>
            <a:r>
              <a:rPr lang="en-US" altLang="ko-KR" sz="2000">
                <a:ea typeface="굴림" panose="020B0600000101010101" pitchFamily="50" charset="-127"/>
              </a:rPr>
              <a:t>()</a:t>
            </a:r>
          </a:p>
        </p:txBody>
      </p:sp>
      <p:sp>
        <p:nvSpPr>
          <p:cNvPr id="4103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20729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Example of Array List (Vector) ADT operations</a:t>
            </a:r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225" y="2034381"/>
            <a:ext cx="4019550" cy="393382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7F27-2A70-430F-A1FD-CC3A1476691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Array Lists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DE2A5C6-0356-4229-8BB0-A30E6B72926E}" type="slidenum">
              <a:rPr lang="en-US" altLang="ko-KR" sz="1400"/>
              <a:pPr eaLnBrk="1" hangingPunct="1"/>
              <a:t>4</a:t>
            </a:fld>
            <a:endParaRPr lang="en-US" altLang="ko-KR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Array-based Implementation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1752600"/>
            <a:ext cx="7543800" cy="3352800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Use an array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  <a:r>
              <a:rPr lang="en-US" altLang="ko-KR" sz="2400">
                <a:ea typeface="굴림" panose="020B0600000101010101" pitchFamily="50" charset="-127"/>
              </a:rPr>
              <a:t> of size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endParaRPr lang="en-US" altLang="ko-KR" sz="2400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A variable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>
                <a:ea typeface="굴림" panose="020B0600000101010101" pitchFamily="50" charset="-127"/>
              </a:rPr>
              <a:t> keeps track of the size of the array list (number of elements stored)</a:t>
            </a:r>
          </a:p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Operation </a:t>
            </a:r>
            <a:r>
              <a:rPr lang="en-US" altLang="ko-KR" sz="2400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at</a:t>
            </a:r>
            <a:r>
              <a:rPr lang="en-US" altLang="ko-KR" sz="2400">
                <a:ea typeface="굴림" panose="020B0600000101010101" pitchFamily="50" charset="-127"/>
              </a:rPr>
              <a:t>(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2400">
                <a:ea typeface="굴림" panose="020B0600000101010101" pitchFamily="50" charset="-127"/>
              </a:rPr>
              <a:t>) is implemented in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(1)</a:t>
            </a:r>
            <a:r>
              <a:rPr lang="en-US" altLang="ko-KR" sz="2400">
                <a:ea typeface="굴림" panose="020B0600000101010101" pitchFamily="50" charset="-127"/>
              </a:rPr>
              <a:t> time by returning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[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]</a:t>
            </a:r>
          </a:p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Operation </a:t>
            </a:r>
            <a:r>
              <a:rPr lang="en-US" altLang="ko-KR" sz="2400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set</a:t>
            </a:r>
            <a:r>
              <a:rPr lang="en-US" altLang="ko-KR" sz="2400">
                <a:ea typeface="굴림" panose="020B0600000101010101" pitchFamily="50" charset="-127"/>
              </a:rPr>
              <a:t>(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i,o</a:t>
            </a:r>
            <a:r>
              <a:rPr lang="en-US" altLang="ko-KR" sz="2400">
                <a:ea typeface="굴림" panose="020B0600000101010101" pitchFamily="50" charset="-127"/>
              </a:rPr>
              <a:t>) is implemented in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(1)</a:t>
            </a:r>
            <a:r>
              <a:rPr lang="en-US" altLang="ko-KR" sz="2400">
                <a:ea typeface="굴림" panose="020B0600000101010101" pitchFamily="50" charset="-127"/>
              </a:rPr>
              <a:t> time by performing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  <a:r>
              <a:rPr lang="en-US" altLang="ko-KR" sz="2400" b="1">
                <a:latin typeface="Times New Roman" panose="02020603050405020304" pitchFamily="18" charset="0"/>
                <a:ea typeface="굴림" panose="020B0600000101010101" pitchFamily="50" charset="-127"/>
              </a:rPr>
              <a:t>[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2400" b="1">
                <a:latin typeface="Times New Roman" panose="02020603050405020304" pitchFamily="18" charset="0"/>
                <a:ea typeface="굴림" panose="020B0600000101010101" pitchFamily="50" charset="-127"/>
              </a:rPr>
              <a:t>]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 = o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eaLnBrk="1" hangingPunct="1"/>
            <a:endParaRPr lang="en-US" altLang="ko-KR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150" name="Rectangle 58"/>
          <p:cNvSpPr>
            <a:spLocks noChangeArrowheads="1"/>
          </p:cNvSpPr>
          <p:nvPr/>
        </p:nvSpPr>
        <p:spPr bwMode="auto">
          <a:xfrm>
            <a:off x="3048001" y="5181600"/>
            <a:ext cx="29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  <a:endParaRPr lang="en-US" altLang="ko-KR" b="1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sp>
        <p:nvSpPr>
          <p:cNvPr id="6151" name="Rectangle 59"/>
          <p:cNvSpPr>
            <a:spLocks noChangeArrowheads="1"/>
          </p:cNvSpPr>
          <p:nvPr/>
        </p:nvSpPr>
        <p:spPr bwMode="auto">
          <a:xfrm>
            <a:off x="3581400" y="557053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sp>
        <p:nvSpPr>
          <p:cNvPr id="6152" name="Rectangle 60"/>
          <p:cNvSpPr>
            <a:spLocks noChangeArrowheads="1"/>
          </p:cNvSpPr>
          <p:nvPr/>
        </p:nvSpPr>
        <p:spPr bwMode="auto">
          <a:xfrm>
            <a:off x="3886200" y="557053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endParaRPr lang="en-US" altLang="ko-KR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sp>
        <p:nvSpPr>
          <p:cNvPr id="6153" name="Rectangle 61"/>
          <p:cNvSpPr>
            <a:spLocks noChangeArrowheads="1"/>
          </p:cNvSpPr>
          <p:nvPr/>
        </p:nvSpPr>
        <p:spPr bwMode="auto">
          <a:xfrm>
            <a:off x="4191000" y="557053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endParaRPr lang="en-US" altLang="ko-KR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sp>
        <p:nvSpPr>
          <p:cNvPr id="6154" name="Rectangle 65"/>
          <p:cNvSpPr>
            <a:spLocks noChangeArrowheads="1"/>
          </p:cNvSpPr>
          <p:nvPr/>
        </p:nvSpPr>
        <p:spPr bwMode="auto">
          <a:xfrm>
            <a:off x="6858001" y="5570538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endParaRPr lang="en-US" altLang="ko-KR" b="1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sp>
        <p:nvSpPr>
          <p:cNvPr id="6155" name="Rectangle 82"/>
          <p:cNvSpPr>
            <a:spLocks noChangeArrowheads="1"/>
          </p:cNvSpPr>
          <p:nvPr/>
        </p:nvSpPr>
        <p:spPr bwMode="auto">
          <a:xfrm>
            <a:off x="3505200" y="5257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ko-KR" altLang="ko-KR"/>
          </a:p>
        </p:txBody>
      </p:sp>
      <p:sp>
        <p:nvSpPr>
          <p:cNvPr id="6156" name="Rectangle 83"/>
          <p:cNvSpPr>
            <a:spLocks noChangeArrowheads="1"/>
          </p:cNvSpPr>
          <p:nvPr/>
        </p:nvSpPr>
        <p:spPr bwMode="auto">
          <a:xfrm>
            <a:off x="3810000" y="5257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57" name="Rectangle 84"/>
          <p:cNvSpPr>
            <a:spLocks noChangeArrowheads="1"/>
          </p:cNvSpPr>
          <p:nvPr/>
        </p:nvSpPr>
        <p:spPr bwMode="auto">
          <a:xfrm>
            <a:off x="4114800" y="5257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58" name="Rectangle 85"/>
          <p:cNvSpPr>
            <a:spLocks noChangeArrowheads="1"/>
          </p:cNvSpPr>
          <p:nvPr/>
        </p:nvSpPr>
        <p:spPr bwMode="auto">
          <a:xfrm>
            <a:off x="4419600" y="5257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59" name="Rectangle 86"/>
          <p:cNvSpPr>
            <a:spLocks noChangeArrowheads="1"/>
          </p:cNvSpPr>
          <p:nvPr/>
        </p:nvSpPr>
        <p:spPr bwMode="auto">
          <a:xfrm>
            <a:off x="4724400" y="5257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60" name="Rectangle 87"/>
          <p:cNvSpPr>
            <a:spLocks noChangeArrowheads="1"/>
          </p:cNvSpPr>
          <p:nvPr/>
        </p:nvSpPr>
        <p:spPr bwMode="auto">
          <a:xfrm>
            <a:off x="5029200" y="5257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61" name="Rectangle 88"/>
          <p:cNvSpPr>
            <a:spLocks noChangeArrowheads="1"/>
          </p:cNvSpPr>
          <p:nvPr/>
        </p:nvSpPr>
        <p:spPr bwMode="auto">
          <a:xfrm>
            <a:off x="5334000" y="5257800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ko-KR" altLang="ko-KR"/>
          </a:p>
        </p:txBody>
      </p:sp>
      <p:sp>
        <p:nvSpPr>
          <p:cNvPr id="6162" name="Rectangle 89"/>
          <p:cNvSpPr>
            <a:spLocks noChangeArrowheads="1"/>
          </p:cNvSpPr>
          <p:nvPr/>
        </p:nvSpPr>
        <p:spPr bwMode="auto">
          <a:xfrm>
            <a:off x="5638800" y="5257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63" name="Rectangle 90"/>
          <p:cNvSpPr>
            <a:spLocks noChangeArrowheads="1"/>
          </p:cNvSpPr>
          <p:nvPr/>
        </p:nvSpPr>
        <p:spPr bwMode="auto">
          <a:xfrm>
            <a:off x="5943600" y="5257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64" name="Rectangle 91"/>
          <p:cNvSpPr>
            <a:spLocks noChangeArrowheads="1"/>
          </p:cNvSpPr>
          <p:nvPr/>
        </p:nvSpPr>
        <p:spPr bwMode="auto">
          <a:xfrm>
            <a:off x="6248400" y="5257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65" name="Rectangle 92"/>
          <p:cNvSpPr>
            <a:spLocks noChangeArrowheads="1"/>
          </p:cNvSpPr>
          <p:nvPr/>
        </p:nvSpPr>
        <p:spPr bwMode="auto">
          <a:xfrm>
            <a:off x="6553200" y="5257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66" name="Rectangle 93"/>
          <p:cNvSpPr>
            <a:spLocks noChangeArrowheads="1"/>
          </p:cNvSpPr>
          <p:nvPr/>
        </p:nvSpPr>
        <p:spPr bwMode="auto">
          <a:xfrm>
            <a:off x="6858000" y="5257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67" name="Rectangle 94"/>
          <p:cNvSpPr>
            <a:spLocks noChangeArrowheads="1"/>
          </p:cNvSpPr>
          <p:nvPr/>
        </p:nvSpPr>
        <p:spPr bwMode="auto">
          <a:xfrm>
            <a:off x="7162800" y="5257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68" name="Rectangle 95"/>
          <p:cNvSpPr>
            <a:spLocks noChangeArrowheads="1"/>
          </p:cNvSpPr>
          <p:nvPr/>
        </p:nvSpPr>
        <p:spPr bwMode="auto">
          <a:xfrm>
            <a:off x="7467600" y="5257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69" name="Rectangle 96"/>
          <p:cNvSpPr>
            <a:spLocks noChangeArrowheads="1"/>
          </p:cNvSpPr>
          <p:nvPr/>
        </p:nvSpPr>
        <p:spPr bwMode="auto">
          <a:xfrm>
            <a:off x="7772400" y="5257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70" name="Rectangle 97"/>
          <p:cNvSpPr>
            <a:spLocks noChangeArrowheads="1"/>
          </p:cNvSpPr>
          <p:nvPr/>
        </p:nvSpPr>
        <p:spPr bwMode="auto">
          <a:xfrm>
            <a:off x="8077200" y="5257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71" name="Rectangle 98"/>
          <p:cNvSpPr>
            <a:spLocks noChangeArrowheads="1"/>
          </p:cNvSpPr>
          <p:nvPr/>
        </p:nvSpPr>
        <p:spPr bwMode="auto">
          <a:xfrm>
            <a:off x="8382000" y="5257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72" name="Rectangle 130"/>
          <p:cNvSpPr>
            <a:spLocks noChangeArrowheads="1"/>
          </p:cNvSpPr>
          <p:nvPr/>
        </p:nvSpPr>
        <p:spPr bwMode="auto">
          <a:xfrm>
            <a:off x="5334001" y="5578475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endParaRPr lang="en-US" altLang="ko-KR" b="1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sp>
        <p:nvSpPr>
          <p:cNvPr id="6173" name="Date Placeholder 2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15914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7F27-2A70-430F-A1FD-CC3A14766912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350" y="3153569"/>
            <a:ext cx="65913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8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Array Lists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769FE61-80C2-4DE5-95A0-3A1C72C11732}" type="slidenum">
              <a:rPr lang="en-US" altLang="ko-KR" sz="1400"/>
              <a:pPr eaLnBrk="1" hangingPunct="1"/>
              <a:t>6</a:t>
            </a:fld>
            <a:endParaRPr lang="en-US" altLang="ko-KR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Insertion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40346" y="1452880"/>
            <a:ext cx="9635109" cy="152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In operation </a:t>
            </a:r>
            <a:r>
              <a:rPr lang="en-US" altLang="ko-KR" sz="2400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insert</a:t>
            </a:r>
            <a:r>
              <a:rPr lang="en-US" altLang="ko-KR" sz="2400">
                <a:ea typeface="굴림" panose="020B0600000101010101" pitchFamily="50" charset="-127"/>
              </a:rPr>
              <a:t>(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2400" b="1">
                <a:latin typeface="Times New Roman" panose="02020603050405020304" pitchFamily="18" charset="0"/>
                <a:ea typeface="굴림" panose="020B0600000101010101" pitchFamily="50" charset="-127"/>
              </a:rPr>
              <a:t>,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 o</a:t>
            </a:r>
            <a:r>
              <a:rPr lang="en-US" altLang="ko-KR" sz="2400">
                <a:ea typeface="굴림" panose="020B0600000101010101" pitchFamily="50" charset="-127"/>
              </a:rPr>
              <a:t>), we need to make room for the new element by shifting forward the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n </a:t>
            </a:r>
            <a:r>
              <a:rPr lang="en-US" altLang="ko-KR" sz="2400">
                <a:latin typeface="Symbol" panose="05050102010706020507" pitchFamily="18" charset="2"/>
                <a:ea typeface="굴림" panose="020B0600000101010101" pitchFamily="50" charset="-127"/>
              </a:rPr>
              <a:t>-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 i</a:t>
            </a:r>
            <a:r>
              <a:rPr lang="en-US" altLang="ko-KR" sz="2400">
                <a:ea typeface="굴림" panose="020B0600000101010101" pitchFamily="50" charset="-127"/>
              </a:rPr>
              <a:t> elements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[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], …,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[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n </a:t>
            </a:r>
            <a:r>
              <a:rPr lang="en-US" altLang="ko-KR" sz="2400">
                <a:latin typeface="Symbol" panose="05050102010706020507" pitchFamily="18" charset="2"/>
                <a:ea typeface="굴림" panose="020B0600000101010101" pitchFamily="50" charset="-127"/>
              </a:rPr>
              <a:t>-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In the worst case (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i </a:t>
            </a:r>
            <a:r>
              <a:rPr lang="en-US" altLang="ko-KR" sz="2400">
                <a:latin typeface="Symbol" panose="05050102010706020507" pitchFamily="18" charset="2"/>
                <a:ea typeface="굴림" panose="020B0600000101010101" pitchFamily="50" charset="-127"/>
              </a:rPr>
              <a:t>=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r>
              <a:rPr lang="en-US" altLang="ko-KR" sz="2400">
                <a:ea typeface="굴림" panose="020B0600000101010101" pitchFamily="50" charset="-127"/>
              </a:rPr>
              <a:t>), this takes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2400">
                <a:ea typeface="굴림" panose="020B0600000101010101" pitchFamily="50" charset="-127"/>
              </a:rPr>
              <a:t> time</a:t>
            </a:r>
          </a:p>
        </p:txBody>
      </p:sp>
      <p:sp>
        <p:nvSpPr>
          <p:cNvPr id="7174" name="Rectangle 55"/>
          <p:cNvSpPr>
            <a:spLocks noChangeArrowheads="1"/>
          </p:cNvSpPr>
          <p:nvPr/>
        </p:nvSpPr>
        <p:spPr bwMode="auto">
          <a:xfrm>
            <a:off x="558801" y="3140511"/>
            <a:ext cx="29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  <a:endParaRPr lang="en-US" altLang="ko-KR" b="1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sp>
        <p:nvSpPr>
          <p:cNvPr id="7175" name="Rectangle 56"/>
          <p:cNvSpPr>
            <a:spLocks noChangeArrowheads="1"/>
          </p:cNvSpPr>
          <p:nvPr/>
        </p:nvSpPr>
        <p:spPr bwMode="auto">
          <a:xfrm>
            <a:off x="1092200" y="3529449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sp>
        <p:nvSpPr>
          <p:cNvPr id="7176" name="Rectangle 57"/>
          <p:cNvSpPr>
            <a:spLocks noChangeArrowheads="1"/>
          </p:cNvSpPr>
          <p:nvPr/>
        </p:nvSpPr>
        <p:spPr bwMode="auto">
          <a:xfrm>
            <a:off x="1397000" y="3529449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endParaRPr lang="en-US" altLang="ko-KR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sp>
        <p:nvSpPr>
          <p:cNvPr id="7177" name="Rectangle 58"/>
          <p:cNvSpPr>
            <a:spLocks noChangeArrowheads="1"/>
          </p:cNvSpPr>
          <p:nvPr/>
        </p:nvSpPr>
        <p:spPr bwMode="auto">
          <a:xfrm>
            <a:off x="1701800" y="3529449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endParaRPr lang="en-US" altLang="ko-KR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sp>
        <p:nvSpPr>
          <p:cNvPr id="7178" name="Rectangle 59"/>
          <p:cNvSpPr>
            <a:spLocks noChangeArrowheads="1"/>
          </p:cNvSpPr>
          <p:nvPr/>
        </p:nvSpPr>
        <p:spPr bwMode="auto">
          <a:xfrm>
            <a:off x="4368801" y="3529449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endParaRPr lang="en-US" altLang="ko-KR" b="1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sp>
        <p:nvSpPr>
          <p:cNvPr id="7179" name="Rectangle 60"/>
          <p:cNvSpPr>
            <a:spLocks noChangeArrowheads="1"/>
          </p:cNvSpPr>
          <p:nvPr/>
        </p:nvSpPr>
        <p:spPr bwMode="auto">
          <a:xfrm>
            <a:off x="1016000" y="3216711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ko-KR" altLang="ko-KR"/>
          </a:p>
        </p:txBody>
      </p:sp>
      <p:sp>
        <p:nvSpPr>
          <p:cNvPr id="7180" name="Rectangle 61"/>
          <p:cNvSpPr>
            <a:spLocks noChangeArrowheads="1"/>
          </p:cNvSpPr>
          <p:nvPr/>
        </p:nvSpPr>
        <p:spPr bwMode="auto">
          <a:xfrm>
            <a:off x="1320800" y="3216711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181" name="Rectangle 62"/>
          <p:cNvSpPr>
            <a:spLocks noChangeArrowheads="1"/>
          </p:cNvSpPr>
          <p:nvPr/>
        </p:nvSpPr>
        <p:spPr bwMode="auto">
          <a:xfrm>
            <a:off x="1625600" y="3216711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182" name="Rectangle 63"/>
          <p:cNvSpPr>
            <a:spLocks noChangeArrowheads="1"/>
          </p:cNvSpPr>
          <p:nvPr/>
        </p:nvSpPr>
        <p:spPr bwMode="auto">
          <a:xfrm>
            <a:off x="1930400" y="3216711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183" name="Rectangle 64"/>
          <p:cNvSpPr>
            <a:spLocks noChangeArrowheads="1"/>
          </p:cNvSpPr>
          <p:nvPr/>
        </p:nvSpPr>
        <p:spPr bwMode="auto">
          <a:xfrm>
            <a:off x="2235200" y="3216711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184" name="Rectangle 65"/>
          <p:cNvSpPr>
            <a:spLocks noChangeArrowheads="1"/>
          </p:cNvSpPr>
          <p:nvPr/>
        </p:nvSpPr>
        <p:spPr bwMode="auto">
          <a:xfrm>
            <a:off x="2540000" y="3216711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185" name="Rectangle 66"/>
          <p:cNvSpPr>
            <a:spLocks noChangeArrowheads="1"/>
          </p:cNvSpPr>
          <p:nvPr/>
        </p:nvSpPr>
        <p:spPr bwMode="auto">
          <a:xfrm>
            <a:off x="2844800" y="3216711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ko-KR" altLang="ko-KR"/>
          </a:p>
        </p:txBody>
      </p:sp>
      <p:sp>
        <p:nvSpPr>
          <p:cNvPr id="7186" name="Rectangle 67"/>
          <p:cNvSpPr>
            <a:spLocks noChangeArrowheads="1"/>
          </p:cNvSpPr>
          <p:nvPr/>
        </p:nvSpPr>
        <p:spPr bwMode="auto">
          <a:xfrm>
            <a:off x="3149600" y="3216711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187" name="Rectangle 68"/>
          <p:cNvSpPr>
            <a:spLocks noChangeArrowheads="1"/>
          </p:cNvSpPr>
          <p:nvPr/>
        </p:nvSpPr>
        <p:spPr bwMode="auto">
          <a:xfrm>
            <a:off x="3454400" y="3216711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188" name="Rectangle 69"/>
          <p:cNvSpPr>
            <a:spLocks noChangeArrowheads="1"/>
          </p:cNvSpPr>
          <p:nvPr/>
        </p:nvSpPr>
        <p:spPr bwMode="auto">
          <a:xfrm>
            <a:off x="3759200" y="3216711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189" name="Rectangle 70"/>
          <p:cNvSpPr>
            <a:spLocks noChangeArrowheads="1"/>
          </p:cNvSpPr>
          <p:nvPr/>
        </p:nvSpPr>
        <p:spPr bwMode="auto">
          <a:xfrm>
            <a:off x="4064000" y="3216711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190" name="Rectangle 71"/>
          <p:cNvSpPr>
            <a:spLocks noChangeArrowheads="1"/>
          </p:cNvSpPr>
          <p:nvPr/>
        </p:nvSpPr>
        <p:spPr bwMode="auto">
          <a:xfrm>
            <a:off x="4368800" y="3216711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191" name="Rectangle 72"/>
          <p:cNvSpPr>
            <a:spLocks noChangeArrowheads="1"/>
          </p:cNvSpPr>
          <p:nvPr/>
        </p:nvSpPr>
        <p:spPr bwMode="auto">
          <a:xfrm>
            <a:off x="4673600" y="3216711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192" name="Rectangle 73"/>
          <p:cNvSpPr>
            <a:spLocks noChangeArrowheads="1"/>
          </p:cNvSpPr>
          <p:nvPr/>
        </p:nvSpPr>
        <p:spPr bwMode="auto">
          <a:xfrm>
            <a:off x="4978400" y="3216711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193" name="Rectangle 74"/>
          <p:cNvSpPr>
            <a:spLocks noChangeArrowheads="1"/>
          </p:cNvSpPr>
          <p:nvPr/>
        </p:nvSpPr>
        <p:spPr bwMode="auto">
          <a:xfrm>
            <a:off x="5283200" y="3216711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194" name="Rectangle 75"/>
          <p:cNvSpPr>
            <a:spLocks noChangeArrowheads="1"/>
          </p:cNvSpPr>
          <p:nvPr/>
        </p:nvSpPr>
        <p:spPr bwMode="auto">
          <a:xfrm>
            <a:off x="5588000" y="3216711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195" name="Rectangle 76"/>
          <p:cNvSpPr>
            <a:spLocks noChangeArrowheads="1"/>
          </p:cNvSpPr>
          <p:nvPr/>
        </p:nvSpPr>
        <p:spPr bwMode="auto">
          <a:xfrm>
            <a:off x="5892800" y="3216711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196" name="Rectangle 77"/>
          <p:cNvSpPr>
            <a:spLocks noChangeArrowheads="1"/>
          </p:cNvSpPr>
          <p:nvPr/>
        </p:nvSpPr>
        <p:spPr bwMode="auto">
          <a:xfrm>
            <a:off x="2844801" y="3537386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endParaRPr lang="en-US" altLang="ko-KR" b="1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sp>
        <p:nvSpPr>
          <p:cNvPr id="7197" name="Rectangle 78"/>
          <p:cNvSpPr>
            <a:spLocks noChangeArrowheads="1"/>
          </p:cNvSpPr>
          <p:nvPr/>
        </p:nvSpPr>
        <p:spPr bwMode="auto">
          <a:xfrm>
            <a:off x="558801" y="4054911"/>
            <a:ext cx="29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  <a:endParaRPr lang="en-US" altLang="ko-KR" b="1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sp>
        <p:nvSpPr>
          <p:cNvPr id="7198" name="Rectangle 79"/>
          <p:cNvSpPr>
            <a:spLocks noChangeArrowheads="1"/>
          </p:cNvSpPr>
          <p:nvPr/>
        </p:nvSpPr>
        <p:spPr bwMode="auto">
          <a:xfrm>
            <a:off x="1092200" y="4443849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sp>
        <p:nvSpPr>
          <p:cNvPr id="7199" name="Rectangle 80"/>
          <p:cNvSpPr>
            <a:spLocks noChangeArrowheads="1"/>
          </p:cNvSpPr>
          <p:nvPr/>
        </p:nvSpPr>
        <p:spPr bwMode="auto">
          <a:xfrm>
            <a:off x="1397000" y="4443849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endParaRPr lang="en-US" altLang="ko-KR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sp>
        <p:nvSpPr>
          <p:cNvPr id="7200" name="Rectangle 81"/>
          <p:cNvSpPr>
            <a:spLocks noChangeArrowheads="1"/>
          </p:cNvSpPr>
          <p:nvPr/>
        </p:nvSpPr>
        <p:spPr bwMode="auto">
          <a:xfrm>
            <a:off x="1701800" y="4443849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endParaRPr lang="en-US" altLang="ko-KR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sp>
        <p:nvSpPr>
          <p:cNvPr id="7201" name="Rectangle 82"/>
          <p:cNvSpPr>
            <a:spLocks noChangeArrowheads="1"/>
          </p:cNvSpPr>
          <p:nvPr/>
        </p:nvSpPr>
        <p:spPr bwMode="auto">
          <a:xfrm>
            <a:off x="4368801" y="4443849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endParaRPr lang="en-US" altLang="ko-KR" b="1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sp>
        <p:nvSpPr>
          <p:cNvPr id="7202" name="Rectangle 83"/>
          <p:cNvSpPr>
            <a:spLocks noChangeArrowheads="1"/>
          </p:cNvSpPr>
          <p:nvPr/>
        </p:nvSpPr>
        <p:spPr bwMode="auto">
          <a:xfrm>
            <a:off x="1016000" y="4131111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ko-KR" altLang="ko-KR"/>
          </a:p>
        </p:txBody>
      </p:sp>
      <p:sp>
        <p:nvSpPr>
          <p:cNvPr id="7203" name="Rectangle 84"/>
          <p:cNvSpPr>
            <a:spLocks noChangeArrowheads="1"/>
          </p:cNvSpPr>
          <p:nvPr/>
        </p:nvSpPr>
        <p:spPr bwMode="auto">
          <a:xfrm>
            <a:off x="1320800" y="4131111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04" name="Rectangle 85"/>
          <p:cNvSpPr>
            <a:spLocks noChangeArrowheads="1"/>
          </p:cNvSpPr>
          <p:nvPr/>
        </p:nvSpPr>
        <p:spPr bwMode="auto">
          <a:xfrm>
            <a:off x="1625600" y="4131111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05" name="Rectangle 86"/>
          <p:cNvSpPr>
            <a:spLocks noChangeArrowheads="1"/>
          </p:cNvSpPr>
          <p:nvPr/>
        </p:nvSpPr>
        <p:spPr bwMode="auto">
          <a:xfrm>
            <a:off x="1930400" y="4131111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06" name="Rectangle 87"/>
          <p:cNvSpPr>
            <a:spLocks noChangeArrowheads="1"/>
          </p:cNvSpPr>
          <p:nvPr/>
        </p:nvSpPr>
        <p:spPr bwMode="auto">
          <a:xfrm>
            <a:off x="2235200" y="4131111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07" name="Rectangle 88"/>
          <p:cNvSpPr>
            <a:spLocks noChangeArrowheads="1"/>
          </p:cNvSpPr>
          <p:nvPr/>
        </p:nvSpPr>
        <p:spPr bwMode="auto">
          <a:xfrm>
            <a:off x="2540000" y="4131111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08" name="Rectangle 89"/>
          <p:cNvSpPr>
            <a:spLocks noChangeArrowheads="1"/>
          </p:cNvSpPr>
          <p:nvPr/>
        </p:nvSpPr>
        <p:spPr bwMode="auto">
          <a:xfrm>
            <a:off x="2844800" y="4131111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ko-KR" altLang="ko-KR"/>
          </a:p>
        </p:txBody>
      </p:sp>
      <p:sp>
        <p:nvSpPr>
          <p:cNvPr id="7209" name="Rectangle 90"/>
          <p:cNvSpPr>
            <a:spLocks noChangeArrowheads="1"/>
          </p:cNvSpPr>
          <p:nvPr/>
        </p:nvSpPr>
        <p:spPr bwMode="auto">
          <a:xfrm>
            <a:off x="3149600" y="4131111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10" name="Rectangle 91"/>
          <p:cNvSpPr>
            <a:spLocks noChangeArrowheads="1"/>
          </p:cNvSpPr>
          <p:nvPr/>
        </p:nvSpPr>
        <p:spPr bwMode="auto">
          <a:xfrm>
            <a:off x="3454400" y="4131111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11" name="Rectangle 92"/>
          <p:cNvSpPr>
            <a:spLocks noChangeArrowheads="1"/>
          </p:cNvSpPr>
          <p:nvPr/>
        </p:nvSpPr>
        <p:spPr bwMode="auto">
          <a:xfrm>
            <a:off x="3759200" y="4131111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12" name="Rectangle 93"/>
          <p:cNvSpPr>
            <a:spLocks noChangeArrowheads="1"/>
          </p:cNvSpPr>
          <p:nvPr/>
        </p:nvSpPr>
        <p:spPr bwMode="auto">
          <a:xfrm>
            <a:off x="4064000" y="4131111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13" name="Rectangle 94"/>
          <p:cNvSpPr>
            <a:spLocks noChangeArrowheads="1"/>
          </p:cNvSpPr>
          <p:nvPr/>
        </p:nvSpPr>
        <p:spPr bwMode="auto">
          <a:xfrm>
            <a:off x="4368800" y="4131111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14" name="Rectangle 95"/>
          <p:cNvSpPr>
            <a:spLocks noChangeArrowheads="1"/>
          </p:cNvSpPr>
          <p:nvPr/>
        </p:nvSpPr>
        <p:spPr bwMode="auto">
          <a:xfrm>
            <a:off x="4673600" y="4131111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15" name="Rectangle 96"/>
          <p:cNvSpPr>
            <a:spLocks noChangeArrowheads="1"/>
          </p:cNvSpPr>
          <p:nvPr/>
        </p:nvSpPr>
        <p:spPr bwMode="auto">
          <a:xfrm>
            <a:off x="4978400" y="4131111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16" name="Rectangle 97"/>
          <p:cNvSpPr>
            <a:spLocks noChangeArrowheads="1"/>
          </p:cNvSpPr>
          <p:nvPr/>
        </p:nvSpPr>
        <p:spPr bwMode="auto">
          <a:xfrm>
            <a:off x="5283200" y="4131111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17" name="Rectangle 98"/>
          <p:cNvSpPr>
            <a:spLocks noChangeArrowheads="1"/>
          </p:cNvSpPr>
          <p:nvPr/>
        </p:nvSpPr>
        <p:spPr bwMode="auto">
          <a:xfrm>
            <a:off x="5588000" y="4131111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18" name="Rectangle 99"/>
          <p:cNvSpPr>
            <a:spLocks noChangeArrowheads="1"/>
          </p:cNvSpPr>
          <p:nvPr/>
        </p:nvSpPr>
        <p:spPr bwMode="auto">
          <a:xfrm>
            <a:off x="5892800" y="4131111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19" name="Rectangle 100"/>
          <p:cNvSpPr>
            <a:spLocks noChangeArrowheads="1"/>
          </p:cNvSpPr>
          <p:nvPr/>
        </p:nvSpPr>
        <p:spPr bwMode="auto">
          <a:xfrm>
            <a:off x="2844801" y="4451786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endParaRPr lang="en-US" altLang="ko-KR" b="1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sp>
        <p:nvSpPr>
          <p:cNvPr id="7220" name="Rectangle 101"/>
          <p:cNvSpPr>
            <a:spLocks noChangeArrowheads="1"/>
          </p:cNvSpPr>
          <p:nvPr/>
        </p:nvSpPr>
        <p:spPr bwMode="auto">
          <a:xfrm>
            <a:off x="558801" y="4969311"/>
            <a:ext cx="29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  <a:endParaRPr lang="en-US" altLang="ko-KR" b="1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sp>
        <p:nvSpPr>
          <p:cNvPr id="7221" name="Rectangle 102"/>
          <p:cNvSpPr>
            <a:spLocks noChangeArrowheads="1"/>
          </p:cNvSpPr>
          <p:nvPr/>
        </p:nvSpPr>
        <p:spPr bwMode="auto">
          <a:xfrm>
            <a:off x="1092200" y="5358249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endParaRPr lang="en-US" altLang="ko-KR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sp>
        <p:nvSpPr>
          <p:cNvPr id="7222" name="Rectangle 103"/>
          <p:cNvSpPr>
            <a:spLocks noChangeArrowheads="1"/>
          </p:cNvSpPr>
          <p:nvPr/>
        </p:nvSpPr>
        <p:spPr bwMode="auto">
          <a:xfrm>
            <a:off x="1397000" y="5358249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endParaRPr lang="en-US" altLang="ko-KR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sp>
        <p:nvSpPr>
          <p:cNvPr id="7223" name="Rectangle 104"/>
          <p:cNvSpPr>
            <a:spLocks noChangeArrowheads="1"/>
          </p:cNvSpPr>
          <p:nvPr/>
        </p:nvSpPr>
        <p:spPr bwMode="auto">
          <a:xfrm>
            <a:off x="1701800" y="5358249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endParaRPr lang="en-US" altLang="ko-KR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sp>
        <p:nvSpPr>
          <p:cNvPr id="7224" name="Rectangle 105"/>
          <p:cNvSpPr>
            <a:spLocks noChangeArrowheads="1"/>
          </p:cNvSpPr>
          <p:nvPr/>
        </p:nvSpPr>
        <p:spPr bwMode="auto">
          <a:xfrm>
            <a:off x="4699001" y="5358249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endParaRPr lang="en-US" altLang="ko-KR" b="1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sp>
        <p:nvSpPr>
          <p:cNvPr id="7225" name="Rectangle 106"/>
          <p:cNvSpPr>
            <a:spLocks noChangeArrowheads="1"/>
          </p:cNvSpPr>
          <p:nvPr/>
        </p:nvSpPr>
        <p:spPr bwMode="auto">
          <a:xfrm>
            <a:off x="1016000" y="5045511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ko-KR" altLang="ko-KR"/>
          </a:p>
        </p:txBody>
      </p:sp>
      <p:sp>
        <p:nvSpPr>
          <p:cNvPr id="7226" name="Rectangle 107"/>
          <p:cNvSpPr>
            <a:spLocks noChangeArrowheads="1"/>
          </p:cNvSpPr>
          <p:nvPr/>
        </p:nvSpPr>
        <p:spPr bwMode="auto">
          <a:xfrm>
            <a:off x="1320800" y="5045511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27" name="Rectangle 108"/>
          <p:cNvSpPr>
            <a:spLocks noChangeArrowheads="1"/>
          </p:cNvSpPr>
          <p:nvPr/>
        </p:nvSpPr>
        <p:spPr bwMode="auto">
          <a:xfrm>
            <a:off x="1625600" y="5045511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28" name="Rectangle 109"/>
          <p:cNvSpPr>
            <a:spLocks noChangeArrowheads="1"/>
          </p:cNvSpPr>
          <p:nvPr/>
        </p:nvSpPr>
        <p:spPr bwMode="auto">
          <a:xfrm>
            <a:off x="1930400" y="5045511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29" name="Rectangle 110"/>
          <p:cNvSpPr>
            <a:spLocks noChangeArrowheads="1"/>
          </p:cNvSpPr>
          <p:nvPr/>
        </p:nvSpPr>
        <p:spPr bwMode="auto">
          <a:xfrm>
            <a:off x="2235200" y="5045511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30" name="Rectangle 111"/>
          <p:cNvSpPr>
            <a:spLocks noChangeArrowheads="1"/>
          </p:cNvSpPr>
          <p:nvPr/>
        </p:nvSpPr>
        <p:spPr bwMode="auto">
          <a:xfrm>
            <a:off x="2540000" y="5045511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31" name="Rectangle 112"/>
          <p:cNvSpPr>
            <a:spLocks noChangeArrowheads="1"/>
          </p:cNvSpPr>
          <p:nvPr/>
        </p:nvSpPr>
        <p:spPr bwMode="auto">
          <a:xfrm>
            <a:off x="2844800" y="5045511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</a:p>
        </p:txBody>
      </p:sp>
      <p:sp>
        <p:nvSpPr>
          <p:cNvPr id="7232" name="Rectangle 113"/>
          <p:cNvSpPr>
            <a:spLocks noChangeArrowheads="1"/>
          </p:cNvSpPr>
          <p:nvPr/>
        </p:nvSpPr>
        <p:spPr bwMode="auto">
          <a:xfrm>
            <a:off x="3149600" y="5045511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33" name="Rectangle 114"/>
          <p:cNvSpPr>
            <a:spLocks noChangeArrowheads="1"/>
          </p:cNvSpPr>
          <p:nvPr/>
        </p:nvSpPr>
        <p:spPr bwMode="auto">
          <a:xfrm>
            <a:off x="3454400" y="5045511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34" name="Rectangle 115"/>
          <p:cNvSpPr>
            <a:spLocks noChangeArrowheads="1"/>
          </p:cNvSpPr>
          <p:nvPr/>
        </p:nvSpPr>
        <p:spPr bwMode="auto">
          <a:xfrm>
            <a:off x="3759200" y="5045511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35" name="Rectangle 116"/>
          <p:cNvSpPr>
            <a:spLocks noChangeArrowheads="1"/>
          </p:cNvSpPr>
          <p:nvPr/>
        </p:nvSpPr>
        <p:spPr bwMode="auto">
          <a:xfrm>
            <a:off x="4064000" y="5045511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36" name="Rectangle 117"/>
          <p:cNvSpPr>
            <a:spLocks noChangeArrowheads="1"/>
          </p:cNvSpPr>
          <p:nvPr/>
        </p:nvSpPr>
        <p:spPr bwMode="auto">
          <a:xfrm>
            <a:off x="4368800" y="5045511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37" name="Rectangle 118"/>
          <p:cNvSpPr>
            <a:spLocks noChangeArrowheads="1"/>
          </p:cNvSpPr>
          <p:nvPr/>
        </p:nvSpPr>
        <p:spPr bwMode="auto">
          <a:xfrm>
            <a:off x="4673600" y="5045511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38" name="Rectangle 119"/>
          <p:cNvSpPr>
            <a:spLocks noChangeArrowheads="1"/>
          </p:cNvSpPr>
          <p:nvPr/>
        </p:nvSpPr>
        <p:spPr bwMode="auto">
          <a:xfrm>
            <a:off x="4978400" y="5045511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39" name="Rectangle 120"/>
          <p:cNvSpPr>
            <a:spLocks noChangeArrowheads="1"/>
          </p:cNvSpPr>
          <p:nvPr/>
        </p:nvSpPr>
        <p:spPr bwMode="auto">
          <a:xfrm>
            <a:off x="5283200" y="5045511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40" name="Rectangle 121"/>
          <p:cNvSpPr>
            <a:spLocks noChangeArrowheads="1"/>
          </p:cNvSpPr>
          <p:nvPr/>
        </p:nvSpPr>
        <p:spPr bwMode="auto">
          <a:xfrm>
            <a:off x="5588000" y="5045511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41" name="Rectangle 122"/>
          <p:cNvSpPr>
            <a:spLocks noChangeArrowheads="1"/>
          </p:cNvSpPr>
          <p:nvPr/>
        </p:nvSpPr>
        <p:spPr bwMode="auto">
          <a:xfrm>
            <a:off x="5892800" y="5045511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7242" name="Rectangle 123"/>
          <p:cNvSpPr>
            <a:spLocks noChangeArrowheads="1"/>
          </p:cNvSpPr>
          <p:nvPr/>
        </p:nvSpPr>
        <p:spPr bwMode="auto">
          <a:xfrm>
            <a:off x="2844801" y="5366186"/>
            <a:ext cx="282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endParaRPr lang="en-US" altLang="ko-KR" b="1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cxnSp>
        <p:nvCxnSpPr>
          <p:cNvPr id="7243" name="AutoShape 124"/>
          <p:cNvCxnSpPr>
            <a:cxnSpLocks noChangeShapeType="1"/>
            <a:stCxn id="7208" idx="0"/>
            <a:endCxn id="7209" idx="0"/>
          </p:cNvCxnSpPr>
          <p:nvPr/>
        </p:nvCxnSpPr>
        <p:spPr bwMode="auto">
          <a:xfrm rot="5400000" flipV="1">
            <a:off x="3148806" y="3960455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44" name="AutoShape 126"/>
          <p:cNvCxnSpPr>
            <a:cxnSpLocks noChangeShapeType="1"/>
          </p:cNvCxnSpPr>
          <p:nvPr/>
        </p:nvCxnSpPr>
        <p:spPr bwMode="auto">
          <a:xfrm rot="5400000" flipV="1">
            <a:off x="3453606" y="3979505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45" name="AutoShape 127"/>
          <p:cNvCxnSpPr>
            <a:cxnSpLocks noChangeShapeType="1"/>
          </p:cNvCxnSpPr>
          <p:nvPr/>
        </p:nvCxnSpPr>
        <p:spPr bwMode="auto">
          <a:xfrm rot="5400000" flipV="1">
            <a:off x="3758406" y="3979505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46" name="AutoShape 128"/>
          <p:cNvCxnSpPr>
            <a:cxnSpLocks noChangeShapeType="1"/>
          </p:cNvCxnSpPr>
          <p:nvPr/>
        </p:nvCxnSpPr>
        <p:spPr bwMode="auto">
          <a:xfrm rot="5400000" flipV="1">
            <a:off x="4063206" y="3979505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47" name="AutoShape 129"/>
          <p:cNvCxnSpPr>
            <a:cxnSpLocks noChangeShapeType="1"/>
          </p:cNvCxnSpPr>
          <p:nvPr/>
        </p:nvCxnSpPr>
        <p:spPr bwMode="auto">
          <a:xfrm rot="5400000" flipV="1">
            <a:off x="4368006" y="3979505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48" name="Date Placeholder 7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  <p:pic>
        <p:nvPicPr>
          <p:cNvPr id="82" name="내용 개체 틀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313" y="3029784"/>
            <a:ext cx="5838825" cy="150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6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Array Lists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9F5155B-20DF-419E-9CA6-B73DD625B325}" type="slidenum">
              <a:rPr lang="en-US" altLang="ko-KR" sz="1400"/>
              <a:pPr eaLnBrk="1" hangingPunct="1"/>
              <a:t>7</a:t>
            </a:fld>
            <a:endParaRPr lang="en-US" altLang="ko-KR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Element Removal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35486" y="1676400"/>
            <a:ext cx="11825828" cy="1600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In operation </a:t>
            </a:r>
            <a:r>
              <a:rPr lang="en-US" altLang="ko-KR" sz="2400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erase</a:t>
            </a:r>
            <a:r>
              <a:rPr lang="en-US" altLang="ko-KR" sz="2400">
                <a:ea typeface="굴림" panose="020B0600000101010101" pitchFamily="50" charset="-127"/>
              </a:rPr>
              <a:t>(i), we need to fill the hole left by the removed element by shifting backward the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n </a:t>
            </a:r>
            <a:r>
              <a:rPr lang="en-US" altLang="ko-KR" sz="2400">
                <a:latin typeface="Symbol" panose="05050102010706020507" pitchFamily="18" charset="2"/>
                <a:ea typeface="굴림" panose="020B0600000101010101" pitchFamily="50" charset="-127"/>
              </a:rPr>
              <a:t>-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 i </a:t>
            </a:r>
            <a:r>
              <a:rPr lang="en-US" altLang="ko-KR" sz="2400">
                <a:latin typeface="Symbol" panose="05050102010706020507" pitchFamily="18" charset="2"/>
                <a:ea typeface="굴림" panose="020B0600000101010101" pitchFamily="50" charset="-127"/>
              </a:rPr>
              <a:t>-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r>
              <a:rPr lang="en-US" altLang="ko-KR" sz="2400">
                <a:ea typeface="굴림" panose="020B0600000101010101" pitchFamily="50" charset="-127"/>
              </a:rPr>
              <a:t> elements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[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i </a:t>
            </a:r>
            <a:r>
              <a:rPr lang="en-US" altLang="ko-KR" sz="2400">
                <a:latin typeface="Symbol" panose="05050102010706020507" pitchFamily="18" charset="2"/>
                <a:ea typeface="굴림" panose="020B0600000101010101" pitchFamily="50" charset="-127"/>
              </a:rPr>
              <a:t>+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1], …,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[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n </a:t>
            </a:r>
            <a:r>
              <a:rPr lang="en-US" altLang="ko-KR" sz="2400">
                <a:latin typeface="Symbol" panose="05050102010706020507" pitchFamily="18" charset="2"/>
                <a:ea typeface="굴림" panose="020B0600000101010101" pitchFamily="50" charset="-127"/>
              </a:rPr>
              <a:t>-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In the worst case (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i </a:t>
            </a:r>
            <a:r>
              <a:rPr lang="en-US" altLang="ko-KR" sz="2400">
                <a:latin typeface="Symbol" panose="05050102010706020507" pitchFamily="18" charset="2"/>
                <a:ea typeface="굴림" panose="020B0600000101010101" pitchFamily="50" charset="-127"/>
              </a:rPr>
              <a:t>=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0</a:t>
            </a:r>
            <a:r>
              <a:rPr lang="en-US" altLang="ko-KR" sz="2400">
                <a:ea typeface="굴림" panose="020B0600000101010101" pitchFamily="50" charset="-127"/>
              </a:rPr>
              <a:t>), this takes 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2400">
                <a:ea typeface="굴림" panose="020B0600000101010101" pitchFamily="50" charset="-127"/>
              </a:rPr>
              <a:t> time</a:t>
            </a:r>
          </a:p>
        </p:txBody>
      </p:sp>
      <p:grpSp>
        <p:nvGrpSpPr>
          <p:cNvPr id="8198" name="Group 80"/>
          <p:cNvGrpSpPr>
            <a:grpSpLocks/>
          </p:cNvGrpSpPr>
          <p:nvPr/>
        </p:nvGrpSpPr>
        <p:grpSpPr bwMode="auto">
          <a:xfrm>
            <a:off x="416560" y="5347492"/>
            <a:ext cx="5638800" cy="766763"/>
            <a:chOff x="1248" y="2256"/>
            <a:chExt cx="3552" cy="483"/>
          </a:xfrm>
        </p:grpSpPr>
        <p:sp>
          <p:nvSpPr>
            <p:cNvPr id="8253" name="Rectangle 4"/>
            <p:cNvSpPr>
              <a:spLocks noChangeArrowheads="1"/>
            </p:cNvSpPr>
            <p:nvPr/>
          </p:nvSpPr>
          <p:spPr bwMode="auto">
            <a:xfrm>
              <a:off x="1248" y="2256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254" name="Rectangle 5"/>
            <p:cNvSpPr>
              <a:spLocks noChangeArrowheads="1"/>
            </p:cNvSpPr>
            <p:nvPr/>
          </p:nvSpPr>
          <p:spPr bwMode="auto">
            <a:xfrm>
              <a:off x="1584" y="2501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0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255" name="Rectangle 6"/>
            <p:cNvSpPr>
              <a:spLocks noChangeArrowheads="1"/>
            </p:cNvSpPr>
            <p:nvPr/>
          </p:nvSpPr>
          <p:spPr bwMode="auto">
            <a:xfrm>
              <a:off x="1776" y="2501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256" name="Rectangle 7"/>
            <p:cNvSpPr>
              <a:spLocks noChangeArrowheads="1"/>
            </p:cNvSpPr>
            <p:nvPr/>
          </p:nvSpPr>
          <p:spPr bwMode="auto">
            <a:xfrm>
              <a:off x="1968" y="2501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257" name="Rectangle 8"/>
            <p:cNvSpPr>
              <a:spLocks noChangeArrowheads="1"/>
            </p:cNvSpPr>
            <p:nvPr/>
          </p:nvSpPr>
          <p:spPr bwMode="auto">
            <a:xfrm>
              <a:off x="3648" y="2501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n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258" name="Rectangle 9"/>
            <p:cNvSpPr>
              <a:spLocks noChangeArrowheads="1"/>
            </p:cNvSpPr>
            <p:nvPr/>
          </p:nvSpPr>
          <p:spPr bwMode="auto">
            <a:xfrm>
              <a:off x="1536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ko-KR" altLang="ko-KR"/>
            </a:p>
          </p:txBody>
        </p:sp>
        <p:sp>
          <p:nvSpPr>
            <p:cNvPr id="8259" name="Rectangle 10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60" name="Rectangle 11"/>
            <p:cNvSpPr>
              <a:spLocks noChangeArrowheads="1"/>
            </p:cNvSpPr>
            <p:nvPr/>
          </p:nvSpPr>
          <p:spPr bwMode="auto">
            <a:xfrm>
              <a:off x="1920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61" name="Rectangle 12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62" name="Rectangle 13"/>
            <p:cNvSpPr>
              <a:spLocks noChangeArrowheads="1"/>
            </p:cNvSpPr>
            <p:nvPr/>
          </p:nvSpPr>
          <p:spPr bwMode="auto">
            <a:xfrm>
              <a:off x="2304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63" name="Rectangle 14"/>
            <p:cNvSpPr>
              <a:spLocks noChangeArrowheads="1"/>
            </p:cNvSpPr>
            <p:nvPr/>
          </p:nvSpPr>
          <p:spPr bwMode="auto">
            <a:xfrm>
              <a:off x="2496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64" name="Rectangle 15"/>
            <p:cNvSpPr>
              <a:spLocks noChangeArrowheads="1"/>
            </p:cNvSpPr>
            <p:nvPr/>
          </p:nvSpPr>
          <p:spPr bwMode="auto">
            <a:xfrm>
              <a:off x="268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ko-KR" altLang="ko-KR"/>
            </a:p>
          </p:txBody>
        </p:sp>
        <p:sp>
          <p:nvSpPr>
            <p:cNvPr id="8265" name="Rectangle 16"/>
            <p:cNvSpPr>
              <a:spLocks noChangeArrowheads="1"/>
            </p:cNvSpPr>
            <p:nvPr/>
          </p:nvSpPr>
          <p:spPr bwMode="auto">
            <a:xfrm>
              <a:off x="288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66" name="Rectangle 17"/>
            <p:cNvSpPr>
              <a:spLocks noChangeArrowheads="1"/>
            </p:cNvSpPr>
            <p:nvPr/>
          </p:nvSpPr>
          <p:spPr bwMode="auto">
            <a:xfrm>
              <a:off x="307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67" name="Rectangle 18"/>
            <p:cNvSpPr>
              <a:spLocks noChangeArrowheads="1"/>
            </p:cNvSpPr>
            <p:nvPr/>
          </p:nvSpPr>
          <p:spPr bwMode="auto">
            <a:xfrm>
              <a:off x="326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68" name="Rectangle 19"/>
            <p:cNvSpPr>
              <a:spLocks noChangeArrowheads="1"/>
            </p:cNvSpPr>
            <p:nvPr/>
          </p:nvSpPr>
          <p:spPr bwMode="auto">
            <a:xfrm>
              <a:off x="3456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69" name="Rectangle 20"/>
            <p:cNvSpPr>
              <a:spLocks noChangeArrowheads="1"/>
            </p:cNvSpPr>
            <p:nvPr/>
          </p:nvSpPr>
          <p:spPr bwMode="auto">
            <a:xfrm>
              <a:off x="3648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70" name="Rectangle 21"/>
            <p:cNvSpPr>
              <a:spLocks noChangeArrowheads="1"/>
            </p:cNvSpPr>
            <p:nvPr/>
          </p:nvSpPr>
          <p:spPr bwMode="auto">
            <a:xfrm>
              <a:off x="3840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71" name="Rectangle 22"/>
            <p:cNvSpPr>
              <a:spLocks noChangeArrowheads="1"/>
            </p:cNvSpPr>
            <p:nvPr/>
          </p:nvSpPr>
          <p:spPr bwMode="auto">
            <a:xfrm>
              <a:off x="4032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72" name="Rectangle 23"/>
            <p:cNvSpPr>
              <a:spLocks noChangeArrowheads="1"/>
            </p:cNvSpPr>
            <p:nvPr/>
          </p:nvSpPr>
          <p:spPr bwMode="auto">
            <a:xfrm>
              <a:off x="4224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73" name="Rectangle 24"/>
            <p:cNvSpPr>
              <a:spLocks noChangeArrowheads="1"/>
            </p:cNvSpPr>
            <p:nvPr/>
          </p:nvSpPr>
          <p:spPr bwMode="auto">
            <a:xfrm>
              <a:off x="4416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74" name="Rectangle 25"/>
            <p:cNvSpPr>
              <a:spLocks noChangeArrowheads="1"/>
            </p:cNvSpPr>
            <p:nvPr/>
          </p:nvSpPr>
          <p:spPr bwMode="auto">
            <a:xfrm>
              <a:off x="4608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75" name="Rectangle 26"/>
            <p:cNvSpPr>
              <a:spLocks noChangeArrowheads="1"/>
            </p:cNvSpPr>
            <p:nvPr/>
          </p:nvSpPr>
          <p:spPr bwMode="auto">
            <a:xfrm>
              <a:off x="2688" y="2506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i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8199" name="Group 78"/>
          <p:cNvGrpSpPr>
            <a:grpSpLocks/>
          </p:cNvGrpSpPr>
          <p:nvPr/>
        </p:nvGrpSpPr>
        <p:grpSpPr bwMode="auto">
          <a:xfrm>
            <a:off x="416560" y="3518694"/>
            <a:ext cx="5638800" cy="766763"/>
            <a:chOff x="1248" y="3408"/>
            <a:chExt cx="3552" cy="483"/>
          </a:xfrm>
        </p:grpSpPr>
        <p:sp>
          <p:nvSpPr>
            <p:cNvPr id="8230" name="Rectangle 50"/>
            <p:cNvSpPr>
              <a:spLocks noChangeArrowheads="1"/>
            </p:cNvSpPr>
            <p:nvPr/>
          </p:nvSpPr>
          <p:spPr bwMode="auto">
            <a:xfrm>
              <a:off x="1248" y="3408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231" name="Rectangle 51"/>
            <p:cNvSpPr>
              <a:spLocks noChangeArrowheads="1"/>
            </p:cNvSpPr>
            <p:nvPr/>
          </p:nvSpPr>
          <p:spPr bwMode="auto">
            <a:xfrm>
              <a:off x="1584" y="3653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0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232" name="Rectangle 52"/>
            <p:cNvSpPr>
              <a:spLocks noChangeArrowheads="1"/>
            </p:cNvSpPr>
            <p:nvPr/>
          </p:nvSpPr>
          <p:spPr bwMode="auto">
            <a:xfrm>
              <a:off x="1776" y="3653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233" name="Rectangle 53"/>
            <p:cNvSpPr>
              <a:spLocks noChangeArrowheads="1"/>
            </p:cNvSpPr>
            <p:nvPr/>
          </p:nvSpPr>
          <p:spPr bwMode="auto">
            <a:xfrm>
              <a:off x="1968" y="3653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234" name="Rectangle 54"/>
            <p:cNvSpPr>
              <a:spLocks noChangeArrowheads="1"/>
            </p:cNvSpPr>
            <p:nvPr/>
          </p:nvSpPr>
          <p:spPr bwMode="auto">
            <a:xfrm>
              <a:off x="3856" y="3653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n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235" name="Rectangle 55"/>
            <p:cNvSpPr>
              <a:spLocks noChangeArrowheads="1"/>
            </p:cNvSpPr>
            <p:nvPr/>
          </p:nvSpPr>
          <p:spPr bwMode="auto">
            <a:xfrm>
              <a:off x="1536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ko-KR" altLang="ko-KR"/>
            </a:p>
          </p:txBody>
        </p:sp>
        <p:sp>
          <p:nvSpPr>
            <p:cNvPr id="8236" name="Rectangle 56"/>
            <p:cNvSpPr>
              <a:spLocks noChangeArrowheads="1"/>
            </p:cNvSpPr>
            <p:nvPr/>
          </p:nvSpPr>
          <p:spPr bwMode="auto">
            <a:xfrm>
              <a:off x="1728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37" name="Rectangle 57"/>
            <p:cNvSpPr>
              <a:spLocks noChangeArrowheads="1"/>
            </p:cNvSpPr>
            <p:nvPr/>
          </p:nvSpPr>
          <p:spPr bwMode="auto">
            <a:xfrm>
              <a:off x="1920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38" name="Rectangle 58"/>
            <p:cNvSpPr>
              <a:spLocks noChangeArrowheads="1"/>
            </p:cNvSpPr>
            <p:nvPr/>
          </p:nvSpPr>
          <p:spPr bwMode="auto">
            <a:xfrm>
              <a:off x="2112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39" name="Rectangle 59"/>
            <p:cNvSpPr>
              <a:spLocks noChangeArrowheads="1"/>
            </p:cNvSpPr>
            <p:nvPr/>
          </p:nvSpPr>
          <p:spPr bwMode="auto">
            <a:xfrm>
              <a:off x="2304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40" name="Rectangle 60"/>
            <p:cNvSpPr>
              <a:spLocks noChangeArrowheads="1"/>
            </p:cNvSpPr>
            <p:nvPr/>
          </p:nvSpPr>
          <p:spPr bwMode="auto">
            <a:xfrm>
              <a:off x="2496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41" name="Rectangle 61"/>
            <p:cNvSpPr>
              <a:spLocks noChangeArrowheads="1"/>
            </p:cNvSpPr>
            <p:nvPr/>
          </p:nvSpPr>
          <p:spPr bwMode="auto">
            <a:xfrm>
              <a:off x="2688" y="3456"/>
              <a:ext cx="192" cy="192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latin typeface="Times New Roman" panose="02020603050405020304" pitchFamily="18" charset="0"/>
                  <a:ea typeface="굴림" panose="020B0600000101010101" pitchFamily="50" charset="-127"/>
                </a:rPr>
                <a:t>o</a:t>
              </a:r>
            </a:p>
          </p:txBody>
        </p:sp>
        <p:sp>
          <p:nvSpPr>
            <p:cNvPr id="8242" name="Rectangle 62"/>
            <p:cNvSpPr>
              <a:spLocks noChangeArrowheads="1"/>
            </p:cNvSpPr>
            <p:nvPr/>
          </p:nvSpPr>
          <p:spPr bwMode="auto">
            <a:xfrm>
              <a:off x="2880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43" name="Rectangle 63"/>
            <p:cNvSpPr>
              <a:spLocks noChangeArrowheads="1"/>
            </p:cNvSpPr>
            <p:nvPr/>
          </p:nvSpPr>
          <p:spPr bwMode="auto">
            <a:xfrm>
              <a:off x="3072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44" name="Rectangle 64"/>
            <p:cNvSpPr>
              <a:spLocks noChangeArrowheads="1"/>
            </p:cNvSpPr>
            <p:nvPr/>
          </p:nvSpPr>
          <p:spPr bwMode="auto">
            <a:xfrm>
              <a:off x="3264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45" name="Rectangle 65"/>
            <p:cNvSpPr>
              <a:spLocks noChangeArrowheads="1"/>
            </p:cNvSpPr>
            <p:nvPr/>
          </p:nvSpPr>
          <p:spPr bwMode="auto">
            <a:xfrm>
              <a:off x="3456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46" name="Rectangle 66"/>
            <p:cNvSpPr>
              <a:spLocks noChangeArrowheads="1"/>
            </p:cNvSpPr>
            <p:nvPr/>
          </p:nvSpPr>
          <p:spPr bwMode="auto">
            <a:xfrm>
              <a:off x="3648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47" name="Rectangle 67"/>
            <p:cNvSpPr>
              <a:spLocks noChangeArrowheads="1"/>
            </p:cNvSpPr>
            <p:nvPr/>
          </p:nvSpPr>
          <p:spPr bwMode="auto">
            <a:xfrm>
              <a:off x="3840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48" name="Rectangle 68"/>
            <p:cNvSpPr>
              <a:spLocks noChangeArrowheads="1"/>
            </p:cNvSpPr>
            <p:nvPr/>
          </p:nvSpPr>
          <p:spPr bwMode="auto">
            <a:xfrm>
              <a:off x="4032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49" name="Rectangle 69"/>
            <p:cNvSpPr>
              <a:spLocks noChangeArrowheads="1"/>
            </p:cNvSpPr>
            <p:nvPr/>
          </p:nvSpPr>
          <p:spPr bwMode="auto">
            <a:xfrm>
              <a:off x="4224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50" name="Rectangle 70"/>
            <p:cNvSpPr>
              <a:spLocks noChangeArrowheads="1"/>
            </p:cNvSpPr>
            <p:nvPr/>
          </p:nvSpPr>
          <p:spPr bwMode="auto">
            <a:xfrm>
              <a:off x="4416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51" name="Rectangle 71"/>
            <p:cNvSpPr>
              <a:spLocks noChangeArrowheads="1"/>
            </p:cNvSpPr>
            <p:nvPr/>
          </p:nvSpPr>
          <p:spPr bwMode="auto">
            <a:xfrm>
              <a:off x="4608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52" name="Rectangle 72"/>
            <p:cNvSpPr>
              <a:spLocks noChangeArrowheads="1"/>
            </p:cNvSpPr>
            <p:nvPr/>
          </p:nvSpPr>
          <p:spPr bwMode="auto">
            <a:xfrm>
              <a:off x="2688" y="3658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i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8200" name="Group 79"/>
          <p:cNvGrpSpPr>
            <a:grpSpLocks/>
          </p:cNvGrpSpPr>
          <p:nvPr/>
        </p:nvGrpSpPr>
        <p:grpSpPr bwMode="auto">
          <a:xfrm>
            <a:off x="416560" y="4433093"/>
            <a:ext cx="5638800" cy="766763"/>
            <a:chOff x="1248" y="2832"/>
            <a:chExt cx="3552" cy="483"/>
          </a:xfrm>
        </p:grpSpPr>
        <p:sp>
          <p:nvSpPr>
            <p:cNvPr id="8202" name="Rectangle 27"/>
            <p:cNvSpPr>
              <a:spLocks noChangeArrowheads="1"/>
            </p:cNvSpPr>
            <p:nvPr/>
          </p:nvSpPr>
          <p:spPr bwMode="auto">
            <a:xfrm>
              <a:off x="1248" y="2832"/>
              <a:ext cx="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203" name="Rectangle 28"/>
            <p:cNvSpPr>
              <a:spLocks noChangeArrowheads="1"/>
            </p:cNvSpPr>
            <p:nvPr/>
          </p:nvSpPr>
          <p:spPr bwMode="auto">
            <a:xfrm>
              <a:off x="1584" y="3077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0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204" name="Rectangle 29"/>
            <p:cNvSpPr>
              <a:spLocks noChangeArrowheads="1"/>
            </p:cNvSpPr>
            <p:nvPr/>
          </p:nvSpPr>
          <p:spPr bwMode="auto">
            <a:xfrm>
              <a:off x="1776" y="3077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205" name="Rectangle 30"/>
            <p:cNvSpPr>
              <a:spLocks noChangeArrowheads="1"/>
            </p:cNvSpPr>
            <p:nvPr/>
          </p:nvSpPr>
          <p:spPr bwMode="auto">
            <a:xfrm>
              <a:off x="1968" y="3077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  <a:endParaRPr lang="en-US" altLang="ko-KR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206" name="Rectangle 31"/>
            <p:cNvSpPr>
              <a:spLocks noChangeArrowheads="1"/>
            </p:cNvSpPr>
            <p:nvPr/>
          </p:nvSpPr>
          <p:spPr bwMode="auto">
            <a:xfrm>
              <a:off x="3846" y="3077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n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207" name="Rectangle 32"/>
            <p:cNvSpPr>
              <a:spLocks noChangeArrowheads="1"/>
            </p:cNvSpPr>
            <p:nvPr/>
          </p:nvSpPr>
          <p:spPr bwMode="auto">
            <a:xfrm>
              <a:off x="1536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ko-KR" altLang="ko-KR"/>
            </a:p>
          </p:txBody>
        </p:sp>
        <p:sp>
          <p:nvSpPr>
            <p:cNvPr id="8208" name="Rectangle 33"/>
            <p:cNvSpPr>
              <a:spLocks noChangeArrowheads="1"/>
            </p:cNvSpPr>
            <p:nvPr/>
          </p:nvSpPr>
          <p:spPr bwMode="auto">
            <a:xfrm>
              <a:off x="1728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09" name="Rectangle 34"/>
            <p:cNvSpPr>
              <a:spLocks noChangeArrowheads="1"/>
            </p:cNvSpPr>
            <p:nvPr/>
          </p:nvSpPr>
          <p:spPr bwMode="auto">
            <a:xfrm>
              <a:off x="1920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10" name="Rectangle 35"/>
            <p:cNvSpPr>
              <a:spLocks noChangeArrowheads="1"/>
            </p:cNvSpPr>
            <p:nvPr/>
          </p:nvSpPr>
          <p:spPr bwMode="auto">
            <a:xfrm>
              <a:off x="2112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11" name="Rectangle 36"/>
            <p:cNvSpPr>
              <a:spLocks noChangeArrowheads="1"/>
            </p:cNvSpPr>
            <p:nvPr/>
          </p:nvSpPr>
          <p:spPr bwMode="auto">
            <a:xfrm>
              <a:off x="2304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12" name="Rectangle 37"/>
            <p:cNvSpPr>
              <a:spLocks noChangeArrowheads="1"/>
            </p:cNvSpPr>
            <p:nvPr/>
          </p:nvSpPr>
          <p:spPr bwMode="auto">
            <a:xfrm>
              <a:off x="2496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13" name="Rectangle 38"/>
            <p:cNvSpPr>
              <a:spLocks noChangeArrowheads="1"/>
            </p:cNvSpPr>
            <p:nvPr/>
          </p:nvSpPr>
          <p:spPr bwMode="auto">
            <a:xfrm>
              <a:off x="2688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ko-KR" altLang="ko-KR"/>
            </a:p>
          </p:txBody>
        </p:sp>
        <p:sp>
          <p:nvSpPr>
            <p:cNvPr id="8214" name="Rectangle 39"/>
            <p:cNvSpPr>
              <a:spLocks noChangeArrowheads="1"/>
            </p:cNvSpPr>
            <p:nvPr/>
          </p:nvSpPr>
          <p:spPr bwMode="auto">
            <a:xfrm>
              <a:off x="2880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15" name="Rectangle 40"/>
            <p:cNvSpPr>
              <a:spLocks noChangeArrowheads="1"/>
            </p:cNvSpPr>
            <p:nvPr/>
          </p:nvSpPr>
          <p:spPr bwMode="auto">
            <a:xfrm>
              <a:off x="3072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16" name="Rectangle 41"/>
            <p:cNvSpPr>
              <a:spLocks noChangeArrowheads="1"/>
            </p:cNvSpPr>
            <p:nvPr/>
          </p:nvSpPr>
          <p:spPr bwMode="auto">
            <a:xfrm>
              <a:off x="326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17" name="Rectangle 42"/>
            <p:cNvSpPr>
              <a:spLocks noChangeArrowheads="1"/>
            </p:cNvSpPr>
            <p:nvPr/>
          </p:nvSpPr>
          <p:spPr bwMode="auto">
            <a:xfrm>
              <a:off x="3456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18" name="Rectangle 43"/>
            <p:cNvSpPr>
              <a:spLocks noChangeArrowheads="1"/>
            </p:cNvSpPr>
            <p:nvPr/>
          </p:nvSpPr>
          <p:spPr bwMode="auto">
            <a:xfrm>
              <a:off x="3648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19" name="Rectangle 44"/>
            <p:cNvSpPr>
              <a:spLocks noChangeArrowheads="1"/>
            </p:cNvSpPr>
            <p:nvPr/>
          </p:nvSpPr>
          <p:spPr bwMode="auto">
            <a:xfrm>
              <a:off x="3840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20" name="Rectangle 45"/>
            <p:cNvSpPr>
              <a:spLocks noChangeArrowheads="1"/>
            </p:cNvSpPr>
            <p:nvPr/>
          </p:nvSpPr>
          <p:spPr bwMode="auto">
            <a:xfrm>
              <a:off x="4032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21" name="Rectangle 46"/>
            <p:cNvSpPr>
              <a:spLocks noChangeArrowheads="1"/>
            </p:cNvSpPr>
            <p:nvPr/>
          </p:nvSpPr>
          <p:spPr bwMode="auto">
            <a:xfrm>
              <a:off x="4224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22" name="Rectangle 47"/>
            <p:cNvSpPr>
              <a:spLocks noChangeArrowheads="1"/>
            </p:cNvSpPr>
            <p:nvPr/>
          </p:nvSpPr>
          <p:spPr bwMode="auto">
            <a:xfrm>
              <a:off x="4416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23" name="Rectangle 48"/>
            <p:cNvSpPr>
              <a:spLocks noChangeArrowheads="1"/>
            </p:cNvSpPr>
            <p:nvPr/>
          </p:nvSpPr>
          <p:spPr bwMode="auto">
            <a:xfrm>
              <a:off x="4608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8224" name="Rectangle 49"/>
            <p:cNvSpPr>
              <a:spLocks noChangeArrowheads="1"/>
            </p:cNvSpPr>
            <p:nvPr/>
          </p:nvSpPr>
          <p:spPr bwMode="auto">
            <a:xfrm>
              <a:off x="2688" y="3082"/>
              <a:ext cx="1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ko-KR" b="1" i="1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i</a:t>
              </a:r>
              <a:endParaRPr lang="en-US" altLang="ko-KR" b="1">
                <a:solidFill>
                  <a:schemeClr val="accent2"/>
                </a:solidFill>
                <a:ea typeface="굴림" panose="020B0600000101010101" pitchFamily="50" charset="-127"/>
              </a:endParaRPr>
            </a:p>
          </p:txBody>
        </p:sp>
        <p:cxnSp>
          <p:nvCxnSpPr>
            <p:cNvPr id="8225" name="AutoShape 73"/>
            <p:cNvCxnSpPr>
              <a:cxnSpLocks noChangeShapeType="1"/>
              <a:stCxn id="8213" idx="0"/>
              <a:endCxn id="8214" idx="0"/>
            </p:cNvCxnSpPr>
            <p:nvPr/>
          </p:nvCxnSpPr>
          <p:spPr bwMode="auto">
            <a:xfrm rot="5400000" flipV="1">
              <a:off x="2879" y="2773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6" name="AutoShape 74"/>
            <p:cNvCxnSpPr>
              <a:cxnSpLocks noChangeShapeType="1"/>
            </p:cNvCxnSpPr>
            <p:nvPr/>
          </p:nvCxnSpPr>
          <p:spPr bwMode="auto">
            <a:xfrm rot="5400000" flipV="1">
              <a:off x="3071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7" name="AutoShape 75"/>
            <p:cNvCxnSpPr>
              <a:cxnSpLocks noChangeShapeType="1"/>
            </p:cNvCxnSpPr>
            <p:nvPr/>
          </p:nvCxnSpPr>
          <p:spPr bwMode="auto">
            <a:xfrm rot="5400000" flipV="1">
              <a:off x="3263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8" name="AutoShape 76"/>
            <p:cNvCxnSpPr>
              <a:cxnSpLocks noChangeShapeType="1"/>
            </p:cNvCxnSpPr>
            <p:nvPr/>
          </p:nvCxnSpPr>
          <p:spPr bwMode="auto">
            <a:xfrm rot="5400000" flipV="1">
              <a:off x="3455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9" name="AutoShape 77"/>
            <p:cNvCxnSpPr>
              <a:cxnSpLocks noChangeShapeType="1"/>
            </p:cNvCxnSpPr>
            <p:nvPr/>
          </p:nvCxnSpPr>
          <p:spPr bwMode="auto">
            <a:xfrm rot="5400000" flipV="1">
              <a:off x="3647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1" name="Date Placeholder 8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737" y="3538856"/>
            <a:ext cx="4965383" cy="10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6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Array Lists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A4CE009-D05A-4861-9252-9C28EDEB50CA}" type="slidenum">
              <a:rPr lang="en-US" altLang="ko-KR" sz="1400"/>
              <a:pPr eaLnBrk="1" hangingPunct="1"/>
              <a:t>8</a:t>
            </a:fld>
            <a:endParaRPr lang="en-US" altLang="ko-KR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Performance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309497" y="1676400"/>
            <a:ext cx="9496806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In the array based implementation of an array list: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The space used by the data structure is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endParaRPr lang="en-US" altLang="ko-KR">
              <a:ea typeface="굴림" panose="020B0600000101010101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size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en-US" altLang="ko-KR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empty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en-US" altLang="ko-KR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at</a:t>
            </a:r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and </a:t>
            </a:r>
            <a:r>
              <a:rPr lang="en-US" altLang="ko-KR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set</a:t>
            </a:r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run in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(1)</a:t>
            </a:r>
            <a:r>
              <a:rPr lang="en-US" altLang="ko-KR">
                <a:ea typeface="굴림" panose="020B0600000101010101" pitchFamily="50" charset="-127"/>
              </a:rPr>
              <a:t>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insert</a:t>
            </a:r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and </a:t>
            </a:r>
            <a:r>
              <a:rPr lang="en-US" altLang="ko-KR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erase</a:t>
            </a:r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run in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>
                <a:ea typeface="굴림" panose="020B0600000101010101" pitchFamily="50" charset="-127"/>
              </a:rPr>
              <a:t> time in worst case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If we use the array in a circular fashion, operations</a:t>
            </a:r>
            <a:r>
              <a:rPr lang="en-US" altLang="ko-KR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insert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(0,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and </a:t>
            </a:r>
            <a:r>
              <a:rPr lang="en-US" altLang="ko-KR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erase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(0,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run in 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(1)</a:t>
            </a:r>
            <a:r>
              <a:rPr lang="en-US" altLang="ko-KR">
                <a:ea typeface="굴림" panose="020B0600000101010101" pitchFamily="50" charset="-127"/>
              </a:rPr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In an </a:t>
            </a:r>
            <a:r>
              <a:rPr lang="en-US" altLang="ko-KR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insert</a:t>
            </a:r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operation, when the array is full, instead of throwing an exception, we can replace the array with a larger one</a:t>
            </a:r>
          </a:p>
        </p:txBody>
      </p:sp>
      <p:sp>
        <p:nvSpPr>
          <p:cNvPr id="922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231845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Array Lists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8BCC9C8-6DFC-496F-84FF-F2BEE6A2FA4F}" type="slidenum">
              <a:rPr lang="en-US" altLang="ko-KR" sz="1400"/>
              <a:pPr eaLnBrk="1" hangingPunct="1"/>
              <a:t>9</a:t>
            </a:fld>
            <a:endParaRPr lang="en-US" altLang="ko-KR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8153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Growable Array-based Array List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6248400" cy="495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In an </a:t>
            </a:r>
            <a:r>
              <a:rPr lang="en-US" dirty="0">
                <a:solidFill>
                  <a:schemeClr val="tx2"/>
                </a:solidFill>
              </a:rPr>
              <a:t>insert(o)</a:t>
            </a:r>
            <a:r>
              <a:rPr lang="en-US" dirty="0"/>
              <a:t> </a:t>
            </a:r>
            <a:r>
              <a:rPr lang="en-US"/>
              <a:t>operation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(</a:t>
            </a:r>
            <a:r>
              <a:rPr lang="en-US" dirty="0"/>
              <a:t>without an index), we always insert at the end</a:t>
            </a:r>
          </a:p>
          <a:p>
            <a:pPr eaLnBrk="1" hangingPunct="1">
              <a:defRPr/>
            </a:pPr>
            <a:r>
              <a:rPr lang="en-US" dirty="0"/>
              <a:t>When the array is full, we </a:t>
            </a:r>
            <a:r>
              <a:rPr lang="en-US"/>
              <a:t>replace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 </a:t>
            </a:r>
            <a:r>
              <a:rPr lang="en-US" dirty="0"/>
              <a:t>array with a larger one</a:t>
            </a:r>
          </a:p>
          <a:p>
            <a:pPr eaLnBrk="1" hangingPunct="1">
              <a:defRPr/>
            </a:pPr>
            <a:r>
              <a:rPr lang="en-US" dirty="0"/>
              <a:t>How large </a:t>
            </a:r>
            <a:r>
              <a:rPr lang="en-US"/>
              <a:t>should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 </a:t>
            </a:r>
            <a:r>
              <a:rPr lang="en-US" dirty="0"/>
              <a:t>new array be?</a:t>
            </a:r>
          </a:p>
          <a:p>
            <a:pPr lvl="1" eaLnBrk="1" hangingPunct="1">
              <a:defRPr/>
            </a:pPr>
            <a:r>
              <a:rPr lang="en-US" dirty="0">
                <a:solidFill>
                  <a:schemeClr val="tx2"/>
                </a:solidFill>
              </a:rPr>
              <a:t>Incremental strategy</a:t>
            </a:r>
            <a:r>
              <a:rPr lang="en-US" dirty="0"/>
              <a:t>: increase the size by a constant </a:t>
            </a:r>
            <a:r>
              <a:rPr lang="en-US" b="1" i="1" dirty="0">
                <a:latin typeface="Times New Roman" pitchFamily="18" charset="0"/>
              </a:rPr>
              <a:t>c</a:t>
            </a:r>
          </a:p>
          <a:p>
            <a:pPr lvl="1" eaLnBrk="1" hangingPunct="1">
              <a:defRPr/>
            </a:pPr>
            <a:r>
              <a:rPr lang="en-US" dirty="0">
                <a:solidFill>
                  <a:schemeClr val="tx2"/>
                </a:solidFill>
              </a:rPr>
              <a:t>Doubling strategy</a:t>
            </a:r>
            <a:r>
              <a:rPr lang="en-US" dirty="0"/>
              <a:t>: double the size</a:t>
            </a: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7010400" y="1828801"/>
            <a:ext cx="3276600" cy="3387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Algorithm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insert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b="1" i="1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  <a:p>
            <a:pPr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if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=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S.length 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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1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then</a:t>
            </a:r>
          </a:p>
          <a:p>
            <a:pPr eaLnBrk="1" hangingPunct="1"/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	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 </a:t>
            </a:r>
            <a:r>
              <a:rPr lang="en-US" altLang="ko-KR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new array of</a:t>
            </a:r>
          </a:p>
          <a:p>
            <a:pPr eaLnBrk="1" hangingPunct="1"/>
            <a:r>
              <a:rPr lang="en-US" altLang="ko-KR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				size …</a:t>
            </a:r>
            <a:endParaRPr lang="en-US" altLang="ko-KR" b="1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eaLnBrk="1" hangingPunct="1"/>
            <a:r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	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for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0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to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b="1" i="1">
                <a:solidFill>
                  <a:schemeClr val="accent2"/>
                </a:solidFill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-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1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do</a:t>
            </a:r>
          </a:p>
          <a:p>
            <a:pPr eaLnBrk="1" hangingPunct="1"/>
            <a:r>
              <a:rPr lang="en-US" altLang="ko-KR" b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		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A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[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i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] </a:t>
            </a:r>
            <a:r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S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[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i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]</a:t>
            </a:r>
          </a:p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	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S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A</a:t>
            </a:r>
            <a:endParaRPr lang="en-US" altLang="ko-KR" b="1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+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1</a:t>
            </a:r>
          </a:p>
          <a:p>
            <a:pPr eaLnBrk="1" hangingPunct="1"/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	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S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[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n</a:t>
            </a:r>
            <a:r>
              <a:rPr lang="en-US" altLang="ko-KR" b="1" i="1">
                <a:solidFill>
                  <a:schemeClr val="accent2"/>
                </a:solidFill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-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1] </a:t>
            </a:r>
            <a:r>
              <a:rPr lang="en-US" altLang="ko-KR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</a:t>
            </a: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 </a:t>
            </a:r>
            <a:r>
              <a:rPr lang="en-US" altLang="ko-KR" b="1" i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o</a:t>
            </a:r>
          </a:p>
        </p:txBody>
      </p:sp>
      <p:sp>
        <p:nvSpPr>
          <p:cNvPr id="1024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3475150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Office PowerPoint</Application>
  <PresentationFormat>와이드스크린</PresentationFormat>
  <Paragraphs>147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굴림</vt:lpstr>
      <vt:lpstr>맑은 고딕</vt:lpstr>
      <vt:lpstr>Arial</vt:lpstr>
      <vt:lpstr>Symbol</vt:lpstr>
      <vt:lpstr>Tahoma</vt:lpstr>
      <vt:lpstr>Times New Roman</vt:lpstr>
      <vt:lpstr>Wingdings</vt:lpstr>
      <vt:lpstr>Office 테마</vt:lpstr>
      <vt:lpstr>Array Lists</vt:lpstr>
      <vt:lpstr>The Array List ADT</vt:lpstr>
      <vt:lpstr>Example of Array List (Vector) ADT operations</vt:lpstr>
      <vt:lpstr>Array-based Implementation</vt:lpstr>
      <vt:lpstr>PowerPoint 프레젠테이션</vt:lpstr>
      <vt:lpstr>Insertion</vt:lpstr>
      <vt:lpstr>Element Removal</vt:lpstr>
      <vt:lpstr>Performance</vt:lpstr>
      <vt:lpstr>Growable Array-based Array List</vt:lpstr>
      <vt:lpstr>Comparison of the Strategies</vt:lpstr>
      <vt:lpstr>Incremental Strategy Analysis </vt:lpstr>
      <vt:lpstr>Doubling Strategy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2020-10-29T07:29:28Z</dcterms:created>
  <dcterms:modified xsi:type="dcterms:W3CDTF">2020-10-29T07:29:39Z</dcterms:modified>
</cp:coreProperties>
</file>