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335" r:id="rId4"/>
    <p:sldId id="336" r:id="rId5"/>
    <p:sldId id="337" r:id="rId6"/>
    <p:sldId id="338" r:id="rId7"/>
    <p:sldId id="347" r:id="rId8"/>
    <p:sldId id="339" r:id="rId9"/>
    <p:sldId id="345" r:id="rId10"/>
    <p:sldId id="341" r:id="rId11"/>
    <p:sldId id="346" r:id="rId12"/>
    <p:sldId id="34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364" autoAdjust="0"/>
  </p:normalViewPr>
  <p:slideViewPr>
    <p:cSldViewPr snapToGrid="0">
      <p:cViewPr varScale="1">
        <p:scale>
          <a:sx n="80" d="100"/>
          <a:sy n="80" d="100"/>
        </p:scale>
        <p:origin x="12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F280-6D91-4F17-A9F3-C594C8A154A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EC4D-13F1-4629-A7E8-DC96A667A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8292BBE-4A31-4CCC-8765-096B561440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Priority Queues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7127438-EB13-4325-AECA-1D090FB179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40A45A-C43B-4729-B47E-64C82E743EE6}" type="datetime8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11/25/2020 5:21 PM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DE472A48-F6B6-4DCD-B241-A2D60D8C8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DAC418-1163-48EA-9759-D2B88504F2CB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74D87019-D5A6-408F-A4DF-83934459F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86512" cy="3594100"/>
          </a:xfrm>
          <a:ln/>
        </p:spPr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0FFC1B2B-3962-47FB-9841-A37E999CD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EC4D-13F1-4629-A7E8-DC96A667A1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5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EC4D-13F1-4629-A7E8-DC96A667A1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9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EC4D-13F1-4629-A7E8-DC96A667A1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2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EC4D-13F1-4629-A7E8-DC96A667A1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1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EC4D-13F1-4629-A7E8-DC96A667A1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6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D305-C5B2-4C64-AC51-ABD7062AB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1D146F-552E-4EF6-9B41-8C064009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B8FD8-709F-4D59-8CC8-FB205A5C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95F2-0F13-4EB3-AF02-902B2523FA8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962F1-A265-456A-932A-744DBB95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5FB2C-3B2F-412C-A6A5-53E46F59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610-D14B-447F-B5F4-64EB66A54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7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9F67-7BDB-4F82-9EC3-C8CD4E9E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2C02D-01D4-4A1B-BB4B-69DAD254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FEF0-4E2A-4072-8496-8A9509BC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95F2-0F13-4EB3-AF02-902B2523FA8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BB00B-7BDC-433E-88FA-778CB266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742C2-A8A6-4145-99B6-DE2D9B9E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610-D14B-447F-B5F4-64EB66A54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CE337-493E-4F9F-A7C6-C29E95EA3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7C7217-FC1F-42AA-B65F-67A8AE69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DD98C-23A2-4ED8-9E82-0910D36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95F2-0F13-4EB3-AF02-902B2523FA8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D84D3-9263-42BF-8D13-D8944433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FF4EE-F513-415C-9F24-A249D04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610-D14B-447F-B5F4-64EB66A54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88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B4D857A-19C5-4E93-8562-CBD76E491D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1F995FA-4A7E-41F5-91D9-4D6E9C690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13ACF390-A7C1-4143-9A1D-A05F1C6FEB27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F3554BF2-6FD1-46A8-BCB9-33F338A6283B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07BF002A-5F32-48FC-B272-892DEF44EE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BB035A82-4839-4ECE-9A7B-8A0BC88BF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C1B950F8-681D-4C3C-B44E-5D0992CF5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ABDFE826-48F4-4B84-AD36-4F9B7B78B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6E82DF3E-5135-4CB2-8F63-D2721F0773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A2B66F2B-0242-4BBD-A66E-5AAD89EAE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32A12F30-F263-457E-AE71-7A2E1F5537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53A5B161-143E-4A97-9C8C-B43A21E8F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D017C1A6-9FDD-4A3E-8599-E0ED17F81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2B8B2043-709E-4292-84ED-DC202C158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3AAE73B3-7E5F-4FD6-973F-FFFFCD4A53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C981A0C5-DA89-4651-91B8-6840C49727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9050BA3E-AC5E-4BA5-B90E-2EABC655D8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9A51C250-FC9D-4E42-B7B0-BC5ADDD3B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4A489A96-7AD1-497F-84AB-F182F06939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57486CA1-7105-4FF2-B740-F2242A62B1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81348014-7BDA-4934-9B2D-104FE56C5E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2BAB2452-16D3-4819-9E10-18B7D545CC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FB89D6E2-E5FD-4728-9825-0F5873FD47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F4F4D671-15FF-4E4F-9C33-96B0487AD5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9F2EE292-1FD6-4EB5-98F3-E854BC3D4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A766A4B4-B6D5-415C-81C4-DDC38536C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A05ED446-B22E-4059-BC4B-3C61D013F2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ED0828BE-AD05-4F2A-A07E-300A84DF56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1D965199-8807-4E2C-8A95-1B6CF51FFA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EC4E0C3D-5691-4A4C-BCDF-C94E9C5B3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163D7AD4-5128-48A6-A224-E949238692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CDAD5C26-8BAD-4D0B-8553-3CBCB6D3E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984B8B1C-849C-4EC6-8242-F3031FA77F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54875627-B14B-43BB-84FF-C117AD86CD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F1EF8787-9AA4-443E-8035-09A9DED7F1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A497D0D0-E5E8-4F58-94EF-FC2E25689B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62114912-A5BE-4014-8EBA-5BE3410B5C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198E7DC0-098E-44A5-9899-E406D04506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FCFF0097-2C9E-4B93-9DA4-7A39E0C472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4BF01BA7-49F4-4201-A650-129EA38F1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8FDCF5BE-9851-40A8-B4E8-F1189D7C12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7C07F6F6-8A1A-498D-A843-D83A10A4E9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6388A280-3226-4CDC-BC08-759D14ED94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C91D67DE-B6CA-4E7A-9B0A-A1B36D33E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1B88DF1A-E6CE-4CDE-9A38-56CCFD8E1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786450EC-0619-45E4-946B-053C1E430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5A2AC40D-4B79-4796-A51B-862705AC2E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11390D18-43B9-46B9-B298-33CA8D0DB6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CDF053FB-ABE8-4E54-B1B7-347F41EB3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B089EBC4-942A-4A34-A178-BF01FAF95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E9A07F88-C05E-4732-A4BA-720F8CB144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46A3E5EE-BE1F-46E7-A77D-B56EBC4716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28A63438-310C-4AC4-A1B8-1772DFB8ED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8C76E0A8-0399-476B-A49F-3EEEBF93E8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50794A14-DDD0-4391-BE5C-97E6F08B19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66CB9B60-8C21-439C-ACD1-355873C0643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E13BB853-38E7-4065-AA8F-161815F172E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87D4A42B-C43E-48F0-8B61-9A5403B334A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1B3EF43B-578C-42A6-B871-2EF64D220D0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A29A4096-7D9B-424F-92DC-E07DEA5179B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571B23E2-9CE7-4164-98E0-7886E4E80E2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30F830A1-7157-4CA7-BFD0-6EEA53C0121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0477FB6E-D277-493C-A1BE-AB31696C2A4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6D854A45-7F26-467A-8DF1-DE5B73E1C8F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F6D3F0C4-F7E5-44DA-A7A5-E0BB3C46909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309938"/>
            <a:ext cx="8534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>
            <a:extLst>
              <a:ext uri="{FF2B5EF4-FFF2-40B4-BE49-F238E27FC236}">
                <a16:creationId xmlns:a16="http://schemas.microsoft.com/office/drawing/2014/main" id="{8A9BC1C1-6182-4C41-A923-3B6B3C43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70" name="Slide Number Placeholder 73">
            <a:extLst>
              <a:ext uri="{FF2B5EF4-FFF2-40B4-BE49-F238E27FC236}">
                <a16:creationId xmlns:a16="http://schemas.microsoft.com/office/drawing/2014/main" id="{61FACFE4-DAFB-433A-A94E-D5EA111328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C92CE9-45BF-43D4-9274-662E11E8411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1" name="Footer Placeholder 74">
            <a:extLst>
              <a:ext uri="{FF2B5EF4-FFF2-40B4-BE49-F238E27FC236}">
                <a16:creationId xmlns:a16="http://schemas.microsoft.com/office/drawing/2014/main" id="{AEE4B5C7-D191-4DBE-A430-A6F068A5E9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96950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0C294D8A-2054-4F5D-B865-F361799DB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67CD3FEE-91D6-4E71-BFBC-1DC1DD741B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F243994E-911E-437D-8299-85BAC49203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0AF7B-C32A-4EB8-9036-169835BF73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7045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F240F87F-5EDD-4A0A-A8AD-6397F5B018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C3692622-F2DD-4FC2-AA5C-9C13853C5F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D3E581F5-4FD9-4E20-BA7E-6721A4F2D1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888B2-7EDF-4EB8-9558-8FF13C7CF61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11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E3E10-203D-48F9-A14C-827CBFB7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66963-C046-4D3A-BEF5-C0D853D78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BFA58-5CAD-46A6-8768-07840515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95F2-0F13-4EB3-AF02-902B2523FA8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36387-E8CD-41B4-ADE8-DBC71EF6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82B9B-632B-48FD-B250-88D41FB1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610-D14B-447F-B5F4-64EB66A54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B782-5A2F-442A-BFF5-B43AE879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61ACF-A0CA-45D4-8B8E-2EE28014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808EB-4DA3-4317-B332-F2389C6F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95F2-0F13-4EB3-AF02-902B2523FA8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AD87-E271-46C2-8945-046ED333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DD856-8A22-45BE-A870-C87CCBAF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610-D14B-447F-B5F4-64EB66A54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1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3FB2B-39FF-4439-BD9A-1E0E1C58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7F2E-91C5-4C45-97A2-9932F6D2C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30B53-7C8D-40A6-8CC0-4614A2B12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379B7-F306-4230-9761-44320DC2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95F2-0F13-4EB3-AF02-902B2523FA8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22808-CCF5-4A71-880D-43385236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E6779-80F8-4B10-A086-B721F1B6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610-D14B-447F-B5F4-64EB66A54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9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098C2-999F-4F7A-A746-D8F92C2F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E83CA-ED3B-402A-A1E8-4B66008B9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C7D44-9FB1-4AEE-921D-B34653E95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89672-F315-424A-AD79-4C3EDEA0C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781833-1E12-4FEF-A518-F9F58674B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DC88F6-0B51-4B4C-9FF3-3297DB56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95F2-0F13-4EB3-AF02-902B2523FA8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42BD0F-82E8-436E-9BA3-AA60C0BD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0BED83-0E8C-463F-896E-7C9C745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610-D14B-447F-B5F4-64EB66A54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7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E824D-9AB4-4ED4-BF16-8A7C8F53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4D46F-50EE-44A2-B1AC-A6A27449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95F2-0F13-4EB3-AF02-902B2523FA8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A025E-C627-441F-BC59-91DEE371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6B2C6-B0B4-474D-8073-D0B9E624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610-D14B-447F-B5F4-64EB66A54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8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DADB58-03F9-489E-97A0-C7ED6FC6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95F2-0F13-4EB3-AF02-902B2523FA8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8FCBF9-4D28-41D8-BCFF-720A030B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E2B9F9-D4E8-42F4-AEC3-EA3AAC83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610-D14B-447F-B5F4-64EB66A54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8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33253-E594-45CC-A67C-FC8CF4F9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91704-5D3E-40A2-969B-6A1516C2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A6C767-9B3F-45E2-A85A-285072CD7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5C985-ECCF-47F9-94E8-06E720C0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95F2-0F13-4EB3-AF02-902B2523FA8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53424-E64A-4F65-825C-371A25C7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51C06-831B-46A4-AE4E-AB4F701B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610-D14B-447F-B5F4-64EB66A54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8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EF2EE-D0CF-448B-9E61-656D461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E7E641-0A9B-4CE9-AB70-0931CF2E4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96E4E4-570A-47BB-B6B9-8CE902470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14CBA-C691-4C01-9AB1-A0D62282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95F2-0F13-4EB3-AF02-902B2523FA8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7B7A1-263D-487B-8815-50970DFB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91A86-71D0-48E8-9A89-03AE489E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D610-D14B-447F-B5F4-64EB66A54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5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27A6D2-2EF8-4DB0-8711-CC7A6FCB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E3ED1B-ED21-46E9-8EE8-7115CAD6A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6C44B-BCFF-47B6-B266-B81CB2CFA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095F2-0F13-4EB3-AF02-902B2523FA8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8EDB6-113F-4886-A3D3-B7788C91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BFB76-B1FC-41D1-8570-A2EB63147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D610-D14B-447F-B5F4-64EB66A54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5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B7B9AC0-11ED-424E-A6D5-12CCD640199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93461ED9-E79F-4B5D-B2B5-83A10DE02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D3007960-439A-4CB1-9D3C-EA7F9B4B01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>
                  <a:extLst>
                    <a:ext uri="{FF2B5EF4-FFF2-40B4-BE49-F238E27FC236}">
                      <a16:creationId xmlns:a16="http://schemas.microsoft.com/office/drawing/2014/main" id="{2CCE211E-8DF6-4D66-9081-6910C7578F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2" name="Line 6">
                  <a:extLst>
                    <a:ext uri="{FF2B5EF4-FFF2-40B4-BE49-F238E27FC236}">
                      <a16:creationId xmlns:a16="http://schemas.microsoft.com/office/drawing/2014/main" id="{3C86B161-4274-42C2-991F-1D9248BC87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3" name="Line 7">
                  <a:extLst>
                    <a:ext uri="{FF2B5EF4-FFF2-40B4-BE49-F238E27FC236}">
                      <a16:creationId xmlns:a16="http://schemas.microsoft.com/office/drawing/2014/main" id="{7382A14B-A6D8-4E80-9D6D-FA54D2CEE6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4" name="Line 8">
                  <a:extLst>
                    <a:ext uri="{FF2B5EF4-FFF2-40B4-BE49-F238E27FC236}">
                      <a16:creationId xmlns:a16="http://schemas.microsoft.com/office/drawing/2014/main" id="{C77AB445-E5D8-42FA-925B-342715A8D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5" name="Line 9">
                  <a:extLst>
                    <a:ext uri="{FF2B5EF4-FFF2-40B4-BE49-F238E27FC236}">
                      <a16:creationId xmlns:a16="http://schemas.microsoft.com/office/drawing/2014/main" id="{82FF0577-9019-40BD-BB13-62869C808E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6" name="Line 10">
                  <a:extLst>
                    <a:ext uri="{FF2B5EF4-FFF2-40B4-BE49-F238E27FC236}">
                      <a16:creationId xmlns:a16="http://schemas.microsoft.com/office/drawing/2014/main" id="{AEAC23ED-95E5-472C-BAAE-05BF41B51E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7" name="Line 11">
                  <a:extLst>
                    <a:ext uri="{FF2B5EF4-FFF2-40B4-BE49-F238E27FC236}">
                      <a16:creationId xmlns:a16="http://schemas.microsoft.com/office/drawing/2014/main" id="{344E9D08-D217-4369-B5B1-16890F953E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8" name="Line 12">
                  <a:extLst>
                    <a:ext uri="{FF2B5EF4-FFF2-40B4-BE49-F238E27FC236}">
                      <a16:creationId xmlns:a16="http://schemas.microsoft.com/office/drawing/2014/main" id="{EA2A6FF3-28DE-4A0C-910E-F8154F1330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9" name="Line 13">
                  <a:extLst>
                    <a:ext uri="{FF2B5EF4-FFF2-40B4-BE49-F238E27FC236}">
                      <a16:creationId xmlns:a16="http://schemas.microsoft.com/office/drawing/2014/main" id="{A70C0A46-9AC7-4A09-9642-EEB12D4788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0" name="Line 14">
                  <a:extLst>
                    <a:ext uri="{FF2B5EF4-FFF2-40B4-BE49-F238E27FC236}">
                      <a16:creationId xmlns:a16="http://schemas.microsoft.com/office/drawing/2014/main" id="{2E76E1DD-A39C-429E-B1EF-A9E68B8157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1" name="Line 15">
                  <a:extLst>
                    <a:ext uri="{FF2B5EF4-FFF2-40B4-BE49-F238E27FC236}">
                      <a16:creationId xmlns:a16="http://schemas.microsoft.com/office/drawing/2014/main" id="{E1995969-A6AC-41FC-8AF8-1AED5D5884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2" name="Line 16">
                  <a:extLst>
                    <a:ext uri="{FF2B5EF4-FFF2-40B4-BE49-F238E27FC236}">
                      <a16:creationId xmlns:a16="http://schemas.microsoft.com/office/drawing/2014/main" id="{17A3FBCC-3389-4887-8083-AB338FAED8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3" name="Line 17">
                  <a:extLst>
                    <a:ext uri="{FF2B5EF4-FFF2-40B4-BE49-F238E27FC236}">
                      <a16:creationId xmlns:a16="http://schemas.microsoft.com/office/drawing/2014/main" id="{51ACF233-CBF7-48BC-8C32-63C4FBB3C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4" name="Line 18">
                  <a:extLst>
                    <a:ext uri="{FF2B5EF4-FFF2-40B4-BE49-F238E27FC236}">
                      <a16:creationId xmlns:a16="http://schemas.microsoft.com/office/drawing/2014/main" id="{3E1E609E-B9BB-48D1-BF3D-3A21B0B7D1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5" name="Line 19">
                  <a:extLst>
                    <a:ext uri="{FF2B5EF4-FFF2-40B4-BE49-F238E27FC236}">
                      <a16:creationId xmlns:a16="http://schemas.microsoft.com/office/drawing/2014/main" id="{16EFAE16-7042-433B-AF85-A4BEAA984C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6" name="Line 20">
                  <a:extLst>
                    <a:ext uri="{FF2B5EF4-FFF2-40B4-BE49-F238E27FC236}">
                      <a16:creationId xmlns:a16="http://schemas.microsoft.com/office/drawing/2014/main" id="{62B5E337-1D26-4CFF-8CD0-6DBB95C51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7" name="Line 21">
                  <a:extLst>
                    <a:ext uri="{FF2B5EF4-FFF2-40B4-BE49-F238E27FC236}">
                      <a16:creationId xmlns:a16="http://schemas.microsoft.com/office/drawing/2014/main" id="{612FAEF4-D5D5-4A99-9945-3BC134200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8" name="Line 22">
                  <a:extLst>
                    <a:ext uri="{FF2B5EF4-FFF2-40B4-BE49-F238E27FC236}">
                      <a16:creationId xmlns:a16="http://schemas.microsoft.com/office/drawing/2014/main" id="{5BABBB79-4B80-4296-959A-081283E5B1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9" name="Line 23">
                  <a:extLst>
                    <a:ext uri="{FF2B5EF4-FFF2-40B4-BE49-F238E27FC236}">
                      <a16:creationId xmlns:a16="http://schemas.microsoft.com/office/drawing/2014/main" id="{478ADB3B-45A8-4C44-A905-922B0F3722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0" name="Line 24">
                  <a:extLst>
                    <a:ext uri="{FF2B5EF4-FFF2-40B4-BE49-F238E27FC236}">
                      <a16:creationId xmlns:a16="http://schemas.microsoft.com/office/drawing/2014/main" id="{8B3ACCF2-E2F2-467D-99CB-00A040E6B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1" name="Line 25">
                  <a:extLst>
                    <a:ext uri="{FF2B5EF4-FFF2-40B4-BE49-F238E27FC236}">
                      <a16:creationId xmlns:a16="http://schemas.microsoft.com/office/drawing/2014/main" id="{504BCA93-D67B-47F0-9329-AFCD2EE045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2" name="Line 26">
                  <a:extLst>
                    <a:ext uri="{FF2B5EF4-FFF2-40B4-BE49-F238E27FC236}">
                      <a16:creationId xmlns:a16="http://schemas.microsoft.com/office/drawing/2014/main" id="{735870E3-D83E-4E18-9202-4A8ABB066E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13AB891A-B5BF-4671-B667-828F48D1DC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>
                  <a:extLst>
                    <a:ext uri="{FF2B5EF4-FFF2-40B4-BE49-F238E27FC236}">
                      <a16:creationId xmlns:a16="http://schemas.microsoft.com/office/drawing/2014/main" id="{85FC21B9-C5A6-419C-A02A-031F8CEFE1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5" name="Line 29">
                  <a:extLst>
                    <a:ext uri="{FF2B5EF4-FFF2-40B4-BE49-F238E27FC236}">
                      <a16:creationId xmlns:a16="http://schemas.microsoft.com/office/drawing/2014/main" id="{3A4DE5A7-85D2-4514-A494-4448640D5C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6" name="Line 30">
                  <a:extLst>
                    <a:ext uri="{FF2B5EF4-FFF2-40B4-BE49-F238E27FC236}">
                      <a16:creationId xmlns:a16="http://schemas.microsoft.com/office/drawing/2014/main" id="{FA339B4B-298C-4F60-98C7-542D0F93BF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7" name="Line 31">
                  <a:extLst>
                    <a:ext uri="{FF2B5EF4-FFF2-40B4-BE49-F238E27FC236}">
                      <a16:creationId xmlns:a16="http://schemas.microsoft.com/office/drawing/2014/main" id="{06177244-7085-4C63-8875-9E2DF6B026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8" name="Line 32">
                  <a:extLst>
                    <a:ext uri="{FF2B5EF4-FFF2-40B4-BE49-F238E27FC236}">
                      <a16:creationId xmlns:a16="http://schemas.microsoft.com/office/drawing/2014/main" id="{DF34F835-69F6-458C-AB19-E3E21695B8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9" name="Line 33">
                  <a:extLst>
                    <a:ext uri="{FF2B5EF4-FFF2-40B4-BE49-F238E27FC236}">
                      <a16:creationId xmlns:a16="http://schemas.microsoft.com/office/drawing/2014/main" id="{B7745769-D0B8-40E7-B166-A05088BCB5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0" name="Line 34">
                  <a:extLst>
                    <a:ext uri="{FF2B5EF4-FFF2-40B4-BE49-F238E27FC236}">
                      <a16:creationId xmlns:a16="http://schemas.microsoft.com/office/drawing/2014/main" id="{4A26C864-5FAA-4B1D-86D6-DBB938D3D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1" name="Line 35">
                  <a:extLst>
                    <a:ext uri="{FF2B5EF4-FFF2-40B4-BE49-F238E27FC236}">
                      <a16:creationId xmlns:a16="http://schemas.microsoft.com/office/drawing/2014/main" id="{81205772-2DB5-4A5A-A849-FDDA63F08C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2" name="Line 36">
                  <a:extLst>
                    <a:ext uri="{FF2B5EF4-FFF2-40B4-BE49-F238E27FC236}">
                      <a16:creationId xmlns:a16="http://schemas.microsoft.com/office/drawing/2014/main" id="{7D21172B-D0F4-47D5-BDF8-E7CE59937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3" name="Line 37">
                  <a:extLst>
                    <a:ext uri="{FF2B5EF4-FFF2-40B4-BE49-F238E27FC236}">
                      <a16:creationId xmlns:a16="http://schemas.microsoft.com/office/drawing/2014/main" id="{00E5C8D7-C8B5-4528-9765-3D03E1BB7E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4" name="Line 38">
                  <a:extLst>
                    <a:ext uri="{FF2B5EF4-FFF2-40B4-BE49-F238E27FC236}">
                      <a16:creationId xmlns:a16="http://schemas.microsoft.com/office/drawing/2014/main" id="{DE134EB7-A448-4F16-AE3D-80CD60246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5" name="Line 39">
                  <a:extLst>
                    <a:ext uri="{FF2B5EF4-FFF2-40B4-BE49-F238E27FC236}">
                      <a16:creationId xmlns:a16="http://schemas.microsoft.com/office/drawing/2014/main" id="{070DE3A9-5833-4AB0-A19A-B4442AFD0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6" name="Line 40">
                  <a:extLst>
                    <a:ext uri="{FF2B5EF4-FFF2-40B4-BE49-F238E27FC236}">
                      <a16:creationId xmlns:a16="http://schemas.microsoft.com/office/drawing/2014/main" id="{7FB2E262-377F-4756-8BE0-98EFA84E2B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7" name="Line 41">
                  <a:extLst>
                    <a:ext uri="{FF2B5EF4-FFF2-40B4-BE49-F238E27FC236}">
                      <a16:creationId xmlns:a16="http://schemas.microsoft.com/office/drawing/2014/main" id="{47616EAE-19A0-49DA-998F-FF9D92627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8" name="Line 42">
                  <a:extLst>
                    <a:ext uri="{FF2B5EF4-FFF2-40B4-BE49-F238E27FC236}">
                      <a16:creationId xmlns:a16="http://schemas.microsoft.com/office/drawing/2014/main" id="{DAC6A9A6-C568-45D1-ADBB-32EBE7E87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9" name="Line 43">
                  <a:extLst>
                    <a:ext uri="{FF2B5EF4-FFF2-40B4-BE49-F238E27FC236}">
                      <a16:creationId xmlns:a16="http://schemas.microsoft.com/office/drawing/2014/main" id="{FE71C7E2-BD26-4AFF-A9E6-BA7AEFBD3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0" name="Line 44">
                  <a:extLst>
                    <a:ext uri="{FF2B5EF4-FFF2-40B4-BE49-F238E27FC236}">
                      <a16:creationId xmlns:a16="http://schemas.microsoft.com/office/drawing/2014/main" id="{5B5C9FAE-A11C-4622-98F3-54A0D10048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1" name="Line 45">
                  <a:extLst>
                    <a:ext uri="{FF2B5EF4-FFF2-40B4-BE49-F238E27FC236}">
                      <a16:creationId xmlns:a16="http://schemas.microsoft.com/office/drawing/2014/main" id="{E0394BFB-398B-4AE7-A6B0-392A1AC3F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2" name="Line 46">
                  <a:extLst>
                    <a:ext uri="{FF2B5EF4-FFF2-40B4-BE49-F238E27FC236}">
                      <a16:creationId xmlns:a16="http://schemas.microsoft.com/office/drawing/2014/main" id="{58B078CA-FB58-4803-854F-D8897B02B4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3" name="Line 47">
                  <a:extLst>
                    <a:ext uri="{FF2B5EF4-FFF2-40B4-BE49-F238E27FC236}">
                      <a16:creationId xmlns:a16="http://schemas.microsoft.com/office/drawing/2014/main" id="{BEECEB67-19E9-4A95-8E3C-E5D51F1B13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4" name="Line 48">
                  <a:extLst>
                    <a:ext uri="{FF2B5EF4-FFF2-40B4-BE49-F238E27FC236}">
                      <a16:creationId xmlns:a16="http://schemas.microsoft.com/office/drawing/2014/main" id="{9346D30C-AC82-42E0-B0B8-92ED17742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5" name="Line 49">
                  <a:extLst>
                    <a:ext uri="{FF2B5EF4-FFF2-40B4-BE49-F238E27FC236}">
                      <a16:creationId xmlns:a16="http://schemas.microsoft.com/office/drawing/2014/main" id="{4D7E5B16-B1D2-42C8-A538-14C8D76EA9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6" name="Line 50">
                  <a:extLst>
                    <a:ext uri="{FF2B5EF4-FFF2-40B4-BE49-F238E27FC236}">
                      <a16:creationId xmlns:a16="http://schemas.microsoft.com/office/drawing/2014/main" id="{BEC98922-B56A-4A0E-96A9-24E46BE81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7" name="Line 51">
                  <a:extLst>
                    <a:ext uri="{FF2B5EF4-FFF2-40B4-BE49-F238E27FC236}">
                      <a16:creationId xmlns:a16="http://schemas.microsoft.com/office/drawing/2014/main" id="{7EE61450-CA40-4385-93EB-331022E1B0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8" name="Line 52">
                  <a:extLst>
                    <a:ext uri="{FF2B5EF4-FFF2-40B4-BE49-F238E27FC236}">
                      <a16:creationId xmlns:a16="http://schemas.microsoft.com/office/drawing/2014/main" id="{756123A5-FE23-471C-B2F6-D6D6441C7C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9" name="Line 53">
                  <a:extLst>
                    <a:ext uri="{FF2B5EF4-FFF2-40B4-BE49-F238E27FC236}">
                      <a16:creationId xmlns:a16="http://schemas.microsoft.com/office/drawing/2014/main" id="{FDC72A04-8376-44BB-97E4-5F143CB6C3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50" name="Line 54">
                  <a:extLst>
                    <a:ext uri="{FF2B5EF4-FFF2-40B4-BE49-F238E27FC236}">
                      <a16:creationId xmlns:a16="http://schemas.microsoft.com/office/drawing/2014/main" id="{FAF0F849-0B58-4D7A-A73A-8E2FF428AA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51" name="Line 55">
                  <a:extLst>
                    <a:ext uri="{FF2B5EF4-FFF2-40B4-BE49-F238E27FC236}">
                      <a16:creationId xmlns:a16="http://schemas.microsoft.com/office/drawing/2014/main" id="{01651197-40AB-469C-98D3-855948174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52" name="Line 56">
                  <a:extLst>
                    <a:ext uri="{FF2B5EF4-FFF2-40B4-BE49-F238E27FC236}">
                      <a16:creationId xmlns:a16="http://schemas.microsoft.com/office/drawing/2014/main" id="{098E31BB-9FFF-4101-A0BD-126C86E0A5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</p:grpSp>
        </p:grpSp>
        <p:sp>
          <p:nvSpPr>
            <p:cNvPr id="4153" name="Rectangle 57" descr="60%">
              <a:extLst>
                <a:ext uri="{FF2B5EF4-FFF2-40B4-BE49-F238E27FC236}">
                  <a16:creationId xmlns:a16="http://schemas.microsoft.com/office/drawing/2014/main" id="{0F5E9CDA-79B0-4B6F-BD7E-2D35F26A54F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4154" name="Line 58">
              <a:extLst>
                <a:ext uri="{FF2B5EF4-FFF2-40B4-BE49-F238E27FC236}">
                  <a16:creationId xmlns:a16="http://schemas.microsoft.com/office/drawing/2014/main" id="{4AC0FC21-2E17-47EB-9D19-44E2E4E64F16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AF20FEC9-FD34-4D20-B1B2-F1BB66387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>
                <a:extLst>
                  <a:ext uri="{FF2B5EF4-FFF2-40B4-BE49-F238E27FC236}">
                    <a16:creationId xmlns:a16="http://schemas.microsoft.com/office/drawing/2014/main" id="{4C9667E9-5A5E-434C-AC76-5E2984626E2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4157" name="Line 61">
                <a:extLst>
                  <a:ext uri="{FF2B5EF4-FFF2-40B4-BE49-F238E27FC236}">
                    <a16:creationId xmlns:a16="http://schemas.microsoft.com/office/drawing/2014/main" id="{AD8D3FF8-2507-4E17-9B2A-354D2F9FE6F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4158" name="Arc 62">
                <a:extLst>
                  <a:ext uri="{FF2B5EF4-FFF2-40B4-BE49-F238E27FC236}">
                    <a16:creationId xmlns:a16="http://schemas.microsoft.com/office/drawing/2014/main" id="{B5DF4709-FE64-4C38-86F4-4F010B0B4194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A2A2E4A8-48FE-486F-AD8D-59A0917A0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66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0EE8F0-83C4-4355-837B-2F476CFEB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752600"/>
            <a:ext cx="10363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161" name="Rectangle 65">
            <a:extLst>
              <a:ext uri="{FF2B5EF4-FFF2-40B4-BE49-F238E27FC236}">
                <a16:creationId xmlns:a16="http://schemas.microsoft.com/office/drawing/2014/main" id="{FA09FA11-8133-4CB8-8948-8663D1453F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248400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4162" name="Rectangle 66">
            <a:extLst>
              <a:ext uri="{FF2B5EF4-FFF2-40B4-BE49-F238E27FC236}">
                <a16:creationId xmlns:a16="http://schemas.microsoft.com/office/drawing/2014/main" id="{4ADAFB01-3FE8-48E0-9D6C-03D5EA3327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4163" name="Rectangle 67">
            <a:extLst>
              <a:ext uri="{FF2B5EF4-FFF2-40B4-BE49-F238E27FC236}">
                <a16:creationId xmlns:a16="http://schemas.microsoft.com/office/drawing/2014/main" id="{F137B143-92C3-4979-A780-E3CD6846CD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5FFE852E-34E2-42B8-9BA6-9C02936722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575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>
            <a:extLst>
              <a:ext uri="{FF2B5EF4-FFF2-40B4-BE49-F238E27FC236}">
                <a16:creationId xmlns:a16="http://schemas.microsoft.com/office/drawing/2014/main" id="{22021ABD-0F4C-4B49-8D85-E7229BEF641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Priority Queues</a:t>
            </a:r>
          </a:p>
        </p:txBody>
      </p:sp>
      <p:sp>
        <p:nvSpPr>
          <p:cNvPr id="3075" name="Rectangle 71">
            <a:extLst>
              <a:ext uri="{FF2B5EF4-FFF2-40B4-BE49-F238E27FC236}">
                <a16:creationId xmlns:a16="http://schemas.microsoft.com/office/drawing/2014/main" id="{746AB560-855A-4D37-B48A-B5634AEA70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071DBD-372E-47D5-84D0-CD5A7B42B0F7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0E9DFB21-2847-4493-A900-275CFCEE72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Priority Queues</a:t>
            </a:r>
          </a:p>
        </p:txBody>
      </p:sp>
      <p:pic>
        <p:nvPicPr>
          <p:cNvPr id="3077" name="Picture 333" descr="j0370318">
            <a:extLst>
              <a:ext uri="{FF2B5EF4-FFF2-40B4-BE49-F238E27FC236}">
                <a16:creationId xmlns:a16="http://schemas.microsoft.com/office/drawing/2014/main" id="{F2F60E10-EF3E-42AB-A9EF-C3793C84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3" y="2133600"/>
            <a:ext cx="27543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Date Placeholder 5">
            <a:extLst>
              <a:ext uri="{FF2B5EF4-FFF2-40B4-BE49-F238E27FC236}">
                <a16:creationId xmlns:a16="http://schemas.microsoft.com/office/drawing/2014/main" id="{EA7220BD-3CF8-46EA-A173-C94966F01F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C71AE480-2EBB-4EF7-AF39-A48B2146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Priority Queues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75619911-6DB7-4877-89DB-9F578B00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5ACBE8-D69F-49BD-9D4C-F1835913BED7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F7118B97-A73E-43BF-9AF2-426A62F14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Insertion-Sort Example</a:t>
            </a:r>
          </a:p>
        </p:txBody>
      </p:sp>
      <p:sp>
        <p:nvSpPr>
          <p:cNvPr id="1229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82729B4-2E5E-4BB9-8D7E-D1E184D7A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		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Sequence S		Priority queue P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Input:		(7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    (a)		(4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(b)		(8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	(4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(c)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		(4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(d)		(5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(e)		(3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(f)		(9)	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(g)		()	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(a)		(2)			(3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(b)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3)			(4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..		..		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(g)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	()</a:t>
            </a:r>
          </a:p>
        </p:txBody>
      </p:sp>
      <p:sp>
        <p:nvSpPr>
          <p:cNvPr id="12294" name="Date Placeholder 5">
            <a:extLst>
              <a:ext uri="{FF2B5EF4-FFF2-40B4-BE49-F238E27FC236}">
                <a16:creationId xmlns:a16="http://schemas.microsoft.com/office/drawing/2014/main" id="{5D9AEC25-3B96-494D-9345-A839CF2A52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>
            <a:extLst>
              <a:ext uri="{FF2B5EF4-FFF2-40B4-BE49-F238E27FC236}">
                <a16:creationId xmlns:a16="http://schemas.microsoft.com/office/drawing/2014/main" id="{FE915696-0BFB-4842-9E4A-EDCE15F3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Priority Queues</a:t>
            </a:r>
          </a:p>
        </p:txBody>
      </p:sp>
      <p:sp>
        <p:nvSpPr>
          <p:cNvPr id="13315" name="Slide Number Placeholder 6">
            <a:extLst>
              <a:ext uri="{FF2B5EF4-FFF2-40B4-BE49-F238E27FC236}">
                <a16:creationId xmlns:a16="http://schemas.microsoft.com/office/drawing/2014/main" id="{5D3B0723-66CF-4F58-B1A5-E71E8150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5A6CD2-655D-4C68-91E2-28C2A515238B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CD65CAD6-C84F-44C7-9DBE-17B5BC0EB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In-place Insertion-Sort</a:t>
            </a:r>
          </a:p>
        </p:txBody>
      </p:sp>
      <p:sp>
        <p:nvSpPr>
          <p:cNvPr id="1085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AD3A42B-FAF8-47BC-9D8C-F6D22659DD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676400"/>
            <a:ext cx="3810000" cy="45720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200" dirty="0"/>
              <a:t>Instead of using an external data structure, we can implement selection-sort and insertion-sort in-place</a:t>
            </a:r>
          </a:p>
          <a:p>
            <a:pPr eaLnBrk="1" hangingPunct="1">
              <a:defRPr/>
            </a:pPr>
            <a:r>
              <a:rPr lang="en-US" sz="2200" dirty="0"/>
              <a:t>A portion of the input sequence itself serves as the priority queue</a:t>
            </a:r>
          </a:p>
          <a:p>
            <a:pPr eaLnBrk="1" hangingPunct="1">
              <a:defRPr/>
            </a:pPr>
            <a:r>
              <a:rPr lang="en-US" sz="2200" dirty="0"/>
              <a:t>For in-place insertion-sort</a:t>
            </a:r>
          </a:p>
          <a:p>
            <a:pPr lvl="1" eaLnBrk="1" hangingPunct="1">
              <a:defRPr/>
            </a:pPr>
            <a:r>
              <a:rPr lang="en-US" sz="2000" dirty="0"/>
              <a:t>We keep sorted the initial portion of the sequence</a:t>
            </a:r>
          </a:p>
          <a:p>
            <a:pPr lvl="1" eaLnBrk="1" hangingPunct="1">
              <a:defRPr/>
            </a:pPr>
            <a:r>
              <a:rPr lang="en-US" sz="2000" dirty="0"/>
              <a:t>We can use </a:t>
            </a:r>
            <a:r>
              <a:rPr lang="en-US" sz="2000" dirty="0">
                <a:solidFill>
                  <a:schemeClr val="tx2"/>
                </a:solidFill>
              </a:rPr>
              <a:t>swaps</a:t>
            </a:r>
            <a:r>
              <a:rPr lang="en-US" sz="2000" dirty="0"/>
              <a:t> instead of modifying the sequence</a:t>
            </a:r>
          </a:p>
        </p:txBody>
      </p:sp>
      <p:grpSp>
        <p:nvGrpSpPr>
          <p:cNvPr id="13318" name="Group 11">
            <a:extLst>
              <a:ext uri="{FF2B5EF4-FFF2-40B4-BE49-F238E27FC236}">
                <a16:creationId xmlns:a16="http://schemas.microsoft.com/office/drawing/2014/main" id="{800A80B1-03AE-43D9-8C9C-44926FD2BC6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619250"/>
            <a:ext cx="2971800" cy="304800"/>
            <a:chOff x="3216" y="1344"/>
            <a:chExt cx="1872" cy="192"/>
          </a:xfrm>
        </p:grpSpPr>
        <p:sp>
          <p:nvSpPr>
            <p:cNvPr id="13371" name="Line 10">
              <a:extLst>
                <a:ext uri="{FF2B5EF4-FFF2-40B4-BE49-F238E27FC236}">
                  <a16:creationId xmlns:a16="http://schemas.microsoft.com/office/drawing/2014/main" id="{A0376507-832D-4D61-A521-CBE8ED569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72" name="Oval 5">
              <a:extLst>
                <a:ext uri="{FF2B5EF4-FFF2-40B4-BE49-F238E27FC236}">
                  <a16:creationId xmlns:a16="http://schemas.microsoft.com/office/drawing/2014/main" id="{ECC0A6B1-EF8B-41B3-9838-5A0BA0B2E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5</a:t>
              </a:r>
            </a:p>
          </p:txBody>
        </p:sp>
        <p:sp>
          <p:nvSpPr>
            <p:cNvPr id="13373" name="Oval 6">
              <a:extLst>
                <a:ext uri="{FF2B5EF4-FFF2-40B4-BE49-F238E27FC236}">
                  <a16:creationId xmlns:a16="http://schemas.microsoft.com/office/drawing/2014/main" id="{3128709C-BD69-42D7-AB32-5CCCC2E3C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4</a:t>
              </a:r>
            </a:p>
          </p:txBody>
        </p:sp>
        <p:sp>
          <p:nvSpPr>
            <p:cNvPr id="13374" name="Oval 7">
              <a:extLst>
                <a:ext uri="{FF2B5EF4-FFF2-40B4-BE49-F238E27FC236}">
                  <a16:creationId xmlns:a16="http://schemas.microsoft.com/office/drawing/2014/main" id="{D40E01E2-4A45-4375-A6E8-799EE192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2</a:t>
              </a:r>
            </a:p>
          </p:txBody>
        </p:sp>
        <p:sp>
          <p:nvSpPr>
            <p:cNvPr id="13375" name="Oval 8">
              <a:extLst>
                <a:ext uri="{FF2B5EF4-FFF2-40B4-BE49-F238E27FC236}">
                  <a16:creationId xmlns:a16="http://schemas.microsoft.com/office/drawing/2014/main" id="{D20A1C5F-6161-4952-844B-D48644DC0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3</a:t>
              </a:r>
            </a:p>
          </p:txBody>
        </p:sp>
        <p:sp>
          <p:nvSpPr>
            <p:cNvPr id="13376" name="Oval 9">
              <a:extLst>
                <a:ext uri="{FF2B5EF4-FFF2-40B4-BE49-F238E27FC236}">
                  <a16:creationId xmlns:a16="http://schemas.microsoft.com/office/drawing/2014/main" id="{ACB8D810-8F05-4C6C-8837-902423571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1</a:t>
              </a:r>
            </a:p>
          </p:txBody>
        </p:sp>
      </p:grpSp>
      <p:grpSp>
        <p:nvGrpSpPr>
          <p:cNvPr id="13319" name="Group 52">
            <a:extLst>
              <a:ext uri="{FF2B5EF4-FFF2-40B4-BE49-F238E27FC236}">
                <a16:creationId xmlns:a16="http://schemas.microsoft.com/office/drawing/2014/main" id="{C6BDEBB5-8B46-48BC-965D-1BBEEE8713B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330450"/>
            <a:ext cx="2971800" cy="304800"/>
            <a:chOff x="3264" y="1560"/>
            <a:chExt cx="1872" cy="192"/>
          </a:xfrm>
        </p:grpSpPr>
        <p:sp>
          <p:nvSpPr>
            <p:cNvPr id="13365" name="Line 13">
              <a:extLst>
                <a:ext uri="{FF2B5EF4-FFF2-40B4-BE49-F238E27FC236}">
                  <a16:creationId xmlns:a16="http://schemas.microsoft.com/office/drawing/2014/main" id="{70CA9E7D-8908-46E6-9E30-BF3F051CB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65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66" name="Oval 14">
              <a:extLst>
                <a:ext uri="{FF2B5EF4-FFF2-40B4-BE49-F238E27FC236}">
                  <a16:creationId xmlns:a16="http://schemas.microsoft.com/office/drawing/2014/main" id="{C7683C4B-9BAF-4423-81EF-E3182137B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6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5</a:t>
              </a:r>
            </a:p>
          </p:txBody>
        </p:sp>
        <p:sp>
          <p:nvSpPr>
            <p:cNvPr id="13367" name="Oval 15">
              <a:extLst>
                <a:ext uri="{FF2B5EF4-FFF2-40B4-BE49-F238E27FC236}">
                  <a16:creationId xmlns:a16="http://schemas.microsoft.com/office/drawing/2014/main" id="{C7AC36A0-FE86-4730-A9C0-73BFB2562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4</a:t>
              </a:r>
            </a:p>
          </p:txBody>
        </p:sp>
        <p:sp>
          <p:nvSpPr>
            <p:cNvPr id="13368" name="Oval 16">
              <a:extLst>
                <a:ext uri="{FF2B5EF4-FFF2-40B4-BE49-F238E27FC236}">
                  <a16:creationId xmlns:a16="http://schemas.microsoft.com/office/drawing/2014/main" id="{E15E0DC7-A727-4067-9EA9-26DE51C37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2</a:t>
              </a:r>
            </a:p>
          </p:txBody>
        </p:sp>
        <p:sp>
          <p:nvSpPr>
            <p:cNvPr id="13369" name="Oval 17">
              <a:extLst>
                <a:ext uri="{FF2B5EF4-FFF2-40B4-BE49-F238E27FC236}">
                  <a16:creationId xmlns:a16="http://schemas.microsoft.com/office/drawing/2014/main" id="{FA3AF401-E3D8-4D00-90F5-26DDEF98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3</a:t>
              </a:r>
            </a:p>
          </p:txBody>
        </p:sp>
        <p:sp>
          <p:nvSpPr>
            <p:cNvPr id="13370" name="Oval 18">
              <a:extLst>
                <a:ext uri="{FF2B5EF4-FFF2-40B4-BE49-F238E27FC236}">
                  <a16:creationId xmlns:a16="http://schemas.microsoft.com/office/drawing/2014/main" id="{A5EA603C-E89B-4B5A-8CBA-3031F2244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1</a:t>
              </a:r>
            </a:p>
          </p:txBody>
        </p:sp>
      </p:grpSp>
      <p:grpSp>
        <p:nvGrpSpPr>
          <p:cNvPr id="13320" name="Group 53">
            <a:extLst>
              <a:ext uri="{FF2B5EF4-FFF2-40B4-BE49-F238E27FC236}">
                <a16:creationId xmlns:a16="http://schemas.microsoft.com/office/drawing/2014/main" id="{1A16A991-9485-4FAA-9901-A060806D5BA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041650"/>
            <a:ext cx="2971800" cy="304800"/>
            <a:chOff x="3264" y="2064"/>
            <a:chExt cx="1872" cy="192"/>
          </a:xfrm>
        </p:grpSpPr>
        <p:sp>
          <p:nvSpPr>
            <p:cNvPr id="13359" name="Line 20">
              <a:extLst>
                <a:ext uri="{FF2B5EF4-FFF2-40B4-BE49-F238E27FC236}">
                  <a16:creationId xmlns:a16="http://schemas.microsoft.com/office/drawing/2014/main" id="{E1B296A4-7CBF-4F6F-A1F6-BF57FEEC1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60" name="Oval 21">
              <a:extLst>
                <a:ext uri="{FF2B5EF4-FFF2-40B4-BE49-F238E27FC236}">
                  <a16:creationId xmlns:a16="http://schemas.microsoft.com/office/drawing/2014/main" id="{6C0D1EE1-638B-4FE9-A0FA-B5049C494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4</a:t>
              </a:r>
            </a:p>
          </p:txBody>
        </p:sp>
        <p:sp>
          <p:nvSpPr>
            <p:cNvPr id="13361" name="Oval 22">
              <a:extLst>
                <a:ext uri="{FF2B5EF4-FFF2-40B4-BE49-F238E27FC236}">
                  <a16:creationId xmlns:a16="http://schemas.microsoft.com/office/drawing/2014/main" id="{0984F6D7-D2FD-4B42-8FB1-20939BC89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5</a:t>
              </a:r>
            </a:p>
          </p:txBody>
        </p:sp>
        <p:sp>
          <p:nvSpPr>
            <p:cNvPr id="13362" name="Oval 23">
              <a:extLst>
                <a:ext uri="{FF2B5EF4-FFF2-40B4-BE49-F238E27FC236}">
                  <a16:creationId xmlns:a16="http://schemas.microsoft.com/office/drawing/2014/main" id="{F1FF4F4A-9319-48E3-9827-945953A8A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2</a:t>
              </a:r>
            </a:p>
          </p:txBody>
        </p:sp>
        <p:sp>
          <p:nvSpPr>
            <p:cNvPr id="13363" name="Oval 24">
              <a:extLst>
                <a:ext uri="{FF2B5EF4-FFF2-40B4-BE49-F238E27FC236}">
                  <a16:creationId xmlns:a16="http://schemas.microsoft.com/office/drawing/2014/main" id="{3CDBF767-6A0D-4718-9752-E062C5FF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3</a:t>
              </a:r>
            </a:p>
          </p:txBody>
        </p:sp>
        <p:sp>
          <p:nvSpPr>
            <p:cNvPr id="13364" name="Oval 25">
              <a:extLst>
                <a:ext uri="{FF2B5EF4-FFF2-40B4-BE49-F238E27FC236}">
                  <a16:creationId xmlns:a16="http://schemas.microsoft.com/office/drawing/2014/main" id="{B9913798-DF30-4512-8ABD-15FAAFD6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1</a:t>
              </a:r>
            </a:p>
          </p:txBody>
        </p:sp>
      </p:grpSp>
      <p:grpSp>
        <p:nvGrpSpPr>
          <p:cNvPr id="13321" name="Group 54">
            <a:extLst>
              <a:ext uri="{FF2B5EF4-FFF2-40B4-BE49-F238E27FC236}">
                <a16:creationId xmlns:a16="http://schemas.microsoft.com/office/drawing/2014/main" id="{20217146-8C78-4432-BECC-D061D18D1BF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752850"/>
            <a:ext cx="2971800" cy="304800"/>
            <a:chOff x="3264" y="2568"/>
            <a:chExt cx="1872" cy="192"/>
          </a:xfrm>
        </p:grpSpPr>
        <p:sp>
          <p:nvSpPr>
            <p:cNvPr id="13353" name="Line 27">
              <a:extLst>
                <a:ext uri="{FF2B5EF4-FFF2-40B4-BE49-F238E27FC236}">
                  <a16:creationId xmlns:a16="http://schemas.microsoft.com/office/drawing/2014/main" id="{58D76BA7-5F29-45BA-B105-69DB8D0BB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6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54" name="Oval 28">
              <a:extLst>
                <a:ext uri="{FF2B5EF4-FFF2-40B4-BE49-F238E27FC236}">
                  <a16:creationId xmlns:a16="http://schemas.microsoft.com/office/drawing/2014/main" id="{87921922-C2F9-4ADB-A530-530A047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2</a:t>
              </a:r>
            </a:p>
          </p:txBody>
        </p:sp>
        <p:sp>
          <p:nvSpPr>
            <p:cNvPr id="13355" name="Oval 29">
              <a:extLst>
                <a:ext uri="{FF2B5EF4-FFF2-40B4-BE49-F238E27FC236}">
                  <a16:creationId xmlns:a16="http://schemas.microsoft.com/office/drawing/2014/main" id="{E8FD4200-E510-42B9-9EC5-68E3E7828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4</a:t>
              </a:r>
            </a:p>
          </p:txBody>
        </p:sp>
        <p:sp>
          <p:nvSpPr>
            <p:cNvPr id="13356" name="Oval 30">
              <a:extLst>
                <a:ext uri="{FF2B5EF4-FFF2-40B4-BE49-F238E27FC236}">
                  <a16:creationId xmlns:a16="http://schemas.microsoft.com/office/drawing/2014/main" id="{A5F224AC-A73F-42D1-9F4D-6D5E28304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5</a:t>
              </a:r>
            </a:p>
          </p:txBody>
        </p:sp>
        <p:sp>
          <p:nvSpPr>
            <p:cNvPr id="13357" name="Oval 31">
              <a:extLst>
                <a:ext uri="{FF2B5EF4-FFF2-40B4-BE49-F238E27FC236}">
                  <a16:creationId xmlns:a16="http://schemas.microsoft.com/office/drawing/2014/main" id="{B912D6D5-6EC5-4AD4-B4A4-C5BA9F0C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3</a:t>
              </a:r>
            </a:p>
          </p:txBody>
        </p:sp>
        <p:sp>
          <p:nvSpPr>
            <p:cNvPr id="13358" name="Oval 32">
              <a:extLst>
                <a:ext uri="{FF2B5EF4-FFF2-40B4-BE49-F238E27FC236}">
                  <a16:creationId xmlns:a16="http://schemas.microsoft.com/office/drawing/2014/main" id="{CFA8EB8F-A8FC-4D12-916F-93BB50229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1</a:t>
              </a:r>
            </a:p>
          </p:txBody>
        </p:sp>
      </p:grpSp>
      <p:grpSp>
        <p:nvGrpSpPr>
          <p:cNvPr id="13322" name="Group 55">
            <a:extLst>
              <a:ext uri="{FF2B5EF4-FFF2-40B4-BE49-F238E27FC236}">
                <a16:creationId xmlns:a16="http://schemas.microsoft.com/office/drawing/2014/main" id="{76D9694B-B62B-487C-B59E-A9D97DC3217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464050"/>
            <a:ext cx="2971800" cy="304800"/>
            <a:chOff x="3264" y="3072"/>
            <a:chExt cx="1872" cy="192"/>
          </a:xfrm>
        </p:grpSpPr>
        <p:sp>
          <p:nvSpPr>
            <p:cNvPr id="13347" name="Line 34">
              <a:extLst>
                <a:ext uri="{FF2B5EF4-FFF2-40B4-BE49-F238E27FC236}">
                  <a16:creationId xmlns:a16="http://schemas.microsoft.com/office/drawing/2014/main" id="{C85D359B-20D0-409D-85E1-68A3E961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48" name="Oval 35">
              <a:extLst>
                <a:ext uri="{FF2B5EF4-FFF2-40B4-BE49-F238E27FC236}">
                  <a16:creationId xmlns:a16="http://schemas.microsoft.com/office/drawing/2014/main" id="{138153AC-8865-46BF-9317-C8EACBFF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2</a:t>
              </a:r>
            </a:p>
          </p:txBody>
        </p:sp>
        <p:sp>
          <p:nvSpPr>
            <p:cNvPr id="13349" name="Oval 36">
              <a:extLst>
                <a:ext uri="{FF2B5EF4-FFF2-40B4-BE49-F238E27FC236}">
                  <a16:creationId xmlns:a16="http://schemas.microsoft.com/office/drawing/2014/main" id="{19509D66-8CF4-4678-A7B4-0E07ABE84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3</a:t>
              </a:r>
            </a:p>
          </p:txBody>
        </p:sp>
        <p:sp>
          <p:nvSpPr>
            <p:cNvPr id="13350" name="Oval 37">
              <a:extLst>
                <a:ext uri="{FF2B5EF4-FFF2-40B4-BE49-F238E27FC236}">
                  <a16:creationId xmlns:a16="http://schemas.microsoft.com/office/drawing/2014/main" id="{C4E76F89-CA12-430D-B36B-29E5F68D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4</a:t>
              </a:r>
            </a:p>
          </p:txBody>
        </p:sp>
        <p:sp>
          <p:nvSpPr>
            <p:cNvPr id="13351" name="Oval 38">
              <a:extLst>
                <a:ext uri="{FF2B5EF4-FFF2-40B4-BE49-F238E27FC236}">
                  <a16:creationId xmlns:a16="http://schemas.microsoft.com/office/drawing/2014/main" id="{4B1447D4-C91A-4990-9845-D3F39A311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5</a:t>
              </a:r>
            </a:p>
          </p:txBody>
        </p:sp>
        <p:sp>
          <p:nvSpPr>
            <p:cNvPr id="13352" name="Oval 39">
              <a:extLst>
                <a:ext uri="{FF2B5EF4-FFF2-40B4-BE49-F238E27FC236}">
                  <a16:creationId xmlns:a16="http://schemas.microsoft.com/office/drawing/2014/main" id="{D579D5A9-E2F4-4A3D-93D3-49232CA20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1</a:t>
              </a:r>
            </a:p>
          </p:txBody>
        </p:sp>
      </p:grpSp>
      <p:grpSp>
        <p:nvGrpSpPr>
          <p:cNvPr id="13323" name="Group 56">
            <a:extLst>
              <a:ext uri="{FF2B5EF4-FFF2-40B4-BE49-F238E27FC236}">
                <a16:creationId xmlns:a16="http://schemas.microsoft.com/office/drawing/2014/main" id="{5F202037-EF58-46C8-BE74-49C81F9C44E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75250"/>
            <a:ext cx="2971800" cy="304800"/>
            <a:chOff x="3264" y="3456"/>
            <a:chExt cx="1872" cy="192"/>
          </a:xfrm>
        </p:grpSpPr>
        <p:sp>
          <p:nvSpPr>
            <p:cNvPr id="13341" name="Line 40">
              <a:extLst>
                <a:ext uri="{FF2B5EF4-FFF2-40B4-BE49-F238E27FC236}">
                  <a16:creationId xmlns:a16="http://schemas.microsoft.com/office/drawing/2014/main" id="{366B6D3E-66AD-42CE-948D-D14037459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55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42" name="Oval 41">
              <a:extLst>
                <a:ext uri="{FF2B5EF4-FFF2-40B4-BE49-F238E27FC236}">
                  <a16:creationId xmlns:a16="http://schemas.microsoft.com/office/drawing/2014/main" id="{0661AD0D-8ECB-424C-9E0D-411ABA61A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1</a:t>
              </a:r>
            </a:p>
          </p:txBody>
        </p:sp>
        <p:sp>
          <p:nvSpPr>
            <p:cNvPr id="13343" name="Oval 42">
              <a:extLst>
                <a:ext uri="{FF2B5EF4-FFF2-40B4-BE49-F238E27FC236}">
                  <a16:creationId xmlns:a16="http://schemas.microsoft.com/office/drawing/2014/main" id="{DB205EDC-1188-42E4-90F2-0E79B9FFC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2</a:t>
              </a:r>
            </a:p>
          </p:txBody>
        </p:sp>
        <p:sp>
          <p:nvSpPr>
            <p:cNvPr id="13344" name="Oval 43">
              <a:extLst>
                <a:ext uri="{FF2B5EF4-FFF2-40B4-BE49-F238E27FC236}">
                  <a16:creationId xmlns:a16="http://schemas.microsoft.com/office/drawing/2014/main" id="{40DEDFEC-A8CC-4605-ACA1-FAD1681CC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3</a:t>
              </a:r>
            </a:p>
          </p:txBody>
        </p:sp>
        <p:sp>
          <p:nvSpPr>
            <p:cNvPr id="13345" name="Oval 44">
              <a:extLst>
                <a:ext uri="{FF2B5EF4-FFF2-40B4-BE49-F238E27FC236}">
                  <a16:creationId xmlns:a16="http://schemas.microsoft.com/office/drawing/2014/main" id="{8DE060EB-9D76-45C5-9650-4902D9431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4</a:t>
              </a:r>
            </a:p>
          </p:txBody>
        </p:sp>
        <p:sp>
          <p:nvSpPr>
            <p:cNvPr id="13346" name="Oval 45">
              <a:extLst>
                <a:ext uri="{FF2B5EF4-FFF2-40B4-BE49-F238E27FC236}">
                  <a16:creationId xmlns:a16="http://schemas.microsoft.com/office/drawing/2014/main" id="{3BE6538C-5A82-4CB2-A531-77543363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5</a:t>
              </a:r>
            </a:p>
          </p:txBody>
        </p:sp>
      </p:grpSp>
      <p:grpSp>
        <p:nvGrpSpPr>
          <p:cNvPr id="13324" name="Group 57">
            <a:extLst>
              <a:ext uri="{FF2B5EF4-FFF2-40B4-BE49-F238E27FC236}">
                <a16:creationId xmlns:a16="http://schemas.microsoft.com/office/drawing/2014/main" id="{D1593BBD-9570-49C6-A511-190177552AC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886450"/>
            <a:ext cx="2971800" cy="304800"/>
            <a:chOff x="3264" y="3744"/>
            <a:chExt cx="1872" cy="192"/>
          </a:xfrm>
        </p:grpSpPr>
        <p:sp>
          <p:nvSpPr>
            <p:cNvPr id="13335" name="Line 46">
              <a:extLst>
                <a:ext uri="{FF2B5EF4-FFF2-40B4-BE49-F238E27FC236}">
                  <a16:creationId xmlns:a16="http://schemas.microsoft.com/office/drawing/2014/main" id="{A663599F-484B-497F-BB7C-8A5F9E859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336" name="Oval 47">
              <a:extLst>
                <a:ext uri="{FF2B5EF4-FFF2-40B4-BE49-F238E27FC236}">
                  <a16:creationId xmlns:a16="http://schemas.microsoft.com/office/drawing/2014/main" id="{1F6AC9F4-A078-4BCF-B983-A67903B3A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1</a:t>
              </a:r>
            </a:p>
          </p:txBody>
        </p:sp>
        <p:sp>
          <p:nvSpPr>
            <p:cNvPr id="13337" name="Oval 48">
              <a:extLst>
                <a:ext uri="{FF2B5EF4-FFF2-40B4-BE49-F238E27FC236}">
                  <a16:creationId xmlns:a16="http://schemas.microsoft.com/office/drawing/2014/main" id="{7D8063B3-3C4D-42D1-9378-530027232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2</a:t>
              </a:r>
            </a:p>
          </p:txBody>
        </p:sp>
        <p:sp>
          <p:nvSpPr>
            <p:cNvPr id="13338" name="Oval 49">
              <a:extLst>
                <a:ext uri="{FF2B5EF4-FFF2-40B4-BE49-F238E27FC236}">
                  <a16:creationId xmlns:a16="http://schemas.microsoft.com/office/drawing/2014/main" id="{43CD8758-F70E-43AB-B8CD-F9A756872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3</a:t>
              </a:r>
            </a:p>
          </p:txBody>
        </p:sp>
        <p:sp>
          <p:nvSpPr>
            <p:cNvPr id="13339" name="Oval 50">
              <a:extLst>
                <a:ext uri="{FF2B5EF4-FFF2-40B4-BE49-F238E27FC236}">
                  <a16:creationId xmlns:a16="http://schemas.microsoft.com/office/drawing/2014/main" id="{5B7AA453-A409-410E-8E60-102E070E7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4</a:t>
              </a:r>
            </a:p>
          </p:txBody>
        </p:sp>
        <p:sp>
          <p:nvSpPr>
            <p:cNvPr id="13340" name="Oval 51">
              <a:extLst>
                <a:ext uri="{FF2B5EF4-FFF2-40B4-BE49-F238E27FC236}">
                  <a16:creationId xmlns:a16="http://schemas.microsoft.com/office/drawing/2014/main" id="{27434339-6C73-4A5A-B7F4-1E6AFC5A8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5</a:t>
              </a:r>
            </a:p>
          </p:txBody>
        </p:sp>
      </p:grpSp>
      <p:cxnSp>
        <p:nvCxnSpPr>
          <p:cNvPr id="13325" name="AutoShape 58">
            <a:extLst>
              <a:ext uri="{FF2B5EF4-FFF2-40B4-BE49-F238E27FC236}">
                <a16:creationId xmlns:a16="http://schemas.microsoft.com/office/drawing/2014/main" id="{D07D5A37-5325-419B-8526-824DF029DA3D}"/>
              </a:ext>
            </a:extLst>
          </p:cNvPr>
          <p:cNvCxnSpPr>
            <a:cxnSpLocks noChangeShapeType="1"/>
            <a:stCxn id="13367" idx="0"/>
            <a:endCxn id="13366" idx="7"/>
          </p:cNvCxnSpPr>
          <p:nvPr/>
        </p:nvCxnSpPr>
        <p:spPr bwMode="auto">
          <a:xfrm rot="16200000" flipH="1" flipV="1">
            <a:off x="7223125" y="20637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59">
            <a:extLst>
              <a:ext uri="{FF2B5EF4-FFF2-40B4-BE49-F238E27FC236}">
                <a16:creationId xmlns:a16="http://schemas.microsoft.com/office/drawing/2014/main" id="{F1F14CC1-1536-4EB9-8B59-BDF2CA5D0879}"/>
              </a:ext>
            </a:extLst>
          </p:cNvPr>
          <p:cNvCxnSpPr>
            <a:cxnSpLocks noChangeShapeType="1"/>
            <a:stCxn id="13362" idx="0"/>
            <a:endCxn id="13361" idx="7"/>
          </p:cNvCxnSpPr>
          <p:nvPr/>
        </p:nvCxnSpPr>
        <p:spPr bwMode="auto">
          <a:xfrm rot="16200000" flipH="1" flipV="1">
            <a:off x="788987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60">
            <a:extLst>
              <a:ext uri="{FF2B5EF4-FFF2-40B4-BE49-F238E27FC236}">
                <a16:creationId xmlns:a16="http://schemas.microsoft.com/office/drawing/2014/main" id="{0AA27FC3-BDC4-4BF5-B7C1-96B22228AAE7}"/>
              </a:ext>
            </a:extLst>
          </p:cNvPr>
          <p:cNvCxnSpPr>
            <a:cxnSpLocks noChangeShapeType="1"/>
            <a:stCxn id="13361" idx="0"/>
            <a:endCxn id="13360" idx="7"/>
          </p:cNvCxnSpPr>
          <p:nvPr/>
        </p:nvCxnSpPr>
        <p:spPr bwMode="auto">
          <a:xfrm rot="16200000" flipH="1" flipV="1">
            <a:off x="722312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61">
            <a:extLst>
              <a:ext uri="{FF2B5EF4-FFF2-40B4-BE49-F238E27FC236}">
                <a16:creationId xmlns:a16="http://schemas.microsoft.com/office/drawing/2014/main" id="{9200CBB4-3620-47EC-80A1-30E861AA0911}"/>
              </a:ext>
            </a:extLst>
          </p:cNvPr>
          <p:cNvCxnSpPr>
            <a:cxnSpLocks noChangeShapeType="1"/>
            <a:stCxn id="13356" idx="0"/>
            <a:endCxn id="13355" idx="7"/>
          </p:cNvCxnSpPr>
          <p:nvPr/>
        </p:nvCxnSpPr>
        <p:spPr bwMode="auto">
          <a:xfrm rot="16200000" flipH="1" flipV="1">
            <a:off x="788987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62">
            <a:extLst>
              <a:ext uri="{FF2B5EF4-FFF2-40B4-BE49-F238E27FC236}">
                <a16:creationId xmlns:a16="http://schemas.microsoft.com/office/drawing/2014/main" id="{8AC08926-3BCC-4A42-AD11-FC644A0AB4E8}"/>
              </a:ext>
            </a:extLst>
          </p:cNvPr>
          <p:cNvCxnSpPr>
            <a:cxnSpLocks noChangeShapeType="1"/>
            <a:stCxn id="13357" idx="0"/>
            <a:endCxn id="13356" idx="7"/>
          </p:cNvCxnSpPr>
          <p:nvPr/>
        </p:nvCxnSpPr>
        <p:spPr bwMode="auto">
          <a:xfrm rot="16200000" flipH="1" flipV="1">
            <a:off x="855662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63">
            <a:extLst>
              <a:ext uri="{FF2B5EF4-FFF2-40B4-BE49-F238E27FC236}">
                <a16:creationId xmlns:a16="http://schemas.microsoft.com/office/drawing/2014/main" id="{4B457D1D-A476-4747-A291-39389F9C9E3C}"/>
              </a:ext>
            </a:extLst>
          </p:cNvPr>
          <p:cNvCxnSpPr>
            <a:cxnSpLocks noChangeShapeType="1"/>
            <a:stCxn id="13352" idx="0"/>
            <a:endCxn id="13351" idx="7"/>
          </p:cNvCxnSpPr>
          <p:nvPr/>
        </p:nvCxnSpPr>
        <p:spPr bwMode="auto">
          <a:xfrm rot="16200000" flipH="1" flipV="1">
            <a:off x="92233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65">
            <a:extLst>
              <a:ext uri="{FF2B5EF4-FFF2-40B4-BE49-F238E27FC236}">
                <a16:creationId xmlns:a16="http://schemas.microsoft.com/office/drawing/2014/main" id="{80EE54EA-42B1-4156-B61C-46BB4BD14035}"/>
              </a:ext>
            </a:extLst>
          </p:cNvPr>
          <p:cNvCxnSpPr>
            <a:cxnSpLocks noChangeShapeType="1"/>
            <a:stCxn id="13350" idx="0"/>
            <a:endCxn id="13349" idx="7"/>
          </p:cNvCxnSpPr>
          <p:nvPr/>
        </p:nvCxnSpPr>
        <p:spPr bwMode="auto">
          <a:xfrm rot="16200000" flipH="1" flipV="1">
            <a:off x="78898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66">
            <a:extLst>
              <a:ext uri="{FF2B5EF4-FFF2-40B4-BE49-F238E27FC236}">
                <a16:creationId xmlns:a16="http://schemas.microsoft.com/office/drawing/2014/main" id="{5C8AE1FA-AB42-4D95-93D2-75963DAE887B}"/>
              </a:ext>
            </a:extLst>
          </p:cNvPr>
          <p:cNvCxnSpPr>
            <a:cxnSpLocks noChangeShapeType="1"/>
            <a:stCxn id="13349" idx="0"/>
            <a:endCxn id="13348" idx="7"/>
          </p:cNvCxnSpPr>
          <p:nvPr/>
        </p:nvCxnSpPr>
        <p:spPr bwMode="auto">
          <a:xfrm rot="16200000" flipH="1" flipV="1">
            <a:off x="72231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67">
            <a:extLst>
              <a:ext uri="{FF2B5EF4-FFF2-40B4-BE49-F238E27FC236}">
                <a16:creationId xmlns:a16="http://schemas.microsoft.com/office/drawing/2014/main" id="{616890B9-7E3F-46D5-B547-4AA764D63517}"/>
              </a:ext>
            </a:extLst>
          </p:cNvPr>
          <p:cNvCxnSpPr>
            <a:cxnSpLocks noChangeShapeType="1"/>
            <a:stCxn id="13351" idx="0"/>
            <a:endCxn id="13350" idx="7"/>
          </p:cNvCxnSpPr>
          <p:nvPr/>
        </p:nvCxnSpPr>
        <p:spPr bwMode="auto">
          <a:xfrm rot="16200000" flipH="1" flipV="1">
            <a:off x="85566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4" name="Date Placeholder 63">
            <a:extLst>
              <a:ext uri="{FF2B5EF4-FFF2-40B4-BE49-F238E27FC236}">
                <a16:creationId xmlns:a16="http://schemas.microsoft.com/office/drawing/2014/main" id="{23990FA0-372F-42C4-B69F-64915C7ABB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>
            <a:extLst>
              <a:ext uri="{FF2B5EF4-FFF2-40B4-BE49-F238E27FC236}">
                <a16:creationId xmlns:a16="http://schemas.microsoft.com/office/drawing/2014/main" id="{72705782-3960-483C-83B4-86239A1D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Priority Queues</a:t>
            </a:r>
          </a:p>
        </p:txBody>
      </p:sp>
      <p:sp>
        <p:nvSpPr>
          <p:cNvPr id="4099" name="Slide Number Placeholder 6">
            <a:extLst>
              <a:ext uri="{FF2B5EF4-FFF2-40B4-BE49-F238E27FC236}">
                <a16:creationId xmlns:a16="http://schemas.microsoft.com/office/drawing/2014/main" id="{477E842C-5F85-4DD5-A898-DBA36057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96199F-064E-49B3-912B-321D8F3BA7FE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F0B05F1-C0E3-4724-B1A5-BE478068C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Priority Queue ADT</a:t>
            </a:r>
          </a:p>
        </p:txBody>
      </p:sp>
      <p:sp>
        <p:nvSpPr>
          <p:cNvPr id="410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A31E10D-8C73-46B0-AEAF-F516652064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A priority queue stores a collection of entries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Typically, an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entry</a:t>
            </a:r>
            <a:r>
              <a:rPr lang="en-US" altLang="ko-KR" sz="2000">
                <a:ea typeface="굴림" panose="020B0600000101010101" pitchFamily="50" charset="-127"/>
              </a:rPr>
              <a:t> is a pair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(key, value), where the key indicates the priority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Main methods of the Priority Queue ADT</a:t>
            </a:r>
          </a:p>
          <a:p>
            <a:pPr lvl="1" eaLnBrk="1" hangingPunct="1"/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insert</a:t>
            </a:r>
            <a:r>
              <a:rPr lang="en-US" altLang="ko-KR" sz="1800">
                <a:ea typeface="굴림" panose="020B0600000101010101" pitchFamily="50" charset="-127"/>
              </a:rPr>
              <a:t>(e)</a:t>
            </a:r>
            <a:br>
              <a:rPr lang="en-US" altLang="ko-KR" sz="1800">
                <a:ea typeface="굴림" panose="020B0600000101010101" pitchFamily="50" charset="-127"/>
              </a:rPr>
            </a:br>
            <a:r>
              <a:rPr lang="en-US" altLang="ko-KR" sz="1800">
                <a:ea typeface="굴림" panose="020B0600000101010101" pitchFamily="50" charset="-127"/>
              </a:rPr>
              <a:t>inserts an entry e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removeMin</a:t>
            </a:r>
            <a:r>
              <a:rPr lang="en-US" altLang="ko-KR" sz="1800">
                <a:ea typeface="굴림" panose="020B0600000101010101" pitchFamily="50" charset="-127"/>
              </a:rPr>
              <a:t>()</a:t>
            </a:r>
            <a:br>
              <a:rPr lang="en-US" altLang="ko-KR" sz="1800">
                <a:ea typeface="굴림" panose="020B0600000101010101" pitchFamily="50" charset="-127"/>
              </a:rPr>
            </a:br>
            <a:r>
              <a:rPr lang="en-US" altLang="ko-KR" sz="1800">
                <a:ea typeface="굴림" panose="020B0600000101010101" pitchFamily="50" charset="-127"/>
              </a:rPr>
              <a:t>removes the entry with smallest key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10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C5C448-394E-4566-AFF6-188A3113596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Additional methods</a:t>
            </a:r>
          </a:p>
          <a:p>
            <a:pPr lvl="1" eaLnBrk="1" hangingPunct="1"/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min</a:t>
            </a:r>
            <a:r>
              <a:rPr lang="en-US" altLang="ko-KR" sz="1800">
                <a:ea typeface="굴림" panose="020B0600000101010101" pitchFamily="50" charset="-127"/>
              </a:rPr>
              <a:t>()</a:t>
            </a:r>
            <a:br>
              <a:rPr lang="en-US" altLang="ko-KR" sz="1800">
                <a:ea typeface="굴림" panose="020B0600000101010101" pitchFamily="50" charset="-127"/>
              </a:rPr>
            </a:br>
            <a:r>
              <a:rPr lang="en-US" altLang="ko-KR" sz="1800">
                <a:ea typeface="굴림" panose="020B0600000101010101" pitchFamily="50" charset="-127"/>
              </a:rPr>
              <a:t>returns, but does not remove, an entry with smallest key</a:t>
            </a:r>
          </a:p>
          <a:p>
            <a:pPr lvl="1" eaLnBrk="1" hangingPunct="1"/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size</a:t>
            </a:r>
            <a:r>
              <a:rPr lang="en-US" altLang="ko-KR" sz="1800">
                <a:ea typeface="굴림" panose="020B0600000101010101" pitchFamily="50" charset="-127"/>
              </a:rPr>
              <a:t>(),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empty</a:t>
            </a:r>
            <a:r>
              <a:rPr lang="en-US" altLang="ko-KR" sz="1800">
                <a:ea typeface="굴림" panose="020B0600000101010101" pitchFamily="50" charset="-127"/>
              </a:rPr>
              <a:t>()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Applications: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Standby flyers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Auctions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Stock market</a:t>
            </a:r>
          </a:p>
        </p:txBody>
      </p:sp>
      <p:sp>
        <p:nvSpPr>
          <p:cNvPr id="4103" name="Date Placeholder 6">
            <a:extLst>
              <a:ext uri="{FF2B5EF4-FFF2-40B4-BE49-F238E27FC236}">
                <a16:creationId xmlns:a16="http://schemas.microsoft.com/office/drawing/2014/main" id="{C2A4F5F1-379E-43BE-9353-2BDFBC03E5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>
            <a:extLst>
              <a:ext uri="{FF2B5EF4-FFF2-40B4-BE49-F238E27FC236}">
                <a16:creationId xmlns:a16="http://schemas.microsoft.com/office/drawing/2014/main" id="{DD435761-895C-4A6D-98FB-7D3E39DB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Priority Queues</a:t>
            </a:r>
          </a:p>
        </p:txBody>
      </p:sp>
      <p:sp>
        <p:nvSpPr>
          <p:cNvPr id="5123" name="Slide Number Placeholder 6">
            <a:extLst>
              <a:ext uri="{FF2B5EF4-FFF2-40B4-BE49-F238E27FC236}">
                <a16:creationId xmlns:a16="http://schemas.microsoft.com/office/drawing/2014/main" id="{521922EE-EDEE-41EC-A7B6-A5ADC76A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E3BC6-B0BD-45E8-97D9-1EF8BA5BEDFD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2BF4B126-7EF7-47FD-801D-377F31C8F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Total Order Relations</a:t>
            </a:r>
          </a:p>
        </p:txBody>
      </p:sp>
      <p:sp>
        <p:nvSpPr>
          <p:cNvPr id="512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7CCF2F9-F2D5-498F-8901-36AE5CD936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905000"/>
            <a:ext cx="3429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Keys in a priority queue can be arbitrary objects on which an order is defined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Two distinct entries in a priority queue can have the same key</a:t>
            </a:r>
            <a:endParaRPr lang="en-US" altLang="ko-KR" b="1" i="1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2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DB10835-B935-4D92-A1D0-56FC9C8294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791200" y="1905000"/>
            <a:ext cx="4343400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Mathematical concept of total order relation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Reflexive property: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x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 x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Antisymmetric property: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x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 y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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y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 x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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x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=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 y</a:t>
            </a:r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Transitive property: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x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 y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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y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 z 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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x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 z</a:t>
            </a:r>
          </a:p>
        </p:txBody>
      </p:sp>
      <p:sp>
        <p:nvSpPr>
          <p:cNvPr id="5127" name="Date Placeholder 6">
            <a:extLst>
              <a:ext uri="{FF2B5EF4-FFF2-40B4-BE49-F238E27FC236}">
                <a16:creationId xmlns:a16="http://schemas.microsoft.com/office/drawing/2014/main" id="{29C78CF1-B149-448D-89F3-961719DD14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>
            <a:extLst>
              <a:ext uri="{FF2B5EF4-FFF2-40B4-BE49-F238E27FC236}">
                <a16:creationId xmlns:a16="http://schemas.microsoft.com/office/drawing/2014/main" id="{5777A53F-CECE-4EFC-89B1-A7D66C00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Priority Queues</a:t>
            </a:r>
          </a:p>
        </p:txBody>
      </p:sp>
      <p:sp>
        <p:nvSpPr>
          <p:cNvPr id="6147" name="Slide Number Placeholder 6">
            <a:extLst>
              <a:ext uri="{FF2B5EF4-FFF2-40B4-BE49-F238E27FC236}">
                <a16:creationId xmlns:a16="http://schemas.microsoft.com/office/drawing/2014/main" id="{759DE371-58DA-4496-A234-E5FE7CCB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31A93F-A6B6-4DB4-97F2-05CA8CA5C637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1B8E53F2-59CD-4A4E-B93D-AAECB18EC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Comparator ADT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31453E7-3E93-4E8E-B511-89DF833680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676400"/>
            <a:ext cx="37338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Implements the boolean function </a:t>
            </a:r>
            <a:r>
              <a:rPr lang="en-US" altLang="ko-KR" sz="2400">
                <a:solidFill>
                  <a:schemeClr val="tx2"/>
                </a:solidFill>
                <a:ea typeface="굴림" panose="020B0600000101010101" pitchFamily="50" charset="-127"/>
              </a:rPr>
              <a:t>isLess</a:t>
            </a:r>
            <a:r>
              <a:rPr lang="en-US" altLang="ko-KR" sz="2400">
                <a:ea typeface="굴림" panose="020B0600000101010101" pitchFamily="50" charset="-127"/>
              </a:rPr>
              <a:t>(p,q), which tests whether p &lt; q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Can derive other relations from this: 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(p == q) is equivalent to 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(!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isLess</a:t>
            </a:r>
            <a:r>
              <a:rPr lang="en-US" altLang="ko-KR" sz="2000">
                <a:ea typeface="굴림" panose="020B0600000101010101" pitchFamily="50" charset="-127"/>
              </a:rPr>
              <a:t>(p, q) &amp;&amp; !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isLess</a:t>
            </a:r>
            <a:r>
              <a:rPr lang="en-US" altLang="ko-KR" sz="2000">
                <a:ea typeface="굴림" panose="020B0600000101010101" pitchFamily="50" charset="-127"/>
              </a:rPr>
              <a:t>(q, p))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Can implement in C++ by overloading “()”</a:t>
            </a:r>
          </a:p>
        </p:txBody>
      </p:sp>
      <p:sp>
        <p:nvSpPr>
          <p:cNvPr id="6150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E6D1C05-7FBD-47FD-ADD9-6858D8D6E5E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76400"/>
            <a:ext cx="4267200" cy="4572000"/>
          </a:xfrm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Two ways to compare 2D points:</a:t>
            </a:r>
            <a:br>
              <a:rPr lang="en-US" altLang="ko-KR" sz="2000">
                <a:ea typeface="굴림" panose="020B0600000101010101" pitchFamily="50" charset="-127"/>
              </a:rPr>
            </a:br>
            <a:endParaRPr lang="en-US" altLang="ko-KR" sz="20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class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LeftRight</a:t>
            </a:r>
            <a:r>
              <a:rPr lang="en-US" altLang="ko-KR" sz="1800">
                <a:ea typeface="굴림" panose="020B0600000101010101" pitchFamily="50" charset="-127"/>
              </a:rPr>
              <a:t> { </a:t>
            </a:r>
            <a:r>
              <a:rPr lang="en-US" altLang="ko-KR" sz="1800">
                <a:solidFill>
                  <a:srgbClr val="FFC000"/>
                </a:solidFill>
                <a:ea typeface="굴림" panose="020B0600000101010101" pitchFamily="50" charset="-127"/>
              </a:rPr>
              <a:t>// left-right comparator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bool operator()(const </a:t>
            </a:r>
            <a:r>
              <a:rPr lang="en-US" altLang="ko-KR" sz="1800">
                <a:solidFill>
                  <a:srgbClr val="2C61F6"/>
                </a:solidFill>
                <a:ea typeface="굴림" panose="020B0600000101010101" pitchFamily="50" charset="-127"/>
              </a:rPr>
              <a:t>Point2D</a:t>
            </a:r>
            <a:r>
              <a:rPr lang="en-US" altLang="ko-KR" sz="1800">
                <a:ea typeface="굴림" panose="020B0600000101010101" pitchFamily="50" charset="-127"/>
              </a:rPr>
              <a:t>&amp;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p</a:t>
            </a:r>
            <a:r>
              <a:rPr lang="en-US" altLang="ko-KR" sz="1800">
                <a:ea typeface="굴림" panose="020B0600000101010101" pitchFamily="50" charset="-127"/>
              </a:rPr>
              <a:t>, 	const </a:t>
            </a:r>
            <a:r>
              <a:rPr lang="en-US" altLang="ko-KR" sz="1800">
                <a:solidFill>
                  <a:srgbClr val="2C61F6"/>
                </a:solidFill>
                <a:ea typeface="굴림" panose="020B0600000101010101" pitchFamily="50" charset="-127"/>
              </a:rPr>
              <a:t>Point2D</a:t>
            </a:r>
            <a:r>
              <a:rPr lang="en-US" altLang="ko-KR" sz="1800">
                <a:ea typeface="굴림" panose="020B0600000101010101" pitchFamily="50" charset="-127"/>
              </a:rPr>
              <a:t>&amp;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q</a:t>
            </a:r>
            <a:r>
              <a:rPr lang="en-US" altLang="ko-KR" sz="1800">
                <a:ea typeface="굴림" panose="020B0600000101010101" pitchFamily="50" charset="-127"/>
              </a:rPr>
              <a:t>) const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{ return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p.getX</a:t>
            </a:r>
            <a:r>
              <a:rPr lang="en-US" altLang="ko-KR" sz="1800">
                <a:ea typeface="굴림" panose="020B0600000101010101" pitchFamily="50" charset="-127"/>
              </a:rPr>
              <a:t>() &lt;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q.getX</a:t>
            </a:r>
            <a:r>
              <a:rPr lang="en-US" altLang="ko-KR" sz="1800">
                <a:ea typeface="굴림" panose="020B0600000101010101" pitchFamily="50" charset="-127"/>
              </a:rPr>
              <a:t>();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class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BottomTop</a:t>
            </a:r>
            <a:r>
              <a:rPr lang="en-US" altLang="ko-KR" sz="1800">
                <a:ea typeface="굴림" panose="020B0600000101010101" pitchFamily="50" charset="-127"/>
              </a:rPr>
              <a:t> { </a:t>
            </a:r>
            <a:r>
              <a:rPr lang="en-US" altLang="ko-KR" sz="1800">
                <a:solidFill>
                  <a:srgbClr val="FFC000"/>
                </a:solidFill>
                <a:ea typeface="굴림" panose="020B0600000101010101" pitchFamily="50" charset="-127"/>
              </a:rPr>
              <a:t>// bottom-top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bool operator()(const </a:t>
            </a:r>
            <a:r>
              <a:rPr lang="en-US" altLang="ko-KR" sz="1800">
                <a:solidFill>
                  <a:srgbClr val="2C61F6"/>
                </a:solidFill>
                <a:ea typeface="굴림" panose="020B0600000101010101" pitchFamily="50" charset="-127"/>
              </a:rPr>
              <a:t>Point2D</a:t>
            </a:r>
            <a:r>
              <a:rPr lang="en-US" altLang="ko-KR" sz="1800">
                <a:ea typeface="굴림" panose="020B0600000101010101" pitchFamily="50" charset="-127"/>
              </a:rPr>
              <a:t>&amp;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p</a:t>
            </a:r>
            <a:r>
              <a:rPr lang="en-US" altLang="ko-KR" sz="1800">
                <a:ea typeface="굴림" panose="020B0600000101010101" pitchFamily="50" charset="-127"/>
              </a:rPr>
              <a:t>, const </a:t>
            </a:r>
            <a:r>
              <a:rPr lang="en-US" altLang="ko-KR" sz="1800">
                <a:solidFill>
                  <a:srgbClr val="2C61F6"/>
                </a:solidFill>
                <a:ea typeface="굴림" panose="020B0600000101010101" pitchFamily="50" charset="-127"/>
              </a:rPr>
              <a:t>Point2D</a:t>
            </a:r>
            <a:r>
              <a:rPr lang="en-US" altLang="ko-KR" sz="1800">
                <a:ea typeface="굴림" panose="020B0600000101010101" pitchFamily="50" charset="-127"/>
              </a:rPr>
              <a:t>&amp;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q</a:t>
            </a:r>
            <a:r>
              <a:rPr lang="en-US" altLang="ko-KR" sz="1800">
                <a:ea typeface="굴림" panose="020B0600000101010101" pitchFamily="50" charset="-127"/>
              </a:rPr>
              <a:t>) const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{ return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p.getY</a:t>
            </a:r>
            <a:r>
              <a:rPr lang="en-US" altLang="ko-KR" sz="1800">
                <a:ea typeface="굴림" panose="020B0600000101010101" pitchFamily="50" charset="-127"/>
              </a:rPr>
              <a:t>() &lt;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q.getY</a:t>
            </a:r>
            <a:r>
              <a:rPr lang="en-US" altLang="ko-KR" sz="1800">
                <a:ea typeface="굴림" panose="020B0600000101010101" pitchFamily="50" charset="-127"/>
              </a:rPr>
              <a:t>();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};</a:t>
            </a:r>
          </a:p>
        </p:txBody>
      </p:sp>
      <p:sp>
        <p:nvSpPr>
          <p:cNvPr id="6151" name="Date Placeholder 6">
            <a:extLst>
              <a:ext uri="{FF2B5EF4-FFF2-40B4-BE49-F238E27FC236}">
                <a16:creationId xmlns:a16="http://schemas.microsoft.com/office/drawing/2014/main" id="{C2B47830-7540-44C3-8F4C-8A751DC05A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8E3923E6-2736-4172-8F69-75B0E232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Priority Queues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AD692CA3-B484-4F2A-BE18-D55A57F9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4F5E42-F2BA-45DB-BECF-62F6CF6AB001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A473183-6860-45D1-915B-D03B96664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Priority Queue Sorting</a:t>
            </a:r>
          </a:p>
        </p:txBody>
      </p:sp>
      <p:sp>
        <p:nvSpPr>
          <p:cNvPr id="717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8F30BED-8D30-4115-B58E-1E1D4549E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3657600" cy="42672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We can use a priority queue to sort a set of comparable elements</a:t>
            </a:r>
          </a:p>
          <a:p>
            <a:pPr marL="800100" lvl="1" indent="-3429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ko-KR" sz="1800">
                <a:ea typeface="굴림" panose="020B0600000101010101" pitchFamily="50" charset="-127"/>
              </a:rPr>
              <a:t>Insert the elements one by one with a series of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insert</a:t>
            </a:r>
            <a:r>
              <a:rPr lang="en-US" altLang="ko-KR" sz="1800">
                <a:ea typeface="굴림" panose="020B0600000101010101" pitchFamily="50" charset="-127"/>
              </a:rPr>
              <a:t> operations</a:t>
            </a:r>
          </a:p>
          <a:p>
            <a:pPr marL="800100" lvl="1" indent="-3429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ko-KR" sz="1800">
                <a:ea typeface="굴림" panose="020B0600000101010101" pitchFamily="50" charset="-127"/>
              </a:rPr>
              <a:t>Remove the elements in sorted order with a series of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removeMin</a:t>
            </a:r>
            <a:r>
              <a:rPr lang="en-US" altLang="ko-KR" sz="1800">
                <a:ea typeface="굴림" panose="020B0600000101010101" pitchFamily="50" charset="-127"/>
              </a:rPr>
              <a:t> operations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The running time of this sorting method depends on the priority queue implementation</a:t>
            </a:r>
          </a:p>
        </p:txBody>
      </p:sp>
      <p:sp>
        <p:nvSpPr>
          <p:cNvPr id="7174" name="Text Box 4">
            <a:extLst>
              <a:ext uri="{FF2B5EF4-FFF2-40B4-BE49-F238E27FC236}">
                <a16:creationId xmlns:a16="http://schemas.microsoft.com/office/drawing/2014/main" id="{8D0AA7DF-03FC-4B3E-B422-91E8CB745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676401"/>
            <a:ext cx="4343400" cy="4246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Algorithm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PQ-Sort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(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S, C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Input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sequence 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S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, comparator 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C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 for the elements of 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S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577052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Output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sequence 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S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 sorted  in increasing order according to 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C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BE2D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P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priority queue with 		comparator 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C</a:t>
            </a:r>
            <a:endParaRPr kumimoji="0" lang="en-US" altLang="ko-KR" sz="2000" b="1" i="1" u="none" strike="noStrike" kern="1200" cap="none" spc="0" normalizeH="0" baseline="0" noProof="0">
              <a:ln>
                <a:noFill/>
              </a:ln>
              <a:solidFill>
                <a:srgbClr val="BE2D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while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S.empty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()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	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e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  <a:sym typeface="Symbol" panose="05050102010706020507" pitchFamily="18" charset="2"/>
              </a:rPr>
              <a:t> S.front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  <a:sym typeface="Symbol" panose="05050102010706020507" pitchFamily="18" charset="2"/>
              </a:rPr>
              <a:t>();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S.eraseFront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()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BE2D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P.insert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(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e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  <a:sym typeface="Symbol" panose="05050102010706020507" pitchFamily="18" charset="2"/>
              </a:rPr>
              <a:t>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while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P.empty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()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	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e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P.removeMin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()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BE2D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S.insertBack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(</a:t>
            </a:r>
            <a:r>
              <a:rPr kumimoji="0" lang="en-US" altLang="ko-KR" sz="2000" b="1" i="1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e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577052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7175" name="Date Placeholder 6">
            <a:extLst>
              <a:ext uri="{FF2B5EF4-FFF2-40B4-BE49-F238E27FC236}">
                <a16:creationId xmlns:a16="http://schemas.microsoft.com/office/drawing/2014/main" id="{CA75B526-30DE-4A5A-A711-5E27905BCE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>
            <a:extLst>
              <a:ext uri="{FF2B5EF4-FFF2-40B4-BE49-F238E27FC236}">
                <a16:creationId xmlns:a16="http://schemas.microsoft.com/office/drawing/2014/main" id="{9FDC04EC-5005-4608-BB80-8FFD599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Priority Queues</a:t>
            </a:r>
          </a:p>
        </p:txBody>
      </p:sp>
      <p:sp>
        <p:nvSpPr>
          <p:cNvPr id="8195" name="Slide Number Placeholder 6">
            <a:extLst>
              <a:ext uri="{FF2B5EF4-FFF2-40B4-BE49-F238E27FC236}">
                <a16:creationId xmlns:a16="http://schemas.microsoft.com/office/drawing/2014/main" id="{C466DE8C-B86D-4E67-BACC-F31BE48E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8D6CC8-449F-4228-947D-7E885CC4A870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ED58A47A-4C9F-4AFA-8E05-302C454E1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304800"/>
            <a:ext cx="8429625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Sequence-based Priority Queue</a:t>
            </a:r>
          </a:p>
        </p:txBody>
      </p:sp>
      <p:sp>
        <p:nvSpPr>
          <p:cNvPr id="819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75A526C-0FEF-49C8-B14B-64A0F5FEF08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676400"/>
            <a:ext cx="3810000" cy="45720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Implementation with an unsorted list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40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Performance:</a:t>
            </a:r>
          </a:p>
          <a:p>
            <a:pPr lvl="1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insert</a:t>
            </a:r>
            <a:r>
              <a:rPr lang="en-US" altLang="ko-KR" sz="2000">
                <a:ea typeface="굴림" panose="020B0600000101010101" pitchFamily="50" charset="-127"/>
              </a:rPr>
              <a:t> takes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(1)</a:t>
            </a:r>
            <a:r>
              <a:rPr lang="en-US" altLang="ko-KR" sz="2000">
                <a:ea typeface="굴림" panose="020B0600000101010101" pitchFamily="50" charset="-127"/>
              </a:rPr>
              <a:t> time since we can insert the item at the beginning or end of the sequence</a:t>
            </a:r>
          </a:p>
          <a:p>
            <a:pPr lvl="1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removeMin </a:t>
            </a:r>
            <a:r>
              <a:rPr lang="en-US" altLang="ko-KR" sz="2000">
                <a:ea typeface="굴림" panose="020B0600000101010101" pitchFamily="50" charset="-127"/>
              </a:rPr>
              <a:t>and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min</a:t>
            </a:r>
            <a:r>
              <a:rPr lang="en-US" altLang="ko-KR" sz="2000">
                <a:ea typeface="굴림" panose="020B0600000101010101" pitchFamily="50" charset="-127"/>
              </a:rPr>
              <a:t> take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>
                <a:ea typeface="굴림" panose="020B0600000101010101" pitchFamily="50" charset="-127"/>
              </a:rPr>
              <a:t> time since we have to traverse the entire sequence to find the smallest key </a:t>
            </a:r>
          </a:p>
        </p:txBody>
      </p:sp>
      <p:sp>
        <p:nvSpPr>
          <p:cNvPr id="819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F7BAD04-1F21-41ED-8115-81D0BD446BE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679576"/>
            <a:ext cx="3810000" cy="4416425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Implementation with a sorted list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40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Performance:</a:t>
            </a:r>
          </a:p>
          <a:p>
            <a:pPr lvl="1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insert</a:t>
            </a:r>
            <a:r>
              <a:rPr lang="en-US" altLang="ko-KR" sz="2000">
                <a:ea typeface="굴림" panose="020B0600000101010101" pitchFamily="50" charset="-127"/>
              </a:rPr>
              <a:t> takes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>
                <a:ea typeface="굴림" panose="020B0600000101010101" pitchFamily="50" charset="-127"/>
              </a:rPr>
              <a:t> time since we have to find the place where to insert the item</a:t>
            </a:r>
          </a:p>
          <a:p>
            <a:pPr lvl="1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removeMin</a:t>
            </a:r>
            <a:r>
              <a:rPr lang="en-US" altLang="ko-KR" sz="2000">
                <a:ea typeface="굴림" panose="020B0600000101010101" pitchFamily="50" charset="-127"/>
              </a:rPr>
              <a:t> and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min</a:t>
            </a:r>
            <a:r>
              <a:rPr lang="en-US" altLang="ko-KR" sz="2000">
                <a:ea typeface="굴림" panose="020B0600000101010101" pitchFamily="50" charset="-127"/>
              </a:rPr>
              <a:t> take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(1)</a:t>
            </a:r>
            <a:r>
              <a:rPr lang="en-US" altLang="ko-KR" sz="2000">
                <a:ea typeface="굴림" panose="020B0600000101010101" pitchFamily="50" charset="-127"/>
              </a:rPr>
              <a:t> time, since the smallest key is at the beginning</a:t>
            </a:r>
          </a:p>
        </p:txBody>
      </p:sp>
      <p:grpSp>
        <p:nvGrpSpPr>
          <p:cNvPr id="8199" name="Group 5">
            <a:extLst>
              <a:ext uri="{FF2B5EF4-FFF2-40B4-BE49-F238E27FC236}">
                <a16:creationId xmlns:a16="http://schemas.microsoft.com/office/drawing/2014/main" id="{157D055A-DB65-43B2-B0E6-05CABF8F31B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514600"/>
            <a:ext cx="2971800" cy="304800"/>
            <a:chOff x="3264" y="2064"/>
            <a:chExt cx="1872" cy="192"/>
          </a:xfrm>
        </p:grpSpPr>
        <p:sp>
          <p:nvSpPr>
            <p:cNvPr id="8208" name="Line 6">
              <a:extLst>
                <a:ext uri="{FF2B5EF4-FFF2-40B4-BE49-F238E27FC236}">
                  <a16:creationId xmlns:a16="http://schemas.microsoft.com/office/drawing/2014/main" id="{32F1A4E8-CF0B-48DC-B356-95CC13D10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8209" name="Oval 7">
              <a:extLst>
                <a:ext uri="{FF2B5EF4-FFF2-40B4-BE49-F238E27FC236}">
                  <a16:creationId xmlns:a16="http://schemas.microsoft.com/office/drawing/2014/main" id="{65FBCD20-AB22-424F-8F7C-383314589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4</a:t>
              </a:r>
            </a:p>
          </p:txBody>
        </p:sp>
        <p:sp>
          <p:nvSpPr>
            <p:cNvPr id="8210" name="Oval 8">
              <a:extLst>
                <a:ext uri="{FF2B5EF4-FFF2-40B4-BE49-F238E27FC236}">
                  <a16:creationId xmlns:a16="http://schemas.microsoft.com/office/drawing/2014/main" id="{D922E83D-D4D3-4682-B8BD-98D045724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5</a:t>
              </a:r>
            </a:p>
          </p:txBody>
        </p:sp>
        <p:sp>
          <p:nvSpPr>
            <p:cNvPr id="8211" name="Oval 9">
              <a:extLst>
                <a:ext uri="{FF2B5EF4-FFF2-40B4-BE49-F238E27FC236}">
                  <a16:creationId xmlns:a16="http://schemas.microsoft.com/office/drawing/2014/main" id="{14AFCE94-1E4D-4517-A6D4-338EFC2A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2</a:t>
              </a:r>
            </a:p>
          </p:txBody>
        </p:sp>
        <p:sp>
          <p:nvSpPr>
            <p:cNvPr id="8212" name="Oval 10">
              <a:extLst>
                <a:ext uri="{FF2B5EF4-FFF2-40B4-BE49-F238E27FC236}">
                  <a16:creationId xmlns:a16="http://schemas.microsoft.com/office/drawing/2014/main" id="{AF1CEC84-9DFC-4C27-8569-525443EDE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3</a:t>
              </a:r>
            </a:p>
          </p:txBody>
        </p:sp>
        <p:sp>
          <p:nvSpPr>
            <p:cNvPr id="8213" name="Oval 11">
              <a:extLst>
                <a:ext uri="{FF2B5EF4-FFF2-40B4-BE49-F238E27FC236}">
                  <a16:creationId xmlns:a16="http://schemas.microsoft.com/office/drawing/2014/main" id="{38CD93AB-1C54-457F-BF04-BDA5D4BA6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1</a:t>
              </a:r>
            </a:p>
          </p:txBody>
        </p:sp>
      </p:grpSp>
      <p:grpSp>
        <p:nvGrpSpPr>
          <p:cNvPr id="8200" name="Group 12">
            <a:extLst>
              <a:ext uri="{FF2B5EF4-FFF2-40B4-BE49-F238E27FC236}">
                <a16:creationId xmlns:a16="http://schemas.microsoft.com/office/drawing/2014/main" id="{C7B57F03-6EEE-40A9-AB6A-5EDE1AF0C82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514600"/>
            <a:ext cx="2971800" cy="304800"/>
            <a:chOff x="3264" y="3744"/>
            <a:chExt cx="1872" cy="192"/>
          </a:xfrm>
        </p:grpSpPr>
        <p:sp>
          <p:nvSpPr>
            <p:cNvPr id="8202" name="Line 13">
              <a:extLst>
                <a:ext uri="{FF2B5EF4-FFF2-40B4-BE49-F238E27FC236}">
                  <a16:creationId xmlns:a16="http://schemas.microsoft.com/office/drawing/2014/main" id="{DFC195CE-C1B5-4F69-8351-0129BA247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8203" name="Oval 14">
              <a:extLst>
                <a:ext uri="{FF2B5EF4-FFF2-40B4-BE49-F238E27FC236}">
                  <a16:creationId xmlns:a16="http://schemas.microsoft.com/office/drawing/2014/main" id="{8BE7BFC0-E559-40F8-8997-E499EB4F9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1</a:t>
              </a:r>
            </a:p>
          </p:txBody>
        </p:sp>
        <p:sp>
          <p:nvSpPr>
            <p:cNvPr id="8204" name="Oval 15">
              <a:extLst>
                <a:ext uri="{FF2B5EF4-FFF2-40B4-BE49-F238E27FC236}">
                  <a16:creationId xmlns:a16="http://schemas.microsoft.com/office/drawing/2014/main" id="{632B22C9-023C-43FB-8981-20D59D776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2</a:t>
              </a:r>
            </a:p>
          </p:txBody>
        </p:sp>
        <p:sp>
          <p:nvSpPr>
            <p:cNvPr id="8205" name="Oval 16">
              <a:extLst>
                <a:ext uri="{FF2B5EF4-FFF2-40B4-BE49-F238E27FC236}">
                  <a16:creationId xmlns:a16="http://schemas.microsoft.com/office/drawing/2014/main" id="{7DB21704-ED3E-4618-B2B3-F160246DB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3</a:t>
              </a:r>
            </a:p>
          </p:txBody>
        </p:sp>
        <p:sp>
          <p:nvSpPr>
            <p:cNvPr id="8206" name="Oval 17">
              <a:extLst>
                <a:ext uri="{FF2B5EF4-FFF2-40B4-BE49-F238E27FC236}">
                  <a16:creationId xmlns:a16="http://schemas.microsoft.com/office/drawing/2014/main" id="{F4C82705-B250-4DD9-8C3E-CF6170F8E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4</a:t>
              </a:r>
            </a:p>
          </p:txBody>
        </p:sp>
        <p:sp>
          <p:nvSpPr>
            <p:cNvPr id="8207" name="Oval 18">
              <a:extLst>
                <a:ext uri="{FF2B5EF4-FFF2-40B4-BE49-F238E27FC236}">
                  <a16:creationId xmlns:a16="http://schemas.microsoft.com/office/drawing/2014/main" id="{FDA1FE1B-0F93-4B32-BAD6-DC8DACE3F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굴림" panose="020B0600000101010101" pitchFamily="50" charset="-127"/>
                  <a:cs typeface="+mn-cs"/>
                </a:rPr>
                <a:t>5</a:t>
              </a:r>
            </a:p>
          </p:txBody>
        </p:sp>
      </p:grpSp>
      <p:sp>
        <p:nvSpPr>
          <p:cNvPr id="8201" name="Date Placeholder 20">
            <a:extLst>
              <a:ext uri="{FF2B5EF4-FFF2-40B4-BE49-F238E27FC236}">
                <a16:creationId xmlns:a16="http://schemas.microsoft.com/office/drawing/2014/main" id="{5AD5A5BF-3D1E-456F-A925-BD60797A6A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67A56911-6C1B-453D-9024-8D5938CE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Priority Queues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4DF0F917-9037-4814-B7D0-54D5FAAC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0B7099-7EE7-4760-938E-7C10B3EA4B57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AAC8A05-298D-4932-9867-999BC6B0A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Selection-Sort</a:t>
            </a:r>
          </a:p>
        </p:txBody>
      </p:sp>
      <p:sp>
        <p:nvSpPr>
          <p:cNvPr id="922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68D01D3-D0D3-41DC-A74D-14133D207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828800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Selection-sort is the variation of PQ-sort where the priority queue is implemented with an unsorted sequence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Running time of Selection-sort:</a:t>
            </a:r>
          </a:p>
          <a:p>
            <a:pPr marL="800100" lvl="1" indent="-3429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ko-KR" sz="2000">
                <a:ea typeface="굴림" panose="020B0600000101010101" pitchFamily="50" charset="-127"/>
              </a:rPr>
              <a:t>Inserting the elements into the priority queue with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insert</a:t>
            </a:r>
            <a:r>
              <a:rPr lang="en-US" altLang="ko-KR" sz="2000">
                <a:ea typeface="굴림" panose="020B0600000101010101" pitchFamily="50" charset="-127"/>
              </a:rPr>
              <a:t> operations takes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000">
                <a:ea typeface="굴림" panose="020B0600000101010101" pitchFamily="50" charset="-127"/>
              </a:rPr>
              <a:t>time</a:t>
            </a:r>
          </a:p>
          <a:p>
            <a:pPr marL="800100" lvl="1" indent="-3429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ko-KR" sz="2000">
                <a:ea typeface="굴림" panose="020B0600000101010101" pitchFamily="50" charset="-127"/>
              </a:rPr>
              <a:t>Removing the elements in sorted order from the priority queue with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removeMin</a:t>
            </a:r>
            <a:r>
              <a:rPr lang="en-US" altLang="ko-KR" sz="2000">
                <a:ea typeface="굴림" panose="020B0600000101010101" pitchFamily="50" charset="-127"/>
              </a:rPr>
              <a:t> operations takes time proportional to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		 	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…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endParaRPr lang="en-US" altLang="ko-KR" sz="240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Selection-sort runs in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400">
                <a:ea typeface="굴림" panose="020B0600000101010101" pitchFamily="50" charset="-127"/>
              </a:rPr>
              <a:t>time </a:t>
            </a:r>
          </a:p>
        </p:txBody>
      </p:sp>
      <p:sp>
        <p:nvSpPr>
          <p:cNvPr id="9222" name="Date Placeholder 5">
            <a:extLst>
              <a:ext uri="{FF2B5EF4-FFF2-40B4-BE49-F238E27FC236}">
                <a16:creationId xmlns:a16="http://schemas.microsoft.com/office/drawing/2014/main" id="{4544700A-7A13-4831-B796-69011BA411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26F85404-6E20-4EC6-8222-2019ADFF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Priority Queues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B4898EAB-5B7C-4D47-9C0C-09A5FA0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06BD40-616B-4F4D-A738-0B49D7C8EEAA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D29D6AA3-63E3-4B78-ACDF-813F64344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Selection-Sort Example</a:t>
            </a:r>
          </a:p>
        </p:txBody>
      </p:sp>
      <p:sp>
        <p:nvSpPr>
          <p:cNvPr id="1024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39C4C40-846C-4970-B0CE-0EB5AE5A8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924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b="1" i="1">
                <a:ea typeface="굴림" panose="020B0600000101010101" pitchFamily="50" charset="-127"/>
              </a:rPr>
              <a:t>                       	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Sequence S		Priority Queue P</a:t>
            </a:r>
            <a:r>
              <a:rPr lang="en-US" altLang="ko-KR" sz="1800" i="1">
                <a:ea typeface="굴림" panose="020B0600000101010101" pitchFamily="50" charset="-127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Input:		(7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(a)		(4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(b)		(8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	(7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..		..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(g)		()			(7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(a)		(2)			(7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(b)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3)			(7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(c)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4)			(7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(d)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5)			(7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(e)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7)		(8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(f)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8)		(9)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	(g)		(2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3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4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5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7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8</a:t>
            </a:r>
            <a:r>
              <a:rPr lang="en-US" altLang="ko-KR" sz="1800" i="1">
                <a:ea typeface="굴림" panose="020B0600000101010101" pitchFamily="50" charset="-127"/>
              </a:rPr>
              <a:t>,</a:t>
            </a:r>
            <a:r>
              <a:rPr lang="en-US" altLang="ko-KR" sz="1800">
                <a:ea typeface="굴림" panose="020B0600000101010101" pitchFamily="50" charset="-127"/>
              </a:rPr>
              <a:t>9)		()</a:t>
            </a:r>
          </a:p>
        </p:txBody>
      </p:sp>
      <p:sp>
        <p:nvSpPr>
          <p:cNvPr id="10246" name="Date Placeholder 5">
            <a:extLst>
              <a:ext uri="{FF2B5EF4-FFF2-40B4-BE49-F238E27FC236}">
                <a16:creationId xmlns:a16="http://schemas.microsoft.com/office/drawing/2014/main" id="{B6B842B2-19FB-4091-A904-4410C2C379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F1578E65-7A71-4635-BC80-5E5B733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Priority Queues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ED07B472-9682-4130-9B0C-0ABED7D6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483A18-45CF-4E9B-A5D8-9E7A7AD7436E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9381950-E644-43B6-A98E-B04004CE5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Insertion-Sort</a:t>
            </a:r>
          </a:p>
        </p:txBody>
      </p:sp>
      <p:sp>
        <p:nvSpPr>
          <p:cNvPr id="1126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BBF297D-771F-4B12-9AB7-0732F7ED9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76962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ko-KR" sz="2400">
                <a:ea typeface="굴림" panose="020B0600000101010101" pitchFamily="50" charset="-127"/>
              </a:rPr>
              <a:t>Insertion-sort is the variation of PQ-sort where the priority queue is implemented with a sorted sequence</a:t>
            </a:r>
          </a:p>
          <a:p>
            <a:pPr marL="609600" indent="-609600" eaLnBrk="1" hangingPunct="1"/>
            <a:r>
              <a:rPr lang="en-US" altLang="ko-KR" sz="2400">
                <a:ea typeface="굴림" panose="020B0600000101010101" pitchFamily="50" charset="-127"/>
              </a:rPr>
              <a:t>Running time of Insertion-sort: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ko-KR" sz="2000">
                <a:ea typeface="굴림" panose="020B0600000101010101" pitchFamily="50" charset="-127"/>
              </a:rPr>
              <a:t>Inserting the elements into the priority queue with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insert</a:t>
            </a:r>
            <a:r>
              <a:rPr lang="en-US" altLang="ko-KR" sz="2000">
                <a:ea typeface="굴림" panose="020B0600000101010101" pitchFamily="50" charset="-127"/>
              </a:rPr>
              <a:t> operations takes time proportional to</a:t>
            </a:r>
          </a:p>
          <a:p>
            <a:pPr marL="990600" lvl="1" indent="-533400" algn="ctr" eaLnBrk="1" hangingPunct="1">
              <a:buSz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…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endParaRPr lang="en-US" altLang="ko-KR" sz="2400">
              <a:ea typeface="굴림" panose="020B0600000101010101" pitchFamily="50" charset="-127"/>
            </a:endParaRPr>
          </a:p>
          <a:p>
            <a:pPr marL="990600" lvl="1" indent="-533400" eaLnBrk="1" hangingPunct="1">
              <a:buSzTx/>
              <a:buFont typeface="Tahoma" panose="020B0604030504040204" pitchFamily="34" charset="0"/>
              <a:buAutoNum type="arabicPeriod" startAt="2"/>
            </a:pPr>
            <a:r>
              <a:rPr lang="en-US" altLang="ko-KR" sz="2000">
                <a:ea typeface="굴림" panose="020B0600000101010101" pitchFamily="50" charset="-127"/>
              </a:rPr>
              <a:t>Removing the elements in sorted order from the priority queue with  a series of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removeMin</a:t>
            </a:r>
            <a:r>
              <a:rPr lang="en-US" altLang="ko-KR" sz="2000">
                <a:ea typeface="굴림" panose="020B0600000101010101" pitchFamily="50" charset="-127"/>
              </a:rPr>
              <a:t> operations takes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000">
                <a:ea typeface="굴림" panose="020B0600000101010101" pitchFamily="50" charset="-127"/>
              </a:rPr>
              <a:t>time</a:t>
            </a:r>
          </a:p>
          <a:p>
            <a:pPr marL="609600" indent="-609600" eaLnBrk="1" hangingPunct="1"/>
            <a:r>
              <a:rPr lang="en-US" altLang="ko-KR" sz="2400">
                <a:ea typeface="굴림" panose="020B0600000101010101" pitchFamily="50" charset="-127"/>
              </a:rPr>
              <a:t>Insertion-sort runs in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400">
                <a:ea typeface="굴림" panose="020B0600000101010101" pitchFamily="50" charset="-127"/>
              </a:rPr>
              <a:t>time 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1270" name="Date Placeholder 5">
            <a:extLst>
              <a:ext uri="{FF2B5EF4-FFF2-40B4-BE49-F238E27FC236}">
                <a16:creationId xmlns:a16="http://schemas.microsoft.com/office/drawing/2014/main" id="{1D0FBC59-C706-4E97-BBED-510AC60F52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t>© 2010 Goodrich, Tamassia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Microsoft Office PowerPoint</Application>
  <PresentationFormat>와이드스크린</PresentationFormat>
  <Paragraphs>204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맑은 고딕</vt:lpstr>
      <vt:lpstr>Arial</vt:lpstr>
      <vt:lpstr>Symbol</vt:lpstr>
      <vt:lpstr>Tahoma</vt:lpstr>
      <vt:lpstr>Times New Roman</vt:lpstr>
      <vt:lpstr>Wingdings</vt:lpstr>
      <vt:lpstr>Office 테마</vt:lpstr>
      <vt:lpstr>Blueprint</vt:lpstr>
      <vt:lpstr>Priority Queues</vt:lpstr>
      <vt:lpstr>Priority Queue ADT</vt:lpstr>
      <vt:lpstr>Total Order Relations</vt:lpstr>
      <vt:lpstr>Comparator ADT</vt:lpstr>
      <vt:lpstr>Priority Queue Sorting</vt:lpstr>
      <vt:lpstr>Sequence-based Priority Queue</vt:lpstr>
      <vt:lpstr>Selection-Sort</vt:lpstr>
      <vt:lpstr>Selection-Sort Example</vt:lpstr>
      <vt:lpstr>Insertion-Sort</vt:lpstr>
      <vt:lpstr>Insertion-Sort Example</vt:lpstr>
      <vt:lpstr>In-place Insertion-Sort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2020-11-25T10:29:06Z</dcterms:created>
  <dcterms:modified xsi:type="dcterms:W3CDTF">2020-11-25T10:29:28Z</dcterms:modified>
</cp:coreProperties>
</file>