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2"/>
  </p:notesMasterIdLst>
  <p:sldIdLst>
    <p:sldId id="278" r:id="rId2"/>
    <p:sldId id="287" r:id="rId3"/>
    <p:sldId id="284" r:id="rId4"/>
    <p:sldId id="285" r:id="rId5"/>
    <p:sldId id="279" r:id="rId6"/>
    <p:sldId id="280" r:id="rId7"/>
    <p:sldId id="281" r:id="rId8"/>
    <p:sldId id="286" r:id="rId9"/>
    <p:sldId id="288" r:id="rId10"/>
    <p:sldId id="283" r:id="rId11"/>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48052974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fi-FI" b="1">
              <a:cs typeface="Arial"/>
            </a:endParaRPr>
          </a:p>
          <a:p>
            <a:pPr lvl="0">
              <a:spcBef>
                <a:spcPts val="0"/>
              </a:spcBef>
              <a:buNone/>
            </a:pPr>
            <a:endParaRPr>
              <a:cs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76809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fi-FI" b="1">
              <a:cs typeface="Arial"/>
            </a:endParaRPr>
          </a:p>
          <a:p>
            <a:pPr lvl="0">
              <a:spcBef>
                <a:spcPts val="0"/>
              </a:spcBef>
              <a:buNone/>
            </a:pPr>
            <a:endParaRPr>
              <a:cs typeface="Arial"/>
            </a:endParaRPr>
          </a:p>
        </p:txBody>
      </p:sp>
    </p:spTree>
    <p:extLst>
      <p:ext uri="{BB962C8B-B14F-4D97-AF65-F5344CB8AC3E}">
        <p14:creationId xmlns:p14="http://schemas.microsoft.com/office/powerpoint/2010/main" val="3645069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86711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42078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1521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61331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03012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10023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6028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0" name="Shape 10"/>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fi"/>
              <a:t>‹#›</a:t>
            </a:fld>
            <a:endParaRPr lang="fi"/>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fi"/>
              <a:t>‹#›</a:t>
            </a:fld>
            <a:endParaRPr lang="fi"/>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fi"/>
              <a:t>‹#›</a:t>
            </a:fld>
            <a:endParaRPr lang="fi"/>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26" name="Shape 26"/>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fi"/>
              <a:t>‹#›</a:t>
            </a:fld>
            <a:endParaRPr lang="fi"/>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fi"/>
              <a:t>‹#›</a:t>
            </a:fld>
            <a:endParaRPr lang="fi"/>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4749850"/>
            <a:ext cx="548699" cy="393524"/>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fi"/>
              <a:t>‹#›</a:t>
            </a:fld>
            <a:endParaRPr lang="fi"/>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ctrTitle"/>
          </p:nvPr>
        </p:nvSpPr>
        <p:spPr>
          <a:xfrm>
            <a:off x="648027" y="276225"/>
            <a:ext cx="7772400" cy="473700"/>
          </a:xfrm>
          <a:prstGeom prst="rect">
            <a:avLst/>
          </a:prstGeom>
        </p:spPr>
        <p:txBody>
          <a:bodyPr lIns="91425" tIns="91425" rIns="91425" bIns="91425" anchor="b" anchorCtr="0">
            <a:noAutofit/>
          </a:bodyPr>
          <a:lstStyle/>
          <a:p>
            <a:r>
              <a:rPr lang="fi" sz="1800"/>
              <a:t>Projekti: Yhteiskäyttöisten autojen ajojen seuranta</a:t>
            </a:r>
            <a:br>
              <a:rPr lang="en-US">
                <a:solidFill>
                  <a:schemeClr val="tx1"/>
                </a:solidFill>
              </a:rPr>
            </a:br>
            <a:r>
              <a:rPr lang="fi" sz="1800"/>
              <a:t>Tiimi: Herkko Laine &amp; Rauno Hietanen</a:t>
            </a:r>
          </a:p>
        </p:txBody>
      </p:sp>
      <p:cxnSp>
        <p:nvCxnSpPr>
          <p:cNvPr id="112" name="Shape 112"/>
          <p:cNvCxnSpPr/>
          <p:nvPr/>
        </p:nvCxnSpPr>
        <p:spPr>
          <a:xfrm rot="10800000" flipH="1">
            <a:off x="10600" y="4549524"/>
            <a:ext cx="9141599" cy="21300"/>
          </a:xfrm>
          <a:prstGeom prst="straightConnector1">
            <a:avLst/>
          </a:prstGeom>
          <a:noFill/>
          <a:ln w="9525" cap="flat">
            <a:solidFill>
              <a:schemeClr val="dk2"/>
            </a:solidFill>
            <a:prstDash val="solid"/>
            <a:round/>
            <a:headEnd type="none" w="lg" len="lg"/>
            <a:tailEnd type="none" w="lg" len="lg"/>
          </a:ln>
        </p:spPr>
      </p:cxnSp>
      <p:cxnSp>
        <p:nvCxnSpPr>
          <p:cNvPr id="113" name="Shape 113"/>
          <p:cNvCxnSpPr/>
          <p:nvPr/>
        </p:nvCxnSpPr>
        <p:spPr>
          <a:xfrm rot="10800000" flipH="1">
            <a:off x="10600" y="5135950"/>
            <a:ext cx="9141599" cy="21300"/>
          </a:xfrm>
          <a:prstGeom prst="straightConnector1">
            <a:avLst/>
          </a:prstGeom>
          <a:noFill/>
          <a:ln w="9525" cap="flat">
            <a:solidFill>
              <a:schemeClr val="dk2"/>
            </a:solidFill>
            <a:prstDash val="solid"/>
            <a:round/>
            <a:headEnd type="none" w="lg" len="lg"/>
            <a:tailEnd type="none" w="lg" len="lg"/>
          </a:ln>
        </p:spPr>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1" y="4595276"/>
            <a:ext cx="481012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4666713"/>
            <a:ext cx="16478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803384" y="844721"/>
            <a:ext cx="6872763" cy="3539430"/>
          </a:xfrm>
          <a:prstGeom prst="rect">
            <a:avLst/>
          </a:prstGeom>
          <a:noFill/>
        </p:spPr>
        <p:txBody>
          <a:bodyPr wrap="square" rtlCol="0" anchor="t">
            <a:spAutoFit/>
          </a:bodyPr>
          <a:lstStyle/>
          <a:p>
            <a:r>
              <a:rPr lang="fi-FI" dirty="0"/>
              <a:t>Projektinkuvas: Ohjelmointi projekti. </a:t>
            </a:r>
          </a:p>
          <a:p>
            <a:r>
              <a:rPr lang="fi-FI" dirty="0"/>
              <a:t>Ohjelma seuraa yhteiskäyttöisten autojen tai auton ajoja</a:t>
            </a:r>
          </a:p>
          <a:p>
            <a:r>
              <a:rPr lang="fi-FI" dirty="0"/>
              <a:t> </a:t>
            </a:r>
          </a:p>
          <a:p>
            <a:r>
              <a:rPr lang="fi-FI" dirty="0"/>
              <a:t>Ohjelma tilastoi käyttäjän, päivämäärän, ajokilometrin, käyttötarkoituksen. Tietoja pystyy syöttämään useammalta (min. kahdelta) </a:t>
            </a:r>
            <a:r>
              <a:rPr lang="fi-FI" dirty="0" err="1"/>
              <a:t>clientilta</a:t>
            </a:r>
            <a:r>
              <a:rPr lang="fi-FI" dirty="0"/>
              <a:t> ja tiedot kerätään tietokantaan. </a:t>
            </a:r>
          </a:p>
          <a:p>
            <a:endParaRPr lang="fi-FI" dirty="0"/>
          </a:p>
          <a:p>
            <a:r>
              <a:rPr lang="fi-FI" dirty="0"/>
              <a:t>Tiedot pystyy hakemaan tietokannasta tiedostomuotoon (min. .txt -tiedosto) ja näin tulostamaan. Käyttäjien määrä ei rajoitettu (käyttäjiä = sovelluksia). </a:t>
            </a:r>
          </a:p>
          <a:p>
            <a:endParaRPr lang="fi-FI" dirty="0"/>
          </a:p>
          <a:p>
            <a:r>
              <a:rPr lang="fi-FI" dirty="0"/>
              <a:t>Ohjelmointi alusta = JAVA 8. </a:t>
            </a:r>
          </a:p>
          <a:p>
            <a:r>
              <a:rPr lang="fi-FI" dirty="0"/>
              <a:t>Tietokanta = </a:t>
            </a:r>
            <a:r>
              <a:rPr lang="fi-FI" dirty="0" err="1"/>
              <a:t>mySQL</a:t>
            </a:r>
            <a:r>
              <a:rPr lang="fi-FI" dirty="0"/>
              <a:t>.</a:t>
            </a:r>
          </a:p>
          <a:p>
            <a:endParaRPr lang="fi-FI" dirty="0"/>
          </a:p>
          <a:p>
            <a:r>
              <a:rPr lang="fi-FI" dirty="0"/>
              <a:t>Ohjelma testataan suunnitelman mukaisesti ja loppuraportti laaditaan.</a:t>
            </a:r>
          </a:p>
          <a:p>
            <a:endParaRPr lang="fi-FI" dirty="0"/>
          </a:p>
          <a:p>
            <a:r>
              <a:rPr lang="fi-FI" dirty="0"/>
              <a:t>	Projektin viimeinen takaraja: 10.3.2018</a:t>
            </a:r>
          </a:p>
        </p:txBody>
      </p:sp>
    </p:spTree>
    <p:extLst>
      <p:ext uri="{BB962C8B-B14F-4D97-AF65-F5344CB8AC3E}">
        <p14:creationId xmlns:p14="http://schemas.microsoft.com/office/powerpoint/2010/main" val="1126830492"/>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cxnSp>
        <p:nvCxnSpPr>
          <p:cNvPr id="112" name="Shape 112"/>
          <p:cNvCxnSpPr/>
          <p:nvPr/>
        </p:nvCxnSpPr>
        <p:spPr>
          <a:xfrm rot="10800000" flipH="1">
            <a:off x="10600" y="4549524"/>
            <a:ext cx="9141599" cy="21300"/>
          </a:xfrm>
          <a:prstGeom prst="straightConnector1">
            <a:avLst/>
          </a:prstGeom>
          <a:noFill/>
          <a:ln w="9525" cap="flat">
            <a:solidFill>
              <a:schemeClr val="dk2"/>
            </a:solidFill>
            <a:prstDash val="solid"/>
            <a:round/>
            <a:headEnd type="none" w="lg" len="lg"/>
            <a:tailEnd type="none" w="lg" len="lg"/>
          </a:ln>
        </p:spPr>
      </p:cxnSp>
      <p:cxnSp>
        <p:nvCxnSpPr>
          <p:cNvPr id="113" name="Shape 113"/>
          <p:cNvCxnSpPr/>
          <p:nvPr/>
        </p:nvCxnSpPr>
        <p:spPr>
          <a:xfrm rot="10800000" flipH="1">
            <a:off x="10600" y="5135950"/>
            <a:ext cx="9141599" cy="21300"/>
          </a:xfrm>
          <a:prstGeom prst="straightConnector1">
            <a:avLst/>
          </a:prstGeom>
          <a:noFill/>
          <a:ln w="9525" cap="flat">
            <a:solidFill>
              <a:schemeClr val="dk2"/>
            </a:solidFill>
            <a:prstDash val="solid"/>
            <a:round/>
            <a:headEnd type="none" w="lg" len="lg"/>
            <a:tailEnd type="none" w="lg" len="lg"/>
          </a:ln>
        </p:spPr>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1" y="4595276"/>
            <a:ext cx="481012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4666713"/>
            <a:ext cx="16478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601155" y="1186755"/>
            <a:ext cx="6443601" cy="1384995"/>
          </a:xfrm>
          <a:prstGeom prst="rect">
            <a:avLst/>
          </a:prstGeom>
          <a:noFill/>
        </p:spPr>
        <p:txBody>
          <a:bodyPr wrap="square" rtlCol="0" anchor="t">
            <a:spAutoFit/>
          </a:bodyPr>
          <a:lstStyle/>
          <a:p>
            <a:endParaRPr lang="fi-FI" b="1" dirty="0"/>
          </a:p>
          <a:p>
            <a:r>
              <a:rPr lang="fi-FI" b="1" dirty="0"/>
              <a:t>Lopputuotteet:</a:t>
            </a:r>
          </a:p>
          <a:p>
            <a:pPr marL="285750" indent="-285750">
              <a:buFontTx/>
              <a:buChar char="-"/>
            </a:pPr>
            <a:r>
              <a:rPr lang="fi-FI" dirty="0"/>
              <a:t>Toimiva ohjelma, Client sovelluksia 2kpl käytössä</a:t>
            </a:r>
          </a:p>
          <a:p>
            <a:pPr marL="285750" indent="-285750">
              <a:buFontTx/>
              <a:buChar char="-"/>
            </a:pPr>
            <a:r>
              <a:rPr lang="fi-FI" dirty="0"/>
              <a:t>Toimiva tietokanta</a:t>
            </a:r>
          </a:p>
          <a:p>
            <a:pPr marL="285750" indent="-285750">
              <a:buFontTx/>
              <a:buChar char="-"/>
            </a:pPr>
            <a:r>
              <a:rPr lang="fi-FI" dirty="0"/>
              <a:t>Loppuraportti</a:t>
            </a:r>
          </a:p>
          <a:p>
            <a:pPr marL="285750" indent="-285750">
              <a:buFontTx/>
              <a:buChar char="-"/>
            </a:pPr>
            <a:r>
              <a:rPr lang="fi-FI" dirty="0"/>
              <a:t>Projektin esittely 10.3.2018</a:t>
            </a:r>
          </a:p>
        </p:txBody>
      </p:sp>
      <p:sp>
        <p:nvSpPr>
          <p:cNvPr id="10" name="Shape 109">
            <a:extLst>
              <a:ext uri="{FF2B5EF4-FFF2-40B4-BE49-F238E27FC236}">
                <a16:creationId xmlns:a16="http://schemas.microsoft.com/office/drawing/2014/main" id="{FA80E710-62B1-4FAF-8CE7-73DFDB02ECBF}"/>
              </a:ext>
            </a:extLst>
          </p:cNvPr>
          <p:cNvSpPr txBox="1">
            <a:spLocks/>
          </p:cNvSpPr>
          <p:nvPr/>
        </p:nvSpPr>
        <p:spPr>
          <a:xfrm>
            <a:off x="643375" y="127245"/>
            <a:ext cx="7772400" cy="4737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SzPct val="100000"/>
              <a:buNone/>
              <a:defRPr sz="4800" b="1" i="0" u="none" strike="noStrike" cap="none" baseline="0">
                <a:solidFill>
                  <a:schemeClr val="dk1"/>
                </a:solidFill>
                <a:latin typeface="Arial"/>
                <a:ea typeface="Arial"/>
                <a:cs typeface="Arial"/>
                <a:sym typeface="Arial"/>
                <a:rtl val="0"/>
              </a:defRPr>
            </a:lvl1pPr>
            <a:lvl2pPr marR="0" algn="ctr" rtl="0">
              <a:lnSpc>
                <a:spcPct val="100000"/>
              </a:lnSpc>
              <a:spcBef>
                <a:spcPts val="0"/>
              </a:spcBef>
              <a:spcAft>
                <a:spcPts val="0"/>
              </a:spcAft>
              <a:buClr>
                <a:schemeClr val="dk1"/>
              </a:buClr>
              <a:buSzPct val="100000"/>
              <a:buNone/>
              <a:defRPr sz="4800" b="1" i="0" u="none" strike="noStrike" cap="none" baseline="0">
                <a:solidFill>
                  <a:schemeClr val="dk1"/>
                </a:solidFill>
                <a:latin typeface="Arial"/>
                <a:ea typeface="Arial"/>
                <a:cs typeface="Arial"/>
                <a:sym typeface="Arial"/>
                <a:rtl val="0"/>
              </a:defRPr>
            </a:lvl2pPr>
            <a:lvl3pPr algn="ctr">
              <a:spcBef>
                <a:spcPts val="0"/>
              </a:spcBef>
              <a:buClr>
                <a:schemeClr val="dk1"/>
              </a:buClr>
              <a:buSzPct val="100000"/>
              <a:buNone/>
              <a:defRPr sz="4800" b="1">
                <a:solidFill>
                  <a:schemeClr val="dk1"/>
                </a:solidFill>
              </a:defRPr>
            </a:lvl3pPr>
            <a:lvl4pPr algn="ctr">
              <a:spcBef>
                <a:spcPts val="0"/>
              </a:spcBef>
              <a:buClr>
                <a:schemeClr val="dk1"/>
              </a:buClr>
              <a:buSzPct val="100000"/>
              <a:buNone/>
              <a:defRPr sz="4800" b="1">
                <a:solidFill>
                  <a:schemeClr val="dk1"/>
                </a:solidFill>
              </a:defRPr>
            </a:lvl4pPr>
            <a:lvl5pPr algn="ctr">
              <a:spcBef>
                <a:spcPts val="0"/>
              </a:spcBef>
              <a:buClr>
                <a:schemeClr val="dk1"/>
              </a:buClr>
              <a:buSzPct val="100000"/>
              <a:buNone/>
              <a:defRPr sz="4800" b="1">
                <a:solidFill>
                  <a:schemeClr val="dk1"/>
                </a:solidFill>
              </a:defRPr>
            </a:lvl5pPr>
            <a:lvl6pPr algn="ctr">
              <a:spcBef>
                <a:spcPts val="0"/>
              </a:spcBef>
              <a:buClr>
                <a:schemeClr val="dk1"/>
              </a:buClr>
              <a:buSzPct val="100000"/>
              <a:buNone/>
              <a:defRPr sz="4800" b="1">
                <a:solidFill>
                  <a:schemeClr val="dk1"/>
                </a:solidFill>
              </a:defRPr>
            </a:lvl6pPr>
            <a:lvl7pPr algn="ctr">
              <a:spcBef>
                <a:spcPts val="0"/>
              </a:spcBef>
              <a:buClr>
                <a:schemeClr val="dk1"/>
              </a:buClr>
              <a:buSzPct val="100000"/>
              <a:buNone/>
              <a:defRPr sz="4800" b="1">
                <a:solidFill>
                  <a:schemeClr val="dk1"/>
                </a:solidFill>
              </a:defRPr>
            </a:lvl7pPr>
            <a:lvl8pPr algn="ctr">
              <a:spcBef>
                <a:spcPts val="0"/>
              </a:spcBef>
              <a:buClr>
                <a:schemeClr val="dk1"/>
              </a:buClr>
              <a:buSzPct val="100000"/>
              <a:buNone/>
              <a:defRPr sz="4800" b="1">
                <a:solidFill>
                  <a:schemeClr val="dk1"/>
                </a:solidFill>
              </a:defRPr>
            </a:lvl8pPr>
            <a:lvl9pPr algn="ctr">
              <a:spcBef>
                <a:spcPts val="0"/>
              </a:spcBef>
              <a:buClr>
                <a:schemeClr val="dk1"/>
              </a:buClr>
              <a:buSzPct val="100000"/>
              <a:buNone/>
              <a:defRPr sz="4800" b="1">
                <a:solidFill>
                  <a:schemeClr val="dk1"/>
                </a:solidFill>
              </a:defRPr>
            </a:lvl9pPr>
          </a:lstStyle>
          <a:p>
            <a:r>
              <a:rPr lang="fi" sz="1800"/>
              <a:t>Projekti: Yhteiskäyttöisten autojen ajojen seuranta</a:t>
            </a:r>
            <a:endParaRPr lang="fi" sz="1800" b="0" dirty="0"/>
          </a:p>
        </p:txBody>
      </p:sp>
    </p:spTree>
    <p:extLst>
      <p:ext uri="{BB962C8B-B14F-4D97-AF65-F5344CB8AC3E}">
        <p14:creationId xmlns:p14="http://schemas.microsoft.com/office/powerpoint/2010/main" val="3146015579"/>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ctrTitle"/>
          </p:nvPr>
        </p:nvSpPr>
        <p:spPr>
          <a:xfrm>
            <a:off x="648027" y="276225"/>
            <a:ext cx="7772400" cy="473700"/>
          </a:xfrm>
          <a:prstGeom prst="rect">
            <a:avLst/>
          </a:prstGeom>
        </p:spPr>
        <p:txBody>
          <a:bodyPr lIns="91425" tIns="91425" rIns="91425" bIns="91425" anchor="b" anchorCtr="0">
            <a:noAutofit/>
          </a:bodyPr>
          <a:lstStyle/>
          <a:p>
            <a:r>
              <a:rPr lang="fi" sz="1800" dirty="0"/>
              <a:t>Projekti: Yhteiskäyttöisten autojen ajojen seuranta</a:t>
            </a:r>
          </a:p>
        </p:txBody>
      </p:sp>
      <p:cxnSp>
        <p:nvCxnSpPr>
          <p:cNvPr id="112" name="Shape 112"/>
          <p:cNvCxnSpPr/>
          <p:nvPr/>
        </p:nvCxnSpPr>
        <p:spPr>
          <a:xfrm rot="10800000" flipH="1">
            <a:off x="10600" y="4549524"/>
            <a:ext cx="9141599" cy="21300"/>
          </a:xfrm>
          <a:prstGeom prst="straightConnector1">
            <a:avLst/>
          </a:prstGeom>
          <a:noFill/>
          <a:ln w="9525" cap="flat">
            <a:solidFill>
              <a:schemeClr val="dk2"/>
            </a:solidFill>
            <a:prstDash val="solid"/>
            <a:round/>
            <a:headEnd type="none" w="lg" len="lg"/>
            <a:tailEnd type="none" w="lg" len="lg"/>
          </a:ln>
        </p:spPr>
      </p:cxnSp>
      <p:cxnSp>
        <p:nvCxnSpPr>
          <p:cNvPr id="113" name="Shape 113"/>
          <p:cNvCxnSpPr/>
          <p:nvPr/>
        </p:nvCxnSpPr>
        <p:spPr>
          <a:xfrm rot="10800000" flipH="1">
            <a:off x="10600" y="5135950"/>
            <a:ext cx="9141599" cy="21300"/>
          </a:xfrm>
          <a:prstGeom prst="straightConnector1">
            <a:avLst/>
          </a:prstGeom>
          <a:noFill/>
          <a:ln w="9525" cap="flat">
            <a:solidFill>
              <a:schemeClr val="dk2"/>
            </a:solidFill>
            <a:prstDash val="solid"/>
            <a:round/>
            <a:headEnd type="none" w="lg" len="lg"/>
            <a:tailEnd type="none" w="lg" len="lg"/>
          </a:ln>
        </p:spPr>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1" y="4595276"/>
            <a:ext cx="481012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4666713"/>
            <a:ext cx="16478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Kuva 3">
            <a:extLst>
              <a:ext uri="{FF2B5EF4-FFF2-40B4-BE49-F238E27FC236}">
                <a16:creationId xmlns:a16="http://schemas.microsoft.com/office/drawing/2014/main" id="{44B0B40C-9F83-4CE4-9E51-DBBAE0A50281}"/>
              </a:ext>
            </a:extLst>
          </p:cNvPr>
          <p:cNvPicPr>
            <a:picLocks noChangeAspect="1"/>
          </p:cNvPicPr>
          <p:nvPr/>
        </p:nvPicPr>
        <p:blipFill>
          <a:blip r:embed="rId5"/>
          <a:stretch>
            <a:fillRect/>
          </a:stretch>
        </p:blipFill>
        <p:spPr>
          <a:xfrm>
            <a:off x="2799910" y="741312"/>
            <a:ext cx="5629434" cy="3693220"/>
          </a:xfrm>
          <a:prstGeom prst="rect">
            <a:avLst/>
          </a:prstGeom>
        </p:spPr>
      </p:pic>
      <p:sp>
        <p:nvSpPr>
          <p:cNvPr id="44" name="TextBox 1">
            <a:extLst>
              <a:ext uri="{FF2B5EF4-FFF2-40B4-BE49-F238E27FC236}">
                <a16:creationId xmlns:a16="http://schemas.microsoft.com/office/drawing/2014/main" id="{C38F862A-3226-42DA-83DB-9FA07E01707B}"/>
              </a:ext>
            </a:extLst>
          </p:cNvPr>
          <p:cNvSpPr txBox="1"/>
          <p:nvPr/>
        </p:nvSpPr>
        <p:spPr>
          <a:xfrm>
            <a:off x="249210" y="1913994"/>
            <a:ext cx="3033823" cy="954107"/>
          </a:xfrm>
          <a:prstGeom prst="rect">
            <a:avLst/>
          </a:prstGeom>
          <a:noFill/>
        </p:spPr>
        <p:txBody>
          <a:bodyPr wrap="square" rtlCol="0" anchor="t">
            <a:spAutoFit/>
          </a:bodyPr>
          <a:lstStyle/>
          <a:p>
            <a:r>
              <a:rPr lang="fi-FI" b="1" dirty="0"/>
              <a:t>Ohjelmisto arkkitehtuuri (luonnos)</a:t>
            </a:r>
            <a:endParaRPr lang="fi-FI" dirty="0"/>
          </a:p>
          <a:p>
            <a:r>
              <a:rPr lang="fi-FI" dirty="0"/>
              <a:t>  </a:t>
            </a:r>
          </a:p>
          <a:p>
            <a:pPr marL="285750" indent="-285750">
              <a:buChar char="-"/>
            </a:pPr>
            <a:endParaRPr lang="fi-FI" dirty="0"/>
          </a:p>
        </p:txBody>
      </p:sp>
    </p:spTree>
    <p:extLst>
      <p:ext uri="{BB962C8B-B14F-4D97-AF65-F5344CB8AC3E}">
        <p14:creationId xmlns:p14="http://schemas.microsoft.com/office/powerpoint/2010/main" val="2502963146"/>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ctrTitle"/>
          </p:nvPr>
        </p:nvSpPr>
        <p:spPr>
          <a:xfrm>
            <a:off x="643375" y="127245"/>
            <a:ext cx="7772400" cy="473700"/>
          </a:xfrm>
          <a:prstGeom prst="rect">
            <a:avLst/>
          </a:prstGeom>
        </p:spPr>
        <p:txBody>
          <a:bodyPr lIns="91425" tIns="91425" rIns="91425" bIns="91425" anchor="b" anchorCtr="0">
            <a:noAutofit/>
          </a:bodyPr>
          <a:lstStyle/>
          <a:p>
            <a:r>
              <a:rPr lang="fi" sz="1800"/>
              <a:t>Projekti: Yhteiskäyttöisten autojen ajojen seuranta</a:t>
            </a:r>
            <a:endParaRPr lang="fi" sz="1800" b="0"/>
          </a:p>
        </p:txBody>
      </p:sp>
      <p:cxnSp>
        <p:nvCxnSpPr>
          <p:cNvPr id="112" name="Shape 112"/>
          <p:cNvCxnSpPr/>
          <p:nvPr/>
        </p:nvCxnSpPr>
        <p:spPr>
          <a:xfrm rot="10800000" flipH="1">
            <a:off x="10600" y="4549524"/>
            <a:ext cx="9141599" cy="21300"/>
          </a:xfrm>
          <a:prstGeom prst="straightConnector1">
            <a:avLst/>
          </a:prstGeom>
          <a:noFill/>
          <a:ln w="9525" cap="flat">
            <a:solidFill>
              <a:schemeClr val="dk2"/>
            </a:solidFill>
            <a:prstDash val="solid"/>
            <a:round/>
            <a:headEnd type="none" w="lg" len="lg"/>
            <a:tailEnd type="none" w="lg" len="lg"/>
          </a:ln>
        </p:spPr>
      </p:cxnSp>
      <p:cxnSp>
        <p:nvCxnSpPr>
          <p:cNvPr id="113" name="Shape 113"/>
          <p:cNvCxnSpPr/>
          <p:nvPr/>
        </p:nvCxnSpPr>
        <p:spPr>
          <a:xfrm rot="10800000" flipH="1">
            <a:off x="10600" y="5135950"/>
            <a:ext cx="9141599" cy="21300"/>
          </a:xfrm>
          <a:prstGeom prst="straightConnector1">
            <a:avLst/>
          </a:prstGeom>
          <a:noFill/>
          <a:ln w="9525" cap="flat">
            <a:solidFill>
              <a:schemeClr val="dk2"/>
            </a:solidFill>
            <a:prstDash val="solid"/>
            <a:round/>
            <a:headEnd type="none" w="lg" len="lg"/>
            <a:tailEnd type="none" w="lg" len="lg"/>
          </a:ln>
        </p:spPr>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1" y="4595276"/>
            <a:ext cx="481012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4666713"/>
            <a:ext cx="16478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743740" y="1522815"/>
            <a:ext cx="4989967" cy="1815882"/>
          </a:xfrm>
          <a:prstGeom prst="rect">
            <a:avLst/>
          </a:prstGeom>
          <a:noFill/>
        </p:spPr>
        <p:txBody>
          <a:bodyPr wrap="square" rtlCol="0" anchor="t">
            <a:spAutoFit/>
          </a:bodyPr>
          <a:lstStyle/>
          <a:p>
            <a:r>
              <a:rPr lang="fi-FI" b="1" dirty="0"/>
              <a:t>Sprint aikataulu</a:t>
            </a:r>
            <a:endParaRPr lang="fi-FI" dirty="0"/>
          </a:p>
          <a:p>
            <a:pPr marL="285750" indent="-285750">
              <a:buFontTx/>
              <a:buChar char="-"/>
            </a:pPr>
            <a:r>
              <a:rPr lang="fi-FI" dirty="0"/>
              <a:t>Sprint 1 	13.1.-4.2.2018</a:t>
            </a:r>
          </a:p>
          <a:p>
            <a:pPr marL="285750" indent="-285750">
              <a:buFontTx/>
              <a:buChar char="-"/>
            </a:pPr>
            <a:r>
              <a:rPr lang="fi-FI" dirty="0"/>
              <a:t>Sprint 2		5.2.- 18.2.2018</a:t>
            </a:r>
          </a:p>
          <a:p>
            <a:pPr marL="285750" indent="-285750">
              <a:buFontTx/>
              <a:buChar char="-"/>
            </a:pPr>
            <a:r>
              <a:rPr lang="fi-FI" dirty="0"/>
              <a:t>Sprint 3		19.2.- 4.3.2018</a:t>
            </a:r>
          </a:p>
          <a:p>
            <a:pPr marL="285750" indent="-285750">
              <a:buFontTx/>
              <a:buChar char="-"/>
            </a:pPr>
            <a:r>
              <a:rPr lang="fi-FI" dirty="0"/>
              <a:t>Sprint 4		5.3.- 8.3.2018</a:t>
            </a:r>
          </a:p>
          <a:p>
            <a:pPr marL="285750" indent="-285750">
              <a:buFontTx/>
              <a:buChar char="-"/>
            </a:pPr>
            <a:r>
              <a:rPr lang="fi-FI" dirty="0" err="1"/>
              <a:t>Final</a:t>
            </a:r>
            <a:r>
              <a:rPr lang="fi-FI" dirty="0"/>
              <a:t> ”Sprint 5”	9.-10.3.2018</a:t>
            </a:r>
          </a:p>
          <a:p>
            <a:r>
              <a:rPr lang="fi-FI" dirty="0"/>
              <a:t>  </a:t>
            </a:r>
          </a:p>
          <a:p>
            <a:pPr marL="285750" indent="-285750">
              <a:buChar char="-"/>
            </a:pPr>
            <a:endParaRPr lang="fi-FI" dirty="0"/>
          </a:p>
        </p:txBody>
      </p:sp>
    </p:spTree>
    <p:extLst>
      <p:ext uri="{BB962C8B-B14F-4D97-AF65-F5344CB8AC3E}">
        <p14:creationId xmlns:p14="http://schemas.microsoft.com/office/powerpoint/2010/main" val="2542840020"/>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ctrTitle"/>
          </p:nvPr>
        </p:nvSpPr>
        <p:spPr>
          <a:xfrm>
            <a:off x="643375" y="127245"/>
            <a:ext cx="7772400" cy="473700"/>
          </a:xfrm>
          <a:prstGeom prst="rect">
            <a:avLst/>
          </a:prstGeom>
        </p:spPr>
        <p:txBody>
          <a:bodyPr lIns="91425" tIns="91425" rIns="91425" bIns="91425" anchor="b" anchorCtr="0">
            <a:noAutofit/>
          </a:bodyPr>
          <a:lstStyle/>
          <a:p>
            <a:r>
              <a:rPr lang="fi" sz="1800"/>
              <a:t>Projekti: Yhteiskäyttöisten autojen ajojen seuranta</a:t>
            </a:r>
            <a:endParaRPr lang="fi" sz="1800" b="0"/>
          </a:p>
        </p:txBody>
      </p:sp>
      <p:cxnSp>
        <p:nvCxnSpPr>
          <p:cNvPr id="112" name="Shape 112"/>
          <p:cNvCxnSpPr/>
          <p:nvPr/>
        </p:nvCxnSpPr>
        <p:spPr>
          <a:xfrm rot="10800000" flipH="1">
            <a:off x="10600" y="4549524"/>
            <a:ext cx="9141599" cy="21300"/>
          </a:xfrm>
          <a:prstGeom prst="straightConnector1">
            <a:avLst/>
          </a:prstGeom>
          <a:noFill/>
          <a:ln w="9525" cap="flat">
            <a:solidFill>
              <a:schemeClr val="dk2"/>
            </a:solidFill>
            <a:prstDash val="solid"/>
            <a:round/>
            <a:headEnd type="none" w="lg" len="lg"/>
            <a:tailEnd type="none" w="lg" len="lg"/>
          </a:ln>
        </p:spPr>
      </p:cxnSp>
      <p:cxnSp>
        <p:nvCxnSpPr>
          <p:cNvPr id="113" name="Shape 113"/>
          <p:cNvCxnSpPr/>
          <p:nvPr/>
        </p:nvCxnSpPr>
        <p:spPr>
          <a:xfrm rot="10800000" flipH="1">
            <a:off x="10600" y="5135950"/>
            <a:ext cx="9141599" cy="21300"/>
          </a:xfrm>
          <a:prstGeom prst="straightConnector1">
            <a:avLst/>
          </a:prstGeom>
          <a:noFill/>
          <a:ln w="9525" cap="flat">
            <a:solidFill>
              <a:schemeClr val="dk2"/>
            </a:solidFill>
            <a:prstDash val="solid"/>
            <a:round/>
            <a:headEnd type="none" w="lg" len="lg"/>
            <a:tailEnd type="none" w="lg" len="lg"/>
          </a:ln>
        </p:spPr>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1" y="4595276"/>
            <a:ext cx="481012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4666713"/>
            <a:ext cx="16478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547664" y="1347614"/>
            <a:ext cx="4824536" cy="2677656"/>
          </a:xfrm>
          <a:prstGeom prst="rect">
            <a:avLst/>
          </a:prstGeom>
          <a:noFill/>
        </p:spPr>
        <p:txBody>
          <a:bodyPr wrap="square" rtlCol="0" anchor="t">
            <a:spAutoFit/>
          </a:bodyPr>
          <a:lstStyle/>
          <a:p>
            <a:r>
              <a:rPr lang="fi-FI" b="1" dirty="0"/>
              <a:t>Sprint 1 ”Suunnittelu ja vaatimusmäärittely”</a:t>
            </a:r>
            <a:endParaRPr lang="fi-FI" dirty="0"/>
          </a:p>
          <a:p>
            <a:pPr marL="285750" indent="-285750">
              <a:buFontTx/>
              <a:buChar char="-"/>
            </a:pPr>
            <a:r>
              <a:rPr lang="fi-FI" dirty="0"/>
              <a:t>JAVA (JAVA JDK) </a:t>
            </a:r>
            <a:r>
              <a:rPr lang="fi-FI" dirty="0" err="1"/>
              <a:t>Developement</a:t>
            </a:r>
            <a:r>
              <a:rPr lang="fi-FI" dirty="0"/>
              <a:t> </a:t>
            </a:r>
            <a:r>
              <a:rPr lang="fi-FI" dirty="0" err="1"/>
              <a:t>Kit</a:t>
            </a:r>
            <a:r>
              <a:rPr lang="fi-FI" dirty="0"/>
              <a:t> 8 SE/EE</a:t>
            </a:r>
          </a:p>
          <a:p>
            <a:pPr marL="285750" indent="-285750">
              <a:buFontTx/>
              <a:buChar char="-"/>
            </a:pPr>
            <a:r>
              <a:rPr lang="fi-FI" dirty="0"/>
              <a:t>Tietokanta </a:t>
            </a:r>
            <a:r>
              <a:rPr lang="fi-FI" dirty="0" err="1"/>
              <a:t>MySql</a:t>
            </a:r>
            <a:r>
              <a:rPr lang="fi-FI" dirty="0"/>
              <a:t> tietokanta yhteydellä</a:t>
            </a:r>
            <a:endParaRPr lang="fi-FI" dirty="0">
              <a:solidFill>
                <a:schemeClr val="tx1"/>
              </a:solidFill>
            </a:endParaRPr>
          </a:p>
          <a:p>
            <a:pPr marL="285750" indent="-285750">
              <a:buFontTx/>
              <a:buChar char="-"/>
            </a:pPr>
            <a:r>
              <a:rPr lang="fi-FI" dirty="0"/>
              <a:t>Käyttäjien lukumäärä 2, skaalautuva</a:t>
            </a:r>
            <a:endParaRPr lang="fi-FI" dirty="0">
              <a:solidFill>
                <a:schemeClr val="tx1"/>
              </a:solidFill>
            </a:endParaRPr>
          </a:p>
          <a:p>
            <a:pPr marL="285750" lvl="8" indent="-285750">
              <a:buFontTx/>
              <a:buChar char="-"/>
            </a:pPr>
            <a:r>
              <a:rPr lang="fi-FI" dirty="0"/>
              <a:t>Taulukon sisältämä tieto: Käyttäjä (</a:t>
            </a:r>
            <a:r>
              <a:rPr lang="fi-FI" dirty="0" err="1"/>
              <a:t>user</a:t>
            </a:r>
            <a:r>
              <a:rPr lang="fi-FI" dirty="0"/>
              <a:t>), Pvm (DTG), Rekisteritunnus (ID), Km-määrä (ajetut kilometrit), Ajontarkoitus</a:t>
            </a:r>
          </a:p>
          <a:p>
            <a:pPr marL="285750" lvl="8" indent="-285750">
              <a:buFontTx/>
              <a:buChar char="-"/>
            </a:pPr>
            <a:r>
              <a:rPr lang="fi-FI" dirty="0"/>
              <a:t>Tiedot tallentuu omiin sarakkeisiin tietokantaan</a:t>
            </a:r>
          </a:p>
          <a:p>
            <a:pPr marL="285750" lvl="8" indent="-285750">
              <a:buFontTx/>
              <a:buChar char="-"/>
            </a:pPr>
            <a:r>
              <a:rPr lang="fi-FI" dirty="0"/>
              <a:t>Tietokannasta tiedon hakeminen eri hakukriteereitä noudattaen</a:t>
            </a:r>
          </a:p>
          <a:p>
            <a:r>
              <a:rPr lang="fi-FI" dirty="0"/>
              <a:t>  </a:t>
            </a:r>
          </a:p>
          <a:p>
            <a:pPr marL="285750" indent="-285750">
              <a:buChar char="-"/>
            </a:pPr>
            <a:endParaRPr lang="fi-FI" dirty="0"/>
          </a:p>
        </p:txBody>
      </p:sp>
    </p:spTree>
    <p:extLst>
      <p:ext uri="{BB962C8B-B14F-4D97-AF65-F5344CB8AC3E}">
        <p14:creationId xmlns:p14="http://schemas.microsoft.com/office/powerpoint/2010/main" val="4179036952"/>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ctrTitle"/>
          </p:nvPr>
        </p:nvSpPr>
        <p:spPr>
          <a:xfrm>
            <a:off x="643375" y="127245"/>
            <a:ext cx="7772400" cy="473700"/>
          </a:xfrm>
          <a:prstGeom prst="rect">
            <a:avLst/>
          </a:prstGeom>
        </p:spPr>
        <p:txBody>
          <a:bodyPr lIns="91425" tIns="91425" rIns="91425" bIns="91425" anchor="b" anchorCtr="0">
            <a:noAutofit/>
          </a:bodyPr>
          <a:lstStyle/>
          <a:p>
            <a:r>
              <a:rPr lang="fi" sz="1800"/>
              <a:t>Projekti: Yhteiskäyttöisten autojen ajojen seuranta</a:t>
            </a:r>
            <a:endParaRPr lang="fi" sz="1800" b="0"/>
          </a:p>
        </p:txBody>
      </p:sp>
      <p:cxnSp>
        <p:nvCxnSpPr>
          <p:cNvPr id="112" name="Shape 112"/>
          <p:cNvCxnSpPr/>
          <p:nvPr/>
        </p:nvCxnSpPr>
        <p:spPr>
          <a:xfrm rot="10800000" flipH="1">
            <a:off x="10600" y="4549524"/>
            <a:ext cx="9141599" cy="21300"/>
          </a:xfrm>
          <a:prstGeom prst="straightConnector1">
            <a:avLst/>
          </a:prstGeom>
          <a:noFill/>
          <a:ln w="9525" cap="flat">
            <a:solidFill>
              <a:schemeClr val="dk2"/>
            </a:solidFill>
            <a:prstDash val="solid"/>
            <a:round/>
            <a:headEnd type="none" w="lg" len="lg"/>
            <a:tailEnd type="none" w="lg" len="lg"/>
          </a:ln>
        </p:spPr>
      </p:cxnSp>
      <p:cxnSp>
        <p:nvCxnSpPr>
          <p:cNvPr id="113" name="Shape 113"/>
          <p:cNvCxnSpPr/>
          <p:nvPr/>
        </p:nvCxnSpPr>
        <p:spPr>
          <a:xfrm rot="10800000" flipH="1">
            <a:off x="10600" y="5135950"/>
            <a:ext cx="9141599" cy="21300"/>
          </a:xfrm>
          <a:prstGeom prst="straightConnector1">
            <a:avLst/>
          </a:prstGeom>
          <a:noFill/>
          <a:ln w="9525" cap="flat">
            <a:solidFill>
              <a:schemeClr val="dk2"/>
            </a:solidFill>
            <a:prstDash val="solid"/>
            <a:round/>
            <a:headEnd type="none" w="lg" len="lg"/>
            <a:tailEnd type="none" w="lg" len="lg"/>
          </a:ln>
        </p:spPr>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1" y="4595276"/>
            <a:ext cx="481012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4666713"/>
            <a:ext cx="16478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547664" y="1347614"/>
            <a:ext cx="4824536" cy="1384995"/>
          </a:xfrm>
          <a:prstGeom prst="rect">
            <a:avLst/>
          </a:prstGeom>
          <a:noFill/>
        </p:spPr>
        <p:txBody>
          <a:bodyPr wrap="square" rtlCol="0" anchor="t">
            <a:spAutoFit/>
          </a:bodyPr>
          <a:lstStyle/>
          <a:p>
            <a:r>
              <a:rPr lang="fi-FI" b="1" dirty="0"/>
              <a:t>Sprint2</a:t>
            </a:r>
            <a:r>
              <a:rPr lang="fi-FI" dirty="0"/>
              <a:t> </a:t>
            </a:r>
            <a:r>
              <a:rPr lang="fi-FI" b="1" dirty="0"/>
              <a:t>”Koodin kirjoittaminen / Ohjelmointi”</a:t>
            </a:r>
          </a:p>
          <a:p>
            <a:pPr marL="285750" indent="-285750">
              <a:buFontTx/>
              <a:buChar char="-"/>
            </a:pPr>
            <a:r>
              <a:rPr lang="fi-FI" dirty="0"/>
              <a:t>JAVA JDK koodaus</a:t>
            </a:r>
          </a:p>
          <a:p>
            <a:pPr marL="285750" lvl="2" indent="-285750">
              <a:buFontTx/>
              <a:buChar char="-"/>
            </a:pPr>
            <a:r>
              <a:rPr lang="fi-FI" dirty="0"/>
              <a:t>Tiedon tallentaminen tietokantaan</a:t>
            </a:r>
          </a:p>
          <a:p>
            <a:pPr marL="285750" lvl="2" indent="-285750">
              <a:buFontTx/>
              <a:buChar char="-"/>
            </a:pPr>
            <a:r>
              <a:rPr lang="fi-FI" dirty="0"/>
              <a:t>Client/</a:t>
            </a:r>
            <a:r>
              <a:rPr lang="fi-FI" dirty="0" err="1"/>
              <a:t>server</a:t>
            </a:r>
            <a:r>
              <a:rPr lang="fi-FI" dirty="0"/>
              <a:t> toimintojen koodaus</a:t>
            </a:r>
          </a:p>
          <a:p>
            <a:pPr marL="285750" lvl="2" indent="-285750">
              <a:buFontTx/>
              <a:buChar char="-"/>
            </a:pPr>
            <a:r>
              <a:rPr lang="fi-FI" dirty="0"/>
              <a:t>Ohjelmiston versionhallinta </a:t>
            </a:r>
            <a:r>
              <a:rPr lang="fi-FI" dirty="0" err="1"/>
              <a:t>GitHub:ssa</a:t>
            </a:r>
            <a:endParaRPr lang="fi-FI" dirty="0"/>
          </a:p>
          <a:p>
            <a:pPr marL="285750" indent="-285750">
              <a:buChar char="-"/>
            </a:pPr>
            <a:endParaRPr lang="fi-FI" dirty="0"/>
          </a:p>
        </p:txBody>
      </p:sp>
    </p:spTree>
    <p:extLst>
      <p:ext uri="{BB962C8B-B14F-4D97-AF65-F5344CB8AC3E}">
        <p14:creationId xmlns:p14="http://schemas.microsoft.com/office/powerpoint/2010/main" val="3421958264"/>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ctrTitle"/>
          </p:nvPr>
        </p:nvSpPr>
        <p:spPr>
          <a:xfrm>
            <a:off x="643375" y="127245"/>
            <a:ext cx="7772400" cy="473700"/>
          </a:xfrm>
          <a:prstGeom prst="rect">
            <a:avLst/>
          </a:prstGeom>
        </p:spPr>
        <p:txBody>
          <a:bodyPr lIns="91425" tIns="91425" rIns="91425" bIns="91425" anchor="b" anchorCtr="0">
            <a:noAutofit/>
          </a:bodyPr>
          <a:lstStyle/>
          <a:p>
            <a:r>
              <a:rPr lang="fi" sz="1800"/>
              <a:t>Projekti: Yhteiskäyttöisten autojen ajojen seuranta</a:t>
            </a:r>
            <a:endParaRPr lang="fi" sz="1800" b="0"/>
          </a:p>
        </p:txBody>
      </p:sp>
      <p:cxnSp>
        <p:nvCxnSpPr>
          <p:cNvPr id="112" name="Shape 112"/>
          <p:cNvCxnSpPr/>
          <p:nvPr/>
        </p:nvCxnSpPr>
        <p:spPr>
          <a:xfrm rot="10800000" flipH="1">
            <a:off x="10600" y="4549524"/>
            <a:ext cx="9141599" cy="21300"/>
          </a:xfrm>
          <a:prstGeom prst="straightConnector1">
            <a:avLst/>
          </a:prstGeom>
          <a:noFill/>
          <a:ln w="9525" cap="flat">
            <a:solidFill>
              <a:schemeClr val="dk2"/>
            </a:solidFill>
            <a:prstDash val="solid"/>
            <a:round/>
            <a:headEnd type="none" w="lg" len="lg"/>
            <a:tailEnd type="none" w="lg" len="lg"/>
          </a:ln>
        </p:spPr>
      </p:cxnSp>
      <p:cxnSp>
        <p:nvCxnSpPr>
          <p:cNvPr id="113" name="Shape 113"/>
          <p:cNvCxnSpPr/>
          <p:nvPr/>
        </p:nvCxnSpPr>
        <p:spPr>
          <a:xfrm rot="10800000" flipH="1">
            <a:off x="10600" y="5135950"/>
            <a:ext cx="9141599" cy="21300"/>
          </a:xfrm>
          <a:prstGeom prst="straightConnector1">
            <a:avLst/>
          </a:prstGeom>
          <a:noFill/>
          <a:ln w="9525" cap="flat">
            <a:solidFill>
              <a:schemeClr val="dk2"/>
            </a:solidFill>
            <a:prstDash val="solid"/>
            <a:round/>
            <a:headEnd type="none" w="lg" len="lg"/>
            <a:tailEnd type="none" w="lg" len="lg"/>
          </a:ln>
        </p:spPr>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1" y="4595276"/>
            <a:ext cx="481012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4666713"/>
            <a:ext cx="16478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547663" y="1347614"/>
            <a:ext cx="5512355" cy="2031325"/>
          </a:xfrm>
          <a:prstGeom prst="rect">
            <a:avLst/>
          </a:prstGeom>
          <a:noFill/>
        </p:spPr>
        <p:txBody>
          <a:bodyPr wrap="square" rtlCol="0" anchor="t">
            <a:spAutoFit/>
          </a:bodyPr>
          <a:lstStyle/>
          <a:p>
            <a:r>
              <a:rPr lang="fi-FI" b="1" dirty="0"/>
              <a:t>Sprint 3 ”Yhteensovittaminen ja rajapintojen kirjoittaminen”</a:t>
            </a:r>
            <a:endParaRPr lang="fi-FI" dirty="0"/>
          </a:p>
          <a:p>
            <a:pPr marL="285750" indent="-285750">
              <a:buFontTx/>
              <a:buChar char="-"/>
            </a:pPr>
            <a:r>
              <a:rPr lang="fi-FI" dirty="0"/>
              <a:t>Kirjautumisjärjestelmä</a:t>
            </a:r>
          </a:p>
          <a:p>
            <a:r>
              <a:rPr lang="fi-FI" dirty="0"/>
              <a:t>	Kirjautumisvirheiden tallentuminen lokitiedostoon </a:t>
            </a:r>
          </a:p>
          <a:p>
            <a:pPr marL="285750" indent="-285750">
              <a:buFontTx/>
              <a:buChar char="-"/>
            </a:pPr>
            <a:r>
              <a:rPr lang="fi-FI" dirty="0"/>
              <a:t>Client / Server yhteyden viimeistely</a:t>
            </a:r>
          </a:p>
          <a:p>
            <a:r>
              <a:rPr lang="fi-FI" dirty="0"/>
              <a:t>	</a:t>
            </a:r>
            <a:r>
              <a:rPr lang="fi-FI" dirty="0" err="1"/>
              <a:t>console</a:t>
            </a:r>
            <a:r>
              <a:rPr lang="fi-FI" dirty="0"/>
              <a:t> sovelluksia yhtä monta kuin käyttäjiä</a:t>
            </a:r>
          </a:p>
          <a:p>
            <a:r>
              <a:rPr lang="fi-FI" dirty="0"/>
              <a:t>	yhteys ja tietojen päivitys verkonyli tietokantaan</a:t>
            </a:r>
          </a:p>
          <a:p>
            <a:pPr marL="285750" indent="-285750">
              <a:buFontTx/>
              <a:buChar char="-"/>
            </a:pPr>
            <a:r>
              <a:rPr lang="fi-FI" dirty="0"/>
              <a:t>Datan kirjoitus tietoja syötettäessä</a:t>
            </a:r>
          </a:p>
          <a:p>
            <a:pPr marL="285750" indent="-285750">
              <a:buFontTx/>
              <a:buChar char="-"/>
            </a:pPr>
            <a:r>
              <a:rPr lang="fi-FI" dirty="0"/>
              <a:t>Tietojen hakeminen tietokannasta</a:t>
            </a:r>
          </a:p>
          <a:p>
            <a:pPr lvl="1"/>
            <a:r>
              <a:rPr lang="fi-FI" dirty="0"/>
              <a:t>	Tietojen tulostus tiedostoon</a:t>
            </a:r>
          </a:p>
        </p:txBody>
      </p:sp>
    </p:spTree>
    <p:extLst>
      <p:ext uri="{BB962C8B-B14F-4D97-AF65-F5344CB8AC3E}">
        <p14:creationId xmlns:p14="http://schemas.microsoft.com/office/powerpoint/2010/main" val="4259032454"/>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ctrTitle"/>
          </p:nvPr>
        </p:nvSpPr>
        <p:spPr>
          <a:xfrm>
            <a:off x="643375" y="127245"/>
            <a:ext cx="7772400" cy="473700"/>
          </a:xfrm>
          <a:prstGeom prst="rect">
            <a:avLst/>
          </a:prstGeom>
        </p:spPr>
        <p:txBody>
          <a:bodyPr lIns="91425" tIns="91425" rIns="91425" bIns="91425" anchor="b" anchorCtr="0">
            <a:noAutofit/>
          </a:bodyPr>
          <a:lstStyle/>
          <a:p>
            <a:r>
              <a:rPr lang="fi" sz="1800"/>
              <a:t>Projekti: Yhteiskäyttöisten autojen ajojen seuranta</a:t>
            </a:r>
            <a:endParaRPr lang="fi" sz="1800" b="0"/>
          </a:p>
        </p:txBody>
      </p:sp>
      <p:cxnSp>
        <p:nvCxnSpPr>
          <p:cNvPr id="112" name="Shape 112"/>
          <p:cNvCxnSpPr/>
          <p:nvPr/>
        </p:nvCxnSpPr>
        <p:spPr>
          <a:xfrm rot="10800000" flipH="1">
            <a:off x="10600" y="4549524"/>
            <a:ext cx="9141599" cy="21300"/>
          </a:xfrm>
          <a:prstGeom prst="straightConnector1">
            <a:avLst/>
          </a:prstGeom>
          <a:noFill/>
          <a:ln w="9525" cap="flat">
            <a:solidFill>
              <a:schemeClr val="dk2"/>
            </a:solidFill>
            <a:prstDash val="solid"/>
            <a:round/>
            <a:headEnd type="none" w="lg" len="lg"/>
            <a:tailEnd type="none" w="lg" len="lg"/>
          </a:ln>
        </p:spPr>
      </p:cxnSp>
      <p:cxnSp>
        <p:nvCxnSpPr>
          <p:cNvPr id="113" name="Shape 113"/>
          <p:cNvCxnSpPr/>
          <p:nvPr/>
        </p:nvCxnSpPr>
        <p:spPr>
          <a:xfrm rot="10800000" flipH="1">
            <a:off x="10600" y="5135950"/>
            <a:ext cx="9141599" cy="21300"/>
          </a:xfrm>
          <a:prstGeom prst="straightConnector1">
            <a:avLst/>
          </a:prstGeom>
          <a:noFill/>
          <a:ln w="9525" cap="flat">
            <a:solidFill>
              <a:schemeClr val="dk2"/>
            </a:solidFill>
            <a:prstDash val="solid"/>
            <a:round/>
            <a:headEnd type="none" w="lg" len="lg"/>
            <a:tailEnd type="none" w="lg" len="lg"/>
          </a:ln>
        </p:spPr>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1" y="4595276"/>
            <a:ext cx="481012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4666713"/>
            <a:ext cx="16478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724874" y="1342726"/>
            <a:ext cx="4824536" cy="3323987"/>
          </a:xfrm>
          <a:prstGeom prst="rect">
            <a:avLst/>
          </a:prstGeom>
          <a:noFill/>
        </p:spPr>
        <p:txBody>
          <a:bodyPr wrap="square" rtlCol="0" anchor="t">
            <a:spAutoFit/>
          </a:bodyPr>
          <a:lstStyle/>
          <a:p>
            <a:r>
              <a:rPr lang="fi-FI" b="1" dirty="0"/>
              <a:t>Sprint 4</a:t>
            </a:r>
            <a:r>
              <a:rPr lang="fi-FI" dirty="0"/>
              <a:t> </a:t>
            </a:r>
            <a:r>
              <a:rPr lang="fi-FI" b="1" dirty="0"/>
              <a:t>”Testaus, vianetsintä ja viankorjaus”</a:t>
            </a:r>
          </a:p>
          <a:p>
            <a:pPr marL="285750" indent="-285750">
              <a:buFontTx/>
              <a:buChar char="-"/>
            </a:pPr>
            <a:r>
              <a:rPr lang="fi-FI" dirty="0"/>
              <a:t>Testaus</a:t>
            </a:r>
          </a:p>
          <a:p>
            <a:r>
              <a:rPr lang="fi-FI" dirty="0"/>
              <a:t>	- Testaussuunnitelma</a:t>
            </a:r>
          </a:p>
          <a:p>
            <a:r>
              <a:rPr lang="fi-FI" dirty="0"/>
              <a:t>	- </a:t>
            </a:r>
            <a:r>
              <a:rPr lang="fi-FI" dirty="0" err="1"/>
              <a:t>Testcase</a:t>
            </a:r>
            <a:endParaRPr lang="fi-FI" dirty="0"/>
          </a:p>
          <a:p>
            <a:pPr marL="285750" lvl="1" indent="-285750">
              <a:buFontTx/>
              <a:buChar char="-"/>
            </a:pPr>
            <a:r>
              <a:rPr lang="fi-FI" dirty="0"/>
              <a:t>Debugging ja virheiden korjaus</a:t>
            </a:r>
          </a:p>
          <a:p>
            <a:pPr lvl="2"/>
            <a:r>
              <a:rPr lang="fi-FI" dirty="0"/>
              <a:t>	- Koodin ”siistiminen”</a:t>
            </a:r>
          </a:p>
          <a:p>
            <a:pPr marL="285750" lvl="2" indent="-285750">
              <a:buFontTx/>
              <a:buChar char="-"/>
            </a:pPr>
            <a:r>
              <a:rPr lang="fi-FI" dirty="0"/>
              <a:t>Käyttöohje (</a:t>
            </a:r>
            <a:r>
              <a:rPr lang="fi-FI" dirty="0" err="1"/>
              <a:t>optional</a:t>
            </a:r>
            <a:r>
              <a:rPr lang="fi-FI" dirty="0"/>
              <a:t>)</a:t>
            </a:r>
          </a:p>
          <a:p>
            <a:pPr marL="285750" lvl="1" indent="-285750">
              <a:buFontTx/>
              <a:buChar char="-"/>
            </a:pPr>
            <a:r>
              <a:rPr lang="fi-FI" dirty="0"/>
              <a:t>Loppuraportti</a:t>
            </a:r>
          </a:p>
          <a:p>
            <a:pPr lvl="2"/>
            <a:r>
              <a:rPr lang="fi-FI" dirty="0"/>
              <a:t>	- Raportti</a:t>
            </a:r>
          </a:p>
          <a:p>
            <a:pPr lvl="2"/>
            <a:r>
              <a:rPr lang="fi-FI" dirty="0"/>
              <a:t>	- </a:t>
            </a:r>
            <a:r>
              <a:rPr lang="fi-FI" dirty="0" err="1"/>
              <a:t>Backlog</a:t>
            </a:r>
            <a:endParaRPr lang="fi-FI" dirty="0"/>
          </a:p>
          <a:p>
            <a:pPr lvl="2"/>
            <a:r>
              <a:rPr lang="fi-FI" dirty="0"/>
              <a:t>	- Testausraportti</a:t>
            </a:r>
          </a:p>
          <a:p>
            <a:pPr marL="285750" lvl="7" indent="-285750">
              <a:buFontTx/>
              <a:buChar char="-"/>
            </a:pPr>
            <a:endParaRPr lang="fi-FI" dirty="0"/>
          </a:p>
          <a:p>
            <a:pPr marL="285750" lvl="5" indent="-285750">
              <a:buFontTx/>
              <a:buChar char="-"/>
            </a:pPr>
            <a:endParaRPr lang="fi-FI" dirty="0"/>
          </a:p>
          <a:p>
            <a:pPr marL="285750" indent="-285750">
              <a:buFontTx/>
              <a:buChar char="-"/>
            </a:pPr>
            <a:endParaRPr lang="fi-FI" dirty="0"/>
          </a:p>
          <a:p>
            <a:endParaRPr lang="fi-FI" dirty="0"/>
          </a:p>
        </p:txBody>
      </p:sp>
    </p:spTree>
    <p:extLst>
      <p:ext uri="{BB962C8B-B14F-4D97-AF65-F5344CB8AC3E}">
        <p14:creationId xmlns:p14="http://schemas.microsoft.com/office/powerpoint/2010/main" val="488974916"/>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ctrTitle"/>
          </p:nvPr>
        </p:nvSpPr>
        <p:spPr>
          <a:xfrm>
            <a:off x="643375" y="127245"/>
            <a:ext cx="7772400" cy="473700"/>
          </a:xfrm>
          <a:prstGeom prst="rect">
            <a:avLst/>
          </a:prstGeom>
        </p:spPr>
        <p:txBody>
          <a:bodyPr lIns="91425" tIns="91425" rIns="91425" bIns="91425" anchor="b" anchorCtr="0">
            <a:noAutofit/>
          </a:bodyPr>
          <a:lstStyle/>
          <a:p>
            <a:r>
              <a:rPr lang="fi" sz="1800" dirty="0"/>
              <a:t>Projekti: Yhteiskäyttöisten autojen ajojen seuranta</a:t>
            </a:r>
            <a:endParaRPr lang="fi" sz="1800" b="0" dirty="0"/>
          </a:p>
        </p:txBody>
      </p:sp>
      <p:cxnSp>
        <p:nvCxnSpPr>
          <p:cNvPr id="112" name="Shape 112"/>
          <p:cNvCxnSpPr/>
          <p:nvPr/>
        </p:nvCxnSpPr>
        <p:spPr>
          <a:xfrm rot="10800000" flipH="1">
            <a:off x="10600" y="4549524"/>
            <a:ext cx="9141599" cy="21300"/>
          </a:xfrm>
          <a:prstGeom prst="straightConnector1">
            <a:avLst/>
          </a:prstGeom>
          <a:noFill/>
          <a:ln w="9525" cap="flat">
            <a:solidFill>
              <a:schemeClr val="dk2"/>
            </a:solidFill>
            <a:prstDash val="solid"/>
            <a:round/>
            <a:headEnd type="none" w="lg" len="lg"/>
            <a:tailEnd type="none" w="lg" len="lg"/>
          </a:ln>
        </p:spPr>
      </p:cxnSp>
      <p:cxnSp>
        <p:nvCxnSpPr>
          <p:cNvPr id="113" name="Shape 113"/>
          <p:cNvCxnSpPr/>
          <p:nvPr/>
        </p:nvCxnSpPr>
        <p:spPr>
          <a:xfrm rot="10800000" flipH="1">
            <a:off x="10600" y="5135950"/>
            <a:ext cx="9141599" cy="21300"/>
          </a:xfrm>
          <a:prstGeom prst="straightConnector1">
            <a:avLst/>
          </a:prstGeom>
          <a:noFill/>
          <a:ln w="9525" cap="flat">
            <a:solidFill>
              <a:schemeClr val="dk2"/>
            </a:solidFill>
            <a:prstDash val="solid"/>
            <a:round/>
            <a:headEnd type="none" w="lg" len="lg"/>
            <a:tailEnd type="none" w="lg" len="lg"/>
          </a:ln>
        </p:spPr>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1" y="4595276"/>
            <a:ext cx="481012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4666713"/>
            <a:ext cx="16478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938065" y="530484"/>
            <a:ext cx="4824536" cy="1169551"/>
          </a:xfrm>
          <a:prstGeom prst="rect">
            <a:avLst/>
          </a:prstGeom>
          <a:noFill/>
        </p:spPr>
        <p:txBody>
          <a:bodyPr wrap="square" rtlCol="0" anchor="t">
            <a:spAutoFit/>
          </a:bodyPr>
          <a:lstStyle/>
          <a:p>
            <a:r>
              <a:rPr lang="fi-FI" b="1" dirty="0"/>
              <a:t>Vastuu- ja tehtävienjakotaulukko:</a:t>
            </a:r>
            <a:endParaRPr lang="fi-FI" dirty="0"/>
          </a:p>
          <a:p>
            <a:pPr lvl="7"/>
            <a:endParaRPr lang="fi-FI" dirty="0"/>
          </a:p>
          <a:p>
            <a:pPr marL="285750" lvl="5" indent="-285750">
              <a:buFontTx/>
              <a:buChar char="-"/>
            </a:pPr>
            <a:endParaRPr lang="fi-FI" dirty="0"/>
          </a:p>
          <a:p>
            <a:pPr marL="285750" indent="-285750">
              <a:buFontTx/>
              <a:buChar char="-"/>
            </a:pPr>
            <a:endParaRPr lang="fi-FI" dirty="0"/>
          </a:p>
          <a:p>
            <a:endParaRPr lang="fi-FI" dirty="0"/>
          </a:p>
        </p:txBody>
      </p:sp>
      <p:graphicFrame>
        <p:nvGraphicFramePr>
          <p:cNvPr id="3" name="Taulukko 2">
            <a:extLst>
              <a:ext uri="{FF2B5EF4-FFF2-40B4-BE49-F238E27FC236}">
                <a16:creationId xmlns:a16="http://schemas.microsoft.com/office/drawing/2014/main" id="{F15FD4CC-57C5-4C28-BEA8-E589AE4A0679}"/>
              </a:ext>
            </a:extLst>
          </p:cNvPr>
          <p:cNvGraphicFramePr>
            <a:graphicFrameLocks noGrp="1"/>
          </p:cNvGraphicFramePr>
          <p:nvPr>
            <p:extLst>
              <p:ext uri="{D42A27DB-BD31-4B8C-83A1-F6EECF244321}">
                <p14:modId xmlns:p14="http://schemas.microsoft.com/office/powerpoint/2010/main" val="3077588304"/>
              </p:ext>
            </p:extLst>
          </p:nvPr>
        </p:nvGraphicFramePr>
        <p:xfrm>
          <a:off x="1029743" y="788360"/>
          <a:ext cx="6899746" cy="3736095"/>
        </p:xfrm>
        <a:graphic>
          <a:graphicData uri="http://schemas.openxmlformats.org/drawingml/2006/table">
            <a:tbl>
              <a:tblPr/>
              <a:tblGrid>
                <a:gridCol w="2295734">
                  <a:extLst>
                    <a:ext uri="{9D8B030D-6E8A-4147-A177-3AD203B41FA5}">
                      <a16:colId xmlns:a16="http://schemas.microsoft.com/office/drawing/2014/main" val="1105010347"/>
                    </a:ext>
                  </a:extLst>
                </a:gridCol>
                <a:gridCol w="991054">
                  <a:extLst>
                    <a:ext uri="{9D8B030D-6E8A-4147-A177-3AD203B41FA5}">
                      <a16:colId xmlns:a16="http://schemas.microsoft.com/office/drawing/2014/main" val="3544913883"/>
                    </a:ext>
                  </a:extLst>
                </a:gridCol>
                <a:gridCol w="3612958">
                  <a:extLst>
                    <a:ext uri="{9D8B030D-6E8A-4147-A177-3AD203B41FA5}">
                      <a16:colId xmlns:a16="http://schemas.microsoft.com/office/drawing/2014/main" val="3675683537"/>
                    </a:ext>
                  </a:extLst>
                </a:gridCol>
              </a:tblGrid>
              <a:tr h="180648">
                <a:tc>
                  <a:txBody>
                    <a:bodyPr/>
                    <a:lstStyle/>
                    <a:p>
                      <a:pPr algn="l" fontAlgn="b"/>
                      <a:r>
                        <a:rPr lang="fi-FI" sz="1100" b="1" i="0" u="none" strike="noStrike">
                          <a:solidFill>
                            <a:srgbClr val="3F3F3F"/>
                          </a:solidFill>
                          <a:effectLst/>
                          <a:latin typeface="Calibri" panose="020F0502020204030204" pitchFamily="34" charset="0"/>
                        </a:rPr>
                        <a:t>Vastuualue / Tehtävä</a:t>
                      </a:r>
                    </a:p>
                  </a:txBody>
                  <a:tcPr marL="7527" marR="7527" marT="7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fi-FI" sz="1100" b="1" i="0" u="none" strike="noStrike">
                          <a:solidFill>
                            <a:srgbClr val="3F3F3F"/>
                          </a:solidFill>
                          <a:effectLst/>
                          <a:latin typeface="Calibri" panose="020F0502020204030204" pitchFamily="34" charset="0"/>
                        </a:rPr>
                        <a:t>Päävastuullinen</a:t>
                      </a:r>
                    </a:p>
                  </a:txBody>
                  <a:tcPr marL="7527" marR="7527" marT="7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fi-FI" sz="1100" b="1" i="0" u="none" strike="noStrike" dirty="0">
                          <a:solidFill>
                            <a:srgbClr val="3F3F3F"/>
                          </a:solidFill>
                          <a:effectLst/>
                          <a:latin typeface="Calibri" panose="020F0502020204030204" pitchFamily="34" charset="0"/>
                        </a:rPr>
                        <a:t>Huomiot</a:t>
                      </a:r>
                    </a:p>
                  </a:txBody>
                  <a:tcPr marL="7527" marR="7527" marT="7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39429297"/>
                  </a:ext>
                </a:extLst>
              </a:tr>
              <a:tr h="361296">
                <a:tc>
                  <a:txBody>
                    <a:bodyPr/>
                    <a:lstStyle/>
                    <a:p>
                      <a:pPr algn="l" fontAlgn="t"/>
                      <a:r>
                        <a:rPr lang="fi-FI" sz="1100" b="0" i="0" u="none" strike="noStrike">
                          <a:solidFill>
                            <a:srgbClr val="000000"/>
                          </a:solidFill>
                          <a:effectLst/>
                          <a:latin typeface="Calibri" panose="020F0502020204030204" pitchFamily="34" charset="0"/>
                        </a:rPr>
                        <a:t>Projekti suunnitelma</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i-FI" sz="1100" b="0" i="0" u="none" strike="noStrike">
                          <a:solidFill>
                            <a:srgbClr val="000000"/>
                          </a:solidFill>
                          <a:effectLst/>
                          <a:latin typeface="Calibri" panose="020F0502020204030204" pitchFamily="34" charset="0"/>
                        </a:rPr>
                        <a:t>Herkko</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i-FI" sz="1100" b="0" i="0" u="none" strike="noStrike">
                          <a:solidFill>
                            <a:srgbClr val="000000"/>
                          </a:solidFill>
                          <a:effectLst/>
                          <a:latin typeface="Calibri" panose="020F0502020204030204" pitchFamily="34" charset="0"/>
                        </a:rPr>
                        <a:t>Suunnitelma päivittetty 3.2.2018. Päivitys seraavan kerran: tarpeen mukaan</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1800420"/>
                  </a:ext>
                </a:extLst>
              </a:tr>
              <a:tr h="180648">
                <a:tc>
                  <a:txBody>
                    <a:bodyPr/>
                    <a:lstStyle/>
                    <a:p>
                      <a:pPr algn="l" fontAlgn="t"/>
                      <a:r>
                        <a:rPr lang="fi-FI" sz="1100" b="0" i="0" u="none" strike="noStrike">
                          <a:solidFill>
                            <a:srgbClr val="000000"/>
                          </a:solidFill>
                          <a:effectLst/>
                          <a:latin typeface="Calibri" panose="020F0502020204030204" pitchFamily="34" charset="0"/>
                        </a:rPr>
                        <a:t>Backlog</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i-FI" sz="1100" b="0" i="0" u="none" strike="noStrike">
                          <a:solidFill>
                            <a:srgbClr val="000000"/>
                          </a:solidFill>
                          <a:effectLst/>
                          <a:latin typeface="Calibri" panose="020F0502020204030204" pitchFamily="34" charset="0"/>
                        </a:rPr>
                        <a:t>Rauno</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i-FI" sz="1100" b="0" i="0" u="none" strike="noStrike">
                          <a:solidFill>
                            <a:srgbClr val="000000"/>
                          </a:solidFill>
                          <a:effectLst/>
                          <a:latin typeface="Calibri" panose="020F0502020204030204" pitchFamily="34" charset="0"/>
                        </a:rPr>
                        <a:t>Backlogin ylläpito ja päivitys. Kaikki täyttää ja ylläpitää.</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5115111"/>
                  </a:ext>
                </a:extLst>
              </a:tr>
              <a:tr h="361296">
                <a:tc>
                  <a:txBody>
                    <a:bodyPr/>
                    <a:lstStyle/>
                    <a:p>
                      <a:pPr algn="l" fontAlgn="t"/>
                      <a:r>
                        <a:rPr lang="fi-FI" sz="1100" b="0" i="0" u="none" strike="noStrike">
                          <a:solidFill>
                            <a:srgbClr val="000000"/>
                          </a:solidFill>
                          <a:effectLst/>
                          <a:latin typeface="Calibri" panose="020F0502020204030204" pitchFamily="34" charset="0"/>
                        </a:rPr>
                        <a:t>Github </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i-FI" sz="1100" b="0" i="0" u="none" strike="noStrike">
                          <a:solidFill>
                            <a:srgbClr val="000000"/>
                          </a:solidFill>
                          <a:effectLst/>
                          <a:latin typeface="Calibri" panose="020F0502020204030204" pitchFamily="34" charset="0"/>
                        </a:rPr>
                        <a:t>Herkko</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i-FI" sz="1100" b="0" i="0" u="none" strike="noStrike">
                          <a:solidFill>
                            <a:srgbClr val="000000"/>
                          </a:solidFill>
                          <a:effectLst/>
                          <a:latin typeface="Calibri" panose="020F0502020204030204" pitchFamily="34" charset="0"/>
                        </a:rPr>
                        <a:t>GitHub:n käyttöönotto ja koulutus, sekä projektin aikainen ylläpito ja ver. Hallinta</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9240642"/>
                  </a:ext>
                </a:extLst>
              </a:tr>
              <a:tr h="180648">
                <a:tc>
                  <a:txBody>
                    <a:bodyPr/>
                    <a:lstStyle/>
                    <a:p>
                      <a:pPr algn="l" fontAlgn="t"/>
                      <a:r>
                        <a:rPr lang="fi-FI" sz="1100" b="0" i="0" u="none" strike="noStrike">
                          <a:solidFill>
                            <a:srgbClr val="000000"/>
                          </a:solidFill>
                          <a:effectLst/>
                          <a:latin typeface="Calibri" panose="020F0502020204030204" pitchFamily="34" charset="0"/>
                        </a:rPr>
                        <a:t>MySQL database</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i-FI" sz="1100" b="0" i="0" u="none" strike="noStrike">
                          <a:solidFill>
                            <a:srgbClr val="000000"/>
                          </a:solidFill>
                          <a:effectLst/>
                          <a:latin typeface="Calibri" panose="020F0502020204030204" pitchFamily="34" charset="0"/>
                        </a:rPr>
                        <a:t>Rauno</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i-FI" sz="1100" b="0" i="0" u="none" strike="noStrike">
                          <a:solidFill>
                            <a:srgbClr val="000000"/>
                          </a:solidFill>
                          <a:effectLst/>
                          <a:latin typeface="Calibri" panose="020F0502020204030204" pitchFamily="34" charset="0"/>
                        </a:rPr>
                        <a:t>MySQL database käyttöönotton ja hallinta. </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2712826"/>
                  </a:ext>
                </a:extLst>
              </a:tr>
              <a:tr h="361296">
                <a:tc>
                  <a:txBody>
                    <a:bodyPr/>
                    <a:lstStyle/>
                    <a:p>
                      <a:pPr algn="l" fontAlgn="t"/>
                      <a:r>
                        <a:rPr lang="fi-FI" sz="1100" b="0" i="0" u="none" strike="noStrike">
                          <a:solidFill>
                            <a:srgbClr val="000000"/>
                          </a:solidFill>
                          <a:effectLst/>
                          <a:latin typeface="Calibri" panose="020F0502020204030204" pitchFamily="34" charset="0"/>
                        </a:rPr>
                        <a:t>Java-koodaus</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i-FI" sz="1100" b="0" i="0" u="none" strike="noStrike">
                          <a:solidFill>
                            <a:srgbClr val="000000"/>
                          </a:solidFill>
                          <a:effectLst/>
                          <a:latin typeface="Calibri" panose="020F0502020204030204" pitchFamily="34" charset="0"/>
                        </a:rPr>
                        <a:t>Rauno</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i-FI" sz="1100" b="0" i="0" u="none" strike="noStrike">
                          <a:solidFill>
                            <a:srgbClr val="000000"/>
                          </a:solidFill>
                          <a:effectLst/>
                          <a:latin typeface="Calibri" panose="020F0502020204030204" pitchFamily="34" charset="0"/>
                        </a:rPr>
                        <a:t>Koodaus vs. Projekti suunnitelma ja määrittely. Töiden jakaminen ja koordinointi ohjelman koodauksen eri vaiheissa.</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7759346"/>
                  </a:ext>
                </a:extLst>
              </a:tr>
              <a:tr h="180648">
                <a:tc>
                  <a:txBody>
                    <a:bodyPr/>
                    <a:lstStyle/>
                    <a:p>
                      <a:pPr algn="l" fontAlgn="t"/>
                      <a:r>
                        <a:rPr lang="fi-FI" sz="1100" b="0" i="0" u="none" strike="noStrike">
                          <a:solidFill>
                            <a:srgbClr val="000000"/>
                          </a:solidFill>
                          <a:effectLst/>
                          <a:latin typeface="Calibri" panose="020F0502020204030204" pitchFamily="34" charset="0"/>
                        </a:rPr>
                        <a:t>Projektin tiedostojen versionhallinta</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i-FI" sz="1100" b="0" i="0" u="none" strike="noStrike">
                          <a:solidFill>
                            <a:srgbClr val="000000"/>
                          </a:solidFill>
                          <a:effectLst/>
                          <a:latin typeface="Calibri" panose="020F0502020204030204" pitchFamily="34" charset="0"/>
                        </a:rPr>
                        <a:t>Herkko</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i-FI" sz="1100" b="0" i="0" u="none" strike="noStrike">
                          <a:solidFill>
                            <a:srgbClr val="000000"/>
                          </a:solidFill>
                          <a:effectLst/>
                          <a:latin typeface="Calibri" panose="020F0502020204030204" pitchFamily="34" charset="0"/>
                        </a:rPr>
                        <a:t>Projektin asiakirjojen ylläpito ja versionhallinta. </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3219443"/>
                  </a:ext>
                </a:extLst>
              </a:tr>
              <a:tr h="361296">
                <a:tc>
                  <a:txBody>
                    <a:bodyPr/>
                    <a:lstStyle/>
                    <a:p>
                      <a:pPr algn="l" fontAlgn="t"/>
                      <a:r>
                        <a:rPr lang="fi-FI" sz="1100" b="0" i="0" u="none" strike="noStrike">
                          <a:solidFill>
                            <a:srgbClr val="000000"/>
                          </a:solidFill>
                          <a:effectLst/>
                          <a:latin typeface="Calibri" panose="020F0502020204030204" pitchFamily="34" charset="0"/>
                        </a:rPr>
                        <a:t>Testisuunnitelma ja testcaset</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i-FI" sz="1100" b="0" i="0" u="none" strike="noStrike">
                          <a:solidFill>
                            <a:srgbClr val="000000"/>
                          </a:solidFill>
                          <a:effectLst/>
                          <a:latin typeface="Calibri" panose="020F0502020204030204" pitchFamily="34" charset="0"/>
                        </a:rPr>
                        <a:t>Rauno</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i-FI" sz="1100" b="0" i="0" u="none" strike="noStrike">
                          <a:solidFill>
                            <a:srgbClr val="000000"/>
                          </a:solidFill>
                          <a:effectLst/>
                          <a:latin typeface="Calibri" panose="020F0502020204030204" pitchFamily="34" charset="0"/>
                        </a:rPr>
                        <a:t>Testisuunnitelman ja tescase:n tekeminen. Testausraportin laadinta.</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381324"/>
                  </a:ext>
                </a:extLst>
              </a:tr>
              <a:tr h="180648">
                <a:tc>
                  <a:txBody>
                    <a:bodyPr/>
                    <a:lstStyle/>
                    <a:p>
                      <a:pPr algn="l" fontAlgn="t"/>
                      <a:r>
                        <a:rPr lang="fi-FI" sz="1100" b="0" i="0" u="none" strike="noStrike">
                          <a:solidFill>
                            <a:srgbClr val="000000"/>
                          </a:solidFill>
                          <a:effectLst/>
                          <a:latin typeface="Calibri" panose="020F0502020204030204" pitchFamily="34" charset="0"/>
                        </a:rPr>
                        <a:t>Testaus ja Debugging</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i-FI" sz="1100" b="0" i="0" u="none" strike="noStrike">
                          <a:solidFill>
                            <a:srgbClr val="000000"/>
                          </a:solidFill>
                          <a:effectLst/>
                          <a:latin typeface="Calibri" panose="020F0502020204030204" pitchFamily="34" charset="0"/>
                        </a:rPr>
                        <a:t>Herkko</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i-FI" sz="1100" b="0" i="0" u="none" strike="noStrike">
                          <a:solidFill>
                            <a:srgbClr val="000000"/>
                          </a:solidFill>
                          <a:effectLst/>
                          <a:latin typeface="Calibri" panose="020F0502020204030204" pitchFamily="34" charset="0"/>
                        </a:rPr>
                        <a:t>Päätestaaja sekä vianetsintä projektin aikana.</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0303639"/>
                  </a:ext>
                </a:extLst>
              </a:tr>
              <a:tr h="180648">
                <a:tc>
                  <a:txBody>
                    <a:bodyPr/>
                    <a:lstStyle/>
                    <a:p>
                      <a:pPr algn="l" fontAlgn="t"/>
                      <a:r>
                        <a:rPr lang="fi-FI" sz="1100" b="0" i="0" u="none" strike="noStrike">
                          <a:solidFill>
                            <a:srgbClr val="000000"/>
                          </a:solidFill>
                          <a:effectLst/>
                          <a:latin typeface="Calibri" panose="020F0502020204030204" pitchFamily="34" charset="0"/>
                        </a:rPr>
                        <a:t>Projektin loppuraportti</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i-FI" sz="1100" b="0" i="0" u="none" strike="noStrike">
                          <a:solidFill>
                            <a:srgbClr val="000000"/>
                          </a:solidFill>
                          <a:effectLst/>
                          <a:latin typeface="Calibri" panose="020F0502020204030204" pitchFamily="34" charset="0"/>
                        </a:rPr>
                        <a:t>Herkko</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i-FI" sz="1100" b="0" i="0" u="none" strike="noStrike">
                          <a:solidFill>
                            <a:srgbClr val="000000"/>
                          </a:solidFill>
                          <a:effectLst/>
                          <a:latin typeface="Calibri" panose="020F0502020204030204" pitchFamily="34" charset="0"/>
                        </a:rPr>
                        <a:t>Loppuraportin kokoaminen vastuualueittein vastuullisilta.</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7758325"/>
                  </a:ext>
                </a:extLst>
              </a:tr>
              <a:tr h="180648">
                <a:tc>
                  <a:txBody>
                    <a:bodyPr/>
                    <a:lstStyle/>
                    <a:p>
                      <a:pPr algn="l" fontAlgn="t"/>
                      <a:r>
                        <a:rPr lang="fi-FI" sz="1100" b="0" i="0" u="none" strike="noStrike">
                          <a:solidFill>
                            <a:srgbClr val="000000"/>
                          </a:solidFill>
                          <a:effectLst/>
                          <a:latin typeface="Calibri" panose="020F0502020204030204" pitchFamily="34" charset="0"/>
                        </a:rPr>
                        <a:t>Esittely ja palautus</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i-FI" sz="1100" b="0" i="0" u="none" strike="noStrike">
                          <a:solidFill>
                            <a:srgbClr val="000000"/>
                          </a:solidFill>
                          <a:effectLst/>
                          <a:latin typeface="Calibri" panose="020F0502020204030204" pitchFamily="34" charset="0"/>
                        </a:rPr>
                        <a:t>Rauno</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i-FI" sz="1100" b="0" i="0" u="none" strike="noStrike">
                          <a:solidFill>
                            <a:srgbClr val="000000"/>
                          </a:solidFill>
                          <a:effectLst/>
                          <a:latin typeface="Calibri" panose="020F0502020204030204" pitchFamily="34" charset="0"/>
                        </a:rPr>
                        <a:t>Valmiin ohjelman esittely ja aineiston palautus.</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3488051"/>
                  </a:ext>
                </a:extLst>
              </a:tr>
              <a:tr h="180648">
                <a:tc>
                  <a:txBody>
                    <a:bodyPr/>
                    <a:lstStyle/>
                    <a:p>
                      <a:pPr algn="l" fontAlgn="t"/>
                      <a:endParaRPr lang="fi-FI" sz="1100" b="0" i="0" u="none" strike="noStrike">
                        <a:solidFill>
                          <a:srgbClr val="000000"/>
                        </a:solidFill>
                        <a:effectLst/>
                        <a:latin typeface="Calibri" panose="020F0502020204030204" pitchFamily="34" charset="0"/>
                      </a:endParaRPr>
                    </a:p>
                  </a:txBody>
                  <a:tcPr marL="7527" marR="7527" marT="7527"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fi-FI" sz="1100" b="0" i="0" u="none" strike="noStrike">
                        <a:solidFill>
                          <a:srgbClr val="000000"/>
                        </a:solidFill>
                        <a:effectLst/>
                        <a:latin typeface="Calibri" panose="020F0502020204030204" pitchFamily="34" charset="0"/>
                      </a:endParaRPr>
                    </a:p>
                  </a:txBody>
                  <a:tcPr marL="7527" marR="7527" marT="7527"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fi-FI" sz="1100" b="0" i="0" u="none" strike="noStrike">
                        <a:solidFill>
                          <a:srgbClr val="000000"/>
                        </a:solidFill>
                        <a:effectLst/>
                        <a:latin typeface="Calibri" panose="020F0502020204030204" pitchFamily="34" charset="0"/>
                      </a:endParaRPr>
                    </a:p>
                  </a:txBody>
                  <a:tcPr marL="7527" marR="7527" marT="7527"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5209673"/>
                  </a:ext>
                </a:extLst>
              </a:tr>
              <a:tr h="835497">
                <a:tc gridSpan="3">
                  <a:txBody>
                    <a:bodyPr/>
                    <a:lstStyle/>
                    <a:p>
                      <a:pPr algn="l" fontAlgn="t"/>
                      <a:r>
                        <a:rPr lang="fi-FI" sz="1100" b="0" i="0" u="none" strike="noStrike" dirty="0">
                          <a:solidFill>
                            <a:srgbClr val="000000"/>
                          </a:solidFill>
                          <a:effectLst/>
                          <a:latin typeface="Calibri" panose="020F0502020204030204" pitchFamily="34" charset="0"/>
                        </a:rPr>
                        <a:t>Projektin vastuujakotaulukko. Vastuualueet on jaettu projektin työvaiheiden sekä käytössä olevien työvälineiden mukaan. Jokainen vastuualue tehdään yhdessä, mutta vastuullisella on tiedonhankinta, </a:t>
                      </a:r>
                      <a:r>
                        <a:rPr lang="fi-FI" sz="1100" b="0" i="0" u="none" strike="noStrike" dirty="0" err="1">
                          <a:solidFill>
                            <a:srgbClr val="000000"/>
                          </a:solidFill>
                          <a:effectLst/>
                          <a:latin typeface="Calibri" panose="020F0502020204030204" pitchFamily="34" charset="0"/>
                        </a:rPr>
                        <a:t>kouluttamis</a:t>
                      </a:r>
                      <a:r>
                        <a:rPr lang="fi-FI" sz="1100" b="0" i="0" u="none" strike="noStrike" dirty="0">
                          <a:solidFill>
                            <a:srgbClr val="000000"/>
                          </a:solidFill>
                          <a:effectLst/>
                          <a:latin typeface="Calibri" panose="020F0502020204030204" pitchFamily="34" charset="0"/>
                        </a:rPr>
                        <a:t> ja tiedon jakamisvelvoite, projektin muiden jäsenten kesken. Tällä varmennetaan eri aihealueiden ja työkalujen oppiminen projektin aikana. Projektin jäsenet osallistuvat kuitenkin jokaiseen työvaiheeseen omalla työpanoksellaan ja esittelevät työnvaiheet (</a:t>
                      </a:r>
                      <a:r>
                        <a:rPr lang="fi-FI" sz="1100" b="0" i="0" u="none" strike="noStrike" dirty="0" err="1">
                          <a:solidFill>
                            <a:srgbClr val="000000"/>
                          </a:solidFill>
                          <a:effectLst/>
                          <a:latin typeface="Calibri" panose="020F0502020204030204" pitchFamily="34" charset="0"/>
                        </a:rPr>
                        <a:t>scrum</a:t>
                      </a:r>
                      <a:r>
                        <a:rPr lang="fi-FI" sz="1100" b="0" i="0" u="none" strike="noStrike" dirty="0">
                          <a:solidFill>
                            <a:srgbClr val="000000"/>
                          </a:solidFill>
                          <a:effectLst/>
                          <a:latin typeface="Calibri" panose="020F0502020204030204" pitchFamily="34" charset="0"/>
                        </a:rPr>
                        <a:t>) projektipalavereissa.</a:t>
                      </a:r>
                    </a:p>
                  </a:txBody>
                  <a:tcPr marL="7527" marR="7527" marT="7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1343008868"/>
                  </a:ext>
                </a:extLst>
              </a:tr>
            </a:tbl>
          </a:graphicData>
        </a:graphic>
      </p:graphicFrame>
    </p:spTree>
    <p:extLst>
      <p:ext uri="{BB962C8B-B14F-4D97-AF65-F5344CB8AC3E}">
        <p14:creationId xmlns:p14="http://schemas.microsoft.com/office/powerpoint/2010/main" val="902960608"/>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cxnSp>
        <p:nvCxnSpPr>
          <p:cNvPr id="112" name="Shape 112"/>
          <p:cNvCxnSpPr/>
          <p:nvPr/>
        </p:nvCxnSpPr>
        <p:spPr>
          <a:xfrm rot="10800000" flipH="1">
            <a:off x="10600" y="4549524"/>
            <a:ext cx="9141599" cy="21300"/>
          </a:xfrm>
          <a:prstGeom prst="straightConnector1">
            <a:avLst/>
          </a:prstGeom>
          <a:noFill/>
          <a:ln w="9525" cap="flat">
            <a:solidFill>
              <a:schemeClr val="dk2"/>
            </a:solidFill>
            <a:prstDash val="solid"/>
            <a:round/>
            <a:headEnd type="none" w="lg" len="lg"/>
            <a:tailEnd type="none" w="lg" len="lg"/>
          </a:ln>
        </p:spPr>
      </p:cxnSp>
      <p:cxnSp>
        <p:nvCxnSpPr>
          <p:cNvPr id="113" name="Shape 113"/>
          <p:cNvCxnSpPr/>
          <p:nvPr/>
        </p:nvCxnSpPr>
        <p:spPr>
          <a:xfrm rot="10800000" flipH="1">
            <a:off x="10600" y="5135950"/>
            <a:ext cx="9141599" cy="21300"/>
          </a:xfrm>
          <a:prstGeom prst="straightConnector1">
            <a:avLst/>
          </a:prstGeom>
          <a:noFill/>
          <a:ln w="9525" cap="flat">
            <a:solidFill>
              <a:schemeClr val="dk2"/>
            </a:solidFill>
            <a:prstDash val="solid"/>
            <a:round/>
            <a:headEnd type="none" w="lg" len="lg"/>
            <a:tailEnd type="none" w="lg" len="lg"/>
          </a:ln>
        </p:spPr>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1" y="4595276"/>
            <a:ext cx="481012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4666713"/>
            <a:ext cx="16478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Shape 109">
            <a:extLst>
              <a:ext uri="{FF2B5EF4-FFF2-40B4-BE49-F238E27FC236}">
                <a16:creationId xmlns:a16="http://schemas.microsoft.com/office/drawing/2014/main" id="{FA80E710-62B1-4FAF-8CE7-73DFDB02ECBF}"/>
              </a:ext>
            </a:extLst>
          </p:cNvPr>
          <p:cNvSpPr txBox="1">
            <a:spLocks/>
          </p:cNvSpPr>
          <p:nvPr/>
        </p:nvSpPr>
        <p:spPr>
          <a:xfrm>
            <a:off x="-1107453" y="-86266"/>
            <a:ext cx="7772400" cy="4737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SzPct val="100000"/>
              <a:buNone/>
              <a:defRPr sz="4800" b="1" i="0" u="none" strike="noStrike" cap="none" baseline="0">
                <a:solidFill>
                  <a:schemeClr val="dk1"/>
                </a:solidFill>
                <a:latin typeface="Arial"/>
                <a:ea typeface="Arial"/>
                <a:cs typeface="Arial"/>
                <a:sym typeface="Arial"/>
                <a:rtl val="0"/>
              </a:defRPr>
            </a:lvl1pPr>
            <a:lvl2pPr marR="0" algn="ctr" rtl="0">
              <a:lnSpc>
                <a:spcPct val="100000"/>
              </a:lnSpc>
              <a:spcBef>
                <a:spcPts val="0"/>
              </a:spcBef>
              <a:spcAft>
                <a:spcPts val="0"/>
              </a:spcAft>
              <a:buClr>
                <a:schemeClr val="dk1"/>
              </a:buClr>
              <a:buSzPct val="100000"/>
              <a:buNone/>
              <a:defRPr sz="4800" b="1" i="0" u="none" strike="noStrike" cap="none" baseline="0">
                <a:solidFill>
                  <a:schemeClr val="dk1"/>
                </a:solidFill>
                <a:latin typeface="Arial"/>
                <a:ea typeface="Arial"/>
                <a:cs typeface="Arial"/>
                <a:sym typeface="Arial"/>
                <a:rtl val="0"/>
              </a:defRPr>
            </a:lvl2pPr>
            <a:lvl3pPr algn="ctr">
              <a:spcBef>
                <a:spcPts val="0"/>
              </a:spcBef>
              <a:buClr>
                <a:schemeClr val="dk1"/>
              </a:buClr>
              <a:buSzPct val="100000"/>
              <a:buNone/>
              <a:defRPr sz="4800" b="1">
                <a:solidFill>
                  <a:schemeClr val="dk1"/>
                </a:solidFill>
              </a:defRPr>
            </a:lvl3pPr>
            <a:lvl4pPr algn="ctr">
              <a:spcBef>
                <a:spcPts val="0"/>
              </a:spcBef>
              <a:buClr>
                <a:schemeClr val="dk1"/>
              </a:buClr>
              <a:buSzPct val="100000"/>
              <a:buNone/>
              <a:defRPr sz="4800" b="1">
                <a:solidFill>
                  <a:schemeClr val="dk1"/>
                </a:solidFill>
              </a:defRPr>
            </a:lvl4pPr>
            <a:lvl5pPr algn="ctr">
              <a:spcBef>
                <a:spcPts val="0"/>
              </a:spcBef>
              <a:buClr>
                <a:schemeClr val="dk1"/>
              </a:buClr>
              <a:buSzPct val="100000"/>
              <a:buNone/>
              <a:defRPr sz="4800" b="1">
                <a:solidFill>
                  <a:schemeClr val="dk1"/>
                </a:solidFill>
              </a:defRPr>
            </a:lvl5pPr>
            <a:lvl6pPr algn="ctr">
              <a:spcBef>
                <a:spcPts val="0"/>
              </a:spcBef>
              <a:buClr>
                <a:schemeClr val="dk1"/>
              </a:buClr>
              <a:buSzPct val="100000"/>
              <a:buNone/>
              <a:defRPr sz="4800" b="1">
                <a:solidFill>
                  <a:schemeClr val="dk1"/>
                </a:solidFill>
              </a:defRPr>
            </a:lvl6pPr>
            <a:lvl7pPr algn="ctr">
              <a:spcBef>
                <a:spcPts val="0"/>
              </a:spcBef>
              <a:buClr>
                <a:schemeClr val="dk1"/>
              </a:buClr>
              <a:buSzPct val="100000"/>
              <a:buNone/>
              <a:defRPr sz="4800" b="1">
                <a:solidFill>
                  <a:schemeClr val="dk1"/>
                </a:solidFill>
              </a:defRPr>
            </a:lvl7pPr>
            <a:lvl8pPr algn="ctr">
              <a:spcBef>
                <a:spcPts val="0"/>
              </a:spcBef>
              <a:buClr>
                <a:schemeClr val="dk1"/>
              </a:buClr>
              <a:buSzPct val="100000"/>
              <a:buNone/>
              <a:defRPr sz="4800" b="1">
                <a:solidFill>
                  <a:schemeClr val="dk1"/>
                </a:solidFill>
              </a:defRPr>
            </a:lvl8pPr>
            <a:lvl9pPr algn="ctr">
              <a:spcBef>
                <a:spcPts val="0"/>
              </a:spcBef>
              <a:buClr>
                <a:schemeClr val="dk1"/>
              </a:buClr>
              <a:buSzPct val="100000"/>
              <a:buNone/>
              <a:defRPr sz="4800" b="1">
                <a:solidFill>
                  <a:schemeClr val="dk1"/>
                </a:solidFill>
              </a:defRPr>
            </a:lvl9pPr>
          </a:lstStyle>
          <a:p>
            <a:r>
              <a:rPr lang="fi" sz="1800" dirty="0"/>
              <a:t>Projekti: Yhteiskäyttöisten autojen ajojen seuranta</a:t>
            </a:r>
            <a:endParaRPr lang="fi" sz="1800" b="0" dirty="0"/>
          </a:p>
        </p:txBody>
      </p:sp>
      <p:graphicFrame>
        <p:nvGraphicFramePr>
          <p:cNvPr id="3" name="Taulukko 2">
            <a:extLst>
              <a:ext uri="{FF2B5EF4-FFF2-40B4-BE49-F238E27FC236}">
                <a16:creationId xmlns:a16="http://schemas.microsoft.com/office/drawing/2014/main" id="{61F68B00-CCCB-42F2-AAFA-DC9EB3C0C4E9}"/>
              </a:ext>
            </a:extLst>
          </p:cNvPr>
          <p:cNvGraphicFramePr>
            <a:graphicFrameLocks noGrp="1"/>
          </p:cNvGraphicFramePr>
          <p:nvPr>
            <p:extLst>
              <p:ext uri="{D42A27DB-BD31-4B8C-83A1-F6EECF244321}">
                <p14:modId xmlns:p14="http://schemas.microsoft.com/office/powerpoint/2010/main" val="623252527"/>
              </p:ext>
            </p:extLst>
          </p:nvPr>
        </p:nvGraphicFramePr>
        <p:xfrm>
          <a:off x="2970028" y="387435"/>
          <a:ext cx="5842086" cy="4149866"/>
        </p:xfrm>
        <a:graphic>
          <a:graphicData uri="http://schemas.openxmlformats.org/drawingml/2006/table">
            <a:tbl>
              <a:tblPr/>
              <a:tblGrid>
                <a:gridCol w="217887">
                  <a:extLst>
                    <a:ext uri="{9D8B030D-6E8A-4147-A177-3AD203B41FA5}">
                      <a16:colId xmlns:a16="http://schemas.microsoft.com/office/drawing/2014/main" val="2302351891"/>
                    </a:ext>
                  </a:extLst>
                </a:gridCol>
                <a:gridCol w="217887">
                  <a:extLst>
                    <a:ext uri="{9D8B030D-6E8A-4147-A177-3AD203B41FA5}">
                      <a16:colId xmlns:a16="http://schemas.microsoft.com/office/drawing/2014/main" val="3899105648"/>
                    </a:ext>
                  </a:extLst>
                </a:gridCol>
                <a:gridCol w="401728">
                  <a:extLst>
                    <a:ext uri="{9D8B030D-6E8A-4147-A177-3AD203B41FA5}">
                      <a16:colId xmlns:a16="http://schemas.microsoft.com/office/drawing/2014/main" val="2882749101"/>
                    </a:ext>
                  </a:extLst>
                </a:gridCol>
                <a:gridCol w="217887">
                  <a:extLst>
                    <a:ext uri="{9D8B030D-6E8A-4147-A177-3AD203B41FA5}">
                      <a16:colId xmlns:a16="http://schemas.microsoft.com/office/drawing/2014/main" val="3705607626"/>
                    </a:ext>
                  </a:extLst>
                </a:gridCol>
                <a:gridCol w="217887">
                  <a:extLst>
                    <a:ext uri="{9D8B030D-6E8A-4147-A177-3AD203B41FA5}">
                      <a16:colId xmlns:a16="http://schemas.microsoft.com/office/drawing/2014/main" val="264439181"/>
                    </a:ext>
                  </a:extLst>
                </a:gridCol>
                <a:gridCol w="217887">
                  <a:extLst>
                    <a:ext uri="{9D8B030D-6E8A-4147-A177-3AD203B41FA5}">
                      <a16:colId xmlns:a16="http://schemas.microsoft.com/office/drawing/2014/main" val="670728972"/>
                    </a:ext>
                  </a:extLst>
                </a:gridCol>
                <a:gridCol w="217887">
                  <a:extLst>
                    <a:ext uri="{9D8B030D-6E8A-4147-A177-3AD203B41FA5}">
                      <a16:colId xmlns:a16="http://schemas.microsoft.com/office/drawing/2014/main" val="2389024909"/>
                    </a:ext>
                  </a:extLst>
                </a:gridCol>
                <a:gridCol w="217887">
                  <a:extLst>
                    <a:ext uri="{9D8B030D-6E8A-4147-A177-3AD203B41FA5}">
                      <a16:colId xmlns:a16="http://schemas.microsoft.com/office/drawing/2014/main" val="960022822"/>
                    </a:ext>
                  </a:extLst>
                </a:gridCol>
                <a:gridCol w="217887">
                  <a:extLst>
                    <a:ext uri="{9D8B030D-6E8A-4147-A177-3AD203B41FA5}">
                      <a16:colId xmlns:a16="http://schemas.microsoft.com/office/drawing/2014/main" val="4213286656"/>
                    </a:ext>
                  </a:extLst>
                </a:gridCol>
                <a:gridCol w="217887">
                  <a:extLst>
                    <a:ext uri="{9D8B030D-6E8A-4147-A177-3AD203B41FA5}">
                      <a16:colId xmlns:a16="http://schemas.microsoft.com/office/drawing/2014/main" val="869519691"/>
                    </a:ext>
                  </a:extLst>
                </a:gridCol>
                <a:gridCol w="217887">
                  <a:extLst>
                    <a:ext uri="{9D8B030D-6E8A-4147-A177-3AD203B41FA5}">
                      <a16:colId xmlns:a16="http://schemas.microsoft.com/office/drawing/2014/main" val="1965108070"/>
                    </a:ext>
                  </a:extLst>
                </a:gridCol>
                <a:gridCol w="217887">
                  <a:extLst>
                    <a:ext uri="{9D8B030D-6E8A-4147-A177-3AD203B41FA5}">
                      <a16:colId xmlns:a16="http://schemas.microsoft.com/office/drawing/2014/main" val="1097130454"/>
                    </a:ext>
                  </a:extLst>
                </a:gridCol>
                <a:gridCol w="217887">
                  <a:extLst>
                    <a:ext uri="{9D8B030D-6E8A-4147-A177-3AD203B41FA5}">
                      <a16:colId xmlns:a16="http://schemas.microsoft.com/office/drawing/2014/main" val="675307671"/>
                    </a:ext>
                  </a:extLst>
                </a:gridCol>
                <a:gridCol w="142988">
                  <a:extLst>
                    <a:ext uri="{9D8B030D-6E8A-4147-A177-3AD203B41FA5}">
                      <a16:colId xmlns:a16="http://schemas.microsoft.com/office/drawing/2014/main" val="1312390897"/>
                    </a:ext>
                  </a:extLst>
                </a:gridCol>
                <a:gridCol w="142988">
                  <a:extLst>
                    <a:ext uri="{9D8B030D-6E8A-4147-A177-3AD203B41FA5}">
                      <a16:colId xmlns:a16="http://schemas.microsoft.com/office/drawing/2014/main" val="3402170320"/>
                    </a:ext>
                  </a:extLst>
                </a:gridCol>
                <a:gridCol w="142988">
                  <a:extLst>
                    <a:ext uri="{9D8B030D-6E8A-4147-A177-3AD203B41FA5}">
                      <a16:colId xmlns:a16="http://schemas.microsoft.com/office/drawing/2014/main" val="1774480937"/>
                    </a:ext>
                  </a:extLst>
                </a:gridCol>
                <a:gridCol w="142988">
                  <a:extLst>
                    <a:ext uri="{9D8B030D-6E8A-4147-A177-3AD203B41FA5}">
                      <a16:colId xmlns:a16="http://schemas.microsoft.com/office/drawing/2014/main" val="2212332292"/>
                    </a:ext>
                  </a:extLst>
                </a:gridCol>
                <a:gridCol w="142988">
                  <a:extLst>
                    <a:ext uri="{9D8B030D-6E8A-4147-A177-3AD203B41FA5}">
                      <a16:colId xmlns:a16="http://schemas.microsoft.com/office/drawing/2014/main" val="2564781879"/>
                    </a:ext>
                  </a:extLst>
                </a:gridCol>
                <a:gridCol w="142988">
                  <a:extLst>
                    <a:ext uri="{9D8B030D-6E8A-4147-A177-3AD203B41FA5}">
                      <a16:colId xmlns:a16="http://schemas.microsoft.com/office/drawing/2014/main" val="3491011615"/>
                    </a:ext>
                  </a:extLst>
                </a:gridCol>
                <a:gridCol w="217887">
                  <a:extLst>
                    <a:ext uri="{9D8B030D-6E8A-4147-A177-3AD203B41FA5}">
                      <a16:colId xmlns:a16="http://schemas.microsoft.com/office/drawing/2014/main" val="3607793226"/>
                    </a:ext>
                  </a:extLst>
                </a:gridCol>
                <a:gridCol w="217887">
                  <a:extLst>
                    <a:ext uri="{9D8B030D-6E8A-4147-A177-3AD203B41FA5}">
                      <a16:colId xmlns:a16="http://schemas.microsoft.com/office/drawing/2014/main" val="3754152086"/>
                    </a:ext>
                  </a:extLst>
                </a:gridCol>
                <a:gridCol w="217887">
                  <a:extLst>
                    <a:ext uri="{9D8B030D-6E8A-4147-A177-3AD203B41FA5}">
                      <a16:colId xmlns:a16="http://schemas.microsoft.com/office/drawing/2014/main" val="2715556527"/>
                    </a:ext>
                  </a:extLst>
                </a:gridCol>
                <a:gridCol w="1314125">
                  <a:extLst>
                    <a:ext uri="{9D8B030D-6E8A-4147-A177-3AD203B41FA5}">
                      <a16:colId xmlns:a16="http://schemas.microsoft.com/office/drawing/2014/main" val="1924124522"/>
                    </a:ext>
                  </a:extLst>
                </a:gridCol>
              </a:tblGrid>
              <a:tr h="65585">
                <a:tc rowSpan="4" gridSpan="18">
                  <a:txBody>
                    <a:bodyPr/>
                    <a:lstStyle/>
                    <a:p>
                      <a:pPr algn="ctr" fontAlgn="ctr"/>
                      <a:r>
                        <a:rPr lang="fi-FI" sz="800" b="1" i="0" u="none" strike="noStrike">
                          <a:solidFill>
                            <a:srgbClr val="000000"/>
                          </a:solidFill>
                          <a:effectLst/>
                          <a:latin typeface="Calibri" panose="020F0502020204030204" pitchFamily="34" charset="0"/>
                        </a:rPr>
                        <a:t>PROJEKTI "MAILIS" BACKLOG</a:t>
                      </a:r>
                    </a:p>
                  </a:txBody>
                  <a:tcPr marL="0" marR="0" marT="0" marB="0" anchor="ctr">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rowSpan="4" hMerge="1">
                  <a:txBody>
                    <a:bodyPr/>
                    <a:lstStyle/>
                    <a:p>
                      <a:endParaRPr lang="fi-FI"/>
                    </a:p>
                  </a:txBody>
                  <a:tcPr/>
                </a:tc>
                <a:tc rowSpan="4" hMerge="1">
                  <a:txBody>
                    <a:bodyPr/>
                    <a:lstStyle/>
                    <a:p>
                      <a:endParaRPr lang="fi-FI"/>
                    </a:p>
                  </a:txBody>
                  <a:tcPr/>
                </a:tc>
                <a:tc rowSpan="4" hMerge="1">
                  <a:txBody>
                    <a:bodyPr/>
                    <a:lstStyle/>
                    <a:p>
                      <a:endParaRPr lang="fi-FI"/>
                    </a:p>
                  </a:txBody>
                  <a:tcPr/>
                </a:tc>
                <a:tc rowSpan="4" hMerge="1">
                  <a:txBody>
                    <a:bodyPr/>
                    <a:lstStyle/>
                    <a:p>
                      <a:endParaRPr lang="fi-FI"/>
                    </a:p>
                  </a:txBody>
                  <a:tcPr/>
                </a:tc>
                <a:tc rowSpan="4" hMerge="1">
                  <a:txBody>
                    <a:bodyPr/>
                    <a:lstStyle/>
                    <a:p>
                      <a:endParaRPr lang="fi-FI"/>
                    </a:p>
                  </a:txBody>
                  <a:tcPr/>
                </a:tc>
                <a:tc rowSpan="4" hMerge="1">
                  <a:txBody>
                    <a:bodyPr/>
                    <a:lstStyle/>
                    <a:p>
                      <a:endParaRPr lang="fi-FI"/>
                    </a:p>
                  </a:txBody>
                  <a:tcPr/>
                </a:tc>
                <a:tc rowSpan="4" hMerge="1">
                  <a:txBody>
                    <a:bodyPr/>
                    <a:lstStyle/>
                    <a:p>
                      <a:endParaRPr lang="fi-FI"/>
                    </a:p>
                  </a:txBody>
                  <a:tcPr/>
                </a:tc>
                <a:tc rowSpan="4" hMerge="1">
                  <a:txBody>
                    <a:bodyPr/>
                    <a:lstStyle/>
                    <a:p>
                      <a:endParaRPr lang="fi-FI"/>
                    </a:p>
                  </a:txBody>
                  <a:tcPr/>
                </a:tc>
                <a:tc rowSpan="4" hMerge="1">
                  <a:txBody>
                    <a:bodyPr/>
                    <a:lstStyle/>
                    <a:p>
                      <a:endParaRPr lang="fi-FI"/>
                    </a:p>
                  </a:txBody>
                  <a:tcPr/>
                </a:tc>
                <a:tc rowSpan="4" hMerge="1">
                  <a:txBody>
                    <a:bodyPr/>
                    <a:lstStyle/>
                    <a:p>
                      <a:endParaRPr lang="fi-FI"/>
                    </a:p>
                  </a:txBody>
                  <a:tcPr/>
                </a:tc>
                <a:tc rowSpan="4" hMerge="1">
                  <a:txBody>
                    <a:bodyPr/>
                    <a:lstStyle/>
                    <a:p>
                      <a:endParaRPr lang="fi-FI"/>
                    </a:p>
                  </a:txBody>
                  <a:tcPr/>
                </a:tc>
                <a:tc rowSpan="4" hMerge="1">
                  <a:txBody>
                    <a:bodyPr/>
                    <a:lstStyle/>
                    <a:p>
                      <a:endParaRPr lang="fi-FI"/>
                    </a:p>
                  </a:txBody>
                  <a:tcPr/>
                </a:tc>
                <a:tc rowSpan="4" hMerge="1">
                  <a:txBody>
                    <a:bodyPr/>
                    <a:lstStyle/>
                    <a:p>
                      <a:endParaRPr lang="fi-FI"/>
                    </a:p>
                  </a:txBody>
                  <a:tcPr/>
                </a:tc>
                <a:tc rowSpan="4" hMerge="1">
                  <a:txBody>
                    <a:bodyPr/>
                    <a:lstStyle/>
                    <a:p>
                      <a:endParaRPr lang="fi-FI"/>
                    </a:p>
                  </a:txBody>
                  <a:tcPr/>
                </a:tc>
                <a:tc rowSpan="4" hMerge="1">
                  <a:txBody>
                    <a:bodyPr/>
                    <a:lstStyle/>
                    <a:p>
                      <a:endParaRPr lang="fi-FI"/>
                    </a:p>
                  </a:txBody>
                  <a:tcPr/>
                </a:tc>
                <a:tc rowSpan="4" hMerge="1">
                  <a:txBody>
                    <a:bodyPr/>
                    <a:lstStyle/>
                    <a:p>
                      <a:endParaRPr lang="fi-FI"/>
                    </a:p>
                  </a:txBody>
                  <a:tcPr/>
                </a:tc>
                <a:tc rowSpan="4" hMerge="1">
                  <a:txBody>
                    <a:bodyPr/>
                    <a:lstStyle/>
                    <a:p>
                      <a:endParaRPr lang="fi-FI"/>
                    </a:p>
                  </a:txBody>
                  <a:tcPr/>
                </a:tc>
                <a:tc gridSpan="2">
                  <a:txBody>
                    <a:bodyPr/>
                    <a:lstStyle/>
                    <a:p>
                      <a:pPr algn="ctr" fontAlgn="b"/>
                      <a:r>
                        <a:rPr lang="fi-FI" sz="400" b="1" i="0" u="none" strike="noStrike">
                          <a:solidFill>
                            <a:srgbClr val="000000"/>
                          </a:solidFill>
                          <a:effectLst/>
                          <a:latin typeface="Calibri" panose="020F0502020204030204" pitchFamily="34" charset="0"/>
                        </a:rPr>
                        <a:t>Tekijät:</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hMerge="1">
                  <a:txBody>
                    <a:bodyPr/>
                    <a:lstStyle/>
                    <a:p>
                      <a:endParaRPr lang="fi-FI"/>
                    </a:p>
                  </a:txBody>
                  <a:tcPr/>
                </a:tc>
                <a:tc gridSpan="3">
                  <a:txBody>
                    <a:bodyPr/>
                    <a:lstStyle/>
                    <a:p>
                      <a:pPr algn="ctr" fontAlgn="b"/>
                      <a:r>
                        <a:rPr lang="fi-FI" sz="400" b="0" i="0" u="none" strike="noStrike">
                          <a:solidFill>
                            <a:srgbClr val="000000"/>
                          </a:solidFill>
                          <a:effectLst/>
                          <a:latin typeface="Calibri" panose="020F0502020204030204" pitchFamily="34" charset="0"/>
                        </a:rPr>
                        <a:t>Rauno Hietanen</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1250935464"/>
                  </a:ext>
                </a:extLst>
              </a:tr>
              <a:tr h="65585">
                <a:tc gridSpan="18"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gridSpan="2">
                  <a:txBody>
                    <a:bodyPr/>
                    <a:lstStyle/>
                    <a:p>
                      <a:pPr algn="ctr" fontAlgn="b"/>
                      <a:r>
                        <a:rPr lang="fi-FI" sz="400" b="1" i="0" u="none" strike="noStrike">
                          <a:solidFill>
                            <a:srgbClr val="000000"/>
                          </a:solidFill>
                          <a:effectLst/>
                          <a:latin typeface="Calibri" panose="020F0502020204030204" pitchFamily="34" charset="0"/>
                        </a:rPr>
                        <a:t> </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hMerge="1">
                  <a:txBody>
                    <a:bodyPr/>
                    <a:lstStyle/>
                    <a:p>
                      <a:endParaRPr lang="fi-FI"/>
                    </a:p>
                  </a:txBody>
                  <a:tcPr/>
                </a:tc>
                <a:tc gridSpan="3">
                  <a:txBody>
                    <a:bodyPr/>
                    <a:lstStyle/>
                    <a:p>
                      <a:pPr algn="ctr" fontAlgn="b"/>
                      <a:r>
                        <a:rPr lang="fi-FI" sz="400" b="0" i="0" u="none" strike="noStrike">
                          <a:solidFill>
                            <a:srgbClr val="000000"/>
                          </a:solidFill>
                          <a:effectLst/>
                          <a:latin typeface="Calibri" panose="020F0502020204030204" pitchFamily="34" charset="0"/>
                        </a:rPr>
                        <a:t>Herkko Laine</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1114087030"/>
                  </a:ext>
                </a:extLst>
              </a:tr>
              <a:tr h="65585">
                <a:tc gridSpan="18"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gridSpan="2">
                  <a:txBody>
                    <a:bodyPr/>
                    <a:lstStyle/>
                    <a:p>
                      <a:pPr algn="ctr" fontAlgn="b"/>
                      <a:r>
                        <a:rPr lang="fi-FI" sz="400" b="1" i="0" u="none" strike="noStrike">
                          <a:solidFill>
                            <a:srgbClr val="000000"/>
                          </a:solidFill>
                          <a:effectLst/>
                          <a:latin typeface="Calibri" panose="020F0502020204030204" pitchFamily="34" charset="0"/>
                        </a:rPr>
                        <a:t>Target</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hMerge="1">
                  <a:txBody>
                    <a:bodyPr/>
                    <a:lstStyle/>
                    <a:p>
                      <a:endParaRPr lang="fi-FI"/>
                    </a:p>
                  </a:txBody>
                  <a:tcPr/>
                </a:tc>
                <a:tc gridSpan="3">
                  <a:txBody>
                    <a:bodyPr/>
                    <a:lstStyle/>
                    <a:p>
                      <a:pPr algn="ctr" fontAlgn="b"/>
                      <a:r>
                        <a:rPr lang="fi-FI" sz="400" b="0" i="0" u="none" strike="noStrike">
                          <a:solidFill>
                            <a:srgbClr val="000000"/>
                          </a:solidFill>
                          <a:effectLst/>
                          <a:latin typeface="Calibri" panose="020F0502020204030204" pitchFamily="34" charset="0"/>
                        </a:rPr>
                        <a:t>vko 10 (9.3.2017)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97566276"/>
                  </a:ext>
                </a:extLst>
              </a:tr>
              <a:tr h="65585">
                <a:tc gridSpan="18"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hMerge="1" vMerge="1">
                  <a:txBody>
                    <a:bodyPr/>
                    <a:lstStyle/>
                    <a:p>
                      <a:endParaRPr lang="fi-FI"/>
                    </a:p>
                  </a:txBody>
                  <a:tcPr/>
                </a:tc>
                <a:tc gridSpan="2">
                  <a:txBody>
                    <a:bodyPr/>
                    <a:lstStyle/>
                    <a:p>
                      <a:pPr algn="ctr" fontAlgn="b"/>
                      <a:r>
                        <a:rPr lang="fi-FI" sz="400" b="1" i="0" u="none" strike="noStrike">
                          <a:solidFill>
                            <a:srgbClr val="000000"/>
                          </a:solidFill>
                          <a:effectLst/>
                          <a:latin typeface="Calibri" panose="020F0502020204030204" pitchFamily="34" charset="0"/>
                        </a:rPr>
                        <a:t>Tested product</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hMerge="1">
                  <a:txBody>
                    <a:bodyPr/>
                    <a:lstStyle/>
                    <a:p>
                      <a:endParaRPr lang="fi-FI"/>
                    </a:p>
                  </a:txBody>
                  <a:tcPr/>
                </a:tc>
                <a:tc gridSpan="3">
                  <a:txBody>
                    <a:bodyPr/>
                    <a:lstStyle/>
                    <a:p>
                      <a:pPr algn="ctr" fontAlgn="b"/>
                      <a:r>
                        <a:rPr lang="fi-FI" sz="400" b="0" i="0" u="none" strike="noStrike">
                          <a:solidFill>
                            <a:srgbClr val="000000"/>
                          </a:solidFill>
                          <a:effectLst/>
                          <a:latin typeface="Calibri" panose="020F0502020204030204" pitchFamily="34" charset="0"/>
                        </a:rPr>
                        <a:t>vko 10 (6.3.2017)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561389921"/>
                  </a:ext>
                </a:extLst>
              </a:tr>
              <a:tr h="65585">
                <a:tc gridSpan="23">
                  <a:txBody>
                    <a:bodyPr/>
                    <a:lstStyle/>
                    <a:p>
                      <a:pPr algn="ctr" fontAlgn="b"/>
                      <a:endParaRPr lang="fi-FI" sz="4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1996891089"/>
                  </a:ext>
                </a:extLst>
              </a:tr>
              <a:tr h="65585">
                <a:tc gridSpan="23">
                  <a:txBody>
                    <a:bodyPr/>
                    <a:lstStyle/>
                    <a:p>
                      <a:pPr algn="ctr" fontAlgn="b"/>
                      <a:r>
                        <a:rPr lang="fi-FI" sz="400" b="0" i="0" u="none" strike="noStrike">
                          <a:solidFill>
                            <a:srgbClr val="9C5700"/>
                          </a:solidFill>
                          <a:effectLst/>
                          <a:latin typeface="Calibri" panose="020F0502020204030204" pitchFamily="34" charset="0"/>
                        </a:rPr>
                        <a:t> </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953678850"/>
                  </a:ext>
                </a:extLst>
              </a:tr>
              <a:tr h="131170">
                <a:tc gridSpan="23">
                  <a:txBody>
                    <a:bodyPr/>
                    <a:lstStyle/>
                    <a:p>
                      <a:pPr algn="l" fontAlgn="t"/>
                      <a:r>
                        <a:rPr lang="fi-FI" sz="400" b="0" i="0" u="none" strike="noStrike">
                          <a:solidFill>
                            <a:srgbClr val="000000"/>
                          </a:solidFill>
                          <a:effectLst/>
                          <a:latin typeface="Calibri" panose="020F0502020204030204" pitchFamily="34" charset="0"/>
                        </a:rPr>
                        <a:t>Projektinkuvas: Ohjelmointi projekti. Ohjelma seuraa yhteiskäyttöisten autojen tai auton ajoja. Ohjelma tilastoi käyttäjän, päivämäärän, ajokilometrin, käyttötarkoituksen. Tietoja pystyy syöttämään useammalta (min. kahdelta) clientilta ja tiedot kerätään tietokantaan. Tiedot pystyy hakemaan tietokannasta tiedostomuotoon (min. .txt -tiedosto) ja näin tulostamaan. Käyttäjien määrä ei rajoitettu (käyttäjiä = sovelluksia). Ohjelmointi alusta JAVA 8. Tietokanta mySQL. </a:t>
                      </a:r>
                    </a:p>
                  </a:txBody>
                  <a:tcPr marL="0" marR="0" marT="0" marB="0">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1039671333"/>
                  </a:ext>
                </a:extLst>
              </a:tr>
              <a:tr h="65585">
                <a:tc>
                  <a:txBody>
                    <a:bodyPr/>
                    <a:lstStyle/>
                    <a:p>
                      <a:pPr algn="l" fontAlgn="b"/>
                      <a:endParaRPr lang="fi-FI" sz="4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tc>
                  <a:txBody>
                    <a:bodyPr/>
                    <a:lstStyle/>
                    <a:p>
                      <a:pPr algn="l" fontAlgn="b"/>
                      <a:endParaRPr lang="fi-FI" sz="4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tc>
                  <a:txBody>
                    <a:bodyPr/>
                    <a:lstStyle/>
                    <a:p>
                      <a:pPr algn="l" fontAlgn="b"/>
                      <a:endParaRPr lang="fi-FI" sz="4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tc>
                  <a:txBody>
                    <a:bodyPr/>
                    <a:lstStyle/>
                    <a:p>
                      <a:pPr algn="l" fontAlgn="b"/>
                      <a:endParaRPr lang="fi-FI" sz="4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tc>
                  <a:txBody>
                    <a:bodyPr/>
                    <a:lstStyle/>
                    <a:p>
                      <a:pPr algn="l" fontAlgn="b"/>
                      <a:endParaRPr lang="fi-FI" sz="4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tc>
                  <a:txBody>
                    <a:bodyPr/>
                    <a:lstStyle/>
                    <a:p>
                      <a:pPr algn="l" fontAlgn="b"/>
                      <a:endParaRPr lang="fi-FI" sz="4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tc>
                  <a:txBody>
                    <a:bodyPr/>
                    <a:lstStyle/>
                    <a:p>
                      <a:pPr algn="l" fontAlgn="b"/>
                      <a:endParaRPr lang="fi-FI" sz="4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tc>
                  <a:txBody>
                    <a:bodyPr/>
                    <a:lstStyle/>
                    <a:p>
                      <a:pPr algn="l" fontAlgn="b"/>
                      <a:endParaRPr lang="fi-FI" sz="4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tc>
                  <a:txBody>
                    <a:bodyPr/>
                    <a:lstStyle/>
                    <a:p>
                      <a:pPr algn="l" fontAlgn="b"/>
                      <a:endParaRPr lang="fi-FI" sz="4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tc>
                  <a:txBody>
                    <a:bodyPr/>
                    <a:lstStyle/>
                    <a:p>
                      <a:pPr algn="l" fontAlgn="b"/>
                      <a:endParaRPr lang="fi-FI" sz="4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tc>
                  <a:txBody>
                    <a:bodyPr/>
                    <a:lstStyle/>
                    <a:p>
                      <a:pPr algn="l" fontAlgn="b"/>
                      <a:endParaRPr lang="fi-FI" sz="4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tc>
                  <a:txBody>
                    <a:bodyPr/>
                    <a:lstStyle/>
                    <a:p>
                      <a:pPr algn="l" fontAlgn="b"/>
                      <a:endParaRPr lang="fi-FI" sz="4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tc>
                  <a:txBody>
                    <a:bodyPr/>
                    <a:lstStyle/>
                    <a:p>
                      <a:pPr algn="l" fontAlgn="b"/>
                      <a:endParaRPr lang="fi-FI" sz="4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tc>
                  <a:txBody>
                    <a:bodyPr/>
                    <a:lstStyle/>
                    <a:p>
                      <a:pPr algn="l" fontAlgn="b"/>
                      <a:endParaRPr lang="fi-FI" sz="4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tc>
                  <a:txBody>
                    <a:bodyPr/>
                    <a:lstStyle/>
                    <a:p>
                      <a:pPr algn="l" fontAlgn="b"/>
                      <a:endParaRPr lang="fi-FI" sz="4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tc>
                  <a:txBody>
                    <a:bodyPr/>
                    <a:lstStyle/>
                    <a:p>
                      <a:pPr algn="l" fontAlgn="b"/>
                      <a:endParaRPr lang="fi-FI" sz="4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tc>
                  <a:txBody>
                    <a:bodyPr/>
                    <a:lstStyle/>
                    <a:p>
                      <a:pPr algn="l" fontAlgn="b"/>
                      <a:endParaRPr lang="fi-FI" sz="4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tc>
                  <a:txBody>
                    <a:bodyPr/>
                    <a:lstStyle/>
                    <a:p>
                      <a:pPr algn="l" fontAlgn="b"/>
                      <a:endParaRPr lang="fi-FI" sz="4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tc>
                  <a:txBody>
                    <a:bodyPr/>
                    <a:lstStyle/>
                    <a:p>
                      <a:pPr algn="l" fontAlgn="b"/>
                      <a:endParaRPr lang="fi-FI" sz="4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tc>
                  <a:txBody>
                    <a:bodyPr/>
                    <a:lstStyle/>
                    <a:p>
                      <a:pPr algn="l" fontAlgn="b"/>
                      <a:endParaRPr lang="fi-FI" sz="4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tc>
                  <a:txBody>
                    <a:bodyPr/>
                    <a:lstStyle/>
                    <a:p>
                      <a:pPr algn="l" fontAlgn="b"/>
                      <a:endParaRPr lang="fi-FI" sz="4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tc>
                  <a:txBody>
                    <a:bodyPr/>
                    <a:lstStyle/>
                    <a:p>
                      <a:pPr algn="l" fontAlgn="b"/>
                      <a:endParaRPr lang="fi-FI" sz="4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tc>
                  <a:txBody>
                    <a:bodyPr/>
                    <a:lstStyle/>
                    <a:p>
                      <a:pPr algn="l" fontAlgn="b"/>
                      <a:endParaRPr lang="fi-FI" sz="4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extLst>
                  <a:ext uri="{0D108BD9-81ED-4DB2-BD59-A6C34878D82A}">
                    <a16:rowId xmlns:a16="http://schemas.microsoft.com/office/drawing/2014/main" val="4089186014"/>
                  </a:ext>
                </a:extLst>
              </a:tr>
              <a:tr h="245945">
                <a:tc gridSpan="3">
                  <a:txBody>
                    <a:bodyPr/>
                    <a:lstStyle/>
                    <a:p>
                      <a:pPr algn="ctr" fontAlgn="t"/>
                      <a:r>
                        <a:rPr lang="fi-FI" sz="500" b="1" i="0" u="none" strike="noStrike">
                          <a:solidFill>
                            <a:srgbClr val="000000"/>
                          </a:solidFill>
                          <a:effectLst/>
                          <a:latin typeface="Calibri" panose="020F0502020204030204" pitchFamily="34" charset="0"/>
                        </a:rPr>
                        <a:t>Title</a:t>
                      </a:r>
                    </a:p>
                  </a:txBody>
                  <a:tcPr marL="0" marR="0" marT="0" marB="0">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hMerge="1">
                  <a:txBody>
                    <a:bodyPr/>
                    <a:lstStyle/>
                    <a:p>
                      <a:endParaRPr lang="fi-FI"/>
                    </a:p>
                  </a:txBody>
                  <a:tcPr/>
                </a:tc>
                <a:tc hMerge="1">
                  <a:txBody>
                    <a:bodyPr/>
                    <a:lstStyle/>
                    <a:p>
                      <a:endParaRPr lang="fi-FI"/>
                    </a:p>
                  </a:txBody>
                  <a:tcPr/>
                </a:tc>
                <a:tc gridSpan="2">
                  <a:txBody>
                    <a:bodyPr/>
                    <a:lstStyle/>
                    <a:p>
                      <a:pPr algn="ctr" fontAlgn="t"/>
                      <a:r>
                        <a:rPr lang="fi-FI" sz="500" b="1" i="0" u="none" strike="noStrike">
                          <a:solidFill>
                            <a:srgbClr val="000000"/>
                          </a:solidFill>
                          <a:effectLst/>
                          <a:latin typeface="Calibri" panose="020F0502020204030204" pitchFamily="34" charset="0"/>
                        </a:rPr>
                        <a:t>Status</a:t>
                      </a:r>
                    </a:p>
                  </a:txBody>
                  <a:tcPr marL="0" marR="0" marT="0" marB="0">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hMerge="1">
                  <a:txBody>
                    <a:bodyPr/>
                    <a:lstStyle/>
                    <a:p>
                      <a:endParaRPr lang="fi-FI"/>
                    </a:p>
                  </a:txBody>
                  <a:tcPr/>
                </a:tc>
                <a:tc gridSpan="2">
                  <a:txBody>
                    <a:bodyPr/>
                    <a:lstStyle/>
                    <a:p>
                      <a:pPr algn="ctr" fontAlgn="t"/>
                      <a:r>
                        <a:rPr lang="fi-FI" sz="500" b="1" i="0" u="none" strike="noStrike">
                          <a:solidFill>
                            <a:srgbClr val="000000"/>
                          </a:solidFill>
                          <a:effectLst/>
                          <a:latin typeface="Calibri" panose="020F0502020204030204" pitchFamily="34" charset="0"/>
                        </a:rPr>
                        <a:t>Planned</a:t>
                      </a:r>
                    </a:p>
                  </a:txBody>
                  <a:tcPr marL="0" marR="0" marT="0" marB="0">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hMerge="1">
                  <a:txBody>
                    <a:bodyPr/>
                    <a:lstStyle/>
                    <a:p>
                      <a:endParaRPr lang="fi-FI"/>
                    </a:p>
                  </a:txBody>
                  <a:tcPr/>
                </a:tc>
                <a:tc gridSpan="2">
                  <a:txBody>
                    <a:bodyPr/>
                    <a:lstStyle/>
                    <a:p>
                      <a:pPr algn="ctr" fontAlgn="t"/>
                      <a:r>
                        <a:rPr lang="fi-FI" sz="500" b="1" i="0" u="none" strike="noStrike">
                          <a:solidFill>
                            <a:srgbClr val="000000"/>
                          </a:solidFill>
                          <a:effectLst/>
                          <a:latin typeface="Calibri" panose="020F0502020204030204" pitchFamily="34" charset="0"/>
                        </a:rPr>
                        <a:t>Start</a:t>
                      </a:r>
                    </a:p>
                  </a:txBody>
                  <a:tcPr marL="0" marR="0" marT="0" marB="0">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hMerge="1">
                  <a:txBody>
                    <a:bodyPr/>
                    <a:lstStyle/>
                    <a:p>
                      <a:endParaRPr lang="fi-FI"/>
                    </a:p>
                  </a:txBody>
                  <a:tcPr/>
                </a:tc>
                <a:tc gridSpan="2">
                  <a:txBody>
                    <a:bodyPr/>
                    <a:lstStyle/>
                    <a:p>
                      <a:pPr algn="ctr" fontAlgn="t"/>
                      <a:r>
                        <a:rPr lang="fi-FI" sz="500" b="1" i="0" u="none" strike="noStrike">
                          <a:solidFill>
                            <a:srgbClr val="000000"/>
                          </a:solidFill>
                          <a:effectLst/>
                          <a:latin typeface="Calibri" panose="020F0502020204030204" pitchFamily="34" charset="0"/>
                        </a:rPr>
                        <a:t>End    (Deadline)</a:t>
                      </a:r>
                    </a:p>
                  </a:txBody>
                  <a:tcPr marL="0" marR="0" marT="0" marB="0">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hMerge="1">
                  <a:txBody>
                    <a:bodyPr/>
                    <a:lstStyle/>
                    <a:p>
                      <a:endParaRPr lang="fi-FI"/>
                    </a:p>
                  </a:txBody>
                  <a:tcPr/>
                </a:tc>
                <a:tc gridSpan="2">
                  <a:txBody>
                    <a:bodyPr/>
                    <a:lstStyle/>
                    <a:p>
                      <a:pPr algn="ctr" fontAlgn="t"/>
                      <a:r>
                        <a:rPr lang="fi-FI" sz="500" b="1" i="0" u="none" strike="noStrike">
                          <a:solidFill>
                            <a:srgbClr val="000000"/>
                          </a:solidFill>
                          <a:effectLst/>
                          <a:latin typeface="Calibri" panose="020F0502020204030204" pitchFamily="34" charset="0"/>
                        </a:rPr>
                        <a:t>Owner</a:t>
                      </a:r>
                    </a:p>
                  </a:txBody>
                  <a:tcPr marL="0" marR="0" marT="0" marB="0">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hMerge="1">
                  <a:txBody>
                    <a:bodyPr/>
                    <a:lstStyle/>
                    <a:p>
                      <a:endParaRPr lang="fi-FI"/>
                    </a:p>
                  </a:txBody>
                  <a:tcPr/>
                </a:tc>
                <a:tc gridSpan="2">
                  <a:txBody>
                    <a:bodyPr/>
                    <a:lstStyle/>
                    <a:p>
                      <a:pPr algn="ctr" fontAlgn="t"/>
                      <a:r>
                        <a:rPr lang="fi-FI" sz="500" b="1" i="0" u="none" strike="noStrike">
                          <a:solidFill>
                            <a:srgbClr val="000000"/>
                          </a:solidFill>
                          <a:effectLst/>
                          <a:latin typeface="Calibri" panose="020F0502020204030204" pitchFamily="34" charset="0"/>
                        </a:rPr>
                        <a:t>Arvio työmäärästä</a:t>
                      </a:r>
                    </a:p>
                  </a:txBody>
                  <a:tcPr marL="0" marR="0" marT="0" marB="0">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hMerge="1">
                  <a:txBody>
                    <a:bodyPr/>
                    <a:lstStyle/>
                    <a:p>
                      <a:endParaRPr lang="fi-FI"/>
                    </a:p>
                  </a:txBody>
                  <a:tcPr/>
                </a:tc>
                <a:tc gridSpan="2">
                  <a:txBody>
                    <a:bodyPr/>
                    <a:lstStyle/>
                    <a:p>
                      <a:pPr algn="ctr" fontAlgn="t"/>
                      <a:r>
                        <a:rPr lang="fi-FI" sz="500" b="1" i="0" u="none" strike="noStrike">
                          <a:solidFill>
                            <a:srgbClr val="000000"/>
                          </a:solidFill>
                          <a:effectLst/>
                          <a:latin typeface="Calibri" panose="020F0502020204030204" pitchFamily="34" charset="0"/>
                        </a:rPr>
                        <a:t>Tehty työmäärä</a:t>
                      </a:r>
                    </a:p>
                  </a:txBody>
                  <a:tcPr marL="0" marR="0" marT="0" marB="0">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hMerge="1">
                  <a:txBody>
                    <a:bodyPr/>
                    <a:lstStyle/>
                    <a:p>
                      <a:endParaRPr lang="fi-FI"/>
                    </a:p>
                  </a:txBody>
                  <a:tcPr/>
                </a:tc>
                <a:tc gridSpan="2">
                  <a:txBody>
                    <a:bodyPr/>
                    <a:lstStyle/>
                    <a:p>
                      <a:pPr algn="ctr" fontAlgn="t"/>
                      <a:r>
                        <a:rPr lang="fi-FI" sz="500" b="1" i="0" u="none" strike="noStrike">
                          <a:solidFill>
                            <a:srgbClr val="000000"/>
                          </a:solidFill>
                          <a:effectLst/>
                          <a:latin typeface="Calibri" panose="020F0502020204030204" pitchFamily="34" charset="0"/>
                        </a:rPr>
                        <a:t>Jäljellä työmäärä</a:t>
                      </a:r>
                    </a:p>
                  </a:txBody>
                  <a:tcPr marL="0" marR="0" marT="0" marB="0">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hMerge="1">
                  <a:txBody>
                    <a:bodyPr/>
                    <a:lstStyle/>
                    <a:p>
                      <a:endParaRPr lang="fi-FI"/>
                    </a:p>
                  </a:txBody>
                  <a:tcPr/>
                </a:tc>
                <a:tc gridSpan="4">
                  <a:txBody>
                    <a:bodyPr/>
                    <a:lstStyle/>
                    <a:p>
                      <a:pPr algn="ctr" fontAlgn="t"/>
                      <a:r>
                        <a:rPr lang="fi-FI" sz="500" b="1" i="0" u="none" strike="noStrike">
                          <a:solidFill>
                            <a:srgbClr val="000000"/>
                          </a:solidFill>
                          <a:effectLst/>
                          <a:latin typeface="Calibri" panose="020F0502020204030204" pitchFamily="34" charset="0"/>
                        </a:rPr>
                        <a:t>Note</a:t>
                      </a:r>
                    </a:p>
                  </a:txBody>
                  <a:tcPr marL="0" marR="0" marT="0" marB="0">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1444124856"/>
                  </a:ext>
                </a:extLst>
              </a:tr>
              <a:tr h="350417">
                <a:tc gridSpan="3">
                  <a:txBody>
                    <a:bodyPr/>
                    <a:lstStyle/>
                    <a:p>
                      <a:pPr algn="l" fontAlgn="t"/>
                      <a:r>
                        <a:rPr lang="fi-FI" sz="400" b="1" i="0" u="none" strike="noStrike">
                          <a:solidFill>
                            <a:srgbClr val="000000"/>
                          </a:solidFill>
                          <a:effectLst/>
                          <a:latin typeface="Calibri" panose="020F0502020204030204" pitchFamily="34" charset="0"/>
                        </a:rPr>
                        <a:t>Projekti suunnitelma</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Green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13.1.2018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13.1.2018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16.1.12018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HLA+RHI</a:t>
                      </a: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4</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Alustava suunnitelma ja vaatimukset. Tarkentuu moduulin aikana saatavasta koulutuksesta sekä opituista ohjelmointi tavoista ja mahdollisuuksista.</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4158509728"/>
                  </a:ext>
                </a:extLst>
              </a:tr>
              <a:tr h="151316">
                <a:tc gridSpan="3">
                  <a:txBody>
                    <a:bodyPr/>
                    <a:lstStyle/>
                    <a:p>
                      <a:pPr algn="ctr" fontAlgn="t"/>
                      <a:r>
                        <a:rPr lang="fi-FI" sz="400" b="1" i="0" u="none" strike="noStrike">
                          <a:solidFill>
                            <a:srgbClr val="000000"/>
                          </a:solidFill>
                          <a:effectLst/>
                          <a:latin typeface="Calibri" panose="020F0502020204030204" pitchFamily="34" charset="0"/>
                        </a:rPr>
                        <a:t>Sprint 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fi-FI"/>
                    </a:p>
                  </a:txBody>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On progress…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13.1.2018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13.1.2018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(4.2.2018)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fi-FI"/>
                    </a:p>
                  </a:txBody>
                  <a:tcPr/>
                </a:tc>
                <a:tc gridSpan="2">
                  <a:txBody>
                    <a:bodyPr/>
                    <a:lstStyle/>
                    <a:p>
                      <a:pPr algn="ctr" fontAlgn="ctr"/>
                      <a:r>
                        <a:rPr lang="fi-FI" sz="400" b="1"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fi-FI"/>
                    </a:p>
                  </a:txBody>
                  <a:tcPr/>
                </a:tc>
                <a:tc gridSpan="2">
                  <a:txBody>
                    <a:bodyPr/>
                    <a:lstStyle/>
                    <a:p>
                      <a:pPr algn="ctr" fontAlgn="ctr"/>
                      <a:r>
                        <a:rPr lang="fi-FI" sz="400" b="1"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fi-FI"/>
                    </a:p>
                  </a:txBody>
                  <a:tcPr/>
                </a:tc>
                <a:tc gridSpan="2">
                  <a:txBody>
                    <a:bodyPr/>
                    <a:lstStyle/>
                    <a:p>
                      <a:pPr algn="ctr" fontAlgn="ctr"/>
                      <a:r>
                        <a:rPr lang="fi-FI" sz="400" b="1"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fi-FI"/>
                    </a:p>
                  </a:txBody>
                  <a:tcPr/>
                </a:tc>
                <a:tc gridSpan="4">
                  <a:txBody>
                    <a:bodyPr/>
                    <a:lstStyle/>
                    <a:p>
                      <a:pPr algn="l" fontAlgn="t"/>
                      <a:r>
                        <a:rPr lang="fi-FI" sz="400" b="1" i="0" u="none" strike="noStrike">
                          <a:solidFill>
                            <a:srgbClr val="000000"/>
                          </a:solidFill>
                          <a:effectLst/>
                          <a:latin typeface="Calibri" panose="020F0502020204030204" pitchFamily="34" charset="0"/>
                        </a:rPr>
                        <a:t>Sprint 1: "Projektin suunnitelmien tekeminen sekä ohjelman määrittäminen."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167010193"/>
                  </a:ext>
                </a:extLst>
              </a:tr>
              <a:tr h="151316">
                <a:tc gridSpan="3">
                  <a:txBody>
                    <a:bodyPr/>
                    <a:lstStyle/>
                    <a:p>
                      <a:pPr algn="l" fontAlgn="t"/>
                      <a:r>
                        <a:rPr lang="fi-FI" sz="400" b="0" i="0" u="none" strike="noStrike">
                          <a:solidFill>
                            <a:srgbClr val="000000"/>
                          </a:solidFill>
                          <a:effectLst/>
                          <a:latin typeface="Calibri" panose="020F0502020204030204" pitchFamily="34" charset="0"/>
                        </a:rPr>
                        <a:t>Käyttöliittymän määrittely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Green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13.1.2018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22.1.2018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22.1.2018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HLA+RHI</a:t>
                      </a: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2</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Ohjelmistoarkkitehtuuri luonnos/suunnittelu</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1798206921"/>
                  </a:ext>
                </a:extLst>
              </a:tr>
              <a:tr h="82294">
                <a:tc gridSpan="3">
                  <a:txBody>
                    <a:bodyPr/>
                    <a:lstStyle/>
                    <a:p>
                      <a:pPr algn="l" fontAlgn="t"/>
                      <a:r>
                        <a:rPr lang="fi-FI" sz="400" b="0" i="0" u="none" strike="noStrike">
                          <a:solidFill>
                            <a:srgbClr val="000000"/>
                          </a:solidFill>
                          <a:effectLst/>
                          <a:latin typeface="Calibri" panose="020F0502020204030204" pitchFamily="34" charset="0"/>
                        </a:rPr>
                        <a:t>Vaatimukset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On progress…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13.1.2018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13.1.2018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(4.2.2018)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HLA+RHI</a:t>
                      </a: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2</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Vaatimusmäärittelyn päivitys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3126353367"/>
                  </a:ext>
                </a:extLst>
              </a:tr>
              <a:tr h="71676">
                <a:tc gridSpan="3">
                  <a:txBody>
                    <a:bodyPr/>
                    <a:lstStyle/>
                    <a:p>
                      <a:pPr algn="l" fontAlgn="t"/>
                      <a:r>
                        <a:rPr lang="fi-FI" sz="400" b="0" i="0" u="none" strike="noStrike">
                          <a:solidFill>
                            <a:srgbClr val="000000"/>
                          </a:solidFill>
                          <a:effectLst/>
                          <a:latin typeface="Calibri" panose="020F0502020204030204" pitchFamily="34" charset="0"/>
                        </a:rPr>
                        <a:t>Tietokannan rungon määrittely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On progress…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13.1.2018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23.1.2018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23.1.2018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HLA+RHI</a:t>
                      </a: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 Vaatii vielä päivitystä sarakkeiden osalta. Vaatii myös tietokannan kirjautumiselle.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745567282"/>
                  </a:ext>
                </a:extLst>
              </a:tr>
              <a:tr h="79640">
                <a:tc gridSpan="3">
                  <a:txBody>
                    <a:bodyPr/>
                    <a:lstStyle/>
                    <a:p>
                      <a:pPr algn="l" fontAlgn="t"/>
                      <a:r>
                        <a:rPr lang="fi-FI" sz="400" b="0" i="0" u="none" strike="noStrike">
                          <a:solidFill>
                            <a:srgbClr val="000000"/>
                          </a:solidFill>
                          <a:effectLst/>
                          <a:latin typeface="Calibri" panose="020F0502020204030204" pitchFamily="34" charset="0"/>
                        </a:rPr>
                        <a:t>GitHub valmistelut ja käyttöönotto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On progress…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23.1.2018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2.2.2018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(3.2.2018)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HLA</a:t>
                      </a: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4</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Herkon vastuualue. Korkea prioriteetti. Tarvitaan opastusta. Toivottavasti viikolla 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648309358"/>
                  </a:ext>
                </a:extLst>
              </a:tr>
              <a:tr h="69022">
                <a:tc gridSpan="3">
                  <a:txBody>
                    <a:bodyPr/>
                    <a:lstStyle/>
                    <a:p>
                      <a:pPr algn="l" fontAlgn="t"/>
                      <a:r>
                        <a:rPr lang="fi-FI" sz="400" b="0" i="0" u="none" strike="noStrike">
                          <a:solidFill>
                            <a:srgbClr val="000000"/>
                          </a:solidFill>
                          <a:effectLst/>
                          <a:latin typeface="Calibri" panose="020F0502020204030204" pitchFamily="34" charset="0"/>
                        </a:rPr>
                        <a:t>Vastuualueiden määritys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Green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23.1.2018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23.1.2018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3.2.2018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RHI</a:t>
                      </a: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2</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Vastuujakotaulukon mukaisesti</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4268803744"/>
                  </a:ext>
                </a:extLst>
              </a:tr>
              <a:tr h="103532">
                <a:tc gridSpan="3">
                  <a:txBody>
                    <a:bodyPr/>
                    <a:lstStyle/>
                    <a:p>
                      <a:pPr algn="l" fontAlgn="t"/>
                      <a:r>
                        <a:rPr lang="fi-FI" sz="400" b="0" i="0" u="none" strike="noStrike">
                          <a:solidFill>
                            <a:srgbClr val="000000"/>
                          </a:solidFill>
                          <a:effectLst/>
                          <a:latin typeface="Calibri" panose="020F0502020204030204" pitchFamily="34" charset="0"/>
                        </a:rPr>
                        <a:t>MySql database käyttöönotto</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Green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24.1.2018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1.2.2018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3.2.2018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RHI</a:t>
                      </a: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3</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MySql ohjelmiston lataus, database luonti serverille alustavasti.</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2442640281"/>
                  </a:ext>
                </a:extLst>
              </a:tr>
              <a:tr h="161935">
                <a:tc gridSpan="3">
                  <a:txBody>
                    <a:bodyPr/>
                    <a:lstStyle/>
                    <a:p>
                      <a:pPr algn="l" fontAlgn="t"/>
                      <a:r>
                        <a:rPr lang="fi-FI" sz="400" b="0" i="0" u="none" strike="noStrike">
                          <a:solidFill>
                            <a:srgbClr val="000000"/>
                          </a:solidFill>
                          <a:effectLst/>
                          <a:latin typeface="Calibri" panose="020F0502020204030204" pitchFamily="34" charset="0"/>
                        </a:rPr>
                        <a:t>JAVA JDK projektin luonti suunnittelu</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Green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18.1.2018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19.2.2018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19.2.2018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RHI</a:t>
                      </a: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2</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Projektiluotu ja applivcationit suunniteltu alustavasti. Koodauksen aikana tarve lisätä luokkia.</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1971241019"/>
                  </a:ext>
                </a:extLst>
              </a:tr>
              <a:tr h="217683">
                <a:tc gridSpan="3">
                  <a:txBody>
                    <a:bodyPr/>
                    <a:lstStyle/>
                    <a:p>
                      <a:pPr algn="l" fontAlgn="t"/>
                      <a:r>
                        <a:rPr lang="fi-FI" sz="400" b="0" i="0" u="none" strike="noStrike">
                          <a:solidFill>
                            <a:srgbClr val="000000"/>
                          </a:solidFill>
                          <a:effectLst/>
                          <a:latin typeface="Calibri" panose="020F0502020204030204" pitchFamily="34" charset="0"/>
                        </a:rPr>
                        <a:t>Määritelty viestintäkanavat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Green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18.1.2018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18.1.2018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3.2.2018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HLA</a:t>
                      </a: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Käytämme onedrive ja puhelinta tiedon välittämiseen. GitHub projektin alustana. Sprint suunnitelma Backlog Excelissä. Projektin palaverit toteutetaan kulloinkin sopivimmalla tavalla esim. Skype, whatsapp</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1928757056"/>
                  </a:ext>
                </a:extLst>
              </a:tr>
              <a:tr h="153971">
                <a:tc gridSpan="3">
                  <a:txBody>
                    <a:bodyPr/>
                    <a:lstStyle/>
                    <a:p>
                      <a:pPr algn="l" fontAlgn="t"/>
                      <a:r>
                        <a:rPr lang="fi-FI" sz="400" b="0" i="0" u="none" strike="noStrike">
                          <a:solidFill>
                            <a:srgbClr val="000000"/>
                          </a:solidFill>
                          <a:effectLst/>
                          <a:latin typeface="Calibri" panose="020F0502020204030204" pitchFamily="34" charset="0"/>
                        </a:rPr>
                        <a:t>Keskusteltu ulkoasu toteutuksesta</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On progress…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23.1.2018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23.1.2018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(3.2.2018)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HLA+RHI</a:t>
                      </a: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2</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Koodaamme ensin perinteinen client ja server sovellus. Mikäli aikaa jää suunnitellaan ja toteutetaan tapahtumapohjainen sovellus.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3440510208"/>
                  </a:ext>
                </a:extLst>
              </a:tr>
              <a:tr h="131170">
                <a:tc gridSpan="3">
                  <a:txBody>
                    <a:bodyPr/>
                    <a:lstStyle/>
                    <a:p>
                      <a:pPr algn="l" fontAlgn="t"/>
                      <a:r>
                        <a:rPr lang="fi-FI" sz="400" b="0" i="0" u="none" strike="noStrike">
                          <a:solidFill>
                            <a:srgbClr val="000000"/>
                          </a:solidFill>
                          <a:effectLst/>
                          <a:latin typeface="Calibri" panose="020F0502020204030204" pitchFamily="34" charset="0"/>
                        </a:rPr>
                        <a:t>Oliohjelmoinnin perusteiden ymmärtäminen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Green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13.1.2018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3.2.2018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HLA+RHI</a:t>
                      </a: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8</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Olioohjelmoinnin oppitunnit ja tehtävät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2089457964"/>
                  </a:ext>
                </a:extLst>
              </a:tr>
              <a:tr h="69022">
                <a:tc gridSpan="3">
                  <a:txBody>
                    <a:bodyPr/>
                    <a:lstStyle/>
                    <a:p>
                      <a:pPr algn="l" fontAlgn="t"/>
                      <a:r>
                        <a:rPr lang="fi-FI" sz="400" b="0" i="0" u="none" strike="noStrike">
                          <a:solidFill>
                            <a:srgbClr val="000000"/>
                          </a:solidFill>
                          <a:effectLst/>
                          <a:latin typeface="Calibri" panose="020F0502020204030204" pitchFamily="34" charset="0"/>
                        </a:rPr>
                        <a:t>Sprint/Scrum työtapojen oppiminen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Green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13.1.2018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13.1.2018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3.2.2018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HLA+RHI</a:t>
                      </a: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4</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Ohjelmistokehitys oppitunnit, projektipalaverit, asiakirjavalmistelut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2249006749"/>
                  </a:ext>
                </a:extLst>
              </a:tr>
              <a:tr h="69022">
                <a:tc gridSpan="2">
                  <a:txBody>
                    <a:bodyPr/>
                    <a:lstStyle/>
                    <a:p>
                      <a:pPr algn="l" fontAlgn="t"/>
                      <a:r>
                        <a:rPr lang="fi-FI" sz="400" b="0" i="0" u="none" strike="noStrike">
                          <a:solidFill>
                            <a:srgbClr val="000000"/>
                          </a:solidFill>
                          <a:effectLst/>
                          <a:latin typeface="Calibri" panose="020F0502020204030204" pitchFamily="34" charset="0"/>
                        </a:rPr>
                        <a:t>Projekti palaveri</a:t>
                      </a:r>
                    </a:p>
                  </a:txBody>
                  <a:tcPr marL="2961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fi-FI"/>
                    </a:p>
                  </a:txBody>
                  <a:tcPr/>
                </a:tc>
                <a:tc>
                  <a:txBody>
                    <a:bodyPr/>
                    <a:lstStyle/>
                    <a:p>
                      <a:pPr algn="l" fontAlgn="t"/>
                      <a:r>
                        <a:rPr lang="fi-FI" sz="400" b="0" i="0" u="none" strike="noStrike">
                          <a:solidFill>
                            <a:srgbClr val="000000"/>
                          </a:solidFill>
                          <a:effectLst/>
                          <a:latin typeface="Calibri" panose="020F0502020204030204" pitchFamily="34" charset="0"/>
                        </a:rPr>
                        <a:t> </a:t>
                      </a:r>
                    </a:p>
                  </a:txBody>
                  <a:tcPr marL="0" marR="0" marT="0"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gridSpan="2">
                  <a:txBody>
                    <a:bodyPr/>
                    <a:lstStyle/>
                    <a:p>
                      <a:pPr algn="ctr" fontAlgn="t"/>
                      <a:r>
                        <a:rPr lang="fi-FI" sz="400" b="0" i="0" u="none" strike="noStrike">
                          <a:solidFill>
                            <a:srgbClr val="000000"/>
                          </a:solidFill>
                          <a:effectLst/>
                          <a:latin typeface="Calibri" panose="020F0502020204030204" pitchFamily="34" charset="0"/>
                        </a:rPr>
                        <a:t>Green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16.1.2018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16.1.2018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16.1.2018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HLA+RHI</a:t>
                      </a: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Suunnittelupalaveri ja ensimmäisen version tekeminen projekti suunnitelmasta</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3015796942"/>
                  </a:ext>
                </a:extLst>
              </a:tr>
              <a:tr h="131170">
                <a:tc gridSpan="2">
                  <a:txBody>
                    <a:bodyPr/>
                    <a:lstStyle/>
                    <a:p>
                      <a:pPr algn="l" fontAlgn="t"/>
                      <a:r>
                        <a:rPr lang="fi-FI" sz="400" b="0" i="0" u="none" strike="noStrike">
                          <a:solidFill>
                            <a:srgbClr val="000000"/>
                          </a:solidFill>
                          <a:effectLst/>
                          <a:latin typeface="Calibri" panose="020F0502020204030204" pitchFamily="34" charset="0"/>
                        </a:rPr>
                        <a:t>Projekti palaveri</a:t>
                      </a:r>
                    </a:p>
                  </a:txBody>
                  <a:tcPr marL="2961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fi-FI"/>
                    </a:p>
                  </a:txBody>
                  <a:tcPr/>
                </a:tc>
                <a:tc>
                  <a:txBody>
                    <a:bodyPr/>
                    <a:lstStyle/>
                    <a:p>
                      <a:pPr algn="l" fontAlgn="t"/>
                      <a:r>
                        <a:rPr lang="fi-FI" sz="400" b="0" i="0" u="none" strike="noStrike">
                          <a:solidFill>
                            <a:srgbClr val="000000"/>
                          </a:solidFill>
                          <a:effectLst/>
                          <a:latin typeface="Calibri" panose="020F0502020204030204" pitchFamily="34" charset="0"/>
                        </a:rPr>
                        <a:t> </a:t>
                      </a:r>
                    </a:p>
                  </a:txBody>
                  <a:tcPr marL="0" marR="0" marT="0"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gridSpan="2">
                  <a:txBody>
                    <a:bodyPr/>
                    <a:lstStyle/>
                    <a:p>
                      <a:pPr algn="ctr" fontAlgn="t"/>
                      <a:r>
                        <a:rPr lang="fi-FI" sz="400" b="0" i="0" u="none" strike="noStrike">
                          <a:solidFill>
                            <a:srgbClr val="000000"/>
                          </a:solidFill>
                          <a:effectLst/>
                          <a:latin typeface="Calibri" panose="020F0502020204030204" pitchFamily="34" charset="0"/>
                        </a:rPr>
                        <a:t>Green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24.1.2018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24.1.2018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24.1.2018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HLA+RHI</a:t>
                      </a: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Yhteenveto oppitunneista sekä tehtävänjakoa, suunnittelua ja päätöksiä toteutuksista</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1330243648"/>
                  </a:ext>
                </a:extLst>
              </a:tr>
              <a:tr h="69022">
                <a:tc gridSpan="3">
                  <a:txBody>
                    <a:bodyPr/>
                    <a:lstStyle/>
                    <a:p>
                      <a:pPr algn="l" fontAlgn="t"/>
                      <a:r>
                        <a:rPr lang="fi-FI" sz="400" b="0" i="0" u="none" strike="noStrike">
                          <a:solidFill>
                            <a:srgbClr val="000000"/>
                          </a:solidFill>
                          <a:effectLst/>
                          <a:latin typeface="Calibri" panose="020F0502020204030204" pitchFamily="34" charset="0"/>
                        </a:rPr>
                        <a:t>Projekti palaveri</a:t>
                      </a:r>
                    </a:p>
                  </a:txBody>
                  <a:tcPr marL="2961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Green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30.1.208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30.1.2018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30.1.2018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HLA+RHI</a:t>
                      </a: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Tehtävienjako, tiedonvaihto projektin kulusta, backlog päivitys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3521803471"/>
                  </a:ext>
                </a:extLst>
              </a:tr>
              <a:tr h="69022">
                <a:tc gridSpan="3">
                  <a:txBody>
                    <a:bodyPr/>
                    <a:lstStyle/>
                    <a:p>
                      <a:pPr algn="l" fontAlgn="t"/>
                      <a:r>
                        <a:rPr lang="fi-FI" sz="400" b="0" i="0" u="none" strike="noStrike">
                          <a:solidFill>
                            <a:srgbClr val="000000"/>
                          </a:solidFill>
                          <a:effectLst/>
                          <a:latin typeface="Calibri" panose="020F0502020204030204" pitchFamily="34" charset="0"/>
                        </a:rPr>
                        <a:t>Projekti palaveri</a:t>
                      </a:r>
                    </a:p>
                  </a:txBody>
                  <a:tcPr marL="2961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Planned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3.2.2018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3.2.2018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3.2.2018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HLA+RHI</a:t>
                      </a: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Sprint 1 avointen vaiheiden päättäminen ja loppuunvieminen. GitHub</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1618435076"/>
                  </a:ext>
                </a:extLst>
              </a:tr>
              <a:tr h="69022">
                <a:tc gridSpan="3">
                  <a:txBody>
                    <a:bodyPr/>
                    <a:lstStyle/>
                    <a:p>
                      <a:pPr algn="ctr" fontAlgn="t"/>
                      <a:r>
                        <a:rPr lang="fi-FI" sz="400" b="1"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hMerge="1">
                  <a:txBody>
                    <a:bodyPr/>
                    <a:lstStyle/>
                    <a:p>
                      <a:endParaRPr lang="fi-FI"/>
                    </a:p>
                  </a:txBody>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39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33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hMerge="1">
                  <a:txBody>
                    <a:bodyPr/>
                    <a:lstStyle/>
                    <a:p>
                      <a:endParaRPr lang="fi-FI"/>
                    </a:p>
                  </a:txBody>
                  <a:tcPr/>
                </a:tc>
                <a:tc gridSpan="4">
                  <a:txBody>
                    <a:bodyPr/>
                    <a:lstStyle/>
                    <a:p>
                      <a:pPr algn="l" fontAlgn="t"/>
                      <a:r>
                        <a:rPr lang="fi-FI" sz="400" b="1" i="0" u="none" strike="noStrike">
                          <a:solidFill>
                            <a:srgbClr val="000000"/>
                          </a:solidFill>
                          <a:effectLst/>
                          <a:latin typeface="Calibri" panose="020F0502020204030204" pitchFamily="34" charset="0"/>
                        </a:rPr>
                        <a:t>:YHTEENSÄ</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836523185"/>
                  </a:ext>
                </a:extLst>
              </a:tr>
              <a:tr h="131170">
                <a:tc gridSpan="3">
                  <a:txBody>
                    <a:bodyPr/>
                    <a:lstStyle/>
                    <a:p>
                      <a:pPr algn="ctr" fontAlgn="t"/>
                      <a:r>
                        <a:rPr lang="fi-FI" sz="400" b="1" i="0" u="none" strike="noStrike">
                          <a:solidFill>
                            <a:srgbClr val="000000"/>
                          </a:solidFill>
                          <a:effectLst/>
                          <a:latin typeface="Calibri" panose="020F0502020204030204" pitchFamily="34" charset="0"/>
                        </a:rPr>
                        <a:t>Sprint 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Planned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3.2.2018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gridSpan="2">
                  <a:txBody>
                    <a:bodyPr/>
                    <a:lstStyle/>
                    <a:p>
                      <a:pPr algn="ctr" fontAlgn="ctr"/>
                      <a:r>
                        <a:rPr lang="fi-FI" sz="400" b="1" i="0" u="none" strike="noStrike">
                          <a:solidFill>
                            <a:srgbClr val="000000"/>
                          </a:solidFill>
                          <a:effectLst/>
                          <a:latin typeface="Calibri" panose="020F0502020204030204" pitchFamily="34" charset="0"/>
                        </a:rPr>
                        <a:t>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gridSpan="2">
                  <a:txBody>
                    <a:bodyPr/>
                    <a:lstStyle/>
                    <a:p>
                      <a:pPr algn="ctr" fontAlgn="ctr"/>
                      <a:r>
                        <a:rPr lang="fi-FI" sz="400" b="1"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gridSpan="2">
                  <a:txBody>
                    <a:bodyPr/>
                    <a:lstStyle/>
                    <a:p>
                      <a:pPr algn="ctr" fontAlgn="ctr"/>
                      <a:r>
                        <a:rPr lang="fi-FI" sz="400" b="1" i="0" u="none" strike="noStrike">
                          <a:solidFill>
                            <a:srgbClr val="000000"/>
                          </a:solidFill>
                          <a:effectLst/>
                          <a:latin typeface="Calibri" panose="020F0502020204030204" pitchFamily="34" charset="0"/>
                        </a:rPr>
                        <a:t>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gridSpan="4">
                  <a:txBody>
                    <a:bodyPr/>
                    <a:lstStyle/>
                    <a:p>
                      <a:pPr algn="l" fontAlgn="t"/>
                      <a:r>
                        <a:rPr lang="fi-FI" sz="400" b="1" i="0" u="none" strike="noStrike">
                          <a:solidFill>
                            <a:srgbClr val="000000"/>
                          </a:solidFill>
                          <a:effectLst/>
                          <a:latin typeface="Calibri" panose="020F0502020204030204" pitchFamily="34" charset="0"/>
                        </a:rPr>
                        <a:t>Sprint 2 teema: ”Koodin kirjoittaminen / Ohjelmointi”</a:t>
                      </a:r>
                      <a:br>
                        <a:rPr lang="fi-FI" sz="400" b="1" i="0" u="none" strike="noStrike">
                          <a:solidFill>
                            <a:srgbClr val="000000"/>
                          </a:solidFill>
                          <a:effectLst/>
                          <a:latin typeface="Calibri" panose="020F0502020204030204" pitchFamily="34" charset="0"/>
                        </a:rPr>
                      </a:br>
                      <a:endParaRPr lang="fi-FI" sz="400" b="1" i="0" u="none" strike="noStrike">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2728452403"/>
                  </a:ext>
                </a:extLst>
              </a:tr>
              <a:tr h="69022">
                <a:tc gridSpan="3">
                  <a:txBody>
                    <a:bodyPr/>
                    <a:lstStyle/>
                    <a:p>
                      <a:pPr algn="l" fontAlgn="t"/>
                      <a:r>
                        <a:rPr lang="fi-FI" sz="400" b="0" i="0" u="none" strike="noStrike">
                          <a:solidFill>
                            <a:srgbClr val="000000"/>
                          </a:solidFill>
                          <a:effectLst/>
                          <a:latin typeface="Calibri" panose="020F0502020204030204" pitchFamily="34" charset="0"/>
                        </a:rPr>
                        <a:t>JAVA JDK projekti</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Planned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3.2.2018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HLA+RHI</a:t>
                      </a: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Ohjelman koodaus vaiheittein.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210021661"/>
                  </a:ext>
                </a:extLst>
              </a:tr>
              <a:tr h="69022">
                <a:tc gridSpan="3">
                  <a:txBody>
                    <a:bodyPr/>
                    <a:lstStyle/>
                    <a:p>
                      <a:pPr algn="l" fontAlgn="t"/>
                      <a:r>
                        <a:rPr lang="fi-FI" sz="400" b="0" i="0" u="none" strike="noStrike">
                          <a:solidFill>
                            <a:srgbClr val="000000"/>
                          </a:solidFill>
                          <a:effectLst/>
                          <a:latin typeface="Calibri" panose="020F0502020204030204" pitchFamily="34" charset="0"/>
                        </a:rPr>
                        <a:t>Päävalikko</a:t>
                      </a:r>
                    </a:p>
                  </a:txBody>
                  <a:tcPr marL="2961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Red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104758679"/>
                  </a:ext>
                </a:extLst>
              </a:tr>
              <a:tr h="69022">
                <a:tc gridSpan="3">
                  <a:txBody>
                    <a:bodyPr/>
                    <a:lstStyle/>
                    <a:p>
                      <a:pPr algn="l" fontAlgn="t"/>
                      <a:r>
                        <a:rPr lang="fi-FI" sz="400" b="0" i="0" u="none" strike="noStrike">
                          <a:solidFill>
                            <a:srgbClr val="000000"/>
                          </a:solidFill>
                          <a:effectLst/>
                          <a:latin typeface="Calibri" panose="020F0502020204030204" pitchFamily="34" charset="0"/>
                        </a:rPr>
                        <a:t>Tietueensyöttö</a:t>
                      </a:r>
                    </a:p>
                  </a:txBody>
                  <a:tcPr marL="2961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Red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3968449629"/>
                  </a:ext>
                </a:extLst>
              </a:tr>
              <a:tr h="69022">
                <a:tc gridSpan="3">
                  <a:txBody>
                    <a:bodyPr/>
                    <a:lstStyle/>
                    <a:p>
                      <a:pPr algn="l" fontAlgn="t"/>
                      <a:r>
                        <a:rPr lang="fi-FI" sz="400" b="0" i="0" u="none" strike="noStrike">
                          <a:solidFill>
                            <a:srgbClr val="000000"/>
                          </a:solidFill>
                          <a:effectLst/>
                          <a:latin typeface="Calibri" panose="020F0502020204030204" pitchFamily="34" charset="0"/>
                        </a:rPr>
                        <a:t>Tiettueentallennus tietokantaan</a:t>
                      </a:r>
                    </a:p>
                  </a:txBody>
                  <a:tcPr marL="2961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Red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1689349119"/>
                  </a:ext>
                </a:extLst>
              </a:tr>
              <a:tr h="69022">
                <a:tc gridSpan="3">
                  <a:txBody>
                    <a:bodyPr/>
                    <a:lstStyle/>
                    <a:p>
                      <a:pPr algn="l" fontAlgn="t"/>
                      <a:r>
                        <a:rPr lang="fi-FI" sz="400" b="0" i="0" u="none" strike="noStrike">
                          <a:solidFill>
                            <a:srgbClr val="000000"/>
                          </a:solidFill>
                          <a:effectLst/>
                          <a:latin typeface="Calibri" panose="020F0502020204030204" pitchFamily="34" charset="0"/>
                        </a:rPr>
                        <a:t>Tietueenpoisto</a:t>
                      </a:r>
                    </a:p>
                  </a:txBody>
                  <a:tcPr marL="2961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Red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2956063357"/>
                  </a:ext>
                </a:extLst>
              </a:tr>
              <a:tr h="69022">
                <a:tc gridSpan="3">
                  <a:txBody>
                    <a:bodyPr/>
                    <a:lstStyle/>
                    <a:p>
                      <a:pPr algn="l" fontAlgn="t"/>
                      <a:r>
                        <a:rPr lang="fi-FI" sz="400" b="0" i="0" u="none" strike="noStrike">
                          <a:solidFill>
                            <a:srgbClr val="000000"/>
                          </a:solidFill>
                          <a:effectLst/>
                          <a:latin typeface="Calibri" panose="020F0502020204030204" pitchFamily="34" charset="0"/>
                        </a:rPr>
                        <a:t>Tarvittavien luokkien tekeminen</a:t>
                      </a:r>
                    </a:p>
                  </a:txBody>
                  <a:tcPr marL="2961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Red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2675347857"/>
                  </a:ext>
                </a:extLst>
              </a:tr>
              <a:tr h="69022">
                <a:tc gridSpan="3">
                  <a:txBody>
                    <a:bodyPr/>
                    <a:lstStyle/>
                    <a:p>
                      <a:pPr algn="l"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Red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1481085263"/>
                  </a:ext>
                </a:extLst>
              </a:tr>
              <a:tr h="69022">
                <a:tc gridSpan="3">
                  <a:txBody>
                    <a:bodyPr/>
                    <a:lstStyle/>
                    <a:p>
                      <a:pPr algn="l" fontAlgn="t"/>
                      <a:r>
                        <a:rPr lang="fi-FI" sz="400" b="0" i="0" u="none" strike="noStrike">
                          <a:solidFill>
                            <a:srgbClr val="000000"/>
                          </a:solidFill>
                          <a:effectLst/>
                          <a:latin typeface="Calibri" panose="020F0502020204030204" pitchFamily="34" charset="0"/>
                        </a:rPr>
                        <a:t>Koodin tarkastelu, kommentointi</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Red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RHI</a:t>
                      </a: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2</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JAVA JDK päävastuullinen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1300867617"/>
                  </a:ext>
                </a:extLst>
              </a:tr>
              <a:tr h="69022">
                <a:tc gridSpan="3">
                  <a:txBody>
                    <a:bodyPr/>
                    <a:lstStyle/>
                    <a:p>
                      <a:pPr algn="l" fontAlgn="t"/>
                      <a:r>
                        <a:rPr lang="fi-FI" sz="400" b="0" i="0" u="none" strike="noStrike">
                          <a:solidFill>
                            <a:srgbClr val="000000"/>
                          </a:solidFill>
                          <a:effectLst/>
                          <a:latin typeface="Calibri" panose="020F0502020204030204" pitchFamily="34" charset="0"/>
                        </a:rPr>
                        <a:t>GitHub versionhallinta</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Red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HLA</a:t>
                      </a: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2</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2">
                  <a:txBody>
                    <a:bodyPr/>
                    <a:lstStyle/>
                    <a:p>
                      <a:pPr algn="ctr" fontAlgn="ctr"/>
                      <a:r>
                        <a:rPr lang="fi-FI" sz="4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gridSpan="4">
                  <a:txBody>
                    <a:bodyPr/>
                    <a:lstStyle/>
                    <a:p>
                      <a:pPr algn="l" fontAlgn="t"/>
                      <a:r>
                        <a:rPr lang="fi-FI" sz="400" b="0" i="0" u="none" strike="noStrike">
                          <a:solidFill>
                            <a:srgbClr val="000000"/>
                          </a:solidFill>
                          <a:effectLst/>
                          <a:latin typeface="Calibri" panose="020F0502020204030204" pitchFamily="34" charset="0"/>
                        </a:rPr>
                        <a:t>GitHub päävastuullinen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4083845556"/>
                  </a:ext>
                </a:extLst>
              </a:tr>
              <a:tr h="69022">
                <a:tc gridSpan="3">
                  <a:txBody>
                    <a:bodyPr/>
                    <a:lstStyle/>
                    <a:p>
                      <a:pPr algn="ctr" fontAlgn="t"/>
                      <a:r>
                        <a:rPr lang="fi-FI" sz="400" b="1"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28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56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gridSpan="4">
                  <a:txBody>
                    <a:bodyPr/>
                    <a:lstStyle/>
                    <a:p>
                      <a:pPr algn="l" fontAlgn="t"/>
                      <a:r>
                        <a:rPr lang="fi-FI" sz="400" b="1" i="0" u="none" strike="noStrike">
                          <a:solidFill>
                            <a:srgbClr val="000000"/>
                          </a:solidFill>
                          <a:effectLst/>
                          <a:latin typeface="Calibri" panose="020F0502020204030204" pitchFamily="34" charset="0"/>
                        </a:rPr>
                        <a:t>:YHTEENSÄ</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333247120"/>
                  </a:ext>
                </a:extLst>
              </a:tr>
              <a:tr h="292014">
                <a:tc gridSpan="3">
                  <a:txBody>
                    <a:bodyPr/>
                    <a:lstStyle/>
                    <a:p>
                      <a:pPr algn="ctr" fontAlgn="t"/>
                      <a:r>
                        <a:rPr lang="fi-FI" sz="400" b="1" i="0" u="none" strike="noStrike">
                          <a:solidFill>
                            <a:srgbClr val="000000"/>
                          </a:solidFill>
                          <a:effectLst/>
                          <a:latin typeface="Calibri" panose="020F0502020204030204" pitchFamily="34" charset="0"/>
                        </a:rPr>
                        <a:t>Sprint 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hMerge="1">
                  <a:txBody>
                    <a:bodyPr/>
                    <a:lstStyle/>
                    <a:p>
                      <a:endParaRPr lang="fi-FI"/>
                    </a:p>
                  </a:txBody>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Planned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hMerge="1">
                  <a:txBody>
                    <a:bodyPr/>
                    <a:lstStyle/>
                    <a:p>
                      <a:endParaRPr lang="fi-FI"/>
                    </a:p>
                  </a:txBody>
                  <a:tcPr/>
                </a:tc>
                <a:tc gridSpan="2">
                  <a:txBody>
                    <a:bodyPr/>
                    <a:lstStyle/>
                    <a:p>
                      <a:pPr algn="ctr" fontAlgn="t"/>
                      <a:r>
                        <a:rPr lang="fi-FI" sz="400" b="0" i="0" u="none" strike="noStrike">
                          <a:solidFill>
                            <a:srgbClr val="000000"/>
                          </a:solidFill>
                          <a:effectLst/>
                          <a:latin typeface="Calibri" panose="020F0502020204030204" pitchFamily="34" charset="0"/>
                        </a:rPr>
                        <a:t>3.2.2018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hMerge="1">
                  <a:txBody>
                    <a:bodyPr/>
                    <a:lstStyle/>
                    <a:p>
                      <a:endParaRPr lang="fi-FI"/>
                    </a:p>
                  </a:txBody>
                  <a:tcPr/>
                </a:tc>
                <a:tc gridSpan="2">
                  <a:txBody>
                    <a:bodyPr/>
                    <a:lstStyle/>
                    <a:p>
                      <a:pPr algn="ctr" fontAlgn="t"/>
                      <a:r>
                        <a:rPr lang="fi-FI" sz="400" b="1"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hMerge="1">
                  <a:txBody>
                    <a:bodyPr/>
                    <a:lstStyle/>
                    <a:p>
                      <a:endParaRPr lang="fi-FI"/>
                    </a:p>
                  </a:txBody>
                  <a:tcPr/>
                </a:tc>
                <a:tc gridSpan="2">
                  <a:txBody>
                    <a:bodyPr/>
                    <a:lstStyle/>
                    <a:p>
                      <a:pPr algn="ctr" fontAlgn="ctr"/>
                      <a:r>
                        <a:rPr lang="fi-FI" sz="400" b="1" i="0" u="none" strike="noStrike">
                          <a:solidFill>
                            <a:srgbClr val="000000"/>
                          </a:solidFill>
                          <a:effectLst/>
                          <a:latin typeface="Calibri" panose="020F0502020204030204" pitchFamily="34" charset="0"/>
                        </a:rPr>
                        <a:t>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hMerge="1">
                  <a:txBody>
                    <a:bodyPr/>
                    <a:lstStyle/>
                    <a:p>
                      <a:endParaRPr lang="fi-FI"/>
                    </a:p>
                  </a:txBody>
                  <a:tcPr/>
                </a:tc>
                <a:tc gridSpan="2">
                  <a:txBody>
                    <a:bodyPr/>
                    <a:lstStyle/>
                    <a:p>
                      <a:pPr algn="ctr" fontAlgn="ctr"/>
                      <a:r>
                        <a:rPr lang="fi-FI" sz="400" b="1" i="0" u="none" strike="noStrike">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hMerge="1">
                  <a:txBody>
                    <a:bodyPr/>
                    <a:lstStyle/>
                    <a:p>
                      <a:endParaRPr lang="fi-FI"/>
                    </a:p>
                  </a:txBody>
                  <a:tcPr/>
                </a:tc>
                <a:tc gridSpan="2">
                  <a:txBody>
                    <a:bodyPr/>
                    <a:lstStyle/>
                    <a:p>
                      <a:pPr algn="ctr" fontAlgn="ctr"/>
                      <a:r>
                        <a:rPr lang="fi-FI" sz="400" b="1" i="0" u="none" strike="noStrike">
                          <a:solidFill>
                            <a:srgbClr val="000000"/>
                          </a:solidFill>
                          <a:effectLst/>
                          <a:latin typeface="Calibri" panose="020F0502020204030204" pitchFamily="34" charset="0"/>
                        </a:rPr>
                        <a:t>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hMerge="1">
                  <a:txBody>
                    <a:bodyPr/>
                    <a:lstStyle/>
                    <a:p>
                      <a:endParaRPr lang="fi-FI"/>
                    </a:p>
                  </a:txBody>
                  <a:tcPr/>
                </a:tc>
                <a:tc gridSpan="4">
                  <a:txBody>
                    <a:bodyPr/>
                    <a:lstStyle/>
                    <a:p>
                      <a:pPr algn="l" fontAlgn="t"/>
                      <a:r>
                        <a:rPr lang="fi-FI" sz="400" b="1" i="0" u="none" strike="noStrike" dirty="0">
                          <a:solidFill>
                            <a:srgbClr val="000000"/>
                          </a:solidFill>
                          <a:effectLst/>
                          <a:latin typeface="Calibri" panose="020F0502020204030204" pitchFamily="34" charset="0"/>
                        </a:rPr>
                        <a:t>Sprint 3 teema: Ohjelmointi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1263307171"/>
                  </a:ext>
                </a:extLst>
              </a:tr>
            </a:tbl>
          </a:graphicData>
        </a:graphic>
      </p:graphicFrame>
      <p:sp>
        <p:nvSpPr>
          <p:cNvPr id="9" name="TextBox 1">
            <a:extLst>
              <a:ext uri="{FF2B5EF4-FFF2-40B4-BE49-F238E27FC236}">
                <a16:creationId xmlns:a16="http://schemas.microsoft.com/office/drawing/2014/main" id="{2A5A92D3-A61A-47B6-8C8C-480048045594}"/>
              </a:ext>
            </a:extLst>
          </p:cNvPr>
          <p:cNvSpPr txBox="1"/>
          <p:nvPr/>
        </p:nvSpPr>
        <p:spPr>
          <a:xfrm>
            <a:off x="249210" y="1913994"/>
            <a:ext cx="3033823" cy="954107"/>
          </a:xfrm>
          <a:prstGeom prst="rect">
            <a:avLst/>
          </a:prstGeom>
          <a:noFill/>
        </p:spPr>
        <p:txBody>
          <a:bodyPr wrap="square" rtlCol="0" anchor="t">
            <a:spAutoFit/>
          </a:bodyPr>
          <a:lstStyle/>
          <a:p>
            <a:r>
              <a:rPr lang="fi-FI" b="1" dirty="0"/>
              <a:t>Esimerkki </a:t>
            </a:r>
            <a:r>
              <a:rPr lang="fi-FI" b="1" dirty="0" err="1"/>
              <a:t>BackLogista</a:t>
            </a:r>
            <a:endParaRPr lang="fi-FI" b="1" dirty="0"/>
          </a:p>
          <a:p>
            <a:r>
              <a:rPr lang="fi-FI" b="1" dirty="0"/>
              <a:t>(päivitetty 3.2.2018)</a:t>
            </a:r>
            <a:endParaRPr lang="fi-FI" dirty="0"/>
          </a:p>
          <a:p>
            <a:r>
              <a:rPr lang="fi-FI" dirty="0"/>
              <a:t>  </a:t>
            </a:r>
          </a:p>
          <a:p>
            <a:pPr marL="285750" indent="-285750">
              <a:buChar char="-"/>
            </a:pPr>
            <a:endParaRPr lang="fi-FI" dirty="0"/>
          </a:p>
        </p:txBody>
      </p:sp>
    </p:spTree>
    <p:extLst>
      <p:ext uri="{BB962C8B-B14F-4D97-AF65-F5344CB8AC3E}">
        <p14:creationId xmlns:p14="http://schemas.microsoft.com/office/powerpoint/2010/main" val="2156896681"/>
      </p:ext>
    </p:extLst>
  </p:cSld>
  <p:clrMapOvr>
    <a:masterClrMapping/>
  </p:clrMapOvr>
  <p:transition spd="slow">
    <p:cut/>
  </p:transition>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878</Words>
  <Application>Microsoft Office PowerPoint</Application>
  <PresentationFormat>Näytössä katseltava esitys (16:9)</PresentationFormat>
  <Paragraphs>436</Paragraphs>
  <Slides>10</Slides>
  <Notes>10</Notes>
  <HiddenSlides>0</HiddenSlides>
  <MMClips>0</MMClips>
  <ScaleCrop>false</ScaleCrop>
  <HeadingPairs>
    <vt:vector size="6" baseType="variant">
      <vt:variant>
        <vt:lpstr>Käytetyt fontit</vt:lpstr>
      </vt:variant>
      <vt:variant>
        <vt:i4>2</vt:i4>
      </vt:variant>
      <vt:variant>
        <vt:lpstr>Teema</vt:lpstr>
      </vt:variant>
      <vt:variant>
        <vt:i4>1</vt:i4>
      </vt:variant>
      <vt:variant>
        <vt:lpstr>Dian otsikot</vt:lpstr>
      </vt:variant>
      <vt:variant>
        <vt:i4>10</vt:i4>
      </vt:variant>
    </vt:vector>
  </HeadingPairs>
  <TitlesOfParts>
    <vt:vector size="13" baseType="lpstr">
      <vt:lpstr>Arial</vt:lpstr>
      <vt:lpstr>Calibri</vt:lpstr>
      <vt:lpstr>simple-light</vt:lpstr>
      <vt:lpstr>Projekti: Yhteiskäyttöisten autojen ajojen seuranta Tiimi: Herkko Laine &amp; Rauno Hietanen</vt:lpstr>
      <vt:lpstr>Projekti: Yhteiskäyttöisten autojen ajojen seuranta</vt:lpstr>
      <vt:lpstr>Projekti: Yhteiskäyttöisten autojen ajojen seuranta</vt:lpstr>
      <vt:lpstr>Projekti: Yhteiskäyttöisten autojen ajojen seuranta</vt:lpstr>
      <vt:lpstr>Projekti: Yhteiskäyttöisten autojen ajojen seuranta</vt:lpstr>
      <vt:lpstr>Projekti: Yhteiskäyttöisten autojen ajojen seuranta</vt:lpstr>
      <vt:lpstr>Projekti: Yhteiskäyttöisten autojen ajojen seuranta</vt:lpstr>
      <vt:lpstr>Projekti: Yhteiskäyttöisten autojen ajojen seuranta</vt:lpstr>
      <vt:lpstr>PowerPoint-esitys</vt:lpstr>
      <vt:lpstr>PowerPoint-esitys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Projekti: Yhteiskäyttöisten autojen ajojen seuranta Tiimi: Herkko Laine &amp; Rauno Hietanen</dc:title>
  <cp:lastModifiedBy>Rauno Hietanen</cp:lastModifiedBy>
  <cp:revision>13</cp:revision>
  <dcterms:modified xsi:type="dcterms:W3CDTF">2018-02-03T10:47:03Z</dcterms:modified>
</cp:coreProperties>
</file>