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6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53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8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2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3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7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9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0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1955114"/>
            <a:ext cx="9919335" cy="1840889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  <a:tabLst>
                <a:tab pos="9906000" algn="l"/>
              </a:tabLst>
            </a:pPr>
            <a:r>
              <a:rPr spc="-500" dirty="0">
                <a:latin typeface="Bookman Old Style" panose="02050604050505020204" pitchFamily="18" charset="0"/>
              </a:rPr>
              <a:t>The </a:t>
            </a:r>
            <a:r>
              <a:rPr spc="-540" dirty="0">
                <a:latin typeface="Bookman Old Style" panose="02050604050505020204" pitchFamily="18" charset="0"/>
              </a:rPr>
              <a:t>Battle </a:t>
            </a:r>
            <a:r>
              <a:rPr spc="-365" dirty="0">
                <a:latin typeface="Bookman Old Style" panose="02050604050505020204" pitchFamily="18" charset="0"/>
              </a:rPr>
              <a:t>of </a:t>
            </a:r>
            <a:r>
              <a:rPr spc="-420" dirty="0">
                <a:latin typeface="Bookman Old Style" panose="02050604050505020204" pitchFamily="18" charset="0"/>
              </a:rPr>
              <a:t>the  </a:t>
            </a:r>
            <a:r>
              <a:rPr u="sng" spc="-280" dirty="0">
                <a:uFill>
                  <a:solidFill>
                    <a:srgbClr val="7E7E7E"/>
                  </a:solidFill>
                </a:uFill>
                <a:latin typeface="Bookman Old Style" panose="02050604050505020204" pitchFamily="18" charset="0"/>
              </a:rPr>
              <a:t>Neighbourhoods</a:t>
            </a:r>
            <a:r>
              <a:rPr u="sng" spc="-280" dirty="0">
                <a:uFill>
                  <a:solidFill>
                    <a:srgbClr val="7E7E7E"/>
                  </a:solidFill>
                </a:uFill>
              </a:rPr>
              <a:t>	</a:t>
            </a:r>
          </a:p>
          <a:p>
            <a:pPr marL="15240">
              <a:lnSpc>
                <a:spcPct val="100000"/>
              </a:lnSpc>
              <a:spcBef>
                <a:spcPts val="1714"/>
              </a:spcBef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spc="-830" dirty="0"/>
              <a:t>T</a:t>
            </a:r>
            <a:r>
              <a:rPr spc="-260" dirty="0"/>
              <a:t>h</a:t>
            </a:r>
            <a:r>
              <a:rPr spc="-484" dirty="0"/>
              <a:t>a</a:t>
            </a:r>
            <a:r>
              <a:rPr spc="-260" dirty="0"/>
              <a:t>n</a:t>
            </a:r>
            <a:r>
              <a:rPr spc="-555" dirty="0"/>
              <a:t>k</a:t>
            </a:r>
            <a:r>
              <a:rPr lang="en-IN" spc="-555" dirty="0"/>
              <a:t>  </a:t>
            </a:r>
            <a:r>
              <a:rPr spc="-565" dirty="0"/>
              <a:t>y</a:t>
            </a:r>
            <a:r>
              <a:rPr spc="-165" dirty="0"/>
              <a:t>o</a:t>
            </a:r>
            <a:r>
              <a:rPr spc="-215" dirty="0"/>
              <a:t>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3" y="4905755"/>
            <a:ext cx="12189460" cy="1952625"/>
            <a:chOff x="1523" y="4905755"/>
            <a:chExt cx="12189460" cy="1952625"/>
          </a:xfrm>
        </p:grpSpPr>
        <p:sp>
          <p:nvSpPr>
            <p:cNvPr id="4" name="object 4"/>
            <p:cNvSpPr/>
            <p:nvPr/>
          </p:nvSpPr>
          <p:spPr>
            <a:xfrm>
              <a:off x="1523" y="4952999"/>
              <a:ext cx="12189460" cy="1905000"/>
            </a:xfrm>
            <a:custGeom>
              <a:avLst/>
              <a:gdLst/>
              <a:ahLst/>
              <a:cxnLst/>
              <a:rect l="l" t="t" r="r" b="b"/>
              <a:pathLst>
                <a:path w="12189460" h="1905000">
                  <a:moveTo>
                    <a:pt x="121889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12188952" y="1905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490575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296" y="3076778"/>
            <a:ext cx="223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1428" y="448817"/>
            <a:ext cx="6346190" cy="12414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algn="just">
              <a:lnSpc>
                <a:spcPts val="1820"/>
              </a:lnSpc>
              <a:spcBef>
                <a:spcPts val="540"/>
              </a:spcBef>
            </a:pP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purpose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of this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Project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is to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help people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exploring 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better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facilities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in &amp;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around their neighborhoods.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It will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help 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them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in making smart and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efficient decisions when 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selecting their preferred neighborhood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out of all the  neighborhoods in Scarborough,</a:t>
            </a:r>
            <a:r>
              <a:rPr sz="19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FF0000"/>
                </a:solidFill>
                <a:latin typeface="Arial"/>
                <a:cs typeface="Arial"/>
              </a:rPr>
              <a:t>Toronto.</a:t>
            </a:r>
            <a:endParaRPr sz="19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572000" y="2034416"/>
            <a:ext cx="6717665" cy="22801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algn="just">
              <a:lnSpc>
                <a:spcPts val="1820"/>
              </a:lnSpc>
              <a:spcBef>
                <a:spcPts val="540"/>
              </a:spcBef>
            </a:pPr>
            <a:r>
              <a:rPr spc="-5" dirty="0"/>
              <a:t>Many </a:t>
            </a:r>
            <a:r>
              <a:rPr dirty="0"/>
              <a:t>people </a:t>
            </a:r>
            <a:r>
              <a:rPr spc="-5" dirty="0"/>
              <a:t>are </a:t>
            </a:r>
            <a:r>
              <a:rPr dirty="0"/>
              <a:t>migrating </a:t>
            </a:r>
            <a:r>
              <a:rPr spc="-5" dirty="0"/>
              <a:t>to </a:t>
            </a:r>
            <a:r>
              <a:rPr dirty="0"/>
              <a:t>Scarborough, </a:t>
            </a:r>
            <a:r>
              <a:rPr spc="-30" dirty="0"/>
              <a:t>Toronto </a:t>
            </a:r>
            <a:r>
              <a:rPr dirty="0"/>
              <a:t>and  require </a:t>
            </a:r>
            <a:r>
              <a:rPr spc="-5" dirty="0"/>
              <a:t>a </a:t>
            </a:r>
            <a:r>
              <a:rPr dirty="0"/>
              <a:t>lot </a:t>
            </a:r>
            <a:r>
              <a:rPr spc="-5" dirty="0"/>
              <a:t>of research </a:t>
            </a:r>
            <a:r>
              <a:rPr dirty="0"/>
              <a:t>to find housing prices in their  </a:t>
            </a:r>
            <a:r>
              <a:rPr spc="-5" dirty="0"/>
              <a:t>range </a:t>
            </a:r>
            <a:r>
              <a:rPr dirty="0"/>
              <a:t>and good schools </a:t>
            </a:r>
            <a:r>
              <a:rPr spc="-5" dirty="0"/>
              <a:t>for their </a:t>
            </a:r>
            <a:r>
              <a:rPr dirty="0"/>
              <a:t>children. </a:t>
            </a:r>
            <a:r>
              <a:rPr spc="-5" dirty="0"/>
              <a:t>This project will  help such</a:t>
            </a:r>
            <a:r>
              <a:rPr spc="40" dirty="0"/>
              <a:t> </a:t>
            </a:r>
            <a:r>
              <a:rPr spc="-5" dirty="0"/>
              <a:t>people.</a:t>
            </a:r>
          </a:p>
          <a:p>
            <a:pPr marL="12700" marR="5080" algn="just">
              <a:lnSpc>
                <a:spcPct val="80000"/>
              </a:lnSpc>
              <a:spcBef>
                <a:spcPts val="1420"/>
              </a:spcBef>
            </a:pPr>
            <a:r>
              <a:rPr spc="-5" dirty="0"/>
              <a:t>This Project aims to </a:t>
            </a:r>
            <a:r>
              <a:rPr dirty="0"/>
              <a:t>create an analysis </a:t>
            </a:r>
            <a:r>
              <a:rPr spc="-5" dirty="0"/>
              <a:t>of </a:t>
            </a:r>
            <a:r>
              <a:rPr dirty="0"/>
              <a:t>features </a:t>
            </a:r>
            <a:r>
              <a:rPr spc="-5" dirty="0"/>
              <a:t>for  </a:t>
            </a:r>
            <a:r>
              <a:rPr dirty="0"/>
              <a:t>people migrating </a:t>
            </a:r>
            <a:r>
              <a:rPr spc="-5" dirty="0"/>
              <a:t>to </a:t>
            </a:r>
            <a:r>
              <a:rPr dirty="0"/>
              <a:t>Scarborough </a:t>
            </a:r>
            <a:r>
              <a:rPr spc="-5" dirty="0"/>
              <a:t>to search </a:t>
            </a:r>
            <a:r>
              <a:rPr dirty="0"/>
              <a:t>best  neighborhoods </a:t>
            </a:r>
            <a:r>
              <a:rPr spc="-5" dirty="0"/>
              <a:t>by </a:t>
            </a:r>
            <a:r>
              <a:rPr dirty="0"/>
              <a:t>comparing neighborhoods </a:t>
            </a:r>
            <a:r>
              <a:rPr spc="-5" dirty="0"/>
              <a:t>with </a:t>
            </a:r>
            <a:r>
              <a:rPr dirty="0"/>
              <a:t>each  </a:t>
            </a:r>
            <a:r>
              <a:rPr spc="-20" dirty="0"/>
              <a:t>other. </a:t>
            </a:r>
            <a:r>
              <a:rPr spc="-5" dirty="0"/>
              <a:t>The </a:t>
            </a:r>
            <a:r>
              <a:rPr dirty="0"/>
              <a:t>features include median housing </a:t>
            </a:r>
            <a:r>
              <a:rPr spc="-5" dirty="0"/>
              <a:t>prices </a:t>
            </a:r>
            <a:r>
              <a:rPr dirty="0"/>
              <a:t>and  schools</a:t>
            </a:r>
            <a:r>
              <a:rPr spc="75" dirty="0"/>
              <a:t> </a:t>
            </a:r>
            <a:r>
              <a:rPr dirty="0"/>
              <a:t>according</a:t>
            </a:r>
            <a:r>
              <a:rPr spc="80" dirty="0"/>
              <a:t> </a:t>
            </a:r>
            <a:r>
              <a:rPr spc="-5" dirty="0"/>
              <a:t>to</a:t>
            </a:r>
            <a:r>
              <a:rPr spc="75" dirty="0"/>
              <a:t> </a:t>
            </a:r>
            <a:r>
              <a:rPr dirty="0"/>
              <a:t>ratings,</a:t>
            </a:r>
            <a:r>
              <a:rPr spc="80" dirty="0"/>
              <a:t> </a:t>
            </a:r>
            <a:r>
              <a:rPr spc="-5" dirty="0"/>
              <a:t>crime</a:t>
            </a:r>
            <a:r>
              <a:rPr spc="75" dirty="0"/>
              <a:t> </a:t>
            </a:r>
            <a:r>
              <a:rPr dirty="0"/>
              <a:t>rates</a:t>
            </a:r>
            <a:r>
              <a:rPr spc="8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5" dirty="0"/>
              <a:t>that</a:t>
            </a:r>
            <a:r>
              <a:rPr spc="70" dirty="0"/>
              <a:t> </a:t>
            </a:r>
            <a:r>
              <a:rPr spc="-5" dirty="0"/>
              <a:t>area,</a:t>
            </a:r>
            <a:r>
              <a:rPr spc="80" dirty="0"/>
              <a:t> </a:t>
            </a:r>
            <a:r>
              <a:rPr dirty="0"/>
              <a:t>road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9643" y="4525773"/>
            <a:ext cx="6347460" cy="18834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50"/>
              </a:spcBef>
            </a:pPr>
            <a:r>
              <a:rPr sz="1900" spc="-15" dirty="0">
                <a:latin typeface="Arial"/>
                <a:cs typeface="Arial"/>
              </a:rPr>
              <a:t>connectivity, </a:t>
            </a:r>
            <a:r>
              <a:rPr sz="1900" spc="-5" dirty="0">
                <a:latin typeface="Arial"/>
                <a:cs typeface="Arial"/>
              </a:rPr>
              <a:t>weather </a:t>
            </a:r>
            <a:r>
              <a:rPr sz="1900" dirty="0">
                <a:latin typeface="Arial"/>
                <a:cs typeface="Arial"/>
              </a:rPr>
              <a:t>conditions, management </a:t>
            </a:r>
            <a:r>
              <a:rPr sz="1900" spc="-5" dirty="0">
                <a:latin typeface="Arial"/>
                <a:cs typeface="Arial"/>
              </a:rPr>
              <a:t>for  </a:t>
            </a:r>
            <a:r>
              <a:rPr sz="1900" spc="-15" dirty="0">
                <a:latin typeface="Arial"/>
                <a:cs typeface="Arial"/>
              </a:rPr>
              <a:t>emergency, </a:t>
            </a:r>
            <a:r>
              <a:rPr sz="1900" spc="-5" dirty="0">
                <a:latin typeface="Arial"/>
                <a:cs typeface="Arial"/>
              </a:rPr>
              <a:t>water </a:t>
            </a:r>
            <a:r>
              <a:rPr sz="1900" dirty="0">
                <a:latin typeface="Arial"/>
                <a:cs typeface="Arial"/>
              </a:rPr>
              <a:t>resources </a:t>
            </a:r>
            <a:r>
              <a:rPr sz="1900" spc="-5" dirty="0">
                <a:latin typeface="Arial"/>
                <a:cs typeface="Arial"/>
              </a:rPr>
              <a:t>both fresh </a:t>
            </a:r>
            <a:r>
              <a:rPr sz="1900" dirty="0">
                <a:latin typeface="Arial"/>
                <a:cs typeface="Arial"/>
              </a:rPr>
              <a:t>and </a:t>
            </a:r>
            <a:r>
              <a:rPr sz="1900" spc="-5" dirty="0">
                <a:latin typeface="Arial"/>
                <a:cs typeface="Arial"/>
              </a:rPr>
              <a:t>wastewater  </a:t>
            </a:r>
            <a:r>
              <a:rPr sz="1900" dirty="0">
                <a:latin typeface="Arial"/>
                <a:cs typeface="Arial"/>
              </a:rPr>
              <a:t>and excrement conveyed </a:t>
            </a:r>
            <a:r>
              <a:rPr sz="1900" spc="-5" dirty="0">
                <a:latin typeface="Arial"/>
                <a:cs typeface="Arial"/>
              </a:rPr>
              <a:t>in </a:t>
            </a:r>
            <a:r>
              <a:rPr sz="1900" dirty="0">
                <a:latin typeface="Arial"/>
                <a:cs typeface="Arial"/>
              </a:rPr>
              <a:t>sewers and recreational  </a:t>
            </a:r>
            <a:r>
              <a:rPr sz="1900" spc="-5" dirty="0">
                <a:latin typeface="Arial"/>
                <a:cs typeface="Arial"/>
              </a:rPr>
              <a:t>facilities.</a:t>
            </a:r>
            <a:endParaRPr sz="1900" dirty="0">
              <a:latin typeface="Arial"/>
              <a:cs typeface="Arial"/>
            </a:endParaRPr>
          </a:p>
          <a:p>
            <a:pPr marL="12700" marR="5080" algn="just">
              <a:lnSpc>
                <a:spcPct val="80000"/>
              </a:lnSpc>
              <a:spcBef>
                <a:spcPts val="1405"/>
              </a:spcBef>
            </a:pPr>
            <a:r>
              <a:rPr sz="1900" spc="-5" dirty="0">
                <a:latin typeface="Arial"/>
                <a:cs typeface="Arial"/>
              </a:rPr>
              <a:t>It </a:t>
            </a:r>
            <a:r>
              <a:rPr sz="1900" spc="-10" dirty="0">
                <a:latin typeface="Arial"/>
                <a:cs typeface="Arial"/>
              </a:rPr>
              <a:t>will </a:t>
            </a:r>
            <a:r>
              <a:rPr sz="1900" dirty="0">
                <a:latin typeface="Arial"/>
                <a:cs typeface="Arial"/>
              </a:rPr>
              <a:t>help people </a:t>
            </a:r>
            <a:r>
              <a:rPr sz="1900" spc="-5" dirty="0">
                <a:latin typeface="Arial"/>
                <a:cs typeface="Arial"/>
              </a:rPr>
              <a:t>to get </a:t>
            </a:r>
            <a:r>
              <a:rPr sz="1900" dirty="0">
                <a:latin typeface="Arial"/>
                <a:cs typeface="Arial"/>
              </a:rPr>
              <a:t>awareness </a:t>
            </a:r>
            <a:r>
              <a:rPr sz="1900" spc="-5" dirty="0">
                <a:latin typeface="Arial"/>
                <a:cs typeface="Arial"/>
              </a:rPr>
              <a:t>of the </a:t>
            </a:r>
            <a:r>
              <a:rPr sz="1900" dirty="0">
                <a:latin typeface="Arial"/>
                <a:cs typeface="Arial"/>
              </a:rPr>
              <a:t>area and  neighborhood before moving </a:t>
            </a:r>
            <a:r>
              <a:rPr sz="1900" spc="-5" dirty="0">
                <a:latin typeface="Arial"/>
                <a:cs typeface="Arial"/>
              </a:rPr>
              <a:t>to a </a:t>
            </a:r>
            <a:r>
              <a:rPr sz="1900" dirty="0">
                <a:latin typeface="Arial"/>
                <a:cs typeface="Arial"/>
              </a:rPr>
              <a:t>new </a:t>
            </a:r>
            <a:r>
              <a:rPr sz="1900" spc="-30" dirty="0">
                <a:latin typeface="Arial"/>
                <a:cs typeface="Arial"/>
              </a:rPr>
              <a:t>city, </a:t>
            </a:r>
            <a:r>
              <a:rPr sz="1900" spc="-5" dirty="0">
                <a:latin typeface="Arial"/>
                <a:cs typeface="Arial"/>
              </a:rPr>
              <a:t>state, </a:t>
            </a:r>
            <a:r>
              <a:rPr sz="1900" dirty="0">
                <a:latin typeface="Arial"/>
                <a:cs typeface="Arial"/>
              </a:rPr>
              <a:t>country  </a:t>
            </a:r>
            <a:r>
              <a:rPr sz="1900" spc="-5" dirty="0">
                <a:latin typeface="Arial"/>
                <a:cs typeface="Arial"/>
              </a:rPr>
              <a:t>or place for their </a:t>
            </a:r>
            <a:r>
              <a:rPr sz="1900" spc="-10" dirty="0">
                <a:latin typeface="Arial"/>
                <a:cs typeface="Arial"/>
              </a:rPr>
              <a:t>work </a:t>
            </a:r>
            <a:r>
              <a:rPr sz="1900" spc="-5" dirty="0">
                <a:latin typeface="Arial"/>
                <a:cs typeface="Arial"/>
              </a:rPr>
              <a:t>or to start a new fresh</a:t>
            </a:r>
            <a:r>
              <a:rPr sz="1900" spc="19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life.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296" y="3076778"/>
            <a:ext cx="1858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spc="-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80609" y="280542"/>
            <a:ext cx="6623684" cy="628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Data </a:t>
            </a:r>
            <a:r>
              <a:rPr sz="1500" dirty="0">
                <a:latin typeface="Arial"/>
                <a:cs typeface="Arial"/>
              </a:rPr>
              <a:t>Link:</a:t>
            </a:r>
            <a:r>
              <a:rPr sz="1500" spc="5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Arial"/>
                <a:cs typeface="Arial"/>
              </a:rPr>
              <a:t>https://en.wikipedia.org/wiki/List_of_postal_codes_of_Canada:_M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710"/>
              </a:lnSpc>
              <a:spcBef>
                <a:spcPts val="1215"/>
              </a:spcBef>
            </a:pPr>
            <a:r>
              <a:rPr sz="1500" dirty="0">
                <a:latin typeface="Arial"/>
                <a:cs typeface="Arial"/>
              </a:rPr>
              <a:t>I</a:t>
            </a:r>
            <a:r>
              <a:rPr sz="1500" spc="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have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used</a:t>
            </a:r>
            <a:r>
              <a:rPr sz="1500" spc="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Scarborough</a:t>
            </a:r>
            <a:r>
              <a:rPr sz="1500" spc="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dataset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which</a:t>
            </a:r>
            <a:r>
              <a:rPr sz="1500" spc="6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we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scrapped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from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Wikipedia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Week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10"/>
              </a:lnSpc>
              <a:buAutoNum type="arabicPeriod" startAt="3"/>
              <a:tabLst>
                <a:tab pos="224790" algn="l"/>
              </a:tabLst>
            </a:pPr>
            <a:r>
              <a:rPr sz="1500" dirty="0">
                <a:latin typeface="Arial"/>
                <a:cs typeface="Arial"/>
              </a:rPr>
              <a:t>Dataset consists of latitude and longitude, </a:t>
            </a:r>
            <a:r>
              <a:rPr sz="1500" spc="-5" dirty="0">
                <a:latin typeface="Arial"/>
                <a:cs typeface="Arial"/>
              </a:rPr>
              <a:t>zip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codes.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1400"/>
              </a:spcBef>
            </a:pPr>
            <a:r>
              <a:rPr sz="1500" spc="-10" dirty="0">
                <a:latin typeface="Arial"/>
                <a:cs typeface="Arial"/>
              </a:rPr>
              <a:t>We </a:t>
            </a:r>
            <a:r>
              <a:rPr sz="1500" spc="-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need </a:t>
            </a:r>
            <a:r>
              <a:rPr sz="1500" spc="-10" dirty="0">
                <a:latin typeface="Arial"/>
                <a:cs typeface="Arial"/>
              </a:rPr>
              <a:t>data </a:t>
            </a:r>
            <a:r>
              <a:rPr sz="1500" spc="-5" dirty="0">
                <a:latin typeface="Arial"/>
                <a:cs typeface="Arial"/>
              </a:rPr>
              <a:t>about different venues in different neighborhoods of that  specific borough. </a:t>
            </a:r>
            <a:r>
              <a:rPr sz="1500" dirty="0">
                <a:latin typeface="Arial"/>
                <a:cs typeface="Arial"/>
              </a:rPr>
              <a:t>In </a:t>
            </a:r>
            <a:r>
              <a:rPr sz="1500" spc="-5" dirty="0">
                <a:latin typeface="Arial"/>
                <a:cs typeface="Arial"/>
              </a:rPr>
              <a:t>order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gain that information we will </a:t>
            </a:r>
            <a:r>
              <a:rPr sz="1500" dirty="0">
                <a:latin typeface="Arial"/>
                <a:cs typeface="Arial"/>
              </a:rPr>
              <a:t>use </a:t>
            </a:r>
            <a:r>
              <a:rPr sz="1500" spc="-5" dirty="0">
                <a:latin typeface="Arial"/>
                <a:cs typeface="Arial"/>
              </a:rPr>
              <a:t>"Foursquare"  locational information. Foursquare is a location data provider with information  </a:t>
            </a:r>
            <a:r>
              <a:rPr sz="1500" dirty="0">
                <a:latin typeface="Arial"/>
                <a:cs typeface="Arial"/>
              </a:rPr>
              <a:t>about </a:t>
            </a:r>
            <a:r>
              <a:rPr sz="1500" spc="-5" dirty="0">
                <a:latin typeface="Arial"/>
                <a:cs typeface="Arial"/>
              </a:rPr>
              <a:t>all manner of venues and events within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area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interest. Such  </a:t>
            </a:r>
            <a:r>
              <a:rPr sz="1500" dirty="0">
                <a:latin typeface="Arial"/>
                <a:cs typeface="Arial"/>
              </a:rPr>
              <a:t>information </a:t>
            </a:r>
            <a:r>
              <a:rPr sz="1500" spc="-5" dirty="0">
                <a:latin typeface="Arial"/>
                <a:cs typeface="Arial"/>
              </a:rPr>
              <a:t>includes venue names, locations, menus and </a:t>
            </a:r>
            <a:r>
              <a:rPr sz="1500" spc="-10" dirty="0">
                <a:latin typeface="Arial"/>
                <a:cs typeface="Arial"/>
              </a:rPr>
              <a:t>even </a:t>
            </a:r>
            <a:r>
              <a:rPr sz="1500" dirty="0">
                <a:latin typeface="Arial"/>
                <a:cs typeface="Arial"/>
              </a:rPr>
              <a:t>photos. </a:t>
            </a:r>
            <a:r>
              <a:rPr sz="1500" spc="-5" dirty="0">
                <a:latin typeface="Arial"/>
                <a:cs typeface="Arial"/>
              </a:rPr>
              <a:t>As  such, the foursquare </a:t>
            </a:r>
            <a:r>
              <a:rPr sz="1500" dirty="0">
                <a:latin typeface="Arial"/>
                <a:cs typeface="Arial"/>
              </a:rPr>
              <a:t>location </a:t>
            </a:r>
            <a:r>
              <a:rPr sz="1500" spc="-5" dirty="0">
                <a:latin typeface="Arial"/>
                <a:cs typeface="Arial"/>
              </a:rPr>
              <a:t>platform will </a:t>
            </a:r>
            <a:r>
              <a:rPr sz="1500" dirty="0">
                <a:latin typeface="Arial"/>
                <a:cs typeface="Arial"/>
              </a:rPr>
              <a:t>be </a:t>
            </a:r>
            <a:r>
              <a:rPr sz="1500" spc="-5" dirty="0">
                <a:latin typeface="Arial"/>
                <a:cs typeface="Arial"/>
              </a:rPr>
              <a:t>used </a:t>
            </a:r>
            <a:r>
              <a:rPr sz="1500" dirty="0">
                <a:latin typeface="Arial"/>
                <a:cs typeface="Arial"/>
              </a:rPr>
              <a:t>as the </a:t>
            </a:r>
            <a:r>
              <a:rPr sz="1500" spc="-5" dirty="0">
                <a:latin typeface="Arial"/>
                <a:cs typeface="Arial"/>
              </a:rPr>
              <a:t>sole data source  </a:t>
            </a:r>
            <a:r>
              <a:rPr sz="1500" dirty="0">
                <a:latin typeface="Arial"/>
                <a:cs typeface="Arial"/>
              </a:rPr>
              <a:t>since </a:t>
            </a:r>
            <a:r>
              <a:rPr sz="1500" spc="-5" dirty="0">
                <a:latin typeface="Arial"/>
                <a:cs typeface="Arial"/>
              </a:rPr>
              <a:t>all </a:t>
            </a:r>
            <a:r>
              <a:rPr sz="1500" dirty="0">
                <a:latin typeface="Arial"/>
                <a:cs typeface="Arial"/>
              </a:rPr>
              <a:t>the stated required information can be obtained through the</a:t>
            </a:r>
            <a:r>
              <a:rPr sz="1500" spc="-2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API.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ts val="1620"/>
              </a:lnSpc>
              <a:spcBef>
                <a:spcPts val="1430"/>
              </a:spcBef>
            </a:pPr>
            <a:r>
              <a:rPr sz="1500" spc="-5" dirty="0">
                <a:latin typeface="Arial"/>
                <a:cs typeface="Arial"/>
              </a:rPr>
              <a:t>After </a:t>
            </a:r>
            <a:r>
              <a:rPr sz="1500" dirty="0">
                <a:latin typeface="Arial"/>
                <a:cs typeface="Arial"/>
              </a:rPr>
              <a:t>finding the </a:t>
            </a:r>
            <a:r>
              <a:rPr sz="1500" spc="-5" dirty="0">
                <a:latin typeface="Arial"/>
                <a:cs typeface="Arial"/>
              </a:rPr>
              <a:t>list of neighborhoods, </a:t>
            </a:r>
            <a:r>
              <a:rPr sz="1500" spc="-10" dirty="0">
                <a:latin typeface="Arial"/>
                <a:cs typeface="Arial"/>
              </a:rPr>
              <a:t>we </a:t>
            </a:r>
            <a:r>
              <a:rPr sz="1500" spc="-5" dirty="0">
                <a:latin typeface="Arial"/>
                <a:cs typeface="Arial"/>
              </a:rPr>
              <a:t>then connect to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Foursquare API 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gather information about venues </a:t>
            </a:r>
            <a:r>
              <a:rPr sz="1500" dirty="0">
                <a:latin typeface="Arial"/>
                <a:cs typeface="Arial"/>
              </a:rPr>
              <a:t>inside each </a:t>
            </a:r>
            <a:r>
              <a:rPr sz="1500" spc="-5" dirty="0">
                <a:latin typeface="Arial"/>
                <a:cs typeface="Arial"/>
              </a:rPr>
              <a:t>and every </a:t>
            </a:r>
            <a:r>
              <a:rPr sz="1500" dirty="0">
                <a:latin typeface="Arial"/>
                <a:cs typeface="Arial"/>
              </a:rPr>
              <a:t>neighborhood. </a:t>
            </a:r>
            <a:r>
              <a:rPr sz="1500" spc="-5" dirty="0">
                <a:latin typeface="Arial"/>
                <a:cs typeface="Arial"/>
              </a:rPr>
              <a:t>For  </a:t>
            </a:r>
            <a:r>
              <a:rPr sz="1500" dirty="0">
                <a:latin typeface="Arial"/>
                <a:cs typeface="Arial"/>
              </a:rPr>
              <a:t>each neighborhood, </a:t>
            </a:r>
            <a:r>
              <a:rPr sz="1500" spc="-10" dirty="0">
                <a:latin typeface="Arial"/>
                <a:cs typeface="Arial"/>
              </a:rPr>
              <a:t>we have </a:t>
            </a:r>
            <a:r>
              <a:rPr sz="1500" dirty="0">
                <a:latin typeface="Arial"/>
                <a:cs typeface="Arial"/>
              </a:rPr>
              <a:t>chosen the radius to be 100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meter.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ct val="90100"/>
              </a:lnSpc>
              <a:spcBef>
                <a:spcPts val="1365"/>
              </a:spcBef>
            </a:pPr>
            <a:r>
              <a:rPr sz="1500" spc="-5" dirty="0">
                <a:latin typeface="Arial"/>
                <a:cs typeface="Arial"/>
              </a:rPr>
              <a:t>The data retrieved from Foursquare contained </a:t>
            </a:r>
            <a:r>
              <a:rPr sz="1500" dirty="0">
                <a:latin typeface="Arial"/>
                <a:cs typeface="Arial"/>
              </a:rPr>
              <a:t>information </a:t>
            </a:r>
            <a:r>
              <a:rPr sz="1500" spc="-5" dirty="0">
                <a:latin typeface="Arial"/>
                <a:cs typeface="Arial"/>
              </a:rPr>
              <a:t>of venues </a:t>
            </a:r>
            <a:r>
              <a:rPr sz="1500" dirty="0">
                <a:latin typeface="Arial"/>
                <a:cs typeface="Arial"/>
              </a:rPr>
              <a:t>within a  </a:t>
            </a:r>
            <a:r>
              <a:rPr sz="1500" spc="-5" dirty="0">
                <a:latin typeface="Arial"/>
                <a:cs typeface="Arial"/>
              </a:rPr>
              <a:t>specified distance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the longitude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latitude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5" dirty="0">
                <a:latin typeface="Arial"/>
                <a:cs typeface="Arial"/>
              </a:rPr>
              <a:t>postcodes. The  </a:t>
            </a:r>
            <a:r>
              <a:rPr sz="1500" dirty="0">
                <a:latin typeface="Arial"/>
                <a:cs typeface="Arial"/>
              </a:rPr>
              <a:t>information obtained per </a:t>
            </a:r>
            <a:r>
              <a:rPr sz="1500" spc="-5" dirty="0">
                <a:latin typeface="Arial"/>
                <a:cs typeface="Arial"/>
              </a:rPr>
              <a:t>venue 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follow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229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dirty="0">
                <a:latin typeface="Arial"/>
                <a:cs typeface="Arial"/>
              </a:rPr>
              <a:t>Neighborhood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dirty="0">
                <a:latin typeface="Arial"/>
                <a:cs typeface="Arial"/>
              </a:rPr>
              <a:t>Neighborhood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Latitude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dirty="0">
                <a:latin typeface="Arial"/>
                <a:cs typeface="Arial"/>
              </a:rPr>
              <a:t>Neighborhood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Longitude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spc="-20" dirty="0">
                <a:latin typeface="Arial"/>
                <a:cs typeface="Arial"/>
              </a:rPr>
              <a:t>Venue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spc="-5" dirty="0">
                <a:latin typeface="Arial"/>
                <a:cs typeface="Arial"/>
              </a:rPr>
              <a:t>Name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5" dirty="0">
                <a:latin typeface="Arial"/>
                <a:cs typeface="Arial"/>
              </a:rPr>
              <a:t>venue </a:t>
            </a:r>
            <a:r>
              <a:rPr sz="1500" dirty="0">
                <a:latin typeface="Arial"/>
                <a:cs typeface="Arial"/>
              </a:rPr>
              <a:t>e.g. the </a:t>
            </a:r>
            <a:r>
              <a:rPr sz="1500" spc="-5" dirty="0">
                <a:latin typeface="Arial"/>
                <a:cs typeface="Arial"/>
              </a:rPr>
              <a:t>name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store or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restaurant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spc="-20" dirty="0">
                <a:latin typeface="Arial"/>
                <a:cs typeface="Arial"/>
              </a:rPr>
              <a:t>Venue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Latitude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spc="-20" dirty="0">
                <a:latin typeface="Arial"/>
                <a:cs typeface="Arial"/>
              </a:rPr>
              <a:t>Venue</a:t>
            </a:r>
            <a:r>
              <a:rPr sz="1500" spc="-5" dirty="0">
                <a:latin typeface="Arial"/>
                <a:cs typeface="Arial"/>
              </a:rPr>
              <a:t> Longitude</a:t>
            </a:r>
            <a:endParaRPr sz="1500">
              <a:latin typeface="Arial"/>
              <a:cs typeface="Arial"/>
            </a:endParaRPr>
          </a:p>
          <a:p>
            <a:pPr marL="30480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AutoNum type="arabicPeriod"/>
              <a:tabLst>
                <a:tab pos="305435" algn="l"/>
              </a:tabLst>
            </a:pPr>
            <a:r>
              <a:rPr sz="1500" spc="-20" dirty="0">
                <a:latin typeface="Arial"/>
                <a:cs typeface="Arial"/>
              </a:rPr>
              <a:t>Venue</a:t>
            </a:r>
            <a:r>
              <a:rPr sz="1500" spc="-5" dirty="0">
                <a:latin typeface="Arial"/>
                <a:cs typeface="Arial"/>
              </a:rPr>
              <a:t> Category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296" y="2610739"/>
            <a:ext cx="2564765" cy="15074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sz="3600" spc="4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spc="-1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600" spc="-195" dirty="0">
                <a:solidFill>
                  <a:srgbClr val="FFFFFF"/>
                </a:solidFill>
                <a:latin typeface="Trebuchet MS"/>
                <a:cs typeface="Trebuchet MS"/>
              </a:rPr>
              <a:t>-  </a:t>
            </a:r>
            <a:r>
              <a:rPr sz="3600" spc="-265" dirty="0">
                <a:solidFill>
                  <a:srgbClr val="FFFFFF"/>
                </a:solidFill>
                <a:latin typeface="Trebuchet MS"/>
                <a:cs typeface="Trebuchet MS"/>
              </a:rPr>
              <a:t>K-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Means  </a:t>
            </a:r>
            <a:r>
              <a:rPr sz="3600" spc="-225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1428" y="2192527"/>
            <a:ext cx="6348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  <a:tab pos="1594485" algn="l"/>
                <a:tab pos="2111375" algn="l"/>
                <a:tab pos="3461385" algn="l"/>
                <a:tab pos="3836035" algn="l"/>
                <a:tab pos="4351655" algn="l"/>
                <a:tab pos="6264910" algn="l"/>
              </a:tabLst>
            </a:pPr>
            <a:r>
              <a:rPr sz="2000" spc="-2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	com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are	the	simila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ies	of	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eighb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rh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s,	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21428" y="2466848"/>
            <a:ext cx="6348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decided</a:t>
            </a:r>
            <a:r>
              <a:rPr sz="2000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explore</a:t>
            </a:r>
            <a:r>
              <a:rPr sz="2000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neighborhoods,</a:t>
            </a:r>
            <a:r>
              <a:rPr sz="2000" spc="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segment</a:t>
            </a:r>
            <a:r>
              <a:rPr sz="20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them,</a:t>
            </a:r>
            <a:r>
              <a:rPr sz="2000" spc="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1428" y="2741168"/>
            <a:ext cx="6350000" cy="14211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algn="just">
              <a:lnSpc>
                <a:spcPct val="89400"/>
              </a:lnSpc>
              <a:spcBef>
                <a:spcPts val="35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group them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clusters to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find similar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neighborhoods in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big city like New 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York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Toronto. 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be able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that,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need to cluster data which is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form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  unsupervised machine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learning: k-means clustering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algorithm.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728" y="2450972"/>
            <a:ext cx="2693035" cy="19735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spc="-125" dirty="0">
                <a:solidFill>
                  <a:srgbClr val="FFFFFF"/>
                </a:solidFill>
                <a:latin typeface="Trebuchet MS"/>
                <a:cs typeface="Trebuchet MS"/>
              </a:rPr>
              <a:t>K-Means  </a:t>
            </a:r>
            <a:r>
              <a:rPr sz="3600" spc="-229" dirty="0">
                <a:solidFill>
                  <a:srgbClr val="FFFFFF"/>
                </a:solidFill>
                <a:latin typeface="Trebuchet MS"/>
                <a:cs typeface="Trebuchet MS"/>
              </a:rPr>
              <a:t>Clustering- 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36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Common  </a:t>
            </a:r>
            <a:r>
              <a:rPr sz="3600" spc="-200" dirty="0">
                <a:solidFill>
                  <a:srgbClr val="FFFFFF"/>
                </a:solidFill>
                <a:latin typeface="Trebuchet MS"/>
                <a:cs typeface="Trebuchet MS"/>
              </a:rPr>
              <a:t>Venues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4047" y="2161032"/>
            <a:ext cx="7874868" cy="266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728" y="2917012"/>
            <a:ext cx="2731135" cy="15074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50"/>
              </a:spcBef>
            </a:pP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common  </a:t>
            </a:r>
            <a:r>
              <a:rPr sz="3600" spc="-185" dirty="0">
                <a:solidFill>
                  <a:srgbClr val="FFFFFF"/>
                </a:solidFill>
                <a:latin typeface="Trebuchet MS"/>
                <a:cs typeface="Trebuchet MS"/>
              </a:rPr>
              <a:t>venues </a:t>
            </a:r>
            <a:r>
              <a:rPr sz="3600" spc="-200" dirty="0">
                <a:solidFill>
                  <a:srgbClr val="FFFFFF"/>
                </a:solidFill>
                <a:latin typeface="Trebuchet MS"/>
                <a:cs typeface="Trebuchet MS"/>
              </a:rPr>
              <a:t>near  </a:t>
            </a: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2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2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-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3600" spc="-1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2544" y="2060448"/>
            <a:ext cx="7574524" cy="296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66697"/>
            <a:ext cx="2806065" cy="183768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894"/>
              </a:spcBef>
            </a:pPr>
            <a:r>
              <a:rPr sz="4400" spc="-254" dirty="0">
                <a:solidFill>
                  <a:srgbClr val="FFFFFF"/>
                </a:solidFill>
              </a:rPr>
              <a:t>Results-  </a:t>
            </a:r>
            <a:r>
              <a:rPr sz="4400" spc="-265" dirty="0">
                <a:solidFill>
                  <a:srgbClr val="FFFFFF"/>
                </a:solidFill>
              </a:rPr>
              <a:t>Clusters </a:t>
            </a:r>
            <a:r>
              <a:rPr sz="4400" spc="-225" dirty="0">
                <a:solidFill>
                  <a:srgbClr val="FFFFFF"/>
                </a:solidFill>
              </a:rPr>
              <a:t>in  </a:t>
            </a:r>
            <a:r>
              <a:rPr sz="4400" spc="-180" dirty="0">
                <a:solidFill>
                  <a:srgbClr val="FFFFFF"/>
                </a:solidFill>
              </a:rPr>
              <a:t>S</a:t>
            </a:r>
            <a:r>
              <a:rPr sz="4400" spc="-405" dirty="0">
                <a:solidFill>
                  <a:srgbClr val="FFFFFF"/>
                </a:solidFill>
              </a:rPr>
              <a:t>c</a:t>
            </a:r>
            <a:r>
              <a:rPr sz="4400" spc="-290" dirty="0">
                <a:solidFill>
                  <a:srgbClr val="FFFFFF"/>
                </a:solidFill>
              </a:rPr>
              <a:t>a</a:t>
            </a:r>
            <a:r>
              <a:rPr sz="4400" spc="-240" dirty="0">
                <a:solidFill>
                  <a:srgbClr val="FFFFFF"/>
                </a:solidFill>
              </a:rPr>
              <a:t>r</a:t>
            </a:r>
            <a:r>
              <a:rPr sz="4400" spc="-215" dirty="0">
                <a:solidFill>
                  <a:srgbClr val="FFFFFF"/>
                </a:solidFill>
              </a:rPr>
              <a:t>b</a:t>
            </a:r>
            <a:r>
              <a:rPr sz="4400" spc="-120" dirty="0">
                <a:solidFill>
                  <a:srgbClr val="FFFFFF"/>
                </a:solidFill>
              </a:rPr>
              <a:t>o</a:t>
            </a:r>
            <a:r>
              <a:rPr sz="4400" spc="-325" dirty="0">
                <a:solidFill>
                  <a:srgbClr val="FFFFFF"/>
                </a:solidFill>
              </a:rPr>
              <a:t>r</a:t>
            </a:r>
            <a:r>
              <a:rPr sz="4400" spc="-120" dirty="0">
                <a:solidFill>
                  <a:srgbClr val="FFFFFF"/>
                </a:solidFill>
              </a:rPr>
              <a:t>o</a:t>
            </a:r>
            <a:r>
              <a:rPr sz="4400" spc="-165" dirty="0">
                <a:solidFill>
                  <a:srgbClr val="FFFFFF"/>
                </a:solidFill>
              </a:rPr>
              <a:t>u</a:t>
            </a:r>
            <a:r>
              <a:rPr sz="4400" spc="-195" dirty="0">
                <a:solidFill>
                  <a:srgbClr val="FFFFFF"/>
                </a:solidFill>
              </a:rPr>
              <a:t>g</a:t>
            </a:r>
            <a:r>
              <a:rPr sz="4400" spc="-114" dirty="0">
                <a:solidFill>
                  <a:srgbClr val="FFFFFF"/>
                </a:solidFill>
              </a:rPr>
              <a:t>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84191" y="0"/>
            <a:ext cx="7607934" cy="6858000"/>
            <a:chOff x="4584191" y="0"/>
            <a:chExt cx="7607934" cy="6858000"/>
          </a:xfrm>
        </p:grpSpPr>
        <p:sp>
          <p:nvSpPr>
            <p:cNvPr id="4" name="object 4"/>
            <p:cNvSpPr/>
            <p:nvPr/>
          </p:nvSpPr>
          <p:spPr>
            <a:xfrm>
              <a:off x="4639055" y="0"/>
              <a:ext cx="7552944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4191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60094"/>
            <a:ext cx="3430904" cy="1713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55"/>
              </a:lnSpc>
              <a:spcBef>
                <a:spcPts val="105"/>
              </a:spcBef>
            </a:pPr>
            <a:r>
              <a:rPr sz="4100" spc="-245" dirty="0">
                <a:solidFill>
                  <a:srgbClr val="FFFFFF"/>
                </a:solidFill>
              </a:rPr>
              <a:t>Results-</a:t>
            </a:r>
            <a:endParaRPr sz="4100" dirty="0"/>
          </a:p>
          <a:p>
            <a:pPr marL="12700" marR="5080">
              <a:lnSpc>
                <a:spcPts val="4180"/>
              </a:lnSpc>
              <a:spcBef>
                <a:spcPts val="390"/>
              </a:spcBef>
            </a:pPr>
            <a:r>
              <a:rPr sz="4100" spc="-254" dirty="0">
                <a:solidFill>
                  <a:srgbClr val="FFFFFF"/>
                </a:solidFill>
              </a:rPr>
              <a:t>Average</a:t>
            </a:r>
            <a:r>
              <a:rPr sz="4100" spc="-500" dirty="0">
                <a:solidFill>
                  <a:srgbClr val="FFFFFF"/>
                </a:solidFill>
              </a:rPr>
              <a:t> </a:t>
            </a:r>
            <a:r>
              <a:rPr sz="4100" spc="-175" dirty="0">
                <a:solidFill>
                  <a:srgbClr val="FFFFFF"/>
                </a:solidFill>
              </a:rPr>
              <a:t>Housing  </a:t>
            </a:r>
            <a:r>
              <a:rPr sz="4100" spc="-280" dirty="0">
                <a:solidFill>
                  <a:srgbClr val="FFFFFF"/>
                </a:solidFill>
              </a:rPr>
              <a:t>Price </a:t>
            </a:r>
            <a:r>
              <a:rPr sz="4100" spc="-220" dirty="0">
                <a:solidFill>
                  <a:srgbClr val="FFFFFF"/>
                </a:solidFill>
              </a:rPr>
              <a:t>by</a:t>
            </a:r>
            <a:r>
              <a:rPr sz="4100" spc="-600" dirty="0">
                <a:solidFill>
                  <a:srgbClr val="FFFFFF"/>
                </a:solidFill>
              </a:rPr>
              <a:t> </a:t>
            </a:r>
            <a:r>
              <a:rPr sz="4100" spc="-254" dirty="0">
                <a:solidFill>
                  <a:srgbClr val="FFFFFF"/>
                </a:solidFill>
              </a:rPr>
              <a:t>Clusters</a:t>
            </a:r>
            <a:endParaRPr sz="4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D9A7C-0EB9-4FC5-8172-DA2AB035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46353"/>
            <a:ext cx="6629400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05A16-FF8E-4593-B941-09A9A629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437353"/>
            <a:ext cx="662940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97026"/>
            <a:ext cx="3402965" cy="183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885"/>
              </a:lnSpc>
              <a:spcBef>
                <a:spcPts val="105"/>
              </a:spcBef>
            </a:pPr>
            <a:r>
              <a:rPr sz="4400" spc="-254" dirty="0">
                <a:solidFill>
                  <a:srgbClr val="FFFFFF"/>
                </a:solidFill>
              </a:rPr>
              <a:t>Results-</a:t>
            </a:r>
            <a:endParaRPr sz="4400"/>
          </a:p>
          <a:p>
            <a:pPr marL="12700" marR="5080">
              <a:lnSpc>
                <a:spcPts val="4490"/>
              </a:lnSpc>
              <a:spcBef>
                <a:spcPts val="409"/>
              </a:spcBef>
            </a:pPr>
            <a:r>
              <a:rPr sz="4400" spc="-210" dirty="0">
                <a:solidFill>
                  <a:srgbClr val="FFFFFF"/>
                </a:solidFill>
              </a:rPr>
              <a:t>School</a:t>
            </a:r>
            <a:r>
              <a:rPr sz="4400" spc="-490" dirty="0">
                <a:solidFill>
                  <a:srgbClr val="FFFFFF"/>
                </a:solidFill>
              </a:rPr>
              <a:t> </a:t>
            </a:r>
            <a:r>
              <a:rPr sz="4400" spc="-235" dirty="0">
                <a:solidFill>
                  <a:srgbClr val="FFFFFF"/>
                </a:solidFill>
              </a:rPr>
              <a:t>Rsatings  by</a:t>
            </a:r>
            <a:r>
              <a:rPr sz="4400" spc="-445" dirty="0">
                <a:solidFill>
                  <a:srgbClr val="FFFFFF"/>
                </a:solidFill>
              </a:rPr>
              <a:t> </a:t>
            </a:r>
            <a:r>
              <a:rPr sz="4400" spc="-265" dirty="0">
                <a:solidFill>
                  <a:srgbClr val="FFFFFF"/>
                </a:solidFill>
              </a:rPr>
              <a:t>Clusters</a:t>
            </a:r>
            <a:endParaRPr sz="4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A6617-B40D-429F-A8B9-F13DB4CD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762000"/>
            <a:ext cx="5638801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1BF2F-E0CD-455A-A203-5A694F06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5105400"/>
            <a:ext cx="5715000" cy="175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525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Trebuchet MS</vt:lpstr>
      <vt:lpstr>Wingdings 3</vt:lpstr>
      <vt:lpstr>Facet</vt:lpstr>
      <vt:lpstr>The Battle of the  Neighbourhoods  </vt:lpstr>
      <vt:lpstr>The purpose of this Project is to help people in exploring  better facilities in &amp; around their neighborhoods. It will help  them in making smart and efficient decisions when  selecting their preferred neighborhood out of all the  neighborhoods in Scarborough, Toronto.</vt:lpstr>
      <vt:lpstr>PowerPoint Presentation</vt:lpstr>
      <vt:lpstr>PowerPoint Presentation</vt:lpstr>
      <vt:lpstr>PowerPoint Presentation</vt:lpstr>
      <vt:lpstr>PowerPoint Presentation</vt:lpstr>
      <vt:lpstr>Results-  Clusters in  Scarborough</vt:lpstr>
      <vt:lpstr>Results- Average Housing  Price by Clusters</vt:lpstr>
      <vt:lpstr>Results- School Rsatings  by Clusters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 Neighbourhoods  </dc:title>
  <dc:creator>Hershil piplani</dc:creator>
  <cp:lastModifiedBy>Hershil piplani</cp:lastModifiedBy>
  <cp:revision>1</cp:revision>
  <dcterms:created xsi:type="dcterms:W3CDTF">2020-07-04T09:04:04Z</dcterms:created>
  <dcterms:modified xsi:type="dcterms:W3CDTF">2020-07-04T09:14:58Z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2020-07-04T00:00:00Z</vt:filetime>
  </property>
</Properties>
</file>