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64" r:id="rId4"/>
    <p:sldId id="259" r:id="rId5"/>
    <p:sldId id="258"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2" y="30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3/29/2024</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3/29/2024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3/29/2024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3/29/2024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3/29/2024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3/29/2024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576197"/>
            <a:ext cx="10318418" cy="4917179"/>
          </a:xfrm>
        </p:spPr>
        <p:txBody>
          <a:bodyPr/>
          <a:lstStyle/>
          <a:p>
            <a:r>
              <a:rPr lang="en-US" dirty="0">
                <a:latin typeface="Bodoni MT" panose="02070603080606020203" pitchFamily="18" charset="0"/>
              </a:rPr>
              <a:t>HERLIN</a:t>
            </a:r>
            <a:br>
              <a:rPr lang="en-US" dirty="0">
                <a:latin typeface="Bodoni MT" panose="02070603080606020203" pitchFamily="18" charset="0"/>
              </a:rPr>
            </a:br>
            <a:r>
              <a:rPr lang="en-IN" sz="1600" b="1" i="0" dirty="0">
                <a:effectLst/>
                <a:latin typeface="Montserrat" panose="00000500000000000000" pitchFamily="2" charset="0"/>
              </a:rPr>
              <a:t>NAAN MUDHALVAN</a:t>
            </a:r>
            <a:br>
              <a:rPr lang="en-IN" sz="1600" b="1" i="0" dirty="0">
                <a:effectLst/>
                <a:latin typeface="Montserrat" panose="00000500000000000000" pitchFamily="2" charset="0"/>
              </a:rPr>
            </a:br>
            <a:br>
              <a:rPr lang="en-IN" sz="1600" b="1" i="0" dirty="0">
                <a:effectLst/>
                <a:latin typeface="Montserrat" panose="00000500000000000000" pitchFamily="2" charset="0"/>
              </a:rPr>
            </a:br>
            <a:br>
              <a:rPr lang="en-IN" sz="1600" b="1" i="0" dirty="0">
                <a:effectLst/>
                <a:latin typeface="Montserrat" panose="00000500000000000000" pitchFamily="2" charset="0"/>
              </a:rPr>
            </a:br>
            <a:r>
              <a:rPr lang="en-IN" b="0" i="0" dirty="0">
                <a:solidFill>
                  <a:schemeClr val="accent5">
                    <a:lumMod val="50000"/>
                  </a:schemeClr>
                </a:solidFill>
                <a:effectLst/>
                <a:latin typeface="Google Sans"/>
              </a:rPr>
              <a:t>Generative AI</a:t>
            </a:r>
            <a:br>
              <a:rPr lang="en-IN" b="1" i="0" dirty="0">
                <a:effectLst/>
                <a:latin typeface="Montserrat" panose="00000500000000000000" pitchFamily="2" charset="0"/>
              </a:rPr>
            </a:br>
            <a:endParaRPr lang="en-US"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a16="http://schemas.microsoft.com/office/drawing/2014/main" id="{51CA1257-66A3-465A-A773-E2D1F421929F}"/>
              </a:ext>
            </a:extLst>
          </p:cNvPr>
          <p:cNvSpPr txBox="1"/>
          <p:nvPr/>
        </p:nvSpPr>
        <p:spPr>
          <a:xfrm>
            <a:off x="3983278" y="1753644"/>
            <a:ext cx="7590772" cy="4093428"/>
          </a:xfrm>
          <a:prstGeom prst="rect">
            <a:avLst/>
          </a:prstGeom>
          <a:noFill/>
        </p:spPr>
        <p:txBody>
          <a:bodyPr wrap="square" rtlCol="0">
            <a:spAutoFit/>
          </a:bodyPr>
          <a:lstStyle/>
          <a:p>
            <a:r>
              <a:rPr lang="en-US" sz="2000" dirty="0">
                <a:solidFill>
                  <a:schemeClr val="bg2">
                    <a:lumMod val="50000"/>
                    <a:lumOff val="50000"/>
                  </a:schemeClr>
                </a:solidFill>
              </a:rPr>
              <a:t>The AI system successfully generated high-quality artwork across diverse artistic styles, showcasing the effectiveness of the DCGAN architecture. Images exhibited intricate details, vibrant colors, and coherent compositions, earning positive feedback from users. Evaluation metrics like </a:t>
            </a:r>
            <a:r>
              <a:rPr lang="en-IN" sz="2000" b="1" i="0" dirty="0">
                <a:solidFill>
                  <a:schemeClr val="bg2">
                    <a:lumMod val="50000"/>
                    <a:lumOff val="50000"/>
                  </a:schemeClr>
                </a:solidFill>
                <a:effectLst/>
                <a:latin typeface="Arial" panose="020B0604020202020204" pitchFamily="34" charset="0"/>
              </a:rPr>
              <a:t>Fréchet inception distance (FID) </a:t>
            </a:r>
            <a:r>
              <a:rPr lang="en-US" sz="2000" dirty="0">
                <a:solidFill>
                  <a:schemeClr val="bg2">
                    <a:lumMod val="50000"/>
                    <a:lumOff val="50000"/>
                  </a:schemeClr>
                </a:solidFill>
              </a:rPr>
              <a:t>and Inception Score (IS) confirmed the realism and diversity of the generated artwork, aligning closely with real artistic images. Users, including artists, enthusiasts, researchers, educators, and commercial entities, expressed satisfaction with the system's ability to inspire creativity and provide valuable resources. Deployed systems offered accessible interfaces or APIs for easy integration, facilitating widespread use. Future directions include enhancing diversity and realism, exploring new training techniques, and expanding application domains.</a:t>
            </a:r>
          </a:p>
        </p:txBody>
      </p:sp>
      <p:sp>
        <p:nvSpPr>
          <p:cNvPr id="4" name="TextBox 3">
            <a:extLst>
              <a:ext uri="{FF2B5EF4-FFF2-40B4-BE49-F238E27FC236}">
                <a16:creationId xmlns:a16="http://schemas.microsoft.com/office/drawing/2014/main" id="{B545940A-F409-65FE-49B7-3BF94CE65DC6}"/>
              </a:ext>
            </a:extLst>
          </p:cNvPr>
          <p:cNvSpPr txBox="1"/>
          <p:nvPr/>
        </p:nvSpPr>
        <p:spPr>
          <a:xfrm>
            <a:off x="2771385" y="326457"/>
            <a:ext cx="6093912" cy="1015663"/>
          </a:xfrm>
          <a:prstGeom prst="rect">
            <a:avLst/>
          </a:prstGeom>
          <a:noFill/>
        </p:spPr>
        <p:txBody>
          <a:bodyPr wrap="square">
            <a:spAutoFit/>
          </a:bodyPr>
          <a:lstStyle/>
          <a:p>
            <a:r>
              <a:rPr lang="en-US" sz="6000" dirty="0"/>
              <a:t>RESULTS:</a:t>
            </a:r>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03434" y="382385"/>
            <a:ext cx="10893973" cy="1630346"/>
          </a:xfrm>
        </p:spPr>
        <p:txBody>
          <a:bodyPr>
            <a:normAutofit/>
          </a:bodyPr>
          <a:lstStyle/>
          <a:p>
            <a:r>
              <a:rPr lang="en-US" sz="4000" dirty="0">
                <a:latin typeface="Bodoni MT" panose="02070603080606020203" pitchFamily="18" charset="0"/>
              </a:rPr>
              <a:t>PROJECT TITLE</a:t>
            </a:r>
          </a:p>
        </p:txBody>
      </p:sp>
      <p:sp>
        <p:nvSpPr>
          <p:cNvPr id="3" name="Content Placeholder 2">
            <a:extLst>
              <a:ext uri="{FF2B5EF4-FFF2-40B4-BE49-F238E27FC236}">
                <a16:creationId xmlns:a16="http://schemas.microsoft.com/office/drawing/2014/main" id="{6797BDE5-A8BD-4286-8221-21664A41BD79}"/>
              </a:ext>
            </a:extLst>
          </p:cNvPr>
          <p:cNvSpPr>
            <a:spLocks noGrp="1"/>
          </p:cNvSpPr>
          <p:nvPr>
            <p:ph idx="1"/>
          </p:nvPr>
        </p:nvSpPr>
        <p:spPr>
          <a:xfrm>
            <a:off x="1427967" y="1125518"/>
            <a:ext cx="10002033" cy="5350096"/>
          </a:xfrm>
        </p:spPr>
        <p:txBody>
          <a:bodyPr>
            <a:normAutofit/>
          </a:bodyPr>
          <a:lstStyle/>
          <a:p>
            <a:pPr marL="0" indent="0">
              <a:buNone/>
            </a:pPr>
            <a:r>
              <a:rPr lang="en-US" b="0" i="0" dirty="0">
                <a:solidFill>
                  <a:schemeClr val="accent5"/>
                </a:solidFill>
                <a:effectLst/>
                <a:latin typeface="Söhne"/>
              </a:rPr>
              <a:t>"</a:t>
            </a:r>
            <a:r>
              <a:rPr lang="en-US" sz="3600" b="0" i="0" dirty="0">
                <a:solidFill>
                  <a:schemeClr val="accent5"/>
                </a:solidFill>
                <a:effectLst/>
                <a:latin typeface="Söhne"/>
              </a:rPr>
              <a:t>Artistic Creation: Unveiling AI's Brushstrokes with DCGANs"</a:t>
            </a:r>
            <a:endParaRPr lang="en-US" sz="3600" dirty="0">
              <a:solidFill>
                <a:schemeClr val="accent5"/>
              </a:solidFill>
            </a:endParaRPr>
          </a:p>
        </p:txBody>
      </p:sp>
      <p:pic>
        <p:nvPicPr>
          <p:cNvPr id="2050" name="Picture 2" descr="Unlocking Creativity: Embrace the Artistic Odyssey with AI - A Journey of  Colors, Fantasies, and infinite Imagination!">
            <a:extLst>
              <a:ext uri="{FF2B5EF4-FFF2-40B4-BE49-F238E27FC236}">
                <a16:creationId xmlns:a16="http://schemas.microsoft.com/office/drawing/2014/main" id="{9E931816-77A6-F51B-F9A9-E460CE3CF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296" y="2053232"/>
            <a:ext cx="4726814" cy="367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AI Ethics And The Quest For Self-Awareness In AI">
            <a:extLst>
              <a:ext uri="{FF2B5EF4-FFF2-40B4-BE49-F238E27FC236}">
                <a16:creationId xmlns:a16="http://schemas.microsoft.com/office/drawing/2014/main" id="{9706DE0A-1D2F-3A17-0198-7D5582D43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69" y="466321"/>
            <a:ext cx="3974168" cy="5925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6D128B2-3967-EDC1-EDE3-A124231DEB29}"/>
              </a:ext>
            </a:extLst>
          </p:cNvPr>
          <p:cNvSpPr>
            <a:spLocks noGrp="1"/>
          </p:cNvSpPr>
          <p:nvPr>
            <p:ph idx="1"/>
          </p:nvPr>
        </p:nvSpPr>
        <p:spPr>
          <a:xfrm>
            <a:off x="5336088" y="212943"/>
            <a:ext cx="6093912" cy="6178736"/>
          </a:xfrm>
        </p:spPr>
        <p:txBody>
          <a:bodyPr/>
          <a:lstStyle/>
          <a:p>
            <a:pPr marL="0" indent="0" algn="l">
              <a:buNone/>
            </a:pPr>
            <a:br>
              <a:rPr lang="en-IN" b="0" i="0" dirty="0">
                <a:solidFill>
                  <a:srgbClr val="ECECEC"/>
                </a:solidFill>
                <a:effectLst/>
                <a:latin typeface="Söhne"/>
              </a:rPr>
            </a:br>
            <a:r>
              <a:rPr lang="en-IN" b="0" i="0" dirty="0">
                <a:solidFill>
                  <a:schemeClr val="tx2">
                    <a:lumMod val="90000"/>
                    <a:lumOff val="10000"/>
                  </a:schemeClr>
                </a:solidFill>
                <a:effectLst/>
                <a:latin typeface="Söhne"/>
              </a:rPr>
              <a:t>Agenda:</a:t>
            </a:r>
          </a:p>
          <a:p>
            <a:pPr algn="l">
              <a:buFont typeface="+mj-lt"/>
              <a:buAutoNum type="arabicPeriod"/>
            </a:pPr>
            <a:r>
              <a:rPr lang="en-IN" b="0" i="0" dirty="0">
                <a:solidFill>
                  <a:schemeClr val="tx2">
                    <a:lumMod val="90000"/>
                    <a:lumOff val="10000"/>
                  </a:schemeClr>
                </a:solidFill>
                <a:effectLst/>
                <a:latin typeface="Söhne"/>
              </a:rPr>
              <a:t>Research GANs and DCGANs.</a:t>
            </a:r>
          </a:p>
          <a:p>
            <a:pPr algn="l">
              <a:buFont typeface="+mj-lt"/>
              <a:buAutoNum type="arabicPeriod"/>
            </a:pPr>
            <a:r>
              <a:rPr lang="en-IN" b="0" i="0" dirty="0">
                <a:solidFill>
                  <a:schemeClr val="tx2">
                    <a:lumMod val="90000"/>
                    <a:lumOff val="10000"/>
                  </a:schemeClr>
                </a:solidFill>
                <a:effectLst/>
                <a:latin typeface="Söhne"/>
              </a:rPr>
              <a:t>Collect and preprocess art dataset.</a:t>
            </a:r>
          </a:p>
          <a:p>
            <a:pPr algn="l">
              <a:buFont typeface="+mj-lt"/>
              <a:buAutoNum type="arabicPeriod"/>
            </a:pPr>
            <a:r>
              <a:rPr lang="en-IN" b="0" i="0" dirty="0">
                <a:solidFill>
                  <a:schemeClr val="tx2">
                    <a:lumMod val="90000"/>
                    <a:lumOff val="10000"/>
                  </a:schemeClr>
                </a:solidFill>
                <a:effectLst/>
                <a:latin typeface="Söhne"/>
              </a:rPr>
              <a:t>Design DCGAN architecture.</a:t>
            </a:r>
          </a:p>
          <a:p>
            <a:pPr algn="l">
              <a:buFont typeface="+mj-lt"/>
              <a:buAutoNum type="arabicPeriod"/>
            </a:pPr>
            <a:r>
              <a:rPr lang="en-IN" b="0" i="0" dirty="0">
                <a:solidFill>
                  <a:schemeClr val="tx2">
                    <a:lumMod val="90000"/>
                    <a:lumOff val="10000"/>
                  </a:schemeClr>
                </a:solidFill>
                <a:effectLst/>
                <a:latin typeface="Söhne"/>
              </a:rPr>
              <a:t>Implement DCGAN model in TensorFlow/</a:t>
            </a:r>
            <a:r>
              <a:rPr lang="en-IN" b="0" i="0" dirty="0" err="1">
                <a:solidFill>
                  <a:schemeClr val="tx2">
                    <a:lumMod val="90000"/>
                    <a:lumOff val="10000"/>
                  </a:schemeClr>
                </a:solidFill>
                <a:effectLst/>
                <a:latin typeface="Söhne"/>
              </a:rPr>
              <a:t>PyTorch</a:t>
            </a:r>
            <a:r>
              <a:rPr lang="en-IN" b="0" i="0" dirty="0">
                <a:solidFill>
                  <a:schemeClr val="tx2">
                    <a:lumMod val="90000"/>
                    <a:lumOff val="10000"/>
                  </a:schemeClr>
                </a:solidFill>
                <a:effectLst/>
                <a:latin typeface="Söhne"/>
              </a:rPr>
              <a:t>.</a:t>
            </a:r>
          </a:p>
          <a:p>
            <a:pPr algn="l">
              <a:buFont typeface="+mj-lt"/>
              <a:buAutoNum type="arabicPeriod"/>
            </a:pPr>
            <a:r>
              <a:rPr lang="en-IN" b="0" i="0" dirty="0">
                <a:solidFill>
                  <a:schemeClr val="tx2">
                    <a:lumMod val="90000"/>
                    <a:lumOff val="10000"/>
                  </a:schemeClr>
                </a:solidFill>
                <a:effectLst/>
                <a:latin typeface="Söhne"/>
              </a:rPr>
              <a:t>Train model on dataset, optimizing hyperparameters.</a:t>
            </a:r>
          </a:p>
          <a:p>
            <a:pPr algn="l">
              <a:buFont typeface="+mj-lt"/>
              <a:buAutoNum type="arabicPeriod"/>
            </a:pPr>
            <a:r>
              <a:rPr lang="en-IN" b="0" i="0" dirty="0">
                <a:solidFill>
                  <a:schemeClr val="tx2">
                    <a:lumMod val="90000"/>
                    <a:lumOff val="10000"/>
                  </a:schemeClr>
                </a:solidFill>
                <a:effectLst/>
                <a:latin typeface="Söhne"/>
              </a:rPr>
              <a:t>Evaluate generated art quality using FID/IS scores.</a:t>
            </a:r>
          </a:p>
          <a:p>
            <a:pPr algn="l">
              <a:buFont typeface="+mj-lt"/>
              <a:buAutoNum type="arabicPeriod"/>
            </a:pPr>
            <a:r>
              <a:rPr lang="en-IN" b="0" i="0" dirty="0">
                <a:solidFill>
                  <a:schemeClr val="tx2">
                    <a:lumMod val="90000"/>
                    <a:lumOff val="10000"/>
                  </a:schemeClr>
                </a:solidFill>
                <a:effectLst/>
                <a:latin typeface="Söhne"/>
              </a:rPr>
              <a:t>Test model performance on unseen data.</a:t>
            </a:r>
          </a:p>
          <a:p>
            <a:pPr algn="l">
              <a:buFont typeface="+mj-lt"/>
              <a:buAutoNum type="arabicPeriod"/>
            </a:pPr>
            <a:r>
              <a:rPr lang="en-IN" b="0" i="0" dirty="0">
                <a:solidFill>
                  <a:schemeClr val="tx2">
                    <a:lumMod val="90000"/>
                    <a:lumOff val="10000"/>
                  </a:schemeClr>
                </a:solidFill>
                <a:effectLst/>
                <a:latin typeface="Söhne"/>
              </a:rPr>
              <a:t>Document project process and findings.</a:t>
            </a:r>
          </a:p>
          <a:p>
            <a:pPr algn="l">
              <a:buFont typeface="+mj-lt"/>
              <a:buAutoNum type="arabicPeriod"/>
            </a:pPr>
            <a:r>
              <a:rPr lang="en-IN" b="0" i="0" dirty="0">
                <a:solidFill>
                  <a:schemeClr val="tx2">
                    <a:lumMod val="90000"/>
                    <a:lumOff val="10000"/>
                  </a:schemeClr>
                </a:solidFill>
                <a:effectLst/>
                <a:latin typeface="Söhne"/>
              </a:rPr>
              <a:t>Prepare a detailed report and visualizations.</a:t>
            </a:r>
          </a:p>
          <a:p>
            <a:pPr algn="l">
              <a:buFont typeface="+mj-lt"/>
              <a:buAutoNum type="arabicPeriod"/>
            </a:pPr>
            <a:r>
              <a:rPr lang="en-IN" b="0" i="0" dirty="0">
                <a:solidFill>
                  <a:schemeClr val="tx2">
                    <a:lumMod val="90000"/>
                    <a:lumOff val="10000"/>
                  </a:schemeClr>
                </a:solidFill>
                <a:effectLst/>
                <a:latin typeface="Söhne"/>
              </a:rPr>
              <a:t>Present and demonstrate the AI system, soliciting feedback.</a:t>
            </a:r>
          </a:p>
          <a:p>
            <a:pPr marL="0" indent="0">
              <a:buNone/>
            </a:pPr>
            <a:endParaRPr lang="en-IN" dirty="0"/>
          </a:p>
        </p:txBody>
      </p:sp>
    </p:spTree>
    <p:extLst>
      <p:ext uri="{BB962C8B-B14F-4D97-AF65-F5344CB8AC3E}">
        <p14:creationId xmlns:p14="http://schemas.microsoft.com/office/powerpoint/2010/main" val="92198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p:txBody>
          <a:bodyPr>
            <a:normAutofit/>
          </a:bodyPr>
          <a:lstStyle/>
          <a:p>
            <a:r>
              <a:rPr lang="en-US" sz="4000" dirty="0">
                <a:latin typeface="Bodoni MT" panose="02070603080606020203" pitchFamily="18" charset="0"/>
              </a:rPr>
              <a:t>PROBLEM STATEMENT</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251678" y="1377863"/>
            <a:ext cx="10709094" cy="4501729"/>
          </a:xfrm>
        </p:spPr>
        <p:txBody>
          <a:bodyPr/>
          <a:lstStyle/>
          <a:p>
            <a:pPr marL="0" indent="0">
              <a:buNone/>
            </a:pPr>
            <a:br>
              <a:rPr lang="en-US" dirty="0">
                <a:solidFill>
                  <a:schemeClr val="accent5">
                    <a:lumMod val="50000"/>
                  </a:schemeClr>
                </a:solidFill>
              </a:rPr>
            </a:br>
            <a:r>
              <a:rPr lang="en-US" sz="2800" b="0" i="0" dirty="0">
                <a:solidFill>
                  <a:schemeClr val="accent5">
                    <a:lumMod val="50000"/>
                  </a:schemeClr>
                </a:solidFill>
                <a:effectLst/>
                <a:latin typeface="Söhne"/>
              </a:rPr>
              <a:t>Design and implement an AI system that generates art using a Deep Convolutional Generative Adversarial Network (DCGAN). The system should take a dataset of images as input and learn to create new, visually appealing art pieces in the style of the dataset. Additionally, optimize the model's hyperparameters and evaluate the generated art for realism and diversity.</a:t>
            </a:r>
            <a:endParaRPr lang="en-US" sz="2800" dirty="0">
              <a:solidFill>
                <a:schemeClr val="accent5">
                  <a:lumMod val="50000"/>
                </a:schemeClr>
              </a:solidFill>
            </a:endParaRPr>
          </a:p>
        </p:txBody>
      </p:sp>
    </p:spTree>
    <p:extLst>
      <p:ext uri="{BB962C8B-B14F-4D97-AF65-F5344CB8AC3E}">
        <p14:creationId xmlns:p14="http://schemas.microsoft.com/office/powerpoint/2010/main" val="24306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p:txBody>
          <a:bodyPr>
            <a:normAutofit/>
          </a:bodyPr>
          <a:lstStyle/>
          <a:p>
            <a:r>
              <a:rPr lang="en-US" sz="3600" b="0" i="0" dirty="0">
                <a:solidFill>
                  <a:schemeClr val="accent5">
                    <a:lumMod val="50000"/>
                  </a:schemeClr>
                </a:solidFill>
                <a:effectLst/>
                <a:latin typeface="Söhne"/>
              </a:rPr>
              <a:t>Project Overview</a:t>
            </a:r>
            <a:endParaRPr lang="en-US" sz="3600" dirty="0">
              <a:solidFill>
                <a:schemeClr val="accent5">
                  <a:lumMod val="50000"/>
                </a:schemeClr>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5E50C1E8-A3C4-4E79-8384-A72C2430432A}"/>
              </a:ext>
            </a:extLst>
          </p:cNvPr>
          <p:cNvSpPr>
            <a:spLocks noGrp="1"/>
          </p:cNvSpPr>
          <p:nvPr>
            <p:ph idx="1"/>
          </p:nvPr>
        </p:nvSpPr>
        <p:spPr>
          <a:xfrm>
            <a:off x="1251678" y="1465545"/>
            <a:ext cx="10178322" cy="4414047"/>
          </a:xfrm>
        </p:spPr>
        <p:txBody>
          <a:bodyPr>
            <a:normAutofit/>
          </a:bodyPr>
          <a:lstStyle/>
          <a:p>
            <a:pPr marL="0" indent="0" algn="l">
              <a:buNone/>
            </a:pPr>
            <a:r>
              <a:rPr lang="en-US" sz="2400" b="0" i="0" dirty="0">
                <a:solidFill>
                  <a:schemeClr val="accent2">
                    <a:lumMod val="50000"/>
                  </a:schemeClr>
                </a:solidFill>
                <a:effectLst/>
                <a:latin typeface="Söhne"/>
              </a:rPr>
              <a:t>The project aims to create an AI system leveraging Deep Convolutional Generative Adversarial Networks (DCGANs) to generate art autonomously. By harnessing the power of machine learning, the system will learn from a dataset of artistic images to produce novel and visually appealing artwork in a similar style. Through meticulous design, implementation, and optimization of the DCGAN architecture, the project endeavors to push the boundaries of AI creativity in the realm of visual arts. The generated art will undergo rigorous evaluation to ensure quality and diversity. Ultimately, this project seeks to showcase the fusion of technology and artistry, offering a glimpse into the future of AI-driven creativity.</a:t>
            </a:r>
          </a:p>
        </p:txBody>
      </p:sp>
    </p:spTree>
    <p:extLst>
      <p:ext uri="{BB962C8B-B14F-4D97-AF65-F5344CB8AC3E}">
        <p14:creationId xmlns:p14="http://schemas.microsoft.com/office/powerpoint/2010/main" val="46369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Autofit/>
          </a:bodyPr>
          <a:lstStyle/>
          <a:p>
            <a:r>
              <a:rPr lang="en-US" sz="8000" b="0" i="0" dirty="0">
                <a:solidFill>
                  <a:schemeClr val="accent5">
                    <a:lumMod val="50000"/>
                  </a:schemeClr>
                </a:solidFill>
                <a:effectLst/>
                <a:latin typeface="Söhne"/>
              </a:rPr>
              <a:t>WHO ARE THE END USERS?</a:t>
            </a:r>
            <a:endParaRPr lang="en-US" sz="8000" dirty="0">
              <a:solidFill>
                <a:schemeClr val="accent5">
                  <a:lumMod val="50000"/>
                </a:schemeClr>
              </a:solidFill>
              <a:latin typeface="Bodoni MT" panose="02070603080606020203"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B050377-B614-188B-5FFE-3DF62AA4A91B}"/>
              </a:ext>
            </a:extLst>
          </p:cNvPr>
          <p:cNvSpPr>
            <a:spLocks noGrp="1"/>
          </p:cNvSpPr>
          <p:nvPr>
            <p:ph idx="1"/>
          </p:nvPr>
        </p:nvSpPr>
        <p:spPr>
          <a:xfrm>
            <a:off x="484632" y="275573"/>
            <a:ext cx="6542469" cy="6463430"/>
          </a:xfrm>
        </p:spPr>
        <p:txBody>
          <a:bodyPr>
            <a:normAutofit fontScale="70000" lnSpcReduction="20000"/>
          </a:bodyPr>
          <a:lstStyle/>
          <a:p>
            <a:pPr algn="l"/>
            <a:br>
              <a:rPr lang="en-US" sz="2600" b="0" i="0" dirty="0">
                <a:solidFill>
                  <a:schemeClr val="accent5">
                    <a:lumMod val="50000"/>
                  </a:schemeClr>
                </a:solidFill>
                <a:effectLst/>
                <a:latin typeface="Söhne"/>
              </a:rPr>
            </a:br>
            <a:r>
              <a:rPr lang="en-US" sz="2600" b="0" i="0" dirty="0">
                <a:solidFill>
                  <a:schemeClr val="accent5">
                    <a:lumMod val="50000"/>
                  </a:schemeClr>
                </a:solidFill>
                <a:effectLst/>
                <a:latin typeface="Söhne"/>
              </a:rPr>
              <a:t>The end users of the AI system leveraging DCGANs to generate art encompass a broad spectrum of individuals and organizations. Artists seeking fresh inspiration or new artistic styles can utilize the generated art as a springboard for their own creative endeavors. Art enthusiasts, including collectors and aficionados, explore the AI-generated artwork as a novel expression of creativity, adding diversity to their collections or experiencing innovative forms of artistic expression. Researchers and academics delve into the system's capabilities to study AI's potential in the creative domain, pushing the boundaries of machine-generated art and advancing theoretical understanding.</a:t>
            </a:r>
          </a:p>
          <a:p>
            <a:pPr algn="l"/>
            <a:r>
              <a:rPr lang="en-US" sz="2600" b="0" i="0" dirty="0">
                <a:solidFill>
                  <a:schemeClr val="accent5">
                    <a:lumMod val="50000"/>
                  </a:schemeClr>
                </a:solidFill>
                <a:effectLst/>
                <a:latin typeface="Söhne"/>
              </a:rPr>
              <a:t>Educators integrate AI-generated art into their curriculum to illustrate concepts in artificial intelligence, fostering learning and exploration of cutting-edge technologies. Technology enthusiasts engage with the system for personal experimentation, exploring the intersection of technology and creativity. Additionally, commercial entities leverage the AI-generated art for various purposes, including marketing, branding, and digital content creation, capitalizing on its unique aesthetic and versatility.</a:t>
            </a:r>
          </a:p>
          <a:p>
            <a:pPr algn="l"/>
            <a:r>
              <a:rPr lang="en-US" sz="2600" b="0" i="0" dirty="0">
                <a:solidFill>
                  <a:schemeClr val="accent5">
                    <a:lumMod val="50000"/>
                  </a:schemeClr>
                </a:solidFill>
                <a:effectLst/>
                <a:latin typeface="Söhne"/>
              </a:rPr>
              <a:t>Overall, the AI system's users span across artistic, academic, educational, hobbyist, and commercial domains, each finding value in the generated art for different reasons, whether it be inspiration, exploration, learning, experimentation, or commercial gain.</a:t>
            </a:r>
          </a:p>
          <a:p>
            <a:pPr marL="0" indent="0">
              <a:buNone/>
            </a:pPr>
            <a:endParaRPr lang="en-IN" dirty="0"/>
          </a:p>
        </p:txBody>
      </p:sp>
    </p:spTree>
    <p:extLst>
      <p:ext uri="{BB962C8B-B14F-4D97-AF65-F5344CB8AC3E}">
        <p14:creationId xmlns:p14="http://schemas.microsoft.com/office/powerpoint/2010/main" val="206721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183-98AF-438D-AC1C-0AF4CC28DBD3}"/>
              </a:ext>
            </a:extLst>
          </p:cNvPr>
          <p:cNvSpPr>
            <a:spLocks noGrp="1"/>
          </p:cNvSpPr>
          <p:nvPr>
            <p:ph type="title"/>
          </p:nvPr>
        </p:nvSpPr>
        <p:spPr>
          <a:xfrm>
            <a:off x="1251678" y="382385"/>
            <a:ext cx="10178322" cy="795062"/>
          </a:xfrm>
        </p:spPr>
        <p:txBody>
          <a:bodyPr>
            <a:noAutofit/>
          </a:bodyPr>
          <a:lstStyle/>
          <a:p>
            <a:r>
              <a:rPr lang="en-IN" sz="4400" b="1" i="0" dirty="0">
                <a:solidFill>
                  <a:schemeClr val="accent5">
                    <a:lumMod val="50000"/>
                  </a:schemeClr>
                </a:solidFill>
                <a:effectLst/>
                <a:latin typeface="Söhne"/>
              </a:rPr>
              <a:t>Solution and Value Proposition:</a:t>
            </a:r>
            <a:endParaRPr lang="en-US" sz="4400" b="1" dirty="0">
              <a:solidFill>
                <a:schemeClr val="accent5">
                  <a:lumMod val="50000"/>
                </a:schemeClr>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1591ED45-72A6-42D8-9A05-3FA6D37BEF73}"/>
              </a:ext>
            </a:extLst>
          </p:cNvPr>
          <p:cNvSpPr>
            <a:spLocks noGrp="1"/>
          </p:cNvSpPr>
          <p:nvPr>
            <p:ph idx="1"/>
          </p:nvPr>
        </p:nvSpPr>
        <p:spPr>
          <a:xfrm>
            <a:off x="1251678" y="1177447"/>
            <a:ext cx="10178322" cy="5586608"/>
          </a:xfrm>
        </p:spPr>
        <p:txBody>
          <a:bodyPr>
            <a:normAutofit lnSpcReduction="10000"/>
          </a:bodyPr>
          <a:lstStyle/>
          <a:p>
            <a:pPr algn="l"/>
            <a:r>
              <a:rPr lang="en-US" sz="2200" b="0" i="0" dirty="0">
                <a:solidFill>
                  <a:srgbClr val="002060"/>
                </a:solidFill>
                <a:effectLst/>
                <a:latin typeface="Söhne"/>
              </a:rPr>
              <a:t>Our AI-driven solution utilizes Deep Convolutional Generative Adversarial Networks (DCGANs) to autonomously generate captivating artwork. By employing state-of-the-art machine learning techniques, our system learns from diverse datasets of artistic images to produce original pieces in various styles. Its value lies in its ability to inspire artists with fresh ideas, provide art enthusiasts with unique creations to explore, aid researchers in studying AI's creative potential, assist educators in teaching AI concepts, and support commercial entities in marketing and branding efforts. The generated artwork serves as a versatile asset across artistic, academic, educational, hobbyist, and commercial domains, offering a novel fusion of technology and creativity.</a:t>
            </a:r>
          </a:p>
          <a:p>
            <a:pPr algn="l"/>
            <a:r>
              <a:rPr lang="en-US" sz="2200" b="0" i="0" dirty="0">
                <a:solidFill>
                  <a:srgbClr val="002060"/>
                </a:solidFill>
                <a:effectLst/>
                <a:latin typeface="Söhne"/>
              </a:rPr>
              <a:t>As for the team behind this project, it consists of experienced AI researchers, machine learning engineers, and domain experts passionate about both technology and the arts. With a deep understanding of AI algorithms and artistic principles, our team is committed to delivering a cutting-edge solution that pushes the boundaries of AI-generated art while providing tangible value to a diverse range of users.</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08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761998" y="325677"/>
            <a:ext cx="5225273" cy="6150279"/>
          </a:xfrm>
        </p:spPr>
        <p:txBody>
          <a:bodyPr anchor="ctr">
            <a:normAutofit/>
          </a:bodyPr>
          <a:lstStyle/>
          <a:p>
            <a:r>
              <a:rPr lang="en-US" sz="6600" dirty="0">
                <a:solidFill>
                  <a:srgbClr val="2A1A00"/>
                </a:solidFill>
                <a:latin typeface="Castellar" panose="020A0402060406010301" pitchFamily="18" charset="0"/>
              </a:rPr>
              <a:t>THE WOW IN my SOLUTION</a:t>
            </a:r>
          </a:p>
        </p:txBody>
      </p:sp>
      <p:sp>
        <p:nvSpPr>
          <p:cNvPr id="3" name="Content Placeholder 2">
            <a:extLst>
              <a:ext uri="{FF2B5EF4-FFF2-40B4-BE49-F238E27FC236}">
                <a16:creationId xmlns:a16="http://schemas.microsoft.com/office/drawing/2014/main" id="{5CBE1F60-FB9A-4C02-94AC-E5C4C13586F5}"/>
              </a:ext>
            </a:extLst>
          </p:cNvPr>
          <p:cNvSpPr>
            <a:spLocks noGrp="1"/>
          </p:cNvSpPr>
          <p:nvPr>
            <p:ph idx="1"/>
          </p:nvPr>
        </p:nvSpPr>
        <p:spPr>
          <a:xfrm>
            <a:off x="6749271" y="450937"/>
            <a:ext cx="4680729" cy="6212910"/>
          </a:xfrm>
        </p:spPr>
        <p:txBody>
          <a:bodyPr anchor="ctr">
            <a:noAutofit/>
          </a:bodyPr>
          <a:lstStyle/>
          <a:p>
            <a:pPr marL="0" indent="0">
              <a:buNone/>
            </a:pPr>
            <a:r>
              <a:rPr lang="en-US" sz="2400" dirty="0">
                <a:solidFill>
                  <a:srgbClr val="FF0000"/>
                </a:solidFill>
                <a:latin typeface="Constantia" panose="02030602050306030303" pitchFamily="18" charset="0"/>
                <a:cs typeface="Times New Roman" panose="02020603050405020304" pitchFamily="18" charset="0"/>
              </a:rPr>
              <a:t>The "wow" factor in our solution lies in its seamless fusion of cutting-edge technology and artistic creativity.</a:t>
            </a:r>
          </a:p>
          <a:p>
            <a:pPr marL="0" indent="0">
              <a:buNone/>
            </a:pPr>
            <a:r>
              <a:rPr lang="en-US" sz="2400" b="0" i="0" dirty="0">
                <a:solidFill>
                  <a:srgbClr val="FF0000"/>
                </a:solidFill>
                <a:effectLst/>
                <a:latin typeface="Constantia" panose="02030602050306030303" pitchFamily="18" charset="0"/>
              </a:rPr>
              <a:t>Using DCGANs, it crafts mesmerizing artwork, inspiring artists, captivating art enthusiasts, empowering researchers, aiding educators, and supporting commercial endeavors. With each stroke, it sparks imagination and innovation, offering a glimpse into the future of AI-driven creativity.</a:t>
            </a:r>
            <a:endParaRPr lang="en-US" sz="2400" dirty="0">
              <a:solidFill>
                <a:srgbClr val="FF0000"/>
              </a:solidFill>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25716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B89090F2-B101-458B-9AFF-27327443B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6">
            <a:extLst>
              <a:ext uri="{FF2B5EF4-FFF2-40B4-BE49-F238E27FC236}">
                <a16:creationId xmlns:a16="http://schemas.microsoft.com/office/drawing/2014/main" id="{526C103B-17BD-4B48-AB6F-0D9EF826A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8" name="Rectangle 17">
            <a:extLst>
              <a:ext uri="{FF2B5EF4-FFF2-40B4-BE49-F238E27FC236}">
                <a16:creationId xmlns:a16="http://schemas.microsoft.com/office/drawing/2014/main" id="{E9EC3243-CA25-4485-A7FE-8B0141923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9FDE41D9-7420-0EE7-EBFE-9F9EE45CB7E3}"/>
              </a:ext>
            </a:extLst>
          </p:cNvPr>
          <p:cNvSpPr>
            <a:spLocks noGrp="1"/>
          </p:cNvSpPr>
          <p:nvPr>
            <p:ph type="title"/>
          </p:nvPr>
        </p:nvSpPr>
        <p:spPr>
          <a:xfrm>
            <a:off x="1007354" y="93826"/>
            <a:ext cx="10334897" cy="6849767"/>
          </a:xfrm>
        </p:spPr>
        <p:txBody>
          <a:bodyPr>
            <a:noAutofit/>
          </a:bodyPr>
          <a:lstStyle/>
          <a:p>
            <a:pPr>
              <a:lnSpc>
                <a:spcPct val="107000"/>
              </a:lnSpc>
              <a:spcAft>
                <a:spcPts val="800"/>
              </a:spcAft>
            </a:pPr>
            <a:r>
              <a:rPr lang="en-IN" sz="2400" dirty="0">
                <a:solidFill>
                  <a:srgbClr val="FF0000"/>
                </a:solidFill>
                <a:latin typeface="Britannic Bold" panose="020B0903060703020204" pitchFamily="34" charset="0"/>
              </a:rPr>
              <a:t>MODELLING</a:t>
            </a:r>
            <a:br>
              <a:rPr lang="en-US" sz="1200" dirty="0">
                <a:solidFill>
                  <a:srgbClr val="FF0000"/>
                </a:solidFill>
              </a:rPr>
            </a:b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2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 Data Collection and Preprocessing:</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Gather diverse artistic images and preprocess them for consistency.</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2. Model Architecture Design:</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Design DCGAN architecture and implement generator/discriminator networks.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3. Training:</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Train DCGAN on </a:t>
            </a:r>
            <a:r>
              <a:rPr lang="en-IN" sz="1100" kern="0" dirty="0">
                <a:effectLst/>
                <a:latin typeface="Times New Roman" panose="02020603050405020304" pitchFamily="18" charset="0"/>
                <a:ea typeface="Times New Roman" panose="02020603050405020304" pitchFamily="18" charset="0"/>
                <a:cs typeface="Times New Roman" panose="02020603050405020304" pitchFamily="18" charset="0"/>
              </a:rPr>
              <a:t>preliminary</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dataset, optimizing hyperparameters for efficiency.</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4. Evaluation:</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Assess generated artwork quality using metrics like FID and IS scores, validate against a test dataset.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5. Hyperparameter Tuning:</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Fine-tune hyperparameters through experimentation to enhance performance.</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6. Documentation and Reporting:</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Document the entire process and prepare a comprehensive report.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7. Presentation and Demonstration:</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Present AI-generated artwork, methodology, and outcomes, demonstrate capabilities.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8. Feedback and Iteration:</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Gather feedback and iterate on model and process for improvement.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9. Deployment:</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Deploy trained model in a production environment if applicable, ensuring scalability and reliability.</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 Maintenance and Updates: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Monitor performance, address issues, and update model periodically for relevance.</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200" dirty="0">
              <a:solidFill>
                <a:srgbClr val="FF0000"/>
              </a:solidFill>
            </a:endParaRPr>
          </a:p>
        </p:txBody>
      </p:sp>
      <p:sp>
        <p:nvSpPr>
          <p:cNvPr id="11" name="Rectangle 2">
            <a:extLst>
              <a:ext uri="{FF2B5EF4-FFF2-40B4-BE49-F238E27FC236}">
                <a16:creationId xmlns:a16="http://schemas.microsoft.com/office/drawing/2014/main" id="{D880661F-8C3C-5173-E76F-B03D0967C344}"/>
              </a:ext>
            </a:extLst>
          </p:cNvPr>
          <p:cNvSpPr>
            <a:spLocks noChangeArrowheads="1"/>
          </p:cNvSpPr>
          <p:nvPr/>
        </p:nvSpPr>
        <p:spPr bwMode="auto">
          <a:xfrm>
            <a:off x="-364690" y="-110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preliminary</a:t>
            </a:r>
          </a:p>
        </p:txBody>
      </p:sp>
    </p:spTree>
    <p:extLst>
      <p:ext uri="{BB962C8B-B14F-4D97-AF65-F5344CB8AC3E}">
        <p14:creationId xmlns:p14="http://schemas.microsoft.com/office/powerpoint/2010/main" val="16305701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58</TotalTime>
  <Words>1133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Bodoni MT</vt:lpstr>
      <vt:lpstr>Britannic Bold</vt:lpstr>
      <vt:lpstr>Calibri</vt:lpstr>
      <vt:lpstr>Castellar</vt:lpstr>
      <vt:lpstr>Constantia</vt:lpstr>
      <vt:lpstr>Gill Sans MT</vt:lpstr>
      <vt:lpstr>Google Sans</vt:lpstr>
      <vt:lpstr>Impact</vt:lpstr>
      <vt:lpstr>Montserrat</vt:lpstr>
      <vt:lpstr>Söhne</vt:lpstr>
      <vt:lpstr>Times New Roman</vt:lpstr>
      <vt:lpstr>Badge</vt:lpstr>
      <vt:lpstr>HERLIN NAAN MUDHALVAN   Generative AI </vt:lpstr>
      <vt:lpstr>PROJECT TITLE</vt:lpstr>
      <vt:lpstr>PowerPoint Presentation</vt:lpstr>
      <vt:lpstr>PROBLEM STATEMENT</vt:lpstr>
      <vt:lpstr>Project Overview</vt:lpstr>
      <vt:lpstr>WHO ARE THE END USERS?</vt:lpstr>
      <vt:lpstr>Solution and Value Proposition:</vt:lpstr>
      <vt:lpstr>THE WOW IN my SOLUTION</vt:lpstr>
      <vt:lpstr>MODELLING   1. Data Collection and Preprocessing:    Gather diverse artistic images and preprocess them for consistency.   2. Model Architecture Design:    Design DCGAN architecture and implement generator/discriminator networks.   3. Training:    Train DCGAN on preliminary dataset, optimizing hyperparameters for efficiency.   4. Evaluation:    Assess generated artwork quality using metrics like FID and IS scores, validate against a test dataset.   5. Hyperparameter Tuning:    Fine-tune hyperparameters through experimentation to enhance performance.   6. Documentation and Reporting:    Document the entire process and prepare a comprehensive report.   7. Presentation and Demonstration:    Present AI-generated artwork, methodology, and outcomes, demonstrate capabilities.   8. Feedback and Iteration:    Gather feedback and iterate on model and process for improvement.   9. Deployment:    Deploy trained model in a production environment if applicable, ensuring scalability and reliability.   10. Maintenance and Updates:     Monitor performance, address issues, and update model periodically for relevance.  </vt:lpstr>
      <vt:lpstr>Slide Tite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HERLIN NAAN MUDHALVAN   Generative AI </dc:title>
  <dc:creator>herlin collins</dc:creator>
  <cp:lastModifiedBy>herlin collins</cp:lastModifiedBy>
  <cp:revision>1</cp:revision>
  <dcterms:created xsi:type="dcterms:W3CDTF">2024-03-29T00:29:51Z</dcterms:created>
  <dcterms:modified xsi:type="dcterms:W3CDTF">2024-03-29T01:28:12Z</dcterms:modified>
</cp:coreProperties>
</file>