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8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21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22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23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12192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1pPr>
    <a:lvl2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2pPr>
    <a:lvl3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3pPr>
    <a:lvl4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4pPr>
    <a:lvl5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5pPr>
    <a:lvl6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6pPr>
    <a:lvl7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7pPr>
    <a:lvl8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8pPr>
    <a:lvl9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 snapToGrid="0">
      <p:cViewPr varScale="1">
        <p:scale>
          <a:sx n="84" d="100"/>
          <a:sy n="84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1143225" y="685800"/>
            <a:ext cx="4572225" cy="3429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9525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8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pPr marL="457200" indent="-298450">
              <a:spcBef>
                <a:spcPts val="0"/>
              </a:spcBef>
              <a:spcAft>
                <a:spcPts val="0"/>
              </a:spcAft>
              <a:buSzPts val="1100"/>
              <a:buFont typeface="Droid Sans"/>
              <a:buChar char="●"/>
            </a:pP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209855920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1pPr>
    <a:lvl2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2pPr>
    <a:lvl3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3pPr>
    <a:lvl4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4pPr>
    <a:lvl5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5pPr>
    <a:lvl6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6pPr>
    <a:lvl7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7pPr>
    <a:lvl8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8pPr>
    <a:lvl9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7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381000" y="685800"/>
            <a:ext cx="6096000" cy="3429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2040120689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58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1143225" y="685800"/>
            <a:ext cx="4572225" cy="3429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009622145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62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1143225" y="685800"/>
            <a:ext cx="4572225" cy="3429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718946333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66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1143225" y="685800"/>
            <a:ext cx="4572225" cy="3429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767804456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7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1143225" y="685800"/>
            <a:ext cx="4572225" cy="3429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870625747"/>
      </p:ext>
    </p:extLst>
  </p:cSld>
  <p:clrMapOvr>
    <a:masterClrMapping/>
  </p:clrMapOvr>
</p:notes>
</file>

<file path=ppt/notesSlides/notesSlide1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74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1143225" y="685800"/>
            <a:ext cx="4572225" cy="3429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713831251"/>
      </p:ext>
    </p:extLst>
  </p:cSld>
  <p:clrMapOvr>
    <a:masterClrMapping/>
  </p:clrMapOvr>
</p:notes>
</file>

<file path=ppt/notesSlides/notesSlide1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78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1143225" y="685800"/>
            <a:ext cx="4572225" cy="3429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824287303"/>
      </p:ext>
    </p:extLst>
  </p:cSld>
  <p:clrMapOvr>
    <a:masterClrMapping/>
  </p:clrMapOvr>
</p:notes>
</file>

<file path=ppt/notesSlides/notesSlide1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83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1143225" y="685800"/>
            <a:ext cx="4572225" cy="3429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310055549"/>
      </p:ext>
    </p:extLst>
  </p:cSld>
  <p:clrMapOvr>
    <a:masterClrMapping/>
  </p:clrMapOvr>
</p:notes>
</file>

<file path=ppt/notesSlides/notesSlide1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87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1143225" y="685800"/>
            <a:ext cx="4572225" cy="3429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698148003"/>
      </p:ext>
    </p:extLst>
  </p:cSld>
  <p:clrMapOvr>
    <a:masterClrMapping/>
  </p:clrMapOvr>
</p:notes>
</file>

<file path=ppt/notesSlides/notesSlide1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91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1143225" y="685800"/>
            <a:ext cx="4572225" cy="3429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768152988"/>
      </p:ext>
    </p:extLst>
  </p:cSld>
  <p:clrMapOvr>
    <a:masterClrMapping/>
  </p:clrMapOvr>
</p:notes>
</file>

<file path=ppt/notesSlides/notesSlide1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95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1143225" y="685800"/>
            <a:ext cx="4572225" cy="3429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304218216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24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1143225" y="685800"/>
            <a:ext cx="4572225" cy="3429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847511224"/>
      </p:ext>
    </p:extLst>
  </p:cSld>
  <p:clrMapOvr>
    <a:masterClrMapping/>
  </p:clrMapOvr>
</p:notes>
</file>

<file path=ppt/notesSlides/notesSlide2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9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1143225" y="685800"/>
            <a:ext cx="4572225" cy="3429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956059017"/>
      </p:ext>
    </p:extLst>
  </p:cSld>
  <p:clrMapOvr>
    <a:masterClrMapping/>
  </p:clrMapOvr>
</p:notes>
</file>

<file path=ppt/notesSlides/notesSlide2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03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1143225" y="685800"/>
            <a:ext cx="4572225" cy="3429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857426442"/>
      </p:ext>
    </p:extLst>
  </p:cSld>
  <p:clrMapOvr>
    <a:masterClrMapping/>
  </p:clrMapOvr>
</p:notes>
</file>

<file path=ppt/notesSlides/notesSlide2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07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1143225" y="685800"/>
            <a:ext cx="4572225" cy="3429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261783045"/>
      </p:ext>
    </p:extLst>
  </p:cSld>
  <p:clrMapOvr>
    <a:masterClrMapping/>
  </p:clrMapOvr>
</p:notes>
</file>

<file path=ppt/notesSlides/notesSlide2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1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1143225" y="685800"/>
            <a:ext cx="4572225" cy="3429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268048670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28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1143225" y="685800"/>
            <a:ext cx="4572225" cy="3429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98269601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32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1143225" y="685800"/>
            <a:ext cx="4572225" cy="3429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353167595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38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1143225" y="685800"/>
            <a:ext cx="4572225" cy="3429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368068647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42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1143225" y="685800"/>
            <a:ext cx="4572225" cy="3429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547354815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46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1143225" y="685800"/>
            <a:ext cx="4572225" cy="3429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74405948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5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1143225" y="685800"/>
            <a:ext cx="4572225" cy="3429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595197455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54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1143225" y="685800"/>
            <a:ext cx="4572225" cy="3429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741270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ctrTitle"/>
          </p:nvPr>
        </p:nvSpPr>
        <p:spPr>
          <a:xfrm rot="0">
            <a:off x="1524000" y="1122363"/>
            <a:ext cx="9144000" cy="23876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60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10" name="文本框"/>
          <p:cNvSpPr>
            <a:spLocks noGrp="1"/>
          </p:cNvSpPr>
          <p:nvPr>
            <p:ph type="subTitle" idx="1"/>
          </p:nvPr>
        </p:nvSpPr>
        <p:spPr>
          <a:xfrm rot="0">
            <a:off x="1524000" y="3602038"/>
            <a:ext cx="9144000" cy="1655762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2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11" name="文本框"/>
          <p:cNvSpPr>
            <a:spLocks noGrp="1"/>
          </p:cNvSpPr>
          <p:nvPr>
            <p:ph type="dt" idx="10"/>
          </p:nvPr>
        </p:nvSpPr>
        <p:spPr>
          <a:xfrm rot="0">
            <a:off x="838200" y="6356349"/>
            <a:ext cx="2743200" cy="365125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b="0" i="0" u="none" strike="noStrike" kern="0" cap="none" spc="0" baseline="0">
              <a:solidFill>
                <a:srgbClr val="888888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2" name="文本框"/>
          <p:cNvSpPr>
            <a:spLocks noGrp="1"/>
          </p:cNvSpPr>
          <p:nvPr>
            <p:ph type="ftr"/>
          </p:nvPr>
        </p:nvSpPr>
        <p:spPr>
          <a:xfrm rot="0">
            <a:off x="4038600" y="6356349"/>
            <a:ext cx="4114800" cy="365125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b="0" i="0" u="none" strike="noStrike" kern="0" cap="none" spc="0" baseline="0">
              <a:solidFill>
                <a:srgbClr val="888888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sldNum"/>
          </p:nvPr>
        </p:nvSpPr>
        <p:spPr>
          <a:xfrm rot="0">
            <a:off x="8610600" y="6356349"/>
            <a:ext cx="2743200" cy="365125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ctr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rgbClr val="888888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&lt;#&gt;</a:t>
            </a:fld>
            <a:endParaRPr lang="zh-CN" altLang="en-US" sz="1200" b="0" i="0" u="none" strike="noStrike" kern="0" cap="none" spc="0" baseline="0">
              <a:solidFill>
                <a:srgbClr val="888888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53206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606251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942246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rgbClr val="FFFFFF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838200" y="6356349"/>
            <a:ext cx="27432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91425" tIns="45700" rIns="91425" bIns="4570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b="0" i="0" u="none" strike="noStrike" cap="none">
              <a:solidFill>
                <a:srgbClr val="888888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9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4038600" y="6356349"/>
            <a:ext cx="41148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91425" tIns="45700" rIns="91425" bIns="4570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ctr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b="0" i="0" u="none" strike="noStrike" cap="none">
              <a:solidFill>
                <a:srgbClr val="888888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20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8610600" y="6356349"/>
            <a:ext cx="27432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91425" tIns="45700" rIns="91425" bIns="4570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r">
              <a:spcBef>
                <a:spcPts val="0"/>
              </a:spcBef>
              <a:spcAft>
                <a:spcPts val="0"/>
              </a:spcAft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rgbClr val="888888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&lt;#&gt;</a:t>
            </a:fld>
            <a:endParaRPr lang="zh-CN" altLang="en-US" sz="1200" b="0" i="0" u="none" strike="noStrike" cap="none">
              <a:solidFill>
                <a:srgbClr val="888888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080887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380987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063198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500682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373008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847379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322029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801897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828741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 rot="0">
            <a:off x="838200" y="365124"/>
            <a:ext cx="10515600" cy="1325562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ctr" anchorCtr="0">
            <a:prstTxWarp prst="textNoShape"/>
          </a:bodyPr>
          <a:lstStyle/>
          <a:p>
            <a: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4400" b="0" i="0" u="none" strike="noStrike" cap="none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 rot="0">
            <a:off x="838200" y="1825625"/>
            <a:ext cx="10515600" cy="435133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pPr marL="45720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itchFamily="0" charset="0"/>
              <a:buChar char="•"/>
            </a:pPr>
            <a:endParaRPr lang="zh-CN" altLang="en-US" sz="2800" b="0" i="0" u="none" strike="noStrike" cap="none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dt" idx="10"/>
          </p:nvPr>
        </p:nvSpPr>
        <p:spPr>
          <a:xfrm rot="0">
            <a:off x="838200" y="6356349"/>
            <a:ext cx="2743200" cy="365125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ctr" anchorCtr="0">
            <a:prstTxWarp prst="textNoShape"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b="0" i="0" u="none" strike="noStrike" cap="none">
              <a:solidFill>
                <a:srgbClr val="888888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ftr"/>
          </p:nvPr>
        </p:nvSpPr>
        <p:spPr>
          <a:xfrm rot="0">
            <a:off x="4038600" y="6356349"/>
            <a:ext cx="4114800" cy="365125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ctr" anchorCtr="0">
            <a:prstTxWarp prst="textNoShape"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b="0" i="0" u="none" strike="noStrike" cap="none">
              <a:solidFill>
                <a:srgbClr val="888888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6" name="文本框"/>
          <p:cNvSpPr>
            <a:spLocks noGrp="1"/>
          </p:cNvSpPr>
          <p:nvPr>
            <p:ph type="sldNum"/>
          </p:nvPr>
        </p:nvSpPr>
        <p:spPr>
          <a:xfrm rot="0">
            <a:off x="8610600" y="6356349"/>
            <a:ext cx="2743200" cy="365125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ctr" anchorCtr="0">
            <a:prstTxWarp prst="textNoShape"/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rgbClr val="888888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&lt;#&gt;</a:t>
            </a:fld>
            <a:endParaRPr lang="zh-CN" altLang="en-US" sz="1200" b="0" i="0" u="none" strike="noStrike" cap="none">
              <a:solidFill>
                <a:srgbClr val="888888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540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1pPr>
    </p:titleStyle>
    <p:bodyStyle>
      <a:lvl1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1pPr>
      <a:lvl2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2pPr>
      <a:lvl3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3pPr>
      <a:lvl4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4pPr>
      <a:lvl5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5pPr>
      <a:lvl6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6pPr>
      <a:lvl7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7pPr>
      <a:lvl8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8pPr>
      <a:lvl9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4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8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2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"/>
          <p:cNvSpPr>
            <a:spLocks noGrp="1"/>
          </p:cNvSpPr>
          <p:nvPr>
            <p:ph type="ctrTitle"/>
          </p:nvPr>
        </p:nvSpPr>
        <p:spPr>
          <a:xfrm rot="0">
            <a:off x="1524000" y="1140541"/>
            <a:ext cx="9144000" cy="101256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300" b="1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BOOK A DOCTOR USING MERN</a:t>
            </a:r>
            <a:endParaRPr lang="zh-CN" altLang="en-US" sz="4300" b="1" i="0" u="none" strike="noStrike" kern="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subTitle" idx="1"/>
          </p:nvPr>
        </p:nvSpPr>
        <p:spPr>
          <a:xfrm rot="0">
            <a:off x="3883742" y="2825288"/>
            <a:ext cx="5220928" cy="3162557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TEAM MEMBERS</a:t>
            </a:r>
            <a:endParaRPr lang="en-US" altLang="zh-CN" sz="2800" b="1" i="0" u="none" strike="noStrike" kern="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1" i="0" u="none" strike="noStrike" kern="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marL="0" indent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0" cap="none" spc="0" baseline="0">
              <a:solidFill>
                <a:srgbClr val="000000"/>
              </a:solidFill>
              <a:latin typeface="Times New Roman" pitchFamily="0" charset="0"/>
              <a:ea typeface="Arial" pitchFamily="0" charset="0"/>
              <a:cs typeface="Times New Roman" pitchFamily="0" charset="0"/>
              <a:sym typeface="Times New Roman" pitchFamily="0" charset="0"/>
            </a:endParaRPr>
          </a:p>
          <a:p>
            <a:pPr marL="0" indent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Arial" pitchFamily="0" charset="0"/>
                <a:cs typeface="Times New Roman" pitchFamily="0" charset="0"/>
                <a:sym typeface="Times New Roman" pitchFamily="0" charset="0"/>
              </a:rPr>
              <a:t>HERLIN C</a:t>
            </a:r>
            <a:endParaRPr lang="en-US" altLang="zh-CN" sz="2400" b="0" i="0" u="none" strike="noStrike" kern="0" cap="none" spc="0" baseline="0">
              <a:solidFill>
                <a:srgbClr val="000000"/>
              </a:solidFill>
              <a:latin typeface="Times New Roman" pitchFamily="0" charset="0"/>
              <a:ea typeface="Arial" pitchFamily="0" charset="0"/>
              <a:cs typeface="Times New Roman" pitchFamily="0" charset="0"/>
              <a:sym typeface="Times New Roman" pitchFamily="0" charset="0"/>
            </a:endParaRPr>
          </a:p>
          <a:p>
            <a:pPr marL="0" indent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Arial" pitchFamily="0" charset="0"/>
                <a:cs typeface="Times New Roman" pitchFamily="0" charset="0"/>
                <a:sym typeface="Times New Roman" pitchFamily="0" charset="0"/>
              </a:rPr>
              <a:t>KARUNYA R P </a:t>
            </a:r>
            <a:endParaRPr lang="en-US" altLang="zh-CN" sz="2400" b="0" i="0" u="none" strike="noStrike" kern="0" cap="none" spc="0" baseline="0">
              <a:solidFill>
                <a:srgbClr val="000000"/>
              </a:solidFill>
              <a:latin typeface="Times New Roman" pitchFamily="0" charset="0"/>
              <a:ea typeface="Arial" pitchFamily="0" charset="0"/>
              <a:cs typeface="Times New Roman" pitchFamily="0" charset="0"/>
              <a:sym typeface="Times New Roman" pitchFamily="0" charset="0"/>
            </a:endParaRPr>
          </a:p>
          <a:p>
            <a:pPr marL="0" indent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Arial" pitchFamily="0" charset="0"/>
                <a:cs typeface="Times New Roman" pitchFamily="0" charset="0"/>
                <a:sym typeface="Times New Roman" pitchFamily="0" charset="0"/>
              </a:rPr>
              <a:t>MANISHA M A</a:t>
            </a:r>
            <a:endParaRPr lang="en-US" altLang="zh-CN" sz="2400" b="0" i="0" u="none" strike="noStrike" kern="0" cap="none" spc="0" baseline="0">
              <a:solidFill>
                <a:srgbClr val="000000"/>
              </a:solidFill>
              <a:latin typeface="Times New Roman" pitchFamily="0" charset="0"/>
              <a:ea typeface="Arial" pitchFamily="0" charset="0"/>
              <a:cs typeface="Times New Roman" pitchFamily="0" charset="0"/>
              <a:sym typeface="Times New Roman" pitchFamily="0" charset="0"/>
            </a:endParaRPr>
          </a:p>
          <a:p>
            <a:pPr marL="0" indent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Arial" pitchFamily="0" charset="0"/>
                <a:cs typeface="Times New Roman" pitchFamily="0" charset="0"/>
                <a:sym typeface="Times New Roman" pitchFamily="0" charset="0"/>
              </a:rPr>
              <a:t>JANANI I</a:t>
            </a:r>
            <a:endParaRPr lang="zh-CN" altLang="en-US" sz="20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113" name="文本框"/>
          <p:cNvSpPr txBox="1">
            <a:spLocks/>
          </p:cNvSpPr>
          <p:nvPr/>
        </p:nvSpPr>
        <p:spPr>
          <a:xfrm rot="0">
            <a:off x="5471802" y="2807111"/>
            <a:ext cx="1257280" cy="3009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116" name="文本框"/>
          <p:cNvSpPr txBox="1">
            <a:spLocks/>
          </p:cNvSpPr>
          <p:nvPr/>
        </p:nvSpPr>
        <p:spPr>
          <a:xfrm rot="21587826">
            <a:off x="3638487" y="5359646"/>
            <a:ext cx="3146252" cy="4248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Lucida Sans"/>
              </a:rPr>
              <a:t>NEHA SHRUTHI</a:t>
            </a:r>
            <a:endParaRPr lang="zh-CN" altLang="en-US" sz="22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850998542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"/>
          <p:cNvSpPr>
            <a:spLocks/>
          </p:cNvSpPr>
          <p:nvPr/>
        </p:nvSpPr>
        <p:spPr>
          <a:xfrm rot="0">
            <a:off x="462116" y="237819"/>
            <a:ext cx="7678994" cy="707886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FLOW  DIAGRAM</a:t>
            </a:r>
            <a:endParaRPr lang="zh-CN" altLang="en-US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pic>
        <p:nvPicPr>
          <p:cNvPr id="56" name="图片" descr="Flow chart of the doctor appointment system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927122" y="1297857"/>
            <a:ext cx="7747820" cy="5322323"/>
          </a:xfrm>
          <a:prstGeom prst="rect"/>
          <a:noFill/>
          <a:ln w="12700" cmpd="sng" cap="flat">
            <a:noFill/>
            <a:prstDash val="solid"/>
            <a:round/>
          </a:ln>
        </p:spPr>
      </p:pic>
    </p:spTree>
    <p:extLst>
      <p:ext uri="{BB962C8B-B14F-4D97-AF65-F5344CB8AC3E}">
        <p14:creationId xmlns:p14="http://schemas.microsoft.com/office/powerpoint/2010/main" val="2023936000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"/>
          <p:cNvSpPr>
            <a:spLocks/>
          </p:cNvSpPr>
          <p:nvPr/>
        </p:nvSpPr>
        <p:spPr>
          <a:xfrm rot="0">
            <a:off x="521109" y="973228"/>
            <a:ext cx="11051460" cy="6740307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ctr" anchorCtr="0">
            <a:prstTxWarp prst="textNoShape"/>
            <a:spAutoFit/>
          </a:bodyPr>
          <a:lstStyle/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 pitchFamily="0" charset="0"/>
              <a:buChar char="▪"/>
            </a:pP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The frontend is built using </a:t>
            </a:r>
            <a:r>
              <a:rPr lang="en-US" altLang="zh-CN" sz="2400" b="1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React.js</a:t>
            </a: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 to create a responsive and interactive user interface.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 pitchFamily="0" charset="0"/>
              <a:buChar char="▪"/>
            </a:pPr>
            <a:r>
              <a:rPr lang="en-US" altLang="zh-CN" sz="2400" b="1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Technologies Used</a:t>
            </a: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: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              </a:t>
            </a: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React , HTML, CSS, Bootstrap. 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 pitchFamily="0" charset="0"/>
              <a:buChar char="▪"/>
            </a:pP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React components handle the appointment scheduling process and user interactions dynamically. </a:t>
            </a: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It includes components like the doctor search page, appointment booking form, and user login/signup features.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342900" indent="-1905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 pitchFamily="0" charset="0"/>
              <a:buChar char="▪"/>
            </a:pPr>
            <a:r>
              <a:rPr lang="en-US" altLang="zh-CN" sz="2400" b="1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JWT (JSON Web Tokens)</a:t>
            </a: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 is implemented to provide secure login and authentication.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 pitchFamily="0" charset="0"/>
              <a:buChar char="▪"/>
            </a:pP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Features like real-time status updates and notifications are implemented using </a:t>
            </a:r>
            <a:r>
              <a:rPr lang="en-US" altLang="zh-CN" sz="2400" b="1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React</a:t>
            </a: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's state management.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342900" indent="-1905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marL="342900" indent="-1905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marL="342900" indent="-1905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  <p:sp>
        <p:nvSpPr>
          <p:cNvPr id="60" name="矩形"/>
          <p:cNvSpPr>
            <a:spLocks/>
          </p:cNvSpPr>
          <p:nvPr/>
        </p:nvSpPr>
        <p:spPr>
          <a:xfrm rot="0">
            <a:off x="599768" y="186684"/>
            <a:ext cx="8465574" cy="707886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FRONT-END DEVELOPMENT</a:t>
            </a:r>
            <a:endParaRPr lang="zh-CN" altLang="en-US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621419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"/>
          <p:cNvSpPr>
            <a:spLocks/>
          </p:cNvSpPr>
          <p:nvPr/>
        </p:nvSpPr>
        <p:spPr>
          <a:xfrm rot="0">
            <a:off x="707923" y="395438"/>
            <a:ext cx="7590503" cy="707886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BACK-END DEVELOPMENT</a:t>
            </a:r>
            <a:endParaRPr lang="zh-CN" altLang="en-US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64" name="矩形"/>
          <p:cNvSpPr>
            <a:spLocks/>
          </p:cNvSpPr>
          <p:nvPr/>
        </p:nvSpPr>
        <p:spPr>
          <a:xfrm rot="0">
            <a:off x="707923" y="1386348"/>
            <a:ext cx="10441858" cy="526297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The backend of the </a:t>
            </a:r>
            <a:r>
              <a:rPr lang="en-US" altLang="zh-CN" sz="2400" b="1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Doctor Appointment System</a:t>
            </a: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 is built using </a:t>
            </a:r>
            <a:r>
              <a:rPr lang="en-US" altLang="zh-CN" sz="2400" b="1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Node.js</a:t>
            </a: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 and </a:t>
            </a:r>
            <a:r>
              <a:rPr lang="en-US" altLang="zh-CN" sz="2400" b="1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Express.js</a:t>
            </a: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, providing the core functionality for managing appointments, user data, and communication between the frontend and database.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API Development with Express.js</a:t>
            </a: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: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 pitchFamily="0" charset="0"/>
              <a:buChar char="▪"/>
            </a:pP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The backend follows a RESTful architecture, offering endpoints to handle requests such as appointment booking, user registration, login, and retrieving doctor information.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 pitchFamily="0" charset="0"/>
              <a:buChar char="▪"/>
            </a:pP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Endpoints are structured for operations like </a:t>
            </a:r>
            <a:r>
              <a:rPr lang="en-US" altLang="zh-CN" sz="2400" b="1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GET</a:t>
            </a: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 (fetch doctor list, appointments), </a:t>
            </a:r>
            <a:r>
              <a:rPr lang="en-US" altLang="zh-CN" sz="2400" b="1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POST</a:t>
            </a: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 (register, book appointments), </a:t>
            </a:r>
            <a:r>
              <a:rPr lang="en-US" altLang="zh-CN" sz="2400" b="1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PUT</a:t>
            </a: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 (update doctor availability), and </a:t>
            </a:r>
            <a:r>
              <a:rPr lang="en-US" altLang="zh-CN" sz="2400" b="1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DELETE</a:t>
            </a: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 (cancel appointments).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412795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矩形"/>
          <p:cNvSpPr>
            <a:spLocks/>
          </p:cNvSpPr>
          <p:nvPr/>
        </p:nvSpPr>
        <p:spPr>
          <a:xfrm rot="0">
            <a:off x="953730" y="1769803"/>
            <a:ext cx="10264876" cy="3785652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Non-blocking, Asynchronous Processing with Node.js</a:t>
            </a: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: 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 pitchFamily="0" charset="0"/>
              <a:buChar char="▪"/>
            </a:pP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Node.js uses an event-driven, non-blocking I/O model, which allows it to handle multiple client requests simultaneously without slowing down.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342900" indent="-1905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 pitchFamily="0" charset="0"/>
              <a:buChar char="▪"/>
            </a:pP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It handles the backend API calls, interacting with the database (MongoDB) to perform CRUD operations (Create, Read, Update, Delete)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342900" indent="-1905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 pitchFamily="0" charset="0"/>
              <a:buChar char="▪"/>
            </a:pP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CRUD operations  are performed for tasks like appointment booking, managing doctor availability, and user authentication.</a:t>
            </a:r>
            <a:endParaRPr lang="zh-CN" altLang="en-US" sz="2400" b="0" i="0" u="none" strike="noStrike" kern="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  <p:sp>
        <p:nvSpPr>
          <p:cNvPr id="68" name="矩形"/>
          <p:cNvSpPr>
            <a:spLocks/>
          </p:cNvSpPr>
          <p:nvPr/>
        </p:nvSpPr>
        <p:spPr>
          <a:xfrm rot="0">
            <a:off x="973393" y="631412"/>
            <a:ext cx="10137059" cy="707886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BACK-END DEVELOPMENT</a:t>
            </a:r>
            <a:endParaRPr lang="zh-CN" altLang="en-US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825897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"/>
          <p:cNvSpPr>
            <a:spLocks/>
          </p:cNvSpPr>
          <p:nvPr/>
        </p:nvSpPr>
        <p:spPr>
          <a:xfrm rot="0">
            <a:off x="752168" y="1730476"/>
            <a:ext cx="10899058" cy="3785652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Database Management (MongoDB)</a:t>
            </a: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: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 pitchFamily="0" charset="0"/>
              <a:buChar char="▪"/>
            </a:pPr>
            <a:r>
              <a:rPr lang="en-US" altLang="zh-CN" sz="2400" b="1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MongoDB</a:t>
            </a: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 is used as the NoSQL database to store data like patient profiles, doctor details, appointments, and schedules.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342900" indent="-1905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 pitchFamily="0" charset="0"/>
              <a:buChar char="▪"/>
            </a:pP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Data is organized into collections (e.g., Users, Doctors, Appointments) and handled through </a:t>
            </a:r>
            <a:r>
              <a:rPr lang="en-US" altLang="zh-CN" sz="2400" b="1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Mongoose</a:t>
            </a: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, a MongoDB ODM (Object Data Modeling) library. 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 pitchFamily="0" charset="0"/>
              <a:buChar char="▪"/>
            </a:pP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Mongoose provides schemas to validate data and ensures smooth interactions with MongoDB.</a:t>
            </a:r>
            <a:endParaRPr lang="zh-CN" altLang="en-US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72" name="矩形"/>
          <p:cNvSpPr>
            <a:spLocks/>
          </p:cNvSpPr>
          <p:nvPr/>
        </p:nvSpPr>
        <p:spPr>
          <a:xfrm rot="0">
            <a:off x="752168" y="621578"/>
            <a:ext cx="9016180" cy="707885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BACK-END DEVELOPMENT</a:t>
            </a:r>
            <a:endParaRPr lang="zh-CN" altLang="en-US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46596"/>
      </p:ext>
    </p:extLst>
  </p:cSld>
  <p:clrMapOvr>
    <a:masterClrMapping/>
  </p:clrMapOvr>
</p:sld>
</file>

<file path=ppt/slides/slide1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矩形"/>
          <p:cNvSpPr>
            <a:spLocks/>
          </p:cNvSpPr>
          <p:nvPr/>
        </p:nvSpPr>
        <p:spPr>
          <a:xfrm rot="0">
            <a:off x="707922" y="1720647"/>
            <a:ext cx="10776155" cy="4154983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 pitchFamily="0" charset="0"/>
              <a:buChar char="▪"/>
            </a:pP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The frontend (React.js) interacts with the backend through </a:t>
            </a:r>
            <a:r>
              <a:rPr lang="en-US" altLang="zh-CN" sz="2400" b="1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RESTful APIs</a:t>
            </a: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. React makes </a:t>
            </a:r>
            <a:r>
              <a:rPr lang="en-US" altLang="zh-CN" sz="2400" b="1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GET</a:t>
            </a: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 and </a:t>
            </a:r>
            <a:r>
              <a:rPr lang="en-US" altLang="zh-CN" sz="2400" b="1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POST</a:t>
            </a: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 requests to the server, which processes data and returns appropriate responses.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342900" indent="-1905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 pitchFamily="0" charset="0"/>
              <a:buChar char="▪"/>
            </a:pP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The backend communicates with </a:t>
            </a:r>
            <a:r>
              <a:rPr lang="en-US" altLang="zh-CN" sz="2400" b="1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MongoDB</a:t>
            </a: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 using </a:t>
            </a:r>
            <a:r>
              <a:rPr lang="en-US" altLang="zh-CN" sz="2400" b="1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Mongoose</a:t>
            </a: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 for managing doctor profiles, appointments, and user data. API requests fetch and update this data in real-time.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342900" indent="-1905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 pitchFamily="0" charset="0"/>
              <a:buChar char="▪"/>
            </a:pP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The backend uses </a:t>
            </a:r>
            <a:r>
              <a:rPr lang="en-US" altLang="zh-CN" sz="2400" b="1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JWT tokens</a:t>
            </a: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 for secure user authentication. When users log in or sign up, their credentials are validated, and a token is returned to allow access to protected routes.</a:t>
            </a:r>
            <a:endParaRPr lang="zh-CN" altLang="en-US" sz="2400" b="0" i="0" u="none" strike="noStrike" kern="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  <p:sp>
        <p:nvSpPr>
          <p:cNvPr id="76" name="矩形"/>
          <p:cNvSpPr>
            <a:spLocks/>
          </p:cNvSpPr>
          <p:nvPr/>
        </p:nvSpPr>
        <p:spPr>
          <a:xfrm rot="0">
            <a:off x="707922" y="716935"/>
            <a:ext cx="4168879" cy="707886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INTEGRATION</a:t>
            </a:r>
            <a:endParaRPr lang="zh-CN" altLang="en-US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15774"/>
      </p:ext>
    </p:extLst>
  </p:cSld>
  <p:clrMapOvr>
    <a:masterClrMapping/>
  </p:clrMapOvr>
</p:sld>
</file>

<file path=ppt/slides/slide1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矩形"/>
          <p:cNvSpPr>
            <a:spLocks/>
          </p:cNvSpPr>
          <p:nvPr/>
        </p:nvSpPr>
        <p:spPr>
          <a:xfrm rot="0">
            <a:off x="884903" y="218475"/>
            <a:ext cx="2192594" cy="707886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MODEL</a:t>
            </a:r>
            <a:endParaRPr lang="zh-CN" altLang="en-US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80" name="矩形"/>
          <p:cNvSpPr>
            <a:spLocks/>
          </p:cNvSpPr>
          <p:nvPr/>
        </p:nvSpPr>
        <p:spPr>
          <a:xfrm rot="0">
            <a:off x="1622323" y="1369046"/>
            <a:ext cx="6096000" cy="646331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REGISTRATION  PAGE </a:t>
            </a:r>
            <a:endParaRPr lang="zh-CN" altLang="en-US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pic>
        <p:nvPicPr>
          <p:cNvPr id="8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974266" y="2202426"/>
            <a:ext cx="8243465" cy="3727122"/>
          </a:xfrm>
          <a:prstGeom prst="rect"/>
          <a:noFill/>
          <a:ln w="12700" cmpd="sng" cap="flat">
            <a:noFill/>
            <a:prstDash val="solid"/>
            <a:round/>
          </a:ln>
        </p:spPr>
      </p:pic>
    </p:spTree>
    <p:extLst>
      <p:ext uri="{BB962C8B-B14F-4D97-AF65-F5344CB8AC3E}">
        <p14:creationId xmlns:p14="http://schemas.microsoft.com/office/powerpoint/2010/main" val="2056997564"/>
      </p:ext>
    </p:extLst>
  </p:cSld>
  <p:clrMapOvr>
    <a:masterClrMapping/>
  </p:clrMapOvr>
</p:sld>
</file>

<file path=ppt/slides/slide1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"/>
          <p:cNvSpPr>
            <a:spLocks/>
          </p:cNvSpPr>
          <p:nvPr/>
        </p:nvSpPr>
        <p:spPr>
          <a:xfrm rot="0">
            <a:off x="1288026" y="995205"/>
            <a:ext cx="6096000" cy="646331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LOGIN  PAGE </a:t>
            </a:r>
            <a:endParaRPr lang="zh-CN" altLang="en-US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pic>
        <p:nvPicPr>
          <p:cNvPr id="8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101213" y="1966452"/>
            <a:ext cx="9645444" cy="4243298"/>
          </a:xfrm>
          <a:prstGeom prst="rect"/>
          <a:noFill/>
          <a:ln w="12700" cmpd="sng" cap="flat">
            <a:noFill/>
            <a:prstDash val="solid"/>
            <a:round/>
          </a:ln>
        </p:spPr>
      </p:pic>
    </p:spTree>
    <p:extLst>
      <p:ext uri="{BB962C8B-B14F-4D97-AF65-F5344CB8AC3E}">
        <p14:creationId xmlns:p14="http://schemas.microsoft.com/office/powerpoint/2010/main" val="420256555"/>
      </p:ext>
    </p:extLst>
  </p:cSld>
  <p:clrMapOvr>
    <a:masterClrMapping/>
  </p:clrMapOvr>
</p:sld>
</file>

<file path=ppt/slides/slide1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矩形"/>
          <p:cNvSpPr>
            <a:spLocks/>
          </p:cNvSpPr>
          <p:nvPr/>
        </p:nvSpPr>
        <p:spPr>
          <a:xfrm rot="0">
            <a:off x="845573" y="390954"/>
            <a:ext cx="6096000" cy="584775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HOME PAGE</a:t>
            </a:r>
            <a:endParaRPr lang="zh-CN" altLang="en-US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pic>
        <p:nvPicPr>
          <p:cNvPr id="8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406012" y="1337186"/>
            <a:ext cx="9379976" cy="4947189"/>
          </a:xfrm>
          <a:prstGeom prst="rect"/>
          <a:noFill/>
          <a:ln w="12700" cmpd="sng" cap="flat">
            <a:noFill/>
            <a:prstDash val="solid"/>
            <a:round/>
          </a:ln>
        </p:spPr>
      </p:pic>
    </p:spTree>
    <p:extLst>
      <p:ext uri="{BB962C8B-B14F-4D97-AF65-F5344CB8AC3E}">
        <p14:creationId xmlns:p14="http://schemas.microsoft.com/office/powerpoint/2010/main" val="35162019"/>
      </p:ext>
    </p:extLst>
  </p:cSld>
  <p:clrMapOvr>
    <a:masterClrMapping/>
  </p:clrMapOvr>
</p:sld>
</file>

<file path=ppt/slides/slide1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矩形"/>
          <p:cNvSpPr>
            <a:spLocks/>
          </p:cNvSpPr>
          <p:nvPr/>
        </p:nvSpPr>
        <p:spPr>
          <a:xfrm rot="0">
            <a:off x="1209368" y="432864"/>
            <a:ext cx="6096000" cy="584774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DOCTORS  PAGE</a:t>
            </a:r>
            <a:endParaRPr lang="zh-CN" altLang="en-US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pic>
        <p:nvPicPr>
          <p:cNvPr id="9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769806" y="1435510"/>
            <a:ext cx="8809705" cy="4749262"/>
          </a:xfrm>
          <a:prstGeom prst="rect"/>
          <a:noFill/>
          <a:ln w="12700" cmpd="sng" cap="flat">
            <a:noFill/>
            <a:prstDash val="solid"/>
            <a:round/>
          </a:ln>
        </p:spPr>
      </p:pic>
    </p:spTree>
    <p:extLst>
      <p:ext uri="{BB962C8B-B14F-4D97-AF65-F5344CB8AC3E}">
        <p14:creationId xmlns:p14="http://schemas.microsoft.com/office/powerpoint/2010/main" val="621704729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"/>
          <p:cNvSpPr>
            <a:spLocks/>
          </p:cNvSpPr>
          <p:nvPr/>
        </p:nvSpPr>
        <p:spPr>
          <a:xfrm rot="0">
            <a:off x="1587730" y="1936865"/>
            <a:ext cx="9434944" cy="407284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 pitchFamily="0" charset="0"/>
              <a:buChar char="▪"/>
            </a:pP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The "Book a Doctor using MERN" project is a web application designed to simplify the process of scheduling doctor appointments online. 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342900" indent="-1905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 pitchFamily="0" charset="0"/>
              <a:buChar char="▪"/>
            </a:pP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It offers a user-friendly platform that allows patients to browse through a list of doctors, view their availability, and book appointments at their convenience. 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342900" indent="-1905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 pitchFamily="0" charset="0"/>
              <a:buChar char="▪"/>
            </a:pP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The system is built using the MERN stack (MongoDB, Express, React, Node.js),providing a robust and scalable solution for both Clients and healthcare providers. </a:t>
            </a:r>
            <a:endParaRPr lang="zh-CN" altLang="en-US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22" name="矩形"/>
          <p:cNvSpPr>
            <a:spLocks/>
          </p:cNvSpPr>
          <p:nvPr/>
        </p:nvSpPr>
        <p:spPr>
          <a:xfrm rot="0">
            <a:off x="1670857" y="767140"/>
            <a:ext cx="6097384" cy="691475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ABSTRACT</a:t>
            </a:r>
            <a:endParaRPr lang="zh-CN" altLang="en-US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94177"/>
      </p:ext>
    </p:extLst>
  </p:cSld>
  <p:clrMapOvr>
    <a:masterClrMapping/>
  </p:clrMapOvr>
</p:sld>
</file>

<file path=ppt/slides/slide2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矩形"/>
          <p:cNvSpPr>
            <a:spLocks/>
          </p:cNvSpPr>
          <p:nvPr/>
        </p:nvSpPr>
        <p:spPr>
          <a:xfrm rot="0">
            <a:off x="963561" y="572418"/>
            <a:ext cx="6096000" cy="584775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APPOINTMENT PAGE</a:t>
            </a:r>
            <a:endParaRPr lang="zh-CN" altLang="en-US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pic>
        <p:nvPicPr>
          <p:cNvPr id="9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875071" y="1632154"/>
            <a:ext cx="10343536" cy="4566218"/>
          </a:xfrm>
          <a:prstGeom prst="rect"/>
          <a:noFill/>
          <a:ln w="12700" cmpd="sng" cap="flat">
            <a:noFill/>
            <a:prstDash val="solid"/>
            <a:round/>
          </a:ln>
        </p:spPr>
      </p:pic>
    </p:spTree>
    <p:extLst>
      <p:ext uri="{BB962C8B-B14F-4D97-AF65-F5344CB8AC3E}">
        <p14:creationId xmlns:p14="http://schemas.microsoft.com/office/powerpoint/2010/main" val="618673852"/>
      </p:ext>
    </p:extLst>
  </p:cSld>
  <p:clrMapOvr>
    <a:masterClrMapping/>
  </p:clrMapOvr>
</p:sld>
</file>

<file path=ppt/slides/slide2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矩形"/>
          <p:cNvSpPr>
            <a:spLocks/>
          </p:cNvSpPr>
          <p:nvPr/>
        </p:nvSpPr>
        <p:spPr>
          <a:xfrm rot="0">
            <a:off x="1140542" y="936211"/>
            <a:ext cx="6096000" cy="646331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NOTIFICATIONS  PAGE</a:t>
            </a:r>
            <a:endParaRPr lang="zh-CN" altLang="en-US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pic>
        <p:nvPicPr>
          <p:cNvPr id="10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32154" y="1897626"/>
            <a:ext cx="9491651" cy="4296697"/>
          </a:xfrm>
          <a:prstGeom prst="rect"/>
          <a:noFill/>
          <a:ln w="12700" cmpd="sng" cap="flat">
            <a:noFill/>
            <a:prstDash val="solid"/>
            <a:round/>
          </a:ln>
        </p:spPr>
      </p:pic>
    </p:spTree>
    <p:extLst>
      <p:ext uri="{BB962C8B-B14F-4D97-AF65-F5344CB8AC3E}">
        <p14:creationId xmlns:p14="http://schemas.microsoft.com/office/powerpoint/2010/main" val="695507578"/>
      </p:ext>
    </p:extLst>
  </p:cSld>
  <p:clrMapOvr>
    <a:masterClrMapping/>
  </p:clrMapOvr>
</p:sld>
</file>

<file path=ppt/slides/slide2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矩形"/>
          <p:cNvSpPr>
            <a:spLocks/>
          </p:cNvSpPr>
          <p:nvPr/>
        </p:nvSpPr>
        <p:spPr>
          <a:xfrm rot="0">
            <a:off x="865238" y="533089"/>
            <a:ext cx="6096000" cy="707886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CONCLUSION</a:t>
            </a:r>
            <a:endParaRPr lang="zh-CN" altLang="en-US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845573" y="1984025"/>
            <a:ext cx="10500851" cy="1938992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This project “</a:t>
            </a:r>
            <a:r>
              <a:rPr lang="en-US" altLang="zh-CN" sz="2400" b="1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BOOK A DOCTOR USING MERN” </a:t>
            </a: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offers a robust solution to modernize the appointment scheduling process. It is built using scalable web technologies that enhance the patient experience and streamline doctor workflows. 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It exemplifies how the MERN stack can be used to develop responsive and efficient web applications in the healthcare sector.</a:t>
            </a:r>
            <a:endParaRPr lang="zh-CN" altLang="en-US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609756"/>
      </p:ext>
    </p:extLst>
  </p:cSld>
  <p:clrMapOvr>
    <a:masterClrMapping/>
  </p:clrMapOvr>
</p:sld>
</file>

<file path=ppt/slides/slide2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矩形"/>
          <p:cNvSpPr>
            <a:spLocks/>
          </p:cNvSpPr>
          <p:nvPr/>
        </p:nvSpPr>
        <p:spPr>
          <a:xfrm rot="0">
            <a:off x="2949677" y="2519205"/>
            <a:ext cx="6096000" cy="1015662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6000" b="1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THANK YOU</a:t>
            </a:r>
            <a:endParaRPr lang="zh-CN" altLang="en-US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786069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"/>
          <p:cNvSpPr>
            <a:spLocks/>
          </p:cNvSpPr>
          <p:nvPr/>
        </p:nvSpPr>
        <p:spPr>
          <a:xfrm rot="0">
            <a:off x="1173827" y="1979842"/>
            <a:ext cx="9844347" cy="334895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 pitchFamily="0" charset="0"/>
              <a:buChar char="▪"/>
            </a:pP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The healthcare industry has seen a significant shift towards digitalization in recent years. 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342900" indent="-1905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 pitchFamily="0" charset="0"/>
              <a:buChar char="▪"/>
            </a:pP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With the increasing demand for online services, there is a need for a platform that enables patients to book doctor appointments online. 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342900" indent="-1905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 pitchFamily="0" charset="0"/>
              <a:buChar char="▪"/>
            </a:pP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The "Book a Doctor using MERN" project aims to fill this gap by providing a user-friendly and efficient platform for patients to book doctor appointments.</a:t>
            </a:r>
            <a:endParaRPr lang="zh-CN" altLang="en-US" sz="2400" b="0" i="0" u="none" strike="noStrike" kern="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  <p:sp>
        <p:nvSpPr>
          <p:cNvPr id="26" name="矩形"/>
          <p:cNvSpPr>
            <a:spLocks/>
          </p:cNvSpPr>
          <p:nvPr/>
        </p:nvSpPr>
        <p:spPr>
          <a:xfrm rot="0">
            <a:off x="1269770" y="725577"/>
            <a:ext cx="6097384" cy="691475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INTRODUCTION</a:t>
            </a:r>
            <a:endParaRPr lang="zh-CN" altLang="en-US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133555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"/>
          <p:cNvSpPr>
            <a:spLocks/>
          </p:cNvSpPr>
          <p:nvPr/>
        </p:nvSpPr>
        <p:spPr>
          <a:xfrm rot="0">
            <a:off x="1097279" y="1547990"/>
            <a:ext cx="10274530" cy="49682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 pitchFamily="0" charset="0"/>
              <a:buChar char="▪"/>
            </a:pP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The existing system for booking doctor appointments is </a:t>
            </a: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traditional system, which is </a:t>
            </a: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manual and time-consuming. 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342900" indent="-1905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 pitchFamily="0" charset="0"/>
              <a:buChar char="▪"/>
            </a:pP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Patients have to visit the hospital or clinic in person to book an appointment, where they </a:t>
            </a: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often face long waiting times.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342900" indent="-1905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 pitchFamily="0" charset="0"/>
              <a:buChar char="▪"/>
            </a:pP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This manual process can lead to delays, miscommunication, and errors in scheduling.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342900" indent="-1905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 pitchFamily="0" charset="0"/>
              <a:buChar char="▪"/>
            </a:pP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Additionally, paper-based records can be challenging to maintain and track and some existing online systems lack interactivity and may not provide real-time availability of doctors.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30" name="矩形"/>
          <p:cNvSpPr>
            <a:spLocks/>
          </p:cNvSpPr>
          <p:nvPr/>
        </p:nvSpPr>
        <p:spPr>
          <a:xfrm rot="0">
            <a:off x="1097279" y="840104"/>
            <a:ext cx="6097384" cy="691475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EXISTING SYSTEM</a:t>
            </a:r>
            <a:endParaRPr lang="zh-CN" altLang="en-US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494394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"/>
          <p:cNvSpPr>
            <a:spLocks/>
          </p:cNvSpPr>
          <p:nvPr/>
        </p:nvSpPr>
        <p:spPr>
          <a:xfrm rot="0">
            <a:off x="1180407" y="2493577"/>
            <a:ext cx="9900457" cy="117725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User-friendly interface</a:t>
            </a: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: 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Patients can easily search for doctors by specialization, location, or availability.</a:t>
            </a:r>
            <a:endParaRPr lang="zh-CN" altLang="en-US" sz="2400" b="0" i="0" u="none" strike="noStrike" kern="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  <p:sp>
        <p:nvSpPr>
          <p:cNvPr id="34" name="矩形"/>
          <p:cNvSpPr>
            <a:spLocks/>
          </p:cNvSpPr>
          <p:nvPr/>
        </p:nvSpPr>
        <p:spPr>
          <a:xfrm rot="0">
            <a:off x="1103514" y="1598757"/>
            <a:ext cx="9900457" cy="45335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The proposed system will be built using the MERN stack</a:t>
            </a:r>
            <a:endParaRPr lang="zh-CN" altLang="en-US" sz="2400" b="0" i="0" u="none" strike="noStrike" kern="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  <p:sp>
        <p:nvSpPr>
          <p:cNvPr id="35" name="矩形"/>
          <p:cNvSpPr>
            <a:spLocks/>
          </p:cNvSpPr>
          <p:nvPr/>
        </p:nvSpPr>
        <p:spPr>
          <a:xfrm rot="0">
            <a:off x="1103514" y="676457"/>
            <a:ext cx="6097384" cy="691475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PROPOSED SYSTEM</a:t>
            </a:r>
            <a:endParaRPr lang="zh-CN" altLang="en-US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36" name="矩形"/>
          <p:cNvSpPr>
            <a:spLocks/>
          </p:cNvSpPr>
          <p:nvPr/>
        </p:nvSpPr>
        <p:spPr>
          <a:xfrm flipH="1" rot="0">
            <a:off x="1180406" y="3426793"/>
            <a:ext cx="9900457" cy="262505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ctr" anchorCtr="0">
            <a:prstTxWarp prst="textNoShape"/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Real-time scheduling</a:t>
            </a: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: 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Patients can view available time slots and book appointments in real-time.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Doctor management</a:t>
            </a: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: 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Doctors can update their schedules, view upcoming appointments, and manage availability. </a:t>
            </a:r>
            <a:endParaRPr lang="zh-CN" altLang="en-US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992968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"/>
          <p:cNvSpPr>
            <a:spLocks/>
          </p:cNvSpPr>
          <p:nvPr/>
        </p:nvSpPr>
        <p:spPr>
          <a:xfrm rot="0">
            <a:off x="1521229" y="927900"/>
            <a:ext cx="8952806" cy="117724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Data storage</a:t>
            </a: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: 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Patient and appointment data are securely stored in a MongoDB database.</a:t>
            </a:r>
            <a:endParaRPr lang="zh-CN" altLang="en-US" sz="2400" b="0" i="0" u="none" strike="noStrike" kern="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  <p:sp>
        <p:nvSpPr>
          <p:cNvPr id="40" name="矩形"/>
          <p:cNvSpPr>
            <a:spLocks/>
          </p:cNvSpPr>
          <p:nvPr/>
        </p:nvSpPr>
        <p:spPr>
          <a:xfrm rot="0">
            <a:off x="1521229" y="2261062"/>
            <a:ext cx="9052559" cy="334895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View appointment history page</a:t>
            </a: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: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The Patient can view their history of appointments made for future references.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Cancel or reschedule appointments page: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Patients can cancel or reschedule the appointments based on their availability.</a:t>
            </a:r>
            <a:endParaRPr lang="zh-CN" altLang="en-US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581499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"/>
          <p:cNvSpPr>
            <a:spLocks/>
          </p:cNvSpPr>
          <p:nvPr/>
        </p:nvSpPr>
        <p:spPr>
          <a:xfrm rot="0">
            <a:off x="884903" y="542921"/>
            <a:ext cx="7846142" cy="707886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FUTURE IMPLEMENTATIONS</a:t>
            </a:r>
            <a:endParaRPr lang="zh-CN" altLang="en-US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44" name="矩形"/>
          <p:cNvSpPr>
            <a:spLocks/>
          </p:cNvSpPr>
          <p:nvPr/>
        </p:nvSpPr>
        <p:spPr>
          <a:xfrm rot="0">
            <a:off x="3576836" y="1904716"/>
            <a:ext cx="3826855" cy="2677656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ctr" anchorCtr="0">
            <a:prstTxWarp prst="textNoShape"/>
            <a:spAutoFit/>
          </a:bodyPr>
          <a:lstStyle/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 pitchFamily="0" charset="0"/>
              <a:buChar char="▪"/>
            </a:pPr>
            <a:r>
              <a:rPr lang="en-US" altLang="zh-CN" sz="2400" b="1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Video Consultations</a:t>
            </a:r>
            <a:endParaRPr lang="en-US" altLang="zh-CN" sz="2400" b="1" i="0" u="none" strike="noStrike" kern="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marL="342900" indent="-1905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 pitchFamily="0" charset="0"/>
              <a:buChar char="▪"/>
            </a:pPr>
            <a:r>
              <a:rPr lang="en-US" altLang="zh-CN" sz="2400" b="1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Patient Medical History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342900" indent="-1905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 pitchFamily="0" charset="0"/>
              <a:buChar char="▪"/>
            </a:pPr>
            <a:r>
              <a:rPr lang="en-US" altLang="zh-CN" sz="2400" b="1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Mobile Application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342900" indent="-1905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 pitchFamily="0" charset="0"/>
              <a:buChar char="▪"/>
            </a:pPr>
            <a:r>
              <a:rPr lang="en-US" altLang="zh-CN" sz="2400" b="1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Multilingual Support</a:t>
            </a:r>
            <a:endParaRPr lang="zh-CN" altLang="en-US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832852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"/>
          <p:cNvSpPr>
            <a:spLocks/>
          </p:cNvSpPr>
          <p:nvPr/>
        </p:nvSpPr>
        <p:spPr>
          <a:xfrm rot="0">
            <a:off x="943897" y="631412"/>
            <a:ext cx="6096000" cy="707886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ER  DIAGRAM</a:t>
            </a:r>
            <a:endParaRPr lang="zh-CN" altLang="en-US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pic>
        <p:nvPicPr>
          <p:cNvPr id="4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943898" y="1339298"/>
            <a:ext cx="10717159" cy="5303550"/>
          </a:xfrm>
          <a:prstGeom prst="rect"/>
          <a:noFill/>
          <a:ln w="12700" cmpd="sng" cap="flat">
            <a:noFill/>
            <a:prstDash val="solid"/>
            <a:round/>
          </a:ln>
        </p:spPr>
      </p:pic>
    </p:spTree>
    <p:extLst>
      <p:ext uri="{BB962C8B-B14F-4D97-AF65-F5344CB8AC3E}">
        <p14:creationId xmlns:p14="http://schemas.microsoft.com/office/powerpoint/2010/main" val="1312422693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56967" y="2258725"/>
            <a:ext cx="10078065" cy="3394823"/>
          </a:xfrm>
          <a:prstGeom prst="rect"/>
          <a:noFill/>
          <a:ln w="12700" cmpd="sng" cap="flat">
            <a:noFill/>
            <a:prstDash val="solid"/>
            <a:round/>
          </a:ln>
        </p:spPr>
      </p:pic>
      <p:sp>
        <p:nvSpPr>
          <p:cNvPr id="52" name="矩形"/>
          <p:cNvSpPr>
            <a:spLocks/>
          </p:cNvSpPr>
          <p:nvPr/>
        </p:nvSpPr>
        <p:spPr>
          <a:xfrm rot="0">
            <a:off x="889818" y="722708"/>
            <a:ext cx="8391833" cy="707886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ARCHITECTURE  DIAGRAM</a:t>
            </a:r>
            <a:endParaRPr lang="zh-CN" altLang="en-US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999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E7E6E6"/>
      </a:dk2>
      <a:lt2>
        <a:srgbClr val="44546A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F3F3F3"/>
      </a:dk2>
      <a:lt2>
        <a:srgbClr val="158158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4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SHERLY PERSIS VINSTA</dc:creator>
  <cp:lastModifiedBy>root</cp:lastModifiedBy>
  <cp:revision>1</cp:revision>
  <dcterms:created xsi:type="dcterms:W3CDTF">2024-10-07T15:33:15Z</dcterms:created>
  <dcterms:modified xsi:type="dcterms:W3CDTF">2024-10-30T12:13:43Z</dcterms:modified>
</cp:coreProperties>
</file>