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4"/>
  </p:notesMasterIdLst>
  <p:handoutMasterIdLst>
    <p:handoutMasterId r:id="rId75"/>
  </p:handoutMasterIdLst>
  <p:sldIdLst>
    <p:sldId id="273" r:id="rId2"/>
    <p:sldId id="256" r:id="rId3"/>
    <p:sldId id="257" r:id="rId4"/>
    <p:sldId id="258" r:id="rId5"/>
    <p:sldId id="302" r:id="rId6"/>
    <p:sldId id="303" r:id="rId7"/>
    <p:sldId id="259" r:id="rId8"/>
    <p:sldId id="304" r:id="rId9"/>
    <p:sldId id="305" r:id="rId10"/>
    <p:sldId id="306" r:id="rId11"/>
    <p:sldId id="260" r:id="rId12"/>
    <p:sldId id="308" r:id="rId13"/>
    <p:sldId id="309" r:id="rId14"/>
    <p:sldId id="310" r:id="rId15"/>
    <p:sldId id="261" r:id="rId16"/>
    <p:sldId id="307" r:id="rId17"/>
    <p:sldId id="311" r:id="rId18"/>
    <p:sldId id="312" r:id="rId19"/>
    <p:sldId id="316" r:id="rId20"/>
    <p:sldId id="317" r:id="rId21"/>
    <p:sldId id="274" r:id="rId22"/>
    <p:sldId id="278" r:id="rId23"/>
    <p:sldId id="275" r:id="rId24"/>
    <p:sldId id="262" r:id="rId25"/>
    <p:sldId id="263" r:id="rId26"/>
    <p:sldId id="264" r:id="rId27"/>
    <p:sldId id="265" r:id="rId28"/>
    <p:sldId id="294" r:id="rId29"/>
    <p:sldId id="299" r:id="rId30"/>
    <p:sldId id="267" r:id="rId31"/>
    <p:sldId id="301" r:id="rId32"/>
    <p:sldId id="314" r:id="rId33"/>
    <p:sldId id="300" r:id="rId34"/>
    <p:sldId id="313" r:id="rId35"/>
    <p:sldId id="297" r:id="rId36"/>
    <p:sldId id="315" r:id="rId37"/>
    <p:sldId id="298" r:id="rId38"/>
    <p:sldId id="284" r:id="rId39"/>
    <p:sldId id="286" r:id="rId40"/>
    <p:sldId id="285" r:id="rId41"/>
    <p:sldId id="287" r:id="rId42"/>
    <p:sldId id="288" r:id="rId43"/>
    <p:sldId id="276" r:id="rId44"/>
    <p:sldId id="281" r:id="rId45"/>
    <p:sldId id="279" r:id="rId46"/>
    <p:sldId id="280" r:id="rId47"/>
    <p:sldId id="318" r:id="rId48"/>
    <p:sldId id="319" r:id="rId49"/>
    <p:sldId id="289" r:id="rId50"/>
    <p:sldId id="292" r:id="rId51"/>
    <p:sldId id="291" r:id="rId52"/>
    <p:sldId id="293" r:id="rId53"/>
    <p:sldId id="290" r:id="rId54"/>
    <p:sldId id="323" r:id="rId55"/>
    <p:sldId id="321" r:id="rId56"/>
    <p:sldId id="327" r:id="rId57"/>
    <p:sldId id="322" r:id="rId58"/>
    <p:sldId id="332" r:id="rId59"/>
    <p:sldId id="325" r:id="rId60"/>
    <p:sldId id="320" r:id="rId61"/>
    <p:sldId id="326" r:id="rId62"/>
    <p:sldId id="329" r:id="rId63"/>
    <p:sldId id="330" r:id="rId64"/>
    <p:sldId id="331" r:id="rId65"/>
    <p:sldId id="328" r:id="rId66"/>
    <p:sldId id="334" r:id="rId67"/>
    <p:sldId id="335" r:id="rId68"/>
    <p:sldId id="333" r:id="rId69"/>
    <p:sldId id="336" r:id="rId70"/>
    <p:sldId id="337" r:id="rId71"/>
    <p:sldId id="338" r:id="rId72"/>
    <p:sldId id="339" r:id="rId73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1" autoAdjust="0"/>
    <p:restoredTop sz="94660"/>
  </p:normalViewPr>
  <p:slideViewPr>
    <p:cSldViewPr>
      <p:cViewPr varScale="1">
        <p:scale>
          <a:sx n="38" d="100"/>
          <a:sy n="38" d="100"/>
        </p:scale>
        <p:origin x="55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4272" y="2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221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4272" y="6456221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0D76-26A5-4509-8BA0-5B84192FA0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22160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272" y="2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7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4" y="3271384"/>
            <a:ext cx="794258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21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272" y="6456221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D504-A846-4B62-A2CA-1D4BB35DB6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18465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30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7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85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9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2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0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0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9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2.png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MY" dirty="0" smtClean="0">
                <a:solidFill>
                  <a:srgbClr val="7030A0"/>
                </a:solidFill>
              </a:rPr>
              <a:t>Topic 1:</a:t>
            </a:r>
            <a:br>
              <a:rPr lang="en-MY" dirty="0" smtClean="0">
                <a:solidFill>
                  <a:srgbClr val="7030A0"/>
                </a:solidFill>
              </a:rPr>
            </a:br>
            <a:r>
              <a:rPr lang="en-MY" b="1" dirty="0" smtClean="0">
                <a:solidFill>
                  <a:srgbClr val="7030A0"/>
                </a:solidFill>
              </a:rPr>
              <a:t>PERWAKILAN NOMBOR</a:t>
            </a:r>
            <a:endParaRPr lang="en-MY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MY" sz="2800" b="1" dirty="0" smtClean="0">
                <a:solidFill>
                  <a:srgbClr val="FF0000"/>
                </a:solidFill>
              </a:rPr>
              <a:t>SISTEM NOMBOR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MY" sz="2800" b="1" dirty="0" smtClean="0">
                <a:solidFill>
                  <a:srgbClr val="FF0000"/>
                </a:solidFill>
              </a:rPr>
              <a:t>OPERASI ARITMETIK SISTEM NOMBOR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MY" sz="2800" b="1" dirty="0" smtClean="0">
                <a:solidFill>
                  <a:srgbClr val="FF0000"/>
                </a:solidFill>
              </a:rPr>
              <a:t>PENUKARAN SISTEM NOMBOR</a:t>
            </a:r>
            <a:endParaRPr lang="en-MY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4419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endParaRPr lang="en-MY" sz="2800" b="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(Binary Number)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3152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 smtClean="0"/>
              <a:t>Contoh</a:t>
            </a:r>
            <a:r>
              <a:rPr lang="en-MY" sz="2000" b="1" dirty="0" smtClean="0"/>
              <a:t> 2: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 smtClean="0"/>
              <a:t>Tuliskan</a:t>
            </a:r>
            <a:r>
              <a:rPr lang="en-MY" sz="2000" dirty="0" smtClean="0"/>
              <a:t> </a:t>
            </a:r>
            <a:r>
              <a:rPr lang="en-MY" sz="2000" dirty="0" err="1" smtClean="0"/>
              <a:t>dalam</a:t>
            </a:r>
            <a:r>
              <a:rPr lang="en-MY" sz="2000" dirty="0" smtClean="0"/>
              <a:t> </a:t>
            </a:r>
            <a:r>
              <a:rPr lang="en-MY" sz="2000" dirty="0" err="1" smtClean="0"/>
              <a:t>bentuk</a:t>
            </a:r>
            <a:r>
              <a:rPr lang="en-MY" sz="2000" dirty="0" smtClean="0"/>
              <a:t> </a:t>
            </a:r>
            <a:r>
              <a:rPr lang="en-MY" sz="2000" dirty="0" err="1" smtClean="0"/>
              <a:t>pendaraban</a:t>
            </a:r>
            <a:r>
              <a:rPr lang="en-MY" sz="2000" dirty="0" smtClean="0"/>
              <a:t> </a:t>
            </a:r>
            <a:r>
              <a:rPr lang="en-MY" sz="2000" dirty="0" err="1" smtClean="0"/>
              <a:t>bagi</a:t>
            </a:r>
            <a:r>
              <a:rPr lang="en-MY" sz="2000" dirty="0" smtClean="0"/>
              <a:t> </a:t>
            </a:r>
            <a:r>
              <a:rPr lang="en-MY" sz="2000" dirty="0" err="1" smtClean="0"/>
              <a:t>nombor</a:t>
            </a:r>
            <a:r>
              <a:rPr lang="en-MY" sz="2000" dirty="0" smtClean="0"/>
              <a:t> </a:t>
            </a:r>
            <a:r>
              <a:rPr lang="en-MY" sz="2000" dirty="0" err="1" smtClean="0"/>
              <a:t>berikut</a:t>
            </a:r>
            <a:r>
              <a:rPr lang="en-MY" sz="2000" dirty="0" smtClean="0"/>
              <a:t>.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(a)  </a:t>
            </a:r>
            <a:r>
              <a:rPr lang="en-MY" sz="2000" dirty="0" smtClean="0"/>
              <a:t>101</a:t>
            </a:r>
            <a:r>
              <a:rPr lang="en-MY" sz="1000" dirty="0" smtClean="0">
                <a:latin typeface="Arial"/>
                <a:cs typeface="Arial"/>
              </a:rPr>
              <a:t>2    </a:t>
            </a:r>
            <a:r>
              <a:rPr lang="en-MY" sz="2000" dirty="0" smtClean="0"/>
              <a:t>(b</a:t>
            </a:r>
            <a:r>
              <a:rPr lang="en-MY" sz="2000" dirty="0"/>
              <a:t>) </a:t>
            </a:r>
            <a:r>
              <a:rPr lang="en-MY" sz="2000" dirty="0" smtClean="0"/>
              <a:t>100</a:t>
            </a:r>
            <a:r>
              <a:rPr lang="en-MY" sz="1000" dirty="0" smtClean="0">
                <a:latin typeface="Arial"/>
                <a:cs typeface="Arial"/>
              </a:rPr>
              <a:t>2</a:t>
            </a:r>
            <a:r>
              <a:rPr lang="en-MY" sz="1000" dirty="0"/>
              <a:t> </a:t>
            </a:r>
            <a:r>
              <a:rPr lang="en-MY" sz="2000" dirty="0"/>
              <a:t>   (c) 1101</a:t>
            </a:r>
            <a:r>
              <a:rPr lang="en-MY" sz="1000" dirty="0">
                <a:latin typeface="Arial"/>
                <a:cs typeface="Arial"/>
              </a:rPr>
              <a:t>2</a:t>
            </a:r>
            <a:r>
              <a:rPr lang="en-MY" sz="1000" dirty="0"/>
              <a:t> </a:t>
            </a:r>
            <a:r>
              <a:rPr lang="en-MY" sz="2000" dirty="0" smtClean="0"/>
              <a:t>  (d) 1001</a:t>
            </a:r>
            <a:r>
              <a:rPr lang="en-MY" sz="1000" dirty="0" smtClean="0">
                <a:latin typeface="Arial"/>
                <a:cs typeface="Arial"/>
              </a:rPr>
              <a:t>2</a:t>
            </a:r>
            <a:r>
              <a:rPr lang="en-MY" sz="1000" dirty="0"/>
              <a:t> </a:t>
            </a:r>
            <a:r>
              <a:rPr lang="en-MY" sz="2000" dirty="0"/>
              <a:t>   </a:t>
            </a:r>
            <a:r>
              <a:rPr lang="en-MY" sz="2000" dirty="0" smtClean="0"/>
              <a:t>(e) 11111</a:t>
            </a:r>
            <a:r>
              <a:rPr lang="en-MY" sz="1000" dirty="0" smtClean="0">
                <a:latin typeface="Arial"/>
                <a:cs typeface="Arial"/>
              </a:rPr>
              <a:t>2</a:t>
            </a:r>
            <a:r>
              <a:rPr lang="en-MY" sz="1000" dirty="0"/>
              <a:t> </a:t>
            </a:r>
            <a:endParaRPr lang="en-MY" sz="2000" dirty="0"/>
          </a:p>
          <a:p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 smtClean="0"/>
              <a:t>pendaraban</a:t>
            </a:r>
            <a:r>
              <a:rPr lang="en-MY" sz="2000" b="1" dirty="0" smtClean="0"/>
              <a:t> </a:t>
            </a:r>
            <a:r>
              <a:rPr lang="en-MY" sz="2000" dirty="0" smtClean="0"/>
              <a:t>= </a:t>
            </a: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  <a:endParaRPr lang="en-MY" sz="2000" dirty="0" smtClean="0"/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(c)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  <a:endParaRPr lang="en-MY" sz="2000" dirty="0" smtClean="0"/>
          </a:p>
          <a:p>
            <a:endParaRPr lang="en-MY" sz="2000" b="1" dirty="0"/>
          </a:p>
          <a:p>
            <a:r>
              <a:rPr lang="en-MY" sz="2000" b="1" dirty="0" smtClean="0"/>
              <a:t>(d)</a:t>
            </a:r>
            <a:r>
              <a:rPr lang="en-MY" sz="2000" b="1" dirty="0"/>
              <a:t>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  <a:endParaRPr lang="en-MY" sz="2000" dirty="0" smtClean="0"/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 smtClean="0"/>
              <a:t>(e)</a:t>
            </a:r>
            <a:r>
              <a:rPr lang="en-MY" sz="2000" b="1" dirty="0"/>
              <a:t>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4114800" y="3962400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4114800" y="4656153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4114800" y="5270110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>
                <a:solidFill>
                  <a:srgbClr val="C00000"/>
                </a:solidFill>
                <a:latin typeface="Arial"/>
                <a:cs typeface="Arial"/>
              </a:rPr>
              <a:t> 1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4114800" y="5884067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2</a:t>
            </a:r>
            <a:r>
              <a:rPr lang="en-MY" sz="1725" spc="-32" baseline="30248" dirty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2</a:t>
            </a:r>
            <a:r>
              <a:rPr lang="en-MY" sz="1725" spc="-32" baseline="30248" dirty="0">
                <a:solidFill>
                  <a:srgbClr val="C00000"/>
                </a:solidFill>
                <a:latin typeface="Arial"/>
                <a:cs typeface="Arial"/>
              </a:rPr>
              <a:t>2 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 x 2</a:t>
            </a:r>
            <a:r>
              <a:rPr lang="en-MY" sz="1725" spc="-32" baseline="30248" dirty="0">
                <a:solidFill>
                  <a:srgbClr val="C00000"/>
                </a:solidFill>
                <a:latin typeface="Arial"/>
                <a:cs typeface="Arial"/>
              </a:rPr>
              <a:t>1 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2</a:t>
            </a:r>
            <a:r>
              <a:rPr lang="en-MY" sz="1725" spc="-32" baseline="30248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4114800" y="6498025"/>
            <a:ext cx="4876800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4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2</a:t>
            </a:r>
            <a:r>
              <a:rPr lang="en-MY" sz="1725" spc="-32" baseline="30248" dirty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2</a:t>
            </a:r>
            <a:r>
              <a:rPr lang="en-MY" sz="1725" spc="-32" baseline="30248" dirty="0">
                <a:solidFill>
                  <a:srgbClr val="C00000"/>
                </a:solidFill>
                <a:latin typeface="Arial"/>
                <a:cs typeface="Arial"/>
              </a:rPr>
              <a:t>2 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2</a:t>
            </a:r>
            <a:r>
              <a:rPr lang="en-MY" sz="1725" spc="-32" baseline="30248" dirty="0">
                <a:solidFill>
                  <a:srgbClr val="C00000"/>
                </a:solidFill>
                <a:latin typeface="Arial"/>
                <a:cs typeface="Arial"/>
              </a:rPr>
              <a:t>1 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2</a:t>
            </a:r>
            <a:r>
              <a:rPr lang="en-MY" sz="1725" spc="-32" baseline="30248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0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356362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Octal</a:t>
            </a:r>
            <a:endParaRPr lang="en-MY" sz="3600" b="1" spc="-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(Octal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Number)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90"/>
            <a:ext cx="7235228" cy="89153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Terdiri daripada 8 angka iaitu 0, 1, 2, 3, 4, 5, 6, 7. Ia merupakan</a:t>
            </a:r>
            <a:endParaRPr sz="2000" dirty="0">
              <a:latin typeface="Arial"/>
              <a:cs typeface="Arial"/>
            </a:endParaRPr>
          </a:p>
          <a:p>
            <a:pPr marL="12700" marR="38100">
              <a:lnSpc>
                <a:spcPts val="2160"/>
              </a:lnSpc>
              <a:spcBef>
                <a:spcPts val="0"/>
              </a:spcBef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nombor ‘Asas 8’.</a:t>
            </a:r>
            <a:endParaRPr sz="2000" dirty="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Salah satu contoh dalam sistem nombor Octal adalah </a:t>
            </a:r>
            <a:r>
              <a:rPr sz="2000" b="1" spc="2" dirty="0" smtClean="0">
                <a:solidFill>
                  <a:srgbClr val="003366"/>
                </a:solidFill>
                <a:latin typeface="Arial"/>
                <a:cs typeface="Arial"/>
              </a:rPr>
              <a:t>5641.27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5669" y="2895600"/>
            <a:ext cx="244475" cy="36470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8570" y="3295570"/>
            <a:ext cx="5900090" cy="595630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atau </a:t>
            </a:r>
            <a:r>
              <a:rPr sz="2000" b="1" spc="-4" dirty="0" smtClean="0">
                <a:solidFill>
                  <a:srgbClr val="003366"/>
                </a:solidFill>
                <a:latin typeface="Arial"/>
                <a:cs typeface="Arial"/>
              </a:rPr>
              <a:t>5641.27</a:t>
            </a:r>
            <a:r>
              <a:rPr sz="1725" b="1" spc="-4" baseline="-12603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2000" b="1" spc="-4" dirty="0" smtClean="0">
                <a:solidFill>
                  <a:srgbClr val="003366"/>
                </a:solidFill>
                <a:latin typeface="Arial"/>
                <a:cs typeface="Arial"/>
              </a:rPr>
              <a:t>. 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Kedudukan setiap digit menunjukkan</a:t>
            </a:r>
            <a:endParaRPr sz="2000">
              <a:latin typeface="Arial"/>
              <a:cs typeface="Arial"/>
            </a:endParaRPr>
          </a:p>
          <a:p>
            <a:pPr marL="12700" marR="44589">
              <a:lnSpc>
                <a:spcPts val="2170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bagi setiap digit tersebut iaitu:-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59244" y="3295570"/>
            <a:ext cx="110824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magnitud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8670" y="4392628"/>
            <a:ext cx="710564" cy="4826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95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83560" y="4392628"/>
            <a:ext cx="182085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2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2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marL="36829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2979" y="4392628"/>
            <a:ext cx="182085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2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2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36830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7479" y="4392628"/>
            <a:ext cx="182085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2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2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38100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5480" y="4392628"/>
            <a:ext cx="182085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2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2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36830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3220" y="4392628"/>
            <a:ext cx="211267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1" baseline="28987" dirty="0" smtClean="0">
                <a:solidFill>
                  <a:srgbClr val="003366"/>
                </a:solidFill>
                <a:latin typeface="Arial"/>
                <a:cs typeface="Arial"/>
              </a:rPr>
              <a:t>-1</a:t>
            </a:r>
            <a:endParaRPr sz="700">
              <a:latin typeface="Arial"/>
              <a:cs typeface="Arial"/>
            </a:endParaRPr>
          </a:p>
          <a:p>
            <a:pPr marL="52069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6930" y="4392628"/>
            <a:ext cx="211267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1" baseline="28987" dirty="0" smtClean="0">
                <a:solidFill>
                  <a:srgbClr val="003366"/>
                </a:solidFill>
                <a:latin typeface="Arial"/>
                <a:cs typeface="Arial"/>
              </a:rPr>
              <a:t>-2</a:t>
            </a:r>
            <a:endParaRPr sz="700">
              <a:latin typeface="Arial"/>
              <a:cs typeface="Arial"/>
            </a:endParaRPr>
          </a:p>
          <a:p>
            <a:pPr marL="52070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9200" y="469742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570" y="5637450"/>
            <a:ext cx="22116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Secara pernyataan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7260" y="5637450"/>
            <a:ext cx="1391159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matematik:-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669" y="5486400"/>
            <a:ext cx="244475" cy="74062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570" y="5971460"/>
            <a:ext cx="1242199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000" b="1" spc="-24" dirty="0" smtClean="0">
                <a:solidFill>
                  <a:srgbClr val="003366"/>
                </a:solidFill>
                <a:latin typeface="Arial"/>
                <a:cs typeface="Arial"/>
              </a:rPr>
              <a:t>5641</a:t>
            </a:r>
            <a:r>
              <a:rPr sz="1725" spc="-24" baseline="-12603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2000" spc="-24" dirty="0" smtClean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000" b="1" spc="-24" dirty="0" smtClean="0">
                <a:solidFill>
                  <a:srgbClr val="003366"/>
                </a:solidFill>
                <a:latin typeface="Arial"/>
                <a:cs typeface="Arial"/>
              </a:rPr>
              <a:t>5 </a:t>
            </a:r>
            <a:r>
              <a:rPr sz="2000" spc="-24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0376" y="5971460"/>
            <a:ext cx="252200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34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725" spc="-134" baseline="30248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9455" y="5971460"/>
            <a:ext cx="621284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dirty="0" smtClean="0">
                <a:solidFill>
                  <a:srgbClr val="003366"/>
                </a:solidFill>
                <a:latin typeface="Arial"/>
                <a:cs typeface="Arial"/>
              </a:rPr>
              <a:t>6 </a:t>
            </a:r>
            <a:r>
              <a:rPr sz="2000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6836" y="5971460"/>
            <a:ext cx="252200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34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725" spc="-134" baseline="30248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6170" y="5971460"/>
            <a:ext cx="621029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dirty="0" smtClean="0">
                <a:solidFill>
                  <a:srgbClr val="003366"/>
                </a:solidFill>
                <a:latin typeface="Arial"/>
                <a:cs typeface="Arial"/>
              </a:rPr>
              <a:t>4 </a:t>
            </a:r>
            <a:r>
              <a:rPr sz="2000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3550" y="5971460"/>
            <a:ext cx="253216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29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725" spc="-129" baseline="30248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2630" y="5971460"/>
            <a:ext cx="424472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3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spc="3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3160" y="5971460"/>
            <a:ext cx="190500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0010" y="5971460"/>
            <a:ext cx="253216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29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725" spc="-129" baseline="30248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7937" y="0"/>
            <a:ext cx="762000" cy="688967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968046"/>
            <a:ext cx="4117340" cy="82608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US" sz="3200" b="1" spc="-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US" sz="3200" b="1" spc="-1" dirty="0">
                <a:solidFill>
                  <a:srgbClr val="006666"/>
                </a:solidFill>
                <a:latin typeface="Arial"/>
                <a:cs typeface="Arial"/>
              </a:rPr>
              <a:t> Octal</a:t>
            </a:r>
          </a:p>
          <a:p>
            <a:pPr marL="12700">
              <a:lnSpc>
                <a:spcPts val="3779"/>
              </a:lnSpc>
            </a:pPr>
            <a:r>
              <a:rPr lang="en-US" sz="3200" b="1" i="1" dirty="0">
                <a:solidFill>
                  <a:srgbClr val="006666"/>
                </a:solidFill>
                <a:latin typeface="Arial"/>
                <a:cs typeface="Arial"/>
              </a:rPr>
              <a:t>(Octal Number)</a:t>
            </a:r>
            <a:endParaRPr lang="en-US"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Contoh</a:t>
            </a:r>
            <a:r>
              <a:rPr lang="en-MY"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kedudukan</a:t>
            </a:r>
            <a:r>
              <a:rPr lang="en-MY"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2725340"/>
            <a:ext cx="710564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 dirty="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73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9927" y="2725340"/>
            <a:ext cx="630873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32768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1033" y="2723515"/>
            <a:ext cx="486968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4096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001" y="2723515"/>
            <a:ext cx="420086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512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8088" y="2723515"/>
            <a:ext cx="358742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64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53434"/>
            <a:ext cx="6362700" cy="34283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dalam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pernyataan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matematik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:-</a:t>
            </a:r>
            <a:endParaRPr lang="en-MY" sz="2000" spc="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8100">
              <a:lnSpc>
                <a:spcPts val="2145"/>
              </a:lnSpc>
            </a:pPr>
            <a:endParaRPr lang="en-MY" sz="200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8100">
              <a:lnSpc>
                <a:spcPts val="2145"/>
              </a:lnSpc>
            </a:pP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Nyatakan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bergaris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bagi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6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7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r>
              <a:rPr lang="en-MY" sz="1000" dirty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lang="en-MY" sz="1000" dirty="0" smtClean="0">
              <a:latin typeface="Arial"/>
              <a:cs typeface="Arial"/>
            </a:endParaRPr>
          </a:p>
          <a:p>
            <a:pPr marL="17525">
              <a:spcBef>
                <a:spcPts val="492"/>
              </a:spcBef>
            </a:pPr>
            <a:endParaRPr lang="en-MY" sz="2000" b="1" spc="-32" dirty="0">
              <a:solidFill>
                <a:srgbClr val="003366"/>
              </a:solidFill>
              <a:latin typeface="Arial"/>
              <a:cs typeface="Arial"/>
            </a:endParaRPr>
          </a:p>
          <a:p>
            <a:endParaRPr lang="en-MY" sz="2000" b="1" spc="-32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r>
              <a:rPr lang="en-MY" sz="1200" spc="-32" dirty="0" smtClean="0">
                <a:solidFill>
                  <a:srgbClr val="003366"/>
                </a:solidFill>
                <a:latin typeface="Arial"/>
                <a:cs typeface="Arial"/>
              </a:rPr>
              <a:t>Digit</a:t>
            </a:r>
          </a:p>
          <a:p>
            <a:endParaRPr lang="en-MY" sz="2000" b="1" spc="-32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6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7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r>
              <a:rPr lang="en-MY" sz="10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lang="en-MY" sz="1000" dirty="0" smtClean="0">
                <a:latin typeface="Arial"/>
                <a:cs typeface="Arial"/>
              </a:rPr>
              <a:t>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digit x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tempat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b="1" spc="-32" dirty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7 </a:t>
            </a:r>
            <a:r>
              <a:rPr lang="en-MY" sz="2000" b="1" spc="-32" dirty="0">
                <a:solidFill>
                  <a:srgbClr val="003366"/>
                </a:solidFill>
                <a:latin typeface="Arial"/>
                <a:cs typeface="Arial"/>
              </a:rPr>
              <a:t>x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8 = 56</a:t>
            </a: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lang="en-MY" sz="2000" b="1" spc="-32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err="1" smtClean="0">
                <a:solidFill>
                  <a:srgbClr val="FF0000"/>
                </a:solidFill>
                <a:latin typeface="Arial"/>
                <a:cs typeface="Arial"/>
              </a:rPr>
              <a:t>Bentuk</a:t>
            </a:r>
            <a:r>
              <a:rPr lang="en-MY" sz="20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000" b="1" spc="-32" dirty="0" err="1" smtClean="0">
                <a:solidFill>
                  <a:srgbClr val="FF0000"/>
                </a:solidFill>
                <a:latin typeface="Arial"/>
                <a:cs typeface="Arial"/>
              </a:rPr>
              <a:t>pendaraban</a:t>
            </a:r>
            <a:endParaRPr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149" y="3243934"/>
            <a:ext cx="342901" cy="452506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14"/>
          <p:cNvSpPr txBox="1"/>
          <p:nvPr/>
        </p:nvSpPr>
        <p:spPr>
          <a:xfrm>
            <a:off x="1016000" y="4178300"/>
            <a:ext cx="710564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 dirty="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73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12"/>
          <p:cNvSpPr txBox="1"/>
          <p:nvPr/>
        </p:nvSpPr>
        <p:spPr>
          <a:xfrm>
            <a:off x="2794526" y="4178300"/>
            <a:ext cx="431449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64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 smtClean="0">
                <a:solidFill>
                  <a:srgbClr val="003366"/>
                </a:solidFill>
                <a:latin typeface="Arial"/>
                <a:cs typeface="Arial"/>
              </a:rPr>
              <a:t>6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2" name="object 11"/>
          <p:cNvSpPr txBox="1"/>
          <p:nvPr/>
        </p:nvSpPr>
        <p:spPr>
          <a:xfrm>
            <a:off x="3452783" y="4178300"/>
            <a:ext cx="318728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 smtClean="0">
                <a:solidFill>
                  <a:srgbClr val="003366"/>
                </a:solidFill>
                <a:latin typeface="Arial"/>
                <a:cs typeface="Arial"/>
              </a:rPr>
              <a:t>7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4030274" y="4178300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 smtClean="0">
                <a:solidFill>
                  <a:srgbClr val="003366"/>
                </a:solidFill>
                <a:latin typeface="Arial"/>
                <a:cs typeface="Arial"/>
              </a:rPr>
              <a:t>6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4" name="object 10"/>
          <p:cNvSpPr txBox="1"/>
          <p:nvPr/>
        </p:nvSpPr>
        <p:spPr>
          <a:xfrm>
            <a:off x="3986927" y="2723515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10"/>
          <p:cNvSpPr txBox="1"/>
          <p:nvPr/>
        </p:nvSpPr>
        <p:spPr>
          <a:xfrm>
            <a:off x="4383005" y="2723515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6" name="object 5"/>
          <p:cNvSpPr txBox="1"/>
          <p:nvPr/>
        </p:nvSpPr>
        <p:spPr>
          <a:xfrm>
            <a:off x="1024139" y="6294834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8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4419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US" sz="2800" b="1" spc="-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US" sz="2800" b="1" spc="-1" dirty="0">
                <a:solidFill>
                  <a:srgbClr val="006666"/>
                </a:solidFill>
                <a:latin typeface="Arial"/>
                <a:cs typeface="Arial"/>
              </a:rPr>
              <a:t> Octal</a:t>
            </a:r>
          </a:p>
          <a:p>
            <a:pPr marL="12700">
              <a:lnSpc>
                <a:spcPts val="3779"/>
              </a:lnSpc>
            </a:pPr>
            <a:r>
              <a:rPr lang="en-US" sz="2800" b="1" i="1" dirty="0">
                <a:solidFill>
                  <a:srgbClr val="006666"/>
                </a:solidFill>
                <a:latin typeface="Arial"/>
                <a:cs typeface="Arial"/>
              </a:rPr>
              <a:t>(Octal Number)</a:t>
            </a:r>
            <a:endParaRPr lang="en-US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3152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 smtClean="0"/>
              <a:t>Contoh</a:t>
            </a:r>
            <a:r>
              <a:rPr lang="en-MY" sz="2000" b="1" dirty="0" smtClean="0"/>
              <a:t> 1: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 smtClean="0"/>
              <a:t>Kirakan</a:t>
            </a:r>
            <a:r>
              <a:rPr lang="en-MY" sz="2000" dirty="0" smtClean="0"/>
              <a:t> </a:t>
            </a:r>
            <a:r>
              <a:rPr lang="en-MY" sz="2000" dirty="0" err="1" smtClean="0"/>
              <a:t>nilai</a:t>
            </a:r>
            <a:r>
              <a:rPr lang="en-MY" sz="2000" dirty="0" smtClean="0"/>
              <a:t> digit yang </a:t>
            </a:r>
            <a:r>
              <a:rPr lang="en-MY" sz="2000" dirty="0" err="1" smtClean="0"/>
              <a:t>bergaris</a:t>
            </a:r>
            <a:r>
              <a:rPr lang="en-MY" sz="2000" dirty="0" smtClean="0"/>
              <a:t> </a:t>
            </a:r>
            <a:r>
              <a:rPr lang="en-MY" sz="2000" dirty="0" err="1" smtClean="0"/>
              <a:t>bagi</a:t>
            </a:r>
            <a:r>
              <a:rPr lang="en-MY" sz="2000" dirty="0" smtClean="0"/>
              <a:t> </a:t>
            </a:r>
            <a:r>
              <a:rPr lang="en-MY" sz="2000" dirty="0" err="1" smtClean="0"/>
              <a:t>nombor</a:t>
            </a:r>
            <a:r>
              <a:rPr lang="en-MY" sz="2000" dirty="0" smtClean="0"/>
              <a:t> </a:t>
            </a:r>
            <a:r>
              <a:rPr lang="en-MY" sz="2000" dirty="0" err="1" smtClean="0"/>
              <a:t>berikut</a:t>
            </a:r>
            <a:r>
              <a:rPr lang="en-MY" sz="2000" dirty="0" smtClean="0"/>
              <a:t>.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(a)  </a:t>
            </a:r>
            <a:r>
              <a:rPr lang="en-MY" sz="2000" dirty="0" smtClean="0"/>
              <a:t>1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MY" sz="2000" dirty="0" smtClean="0"/>
              <a:t>7</a:t>
            </a:r>
            <a:r>
              <a:rPr lang="en-MY" sz="1000" dirty="0" smtClean="0">
                <a:latin typeface="Arial"/>
                <a:cs typeface="Arial"/>
              </a:rPr>
              <a:t>8   </a:t>
            </a:r>
            <a:r>
              <a:rPr lang="en-MY" sz="2000" dirty="0" smtClean="0"/>
              <a:t>(b</a:t>
            </a:r>
            <a:r>
              <a:rPr lang="en-MY" sz="2000" dirty="0"/>
              <a:t>) 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MY" sz="2000" dirty="0" smtClean="0"/>
              <a:t>35</a:t>
            </a:r>
            <a:r>
              <a:rPr lang="en-MY" sz="1000" dirty="0" smtClean="0">
                <a:latin typeface="Arial"/>
                <a:cs typeface="Arial"/>
              </a:rPr>
              <a:t>8 </a:t>
            </a:r>
            <a:r>
              <a:rPr lang="en-MY" sz="2000" dirty="0"/>
              <a:t>   (c) </a:t>
            </a:r>
            <a:r>
              <a:rPr lang="en-MY" sz="2000" dirty="0" smtClean="0"/>
              <a:t>61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MY" sz="1000" dirty="0" smtClean="0">
                <a:latin typeface="Arial"/>
                <a:cs typeface="Arial"/>
              </a:rPr>
              <a:t>8</a:t>
            </a:r>
            <a:r>
              <a:rPr lang="en-MY" sz="2000" dirty="0"/>
              <a:t> </a:t>
            </a:r>
            <a:r>
              <a:rPr lang="en-MY" sz="2000" dirty="0" smtClean="0"/>
              <a:t>    (d) </a:t>
            </a:r>
            <a:r>
              <a:rPr lang="en-MY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MY" sz="2000" dirty="0" smtClean="0"/>
              <a:t>2376</a:t>
            </a:r>
            <a:r>
              <a:rPr lang="en-MY" sz="1000" dirty="0" smtClean="0">
                <a:latin typeface="Arial"/>
                <a:cs typeface="Arial"/>
              </a:rPr>
              <a:t>8</a:t>
            </a:r>
            <a:r>
              <a:rPr lang="en-MY" sz="1000" dirty="0"/>
              <a:t> </a:t>
            </a:r>
            <a:r>
              <a:rPr lang="en-MY" sz="2000" dirty="0"/>
              <a:t>     </a:t>
            </a:r>
            <a:r>
              <a:rPr lang="en-MY" sz="2000" dirty="0" smtClean="0"/>
              <a:t>(e) </a:t>
            </a:r>
            <a:r>
              <a:rPr lang="en-MY" sz="2000" dirty="0"/>
              <a:t>70</a:t>
            </a:r>
            <a:r>
              <a:rPr lang="en-MY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MY" sz="2000" dirty="0"/>
              <a:t>014</a:t>
            </a:r>
            <a:r>
              <a:rPr lang="en-MY" sz="1000" dirty="0">
                <a:latin typeface="Arial"/>
                <a:cs typeface="Arial"/>
              </a:rPr>
              <a:t>8</a:t>
            </a:r>
            <a:r>
              <a:rPr lang="en-MY" sz="2000" dirty="0" smtClean="0"/>
              <a:t> </a:t>
            </a:r>
            <a:endParaRPr lang="en-MY" sz="2000" dirty="0"/>
          </a:p>
          <a:p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</a:t>
            </a:r>
            <a:r>
              <a:rPr lang="en-MY" sz="2000" b="1" dirty="0" err="1" smtClean="0"/>
              <a:t>Nilai</a:t>
            </a:r>
            <a:r>
              <a:rPr lang="en-MY" sz="2000" b="1" dirty="0" smtClean="0"/>
              <a:t> digit </a:t>
            </a:r>
            <a:r>
              <a:rPr lang="en-MY" sz="2000" dirty="0"/>
              <a:t>= </a:t>
            </a:r>
            <a:r>
              <a:rPr lang="en-MY" sz="2000" dirty="0" smtClean="0"/>
              <a:t>5 </a:t>
            </a:r>
            <a:r>
              <a:rPr lang="en-MY" sz="2000" dirty="0"/>
              <a:t>x </a:t>
            </a:r>
            <a:r>
              <a:rPr lang="en-MY" sz="2000" dirty="0" smtClean="0">
                <a:latin typeface="Arial"/>
                <a:cs typeface="Arial"/>
              </a:rPr>
              <a:t>8</a:t>
            </a:r>
            <a:r>
              <a:rPr lang="en-MY" sz="1600" baseline="28987" dirty="0" smtClean="0">
                <a:latin typeface="Arial"/>
                <a:cs typeface="Arial"/>
              </a:rPr>
              <a:t>1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/>
              <a:t>= </a:t>
            </a:r>
            <a:r>
              <a:rPr lang="en-MY" sz="2000" b="1" dirty="0" smtClean="0">
                <a:solidFill>
                  <a:srgbClr val="0070C0"/>
                </a:solidFill>
              </a:rPr>
              <a:t>40</a:t>
            </a:r>
            <a:endParaRPr lang="en-MY" sz="2000" b="1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/>
              <a:t>= </a:t>
            </a:r>
            <a:r>
              <a:rPr lang="en-MY" sz="2000" dirty="0" smtClean="0"/>
              <a:t>2 </a:t>
            </a:r>
            <a:r>
              <a:rPr lang="en-MY" sz="2000" dirty="0"/>
              <a:t>x </a:t>
            </a:r>
            <a:r>
              <a:rPr lang="en-MY" sz="2000" dirty="0" smtClean="0">
                <a:latin typeface="Arial"/>
                <a:cs typeface="Arial"/>
              </a:rPr>
              <a:t>8</a:t>
            </a:r>
            <a:r>
              <a:rPr lang="en-MY" sz="1600" baseline="28987" dirty="0" smtClean="0">
                <a:latin typeface="Arial"/>
                <a:cs typeface="Arial"/>
              </a:rPr>
              <a:t>2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/>
              <a:t>= </a:t>
            </a:r>
            <a:r>
              <a:rPr lang="en-MY" sz="2000" b="1" dirty="0" smtClean="0">
                <a:solidFill>
                  <a:srgbClr val="0070C0"/>
                </a:solidFill>
              </a:rPr>
              <a:t>128</a:t>
            </a:r>
            <a:endParaRPr lang="en-MY" sz="2000" b="1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(c)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 smtClean="0"/>
              <a:t>= 0 </a:t>
            </a:r>
            <a:r>
              <a:rPr lang="en-MY" sz="2000" dirty="0"/>
              <a:t>x </a:t>
            </a:r>
            <a:r>
              <a:rPr lang="en-MY" sz="2000" dirty="0" smtClean="0">
                <a:latin typeface="Arial"/>
                <a:cs typeface="Arial"/>
              </a:rPr>
              <a:t>8</a:t>
            </a:r>
            <a:r>
              <a:rPr lang="en-MY" sz="1600" baseline="28987" dirty="0" smtClean="0">
                <a:latin typeface="Arial"/>
                <a:cs typeface="Arial"/>
              </a:rPr>
              <a:t>0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 smtClean="0"/>
              <a:t>=</a:t>
            </a:r>
            <a:r>
              <a:rPr lang="en-MY" sz="2000" dirty="0"/>
              <a:t> </a:t>
            </a:r>
            <a:r>
              <a:rPr lang="en-MY" sz="2000" b="1" dirty="0" smtClean="0">
                <a:solidFill>
                  <a:srgbClr val="0070C0"/>
                </a:solidFill>
              </a:rPr>
              <a:t>1</a:t>
            </a:r>
          </a:p>
          <a:p>
            <a:endParaRPr lang="en-MY" sz="2000" b="1" dirty="0"/>
          </a:p>
          <a:p>
            <a:r>
              <a:rPr lang="en-MY" sz="2000" b="1" dirty="0" smtClean="0"/>
              <a:t>(d)</a:t>
            </a:r>
            <a:r>
              <a:rPr lang="en-MY" sz="2000" b="1" dirty="0"/>
              <a:t>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/>
              <a:t>= 1 x </a:t>
            </a:r>
            <a:r>
              <a:rPr lang="en-MY" sz="2000" dirty="0" smtClean="0">
                <a:latin typeface="Arial"/>
                <a:cs typeface="Arial"/>
              </a:rPr>
              <a:t>8</a:t>
            </a:r>
            <a:r>
              <a:rPr lang="en-MY" sz="1600" baseline="28987" dirty="0" smtClean="0">
                <a:latin typeface="Arial"/>
                <a:cs typeface="Arial"/>
              </a:rPr>
              <a:t>4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/>
              <a:t>= </a:t>
            </a:r>
            <a:r>
              <a:rPr lang="en-MY" sz="2000" b="1" dirty="0" smtClean="0">
                <a:solidFill>
                  <a:srgbClr val="0070C0"/>
                </a:solidFill>
              </a:rPr>
              <a:t>4096</a:t>
            </a:r>
            <a:endParaRPr lang="en-MY" sz="2000" b="1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 smtClean="0"/>
              <a:t>(e)</a:t>
            </a:r>
            <a:r>
              <a:rPr lang="en-MY" sz="2000" b="1" dirty="0"/>
              <a:t>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/>
              <a:t>= </a:t>
            </a:r>
            <a:r>
              <a:rPr lang="en-MY" sz="2000" dirty="0" smtClean="0"/>
              <a:t>2 </a:t>
            </a:r>
            <a:r>
              <a:rPr lang="en-MY" sz="2000"/>
              <a:t>x </a:t>
            </a:r>
            <a:r>
              <a:rPr lang="en-MY" sz="2000" smtClean="0">
                <a:latin typeface="Arial"/>
                <a:cs typeface="Arial"/>
              </a:rPr>
              <a:t>8</a:t>
            </a:r>
            <a:r>
              <a:rPr lang="en-MY" sz="1600" baseline="28987" smtClean="0">
                <a:latin typeface="Arial"/>
                <a:cs typeface="Arial"/>
              </a:rPr>
              <a:t>3</a:t>
            </a:r>
            <a:r>
              <a:rPr lang="en-MY" sz="800" smtClean="0">
                <a:latin typeface="Arial"/>
                <a:cs typeface="Arial"/>
              </a:rPr>
              <a:t> </a:t>
            </a:r>
            <a:r>
              <a:rPr lang="en-MY" sz="2000" dirty="0"/>
              <a:t>=</a:t>
            </a:r>
            <a:r>
              <a:rPr lang="en-MY" sz="2000"/>
              <a:t> </a:t>
            </a:r>
            <a:r>
              <a:rPr lang="en-MY" sz="2000" b="1" smtClean="0">
                <a:solidFill>
                  <a:srgbClr val="0070C0"/>
                </a:solidFill>
              </a:rPr>
              <a:t>1024</a:t>
            </a:r>
            <a:endParaRPr lang="en-MY" sz="2000" b="1" dirty="0">
              <a:solidFill>
                <a:srgbClr val="0070C0"/>
              </a:solidFill>
            </a:endParaRP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9758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4419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Octal </a:t>
            </a:r>
            <a:endParaRPr lang="en-MY" sz="2800" b="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(Octal 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Number)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9248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 smtClean="0"/>
              <a:t>Contoh</a:t>
            </a:r>
            <a:r>
              <a:rPr lang="en-MY" sz="2000" b="1" dirty="0" smtClean="0"/>
              <a:t> 2: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 smtClean="0"/>
              <a:t>Tuliskan</a:t>
            </a:r>
            <a:r>
              <a:rPr lang="en-MY" sz="2000" dirty="0" smtClean="0"/>
              <a:t> </a:t>
            </a:r>
            <a:r>
              <a:rPr lang="en-MY" sz="2000" dirty="0" err="1" smtClean="0"/>
              <a:t>dalam</a:t>
            </a:r>
            <a:r>
              <a:rPr lang="en-MY" sz="2000" dirty="0" smtClean="0"/>
              <a:t> </a:t>
            </a:r>
            <a:r>
              <a:rPr lang="en-MY" sz="2000" dirty="0" err="1" smtClean="0"/>
              <a:t>bentuk</a:t>
            </a:r>
            <a:r>
              <a:rPr lang="en-MY" sz="2000" dirty="0" smtClean="0"/>
              <a:t> </a:t>
            </a:r>
            <a:r>
              <a:rPr lang="en-MY" sz="2000" dirty="0" err="1" smtClean="0"/>
              <a:t>pendaraban</a:t>
            </a:r>
            <a:r>
              <a:rPr lang="en-MY" sz="2000" dirty="0" smtClean="0"/>
              <a:t> </a:t>
            </a:r>
            <a:r>
              <a:rPr lang="en-MY" sz="2000" dirty="0" err="1" smtClean="0"/>
              <a:t>bagi</a:t>
            </a:r>
            <a:r>
              <a:rPr lang="en-MY" sz="2000" dirty="0" smtClean="0"/>
              <a:t> </a:t>
            </a:r>
            <a:r>
              <a:rPr lang="en-MY" sz="2000" dirty="0" err="1" smtClean="0"/>
              <a:t>nombor</a:t>
            </a:r>
            <a:r>
              <a:rPr lang="en-MY" sz="2000" dirty="0" smtClean="0"/>
              <a:t> </a:t>
            </a:r>
            <a:r>
              <a:rPr lang="en-MY" sz="2000" dirty="0" err="1" smtClean="0"/>
              <a:t>berikut</a:t>
            </a:r>
            <a:r>
              <a:rPr lang="en-MY" sz="2000" dirty="0" smtClean="0"/>
              <a:t>.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(a)  </a:t>
            </a:r>
            <a:r>
              <a:rPr lang="en-MY" sz="2000" dirty="0" smtClean="0"/>
              <a:t>23</a:t>
            </a:r>
            <a:r>
              <a:rPr lang="en-MY" sz="1000" dirty="0" smtClean="0">
                <a:latin typeface="Arial"/>
                <a:cs typeface="Arial"/>
              </a:rPr>
              <a:t>8    </a:t>
            </a:r>
            <a:r>
              <a:rPr lang="en-MY" sz="2000" dirty="0" smtClean="0"/>
              <a:t>(b</a:t>
            </a:r>
            <a:r>
              <a:rPr lang="en-MY" sz="2000" dirty="0"/>
              <a:t>) </a:t>
            </a:r>
            <a:r>
              <a:rPr lang="en-MY" sz="2000" dirty="0" smtClean="0"/>
              <a:t>475</a:t>
            </a:r>
            <a:r>
              <a:rPr lang="en-MY" sz="1000" dirty="0" smtClean="0">
                <a:latin typeface="Arial"/>
                <a:cs typeface="Arial"/>
              </a:rPr>
              <a:t>8 </a:t>
            </a:r>
            <a:r>
              <a:rPr lang="en-MY" sz="2000" dirty="0"/>
              <a:t>   (c) 3651</a:t>
            </a:r>
            <a:r>
              <a:rPr lang="en-MY" sz="1000" dirty="0">
                <a:latin typeface="Arial"/>
                <a:cs typeface="Arial"/>
              </a:rPr>
              <a:t>8 </a:t>
            </a:r>
            <a:r>
              <a:rPr lang="en-MY" sz="1000" dirty="0"/>
              <a:t> </a:t>
            </a:r>
            <a:r>
              <a:rPr lang="en-MY" sz="2000" dirty="0" smtClean="0"/>
              <a:t>  (d) 10723</a:t>
            </a:r>
            <a:r>
              <a:rPr lang="en-MY" sz="1000" dirty="0" smtClean="0">
                <a:latin typeface="Arial"/>
                <a:cs typeface="Arial"/>
              </a:rPr>
              <a:t>2</a:t>
            </a:r>
            <a:r>
              <a:rPr lang="en-MY" sz="1000" dirty="0"/>
              <a:t> </a:t>
            </a:r>
            <a:r>
              <a:rPr lang="en-MY" sz="2000" dirty="0"/>
              <a:t>   </a:t>
            </a:r>
            <a:r>
              <a:rPr lang="en-MY" sz="2000" dirty="0" smtClean="0"/>
              <a:t>(e) 604705</a:t>
            </a:r>
            <a:r>
              <a:rPr lang="en-MY" sz="1000" dirty="0" smtClean="0">
                <a:latin typeface="Arial"/>
                <a:cs typeface="Arial"/>
              </a:rPr>
              <a:t>8</a:t>
            </a:r>
            <a:r>
              <a:rPr lang="en-MY" sz="1000" dirty="0"/>
              <a:t> </a:t>
            </a:r>
            <a:endParaRPr lang="en-MY" sz="2000" dirty="0"/>
          </a:p>
          <a:p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 smtClean="0"/>
              <a:t>pendaraban</a:t>
            </a:r>
            <a:r>
              <a:rPr lang="en-MY" sz="2000" b="1" dirty="0" smtClean="0"/>
              <a:t> </a:t>
            </a:r>
            <a:r>
              <a:rPr lang="en-MY" sz="2000" dirty="0" smtClean="0"/>
              <a:t>= </a:t>
            </a: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  <a:endParaRPr lang="en-MY" sz="2000" dirty="0" smtClean="0"/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(c)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  <a:endParaRPr lang="en-MY" sz="2000" dirty="0" smtClean="0"/>
          </a:p>
          <a:p>
            <a:endParaRPr lang="en-MY" sz="2000" b="1" dirty="0"/>
          </a:p>
          <a:p>
            <a:r>
              <a:rPr lang="en-MY" sz="2000" b="1" dirty="0" smtClean="0"/>
              <a:t>(d)</a:t>
            </a:r>
            <a:r>
              <a:rPr lang="en-MY" sz="2000" b="1" dirty="0"/>
              <a:t>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  <a:endParaRPr lang="en-MY" sz="2000" dirty="0" smtClean="0"/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 smtClean="0"/>
              <a:t>(e)</a:t>
            </a:r>
            <a:r>
              <a:rPr lang="en-MY" sz="2000" b="1" dirty="0"/>
              <a:t>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4114800" y="4656152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US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lang="en-US" sz="2000" spc="-32" dirty="0" smtClean="0">
                <a:solidFill>
                  <a:srgbClr val="C00000"/>
                </a:solidFill>
                <a:latin typeface="Arial"/>
                <a:cs typeface="Arial"/>
              </a:rPr>
              <a:t>5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4097311" y="4093826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 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lang="en-MY" sz="2000" b="1" spc="-3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4114800" y="5270110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x 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US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4114800" y="5884067"/>
            <a:ext cx="4267200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4 </a:t>
            </a:r>
            <a:r>
              <a:rPr lang="en-MY" sz="1600" spc="-32" dirty="0" smtClean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7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 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 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4114800" y="6498025"/>
            <a:ext cx="4876800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1750" b="1" spc="-32" dirty="0" smtClean="0">
                <a:solidFill>
                  <a:srgbClr val="C00000"/>
                </a:solidFill>
                <a:latin typeface="Arial"/>
                <a:cs typeface="Arial"/>
              </a:rPr>
              <a:t>6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175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50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5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1750" b="1" spc="-32" dirty="0" smtClean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175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50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4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1750" b="1" spc="-32" dirty="0" smtClean="0">
                <a:solidFill>
                  <a:srgbClr val="C00000"/>
                </a:solidFill>
                <a:latin typeface="Arial"/>
                <a:cs typeface="Arial"/>
              </a:rPr>
              <a:t>4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175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50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lang="en-MY" sz="175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1750" b="1" spc="-32" dirty="0" smtClean="0">
                <a:solidFill>
                  <a:srgbClr val="C00000"/>
                </a:solidFill>
                <a:latin typeface="Arial"/>
                <a:cs typeface="Arial"/>
              </a:rPr>
              <a:t>7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175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50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1750" b="1" spc="-32" dirty="0" smtClean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175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50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 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1750" b="1" spc="-32" dirty="0" smtClean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lang="en-MY" sz="1750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175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1750" spc="-32" dirty="0" smtClean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MY" sz="1750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1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3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1860" y="990600"/>
            <a:ext cx="4522470" cy="80352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sz="3200" b="1" spc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US" sz="32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Heksadesimal</a:t>
            </a:r>
            <a:endParaRPr lang="en-MY" sz="3200" b="1" spc="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(Hexadecimal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Number)</a:t>
            </a:r>
            <a:endParaRPr lang="en-MY" sz="3200" i="1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8570" y="2444670"/>
            <a:ext cx="7259023" cy="9525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Terdiri daripada 16 angka iaitu 0, 1, 2, 3, 4, 5, 6, 7, 8, 9, </a:t>
            </a:r>
            <a:endParaRPr lang="en-MY" sz="2000" spc="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ts val="2145"/>
              </a:lnSpc>
            </a:pPr>
            <a:r>
              <a:rPr lang="en-MY" sz="2000" dirty="0">
                <a:solidFill>
                  <a:srgbClr val="003366"/>
                </a:solidFill>
                <a:latin typeface="Arial"/>
                <a:cs typeface="Arial"/>
              </a:rPr>
              <a:t>A, B, 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C,</a:t>
            </a:r>
            <a:r>
              <a:rPr lang="en-MY" sz="200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D, E, F. Ia merupakan nombor ‘Asas 16’.</a:t>
            </a:r>
            <a:endParaRPr sz="2000" dirty="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600"/>
              </a:spcBef>
            </a:pPr>
            <a:r>
              <a:rPr sz="2000" spc="1" dirty="0" err="1" smtClean="0">
                <a:solidFill>
                  <a:srgbClr val="003366"/>
                </a:solidFill>
                <a:latin typeface="Arial"/>
                <a:cs typeface="Arial"/>
              </a:rPr>
              <a:t>Satu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 contoh dalam sistem nombor hexadecimal adalah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5669" y="2298700"/>
            <a:ext cx="244475" cy="37994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5669" y="2996145"/>
            <a:ext cx="244475" cy="3556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8570" y="3422570"/>
            <a:ext cx="495267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000" b="1" spc="-6" dirty="0" smtClean="0">
                <a:solidFill>
                  <a:srgbClr val="003366"/>
                </a:solidFill>
                <a:latin typeface="Arial"/>
                <a:cs typeface="Arial"/>
              </a:rPr>
              <a:t>5B8F.21 </a:t>
            </a:r>
            <a:r>
              <a:rPr sz="2000" spc="-6" dirty="0" smtClean="0">
                <a:solidFill>
                  <a:srgbClr val="003366"/>
                </a:solidFill>
                <a:latin typeface="Arial"/>
                <a:cs typeface="Arial"/>
              </a:rPr>
              <a:t>atau </a:t>
            </a:r>
            <a:r>
              <a:rPr sz="2000" b="1" spc="-6" dirty="0" smtClean="0">
                <a:solidFill>
                  <a:srgbClr val="003366"/>
                </a:solidFill>
                <a:latin typeface="Arial"/>
                <a:cs typeface="Arial"/>
              </a:rPr>
              <a:t>5B8F.21</a:t>
            </a:r>
            <a:r>
              <a:rPr sz="1725" b="1" spc="-6" baseline="-12603" dirty="0" smtClean="0">
                <a:solidFill>
                  <a:srgbClr val="003366"/>
                </a:solidFill>
                <a:latin typeface="Arial"/>
                <a:cs typeface="Arial"/>
              </a:rPr>
              <a:t>8  </a:t>
            </a:r>
            <a:r>
              <a:rPr sz="2000" b="1" spc="-6" dirty="0" smtClean="0">
                <a:solidFill>
                  <a:srgbClr val="003366"/>
                </a:solidFill>
                <a:latin typeface="Arial"/>
                <a:cs typeface="Arial"/>
              </a:rPr>
              <a:t>. </a:t>
            </a:r>
            <a:r>
              <a:rPr sz="2000" spc="-6" dirty="0" smtClean="0">
                <a:solidFill>
                  <a:srgbClr val="003366"/>
                </a:solidFill>
                <a:latin typeface="Arial"/>
                <a:cs typeface="Arial"/>
              </a:rPr>
              <a:t>Kedudukan setiap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11824" y="3422570"/>
            <a:ext cx="52980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solidFill>
                  <a:srgbClr val="003366"/>
                </a:solidFill>
                <a:latin typeface="Arial"/>
                <a:cs typeface="Arial"/>
              </a:rPr>
              <a:t>digit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7256" y="3422570"/>
            <a:ext cx="157839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menunjukkan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3769280"/>
            <a:ext cx="166018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magnitud bagi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5572" y="3769280"/>
            <a:ext cx="74146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setiap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4110" y="3769280"/>
            <a:ext cx="52980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solidFill>
                  <a:srgbClr val="003366"/>
                </a:solidFill>
                <a:latin typeface="Arial"/>
                <a:cs typeface="Arial"/>
              </a:rPr>
              <a:t>digit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9542" y="3769280"/>
            <a:ext cx="983699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tersebut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8872" y="3769280"/>
            <a:ext cx="68453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iaitu:-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4870" y="4545028"/>
            <a:ext cx="71086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3579" y="4545028"/>
            <a:ext cx="267175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sz="1050" spc="1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29990" y="4545028"/>
            <a:ext cx="268445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sz="1050" spc="4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2750" y="4545028"/>
            <a:ext cx="267175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sz="1050" spc="1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4090" y="4545028"/>
            <a:ext cx="268445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1200" spc="4" dirty="0" smtClean="0">
                <a:solidFill>
                  <a:srgbClr val="003366"/>
                </a:solidFill>
                <a:latin typeface="Arial"/>
                <a:cs typeface="Arial"/>
              </a:rPr>
              <a:t>6</a:t>
            </a:r>
            <a:r>
              <a:rPr sz="1050" spc="4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7240" y="4545028"/>
            <a:ext cx="296399" cy="1778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sz="1050" spc="1" baseline="28987" dirty="0" smtClean="0">
                <a:solidFill>
                  <a:srgbClr val="003366"/>
                </a:solidFill>
                <a:latin typeface="Arial"/>
                <a:cs typeface="Arial"/>
              </a:rPr>
              <a:t>-1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81750" y="4545028"/>
            <a:ext cx="297627" cy="1778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3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sz="1050" spc="3" baseline="28987" dirty="0" smtClean="0">
                <a:solidFill>
                  <a:srgbClr val="003366"/>
                </a:solidFill>
                <a:latin typeface="Arial"/>
                <a:cs typeface="Arial"/>
              </a:rPr>
              <a:t>-2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4870" y="4926028"/>
            <a:ext cx="34348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9620" y="4926028"/>
            <a:ext cx="13301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9679" y="4926028"/>
            <a:ext cx="14990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0060" y="4926028"/>
            <a:ext cx="13301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7590" y="4926028"/>
            <a:ext cx="14135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4330" y="492602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8520" y="4926028"/>
            <a:ext cx="13301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300" y="4926028"/>
            <a:ext cx="13301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70" y="5979080"/>
            <a:ext cx="2218110" cy="690964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493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Secara pernyataan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461"/>
              </a:lnSpc>
              <a:spcBef>
                <a:spcPts val="492"/>
              </a:spcBef>
            </a:pPr>
            <a:r>
              <a:rPr sz="2000" b="1" spc="-43" dirty="0" smtClean="0">
                <a:solidFill>
                  <a:srgbClr val="003366"/>
                </a:solidFill>
                <a:latin typeface="Arial"/>
                <a:cs typeface="Arial"/>
              </a:rPr>
              <a:t>5B8F</a:t>
            </a:r>
            <a:r>
              <a:rPr sz="1725" spc="-43" baseline="-25206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sz="2000" spc="-43" dirty="0" smtClean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000" b="1" spc="-43" dirty="0" smtClean="0">
                <a:solidFill>
                  <a:srgbClr val="003366"/>
                </a:solidFill>
                <a:latin typeface="Arial"/>
                <a:cs typeface="Arial"/>
              </a:rPr>
              <a:t>5 </a:t>
            </a:r>
            <a:r>
              <a:rPr sz="2000" spc="-43" dirty="0" smtClean="0">
                <a:solidFill>
                  <a:srgbClr val="003366"/>
                </a:solidFill>
                <a:latin typeface="Arial"/>
                <a:cs typeface="Arial"/>
              </a:rPr>
              <a:t>x 16</a:t>
            </a:r>
            <a:r>
              <a:rPr sz="1725" spc="-43" baseline="30248" dirty="0" smtClean="0">
                <a:solidFill>
                  <a:srgbClr val="003366"/>
                </a:solidFill>
                <a:latin typeface="Arial"/>
                <a:cs typeface="Arial"/>
              </a:rPr>
              <a:t>3  </a:t>
            </a:r>
            <a:r>
              <a:rPr sz="2000" spc="-43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spc="-43" dirty="0" smtClean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260" y="5979080"/>
            <a:ext cx="1621006" cy="6477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matematik:-</a:t>
            </a:r>
            <a:endParaRPr sz="2000">
              <a:latin typeface="Arial"/>
              <a:cs typeface="Arial"/>
            </a:endParaRPr>
          </a:p>
          <a:p>
            <a:pPr marL="13969">
              <a:lnSpc>
                <a:spcPts val="1763"/>
              </a:lnSpc>
              <a:spcBef>
                <a:spcPts val="492"/>
              </a:spcBef>
            </a:pPr>
            <a:r>
              <a:rPr sz="2000" spc="-38" dirty="0" smtClean="0">
                <a:solidFill>
                  <a:srgbClr val="003366"/>
                </a:solidFill>
                <a:latin typeface="Arial"/>
                <a:cs typeface="Arial"/>
              </a:rPr>
              <a:t>x 16</a:t>
            </a:r>
            <a:r>
              <a:rPr sz="1725" spc="-38" baseline="30248" dirty="0" smtClean="0">
                <a:solidFill>
                  <a:srgbClr val="003366"/>
                </a:solidFill>
                <a:latin typeface="Arial"/>
                <a:cs typeface="Arial"/>
              </a:rPr>
              <a:t>2  </a:t>
            </a:r>
            <a:r>
              <a:rPr sz="2000" spc="-38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spc="-38" dirty="0" smtClean="0">
                <a:solidFill>
                  <a:srgbClr val="003366"/>
                </a:solidFill>
                <a:latin typeface="Arial"/>
                <a:cs typeface="Arial"/>
              </a:rPr>
              <a:t>8 </a:t>
            </a:r>
            <a:r>
              <a:rPr sz="2000" spc="-38" dirty="0" smtClean="0">
                <a:solidFill>
                  <a:srgbClr val="003366"/>
                </a:solidFill>
                <a:latin typeface="Arial"/>
                <a:cs typeface="Arial"/>
              </a:rPr>
              <a:t>x 16</a:t>
            </a:r>
            <a:r>
              <a:rPr sz="1725" spc="-38" baseline="30248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5867400"/>
            <a:ext cx="244475" cy="34565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4130" y="6347380"/>
            <a:ext cx="103680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28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spc="-28" dirty="0" smtClean="0">
                <a:solidFill>
                  <a:srgbClr val="003366"/>
                </a:solidFill>
                <a:latin typeface="Arial"/>
                <a:cs typeface="Arial"/>
              </a:rPr>
              <a:t>F </a:t>
            </a:r>
            <a:r>
              <a:rPr sz="2000" spc="-28" dirty="0" smtClean="0">
                <a:solidFill>
                  <a:srgbClr val="003366"/>
                </a:solidFill>
                <a:latin typeface="Arial"/>
                <a:cs typeface="Arial"/>
              </a:rPr>
              <a:t>x 16</a:t>
            </a:r>
            <a:r>
              <a:rPr sz="1725" spc="-28" baseline="30248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669" y="6387045"/>
            <a:ext cx="244475" cy="2158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endParaRPr sz="1500" dirty="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7937" y="0"/>
            <a:ext cx="762000" cy="688967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968046"/>
            <a:ext cx="5031740" cy="82608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US"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Heksades</a:t>
            </a:r>
            <a:r>
              <a:rPr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imal</a:t>
            </a:r>
            <a:r>
              <a:rPr lang="en-MY"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(Hexad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e</a:t>
            </a:r>
            <a:r>
              <a:rPr lang="en-MY" sz="32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cimal Number)</a:t>
            </a:r>
            <a:endParaRPr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Contoh</a:t>
            </a:r>
            <a:r>
              <a:rPr lang="en-MY"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kedudukan</a:t>
            </a:r>
            <a:r>
              <a:rPr lang="en-MY"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2725340"/>
            <a:ext cx="710564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 dirty="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73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9265" y="2725340"/>
            <a:ext cx="851536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1048576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8401" y="2723515"/>
            <a:ext cx="609600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65536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6728" y="2723515"/>
            <a:ext cx="544356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4096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3928" y="2723515"/>
            <a:ext cx="394337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256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53434"/>
            <a:ext cx="6896100" cy="34283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dalam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pernyataan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matematik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:-</a:t>
            </a:r>
            <a:endParaRPr lang="en-MY" sz="2000" spc="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8100">
              <a:lnSpc>
                <a:spcPts val="2145"/>
              </a:lnSpc>
            </a:pPr>
            <a:endParaRPr lang="en-MY" sz="200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8100">
              <a:lnSpc>
                <a:spcPts val="2145"/>
              </a:lnSpc>
            </a:pP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Nyatakan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bergaris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bagi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4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lang="en-MY" sz="100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lang="en-MY" sz="1000" dirty="0" smtClean="0">
              <a:latin typeface="Arial"/>
              <a:cs typeface="Arial"/>
            </a:endParaRPr>
          </a:p>
          <a:p>
            <a:pPr marL="17525">
              <a:spcBef>
                <a:spcPts val="492"/>
              </a:spcBef>
            </a:pPr>
            <a:endParaRPr lang="en-MY" sz="2000" b="1" spc="-32" dirty="0">
              <a:solidFill>
                <a:srgbClr val="003366"/>
              </a:solidFill>
              <a:latin typeface="Arial"/>
              <a:cs typeface="Arial"/>
            </a:endParaRPr>
          </a:p>
          <a:p>
            <a:endParaRPr lang="en-MY" sz="2000" b="1" spc="-32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r>
              <a:rPr lang="en-MY" sz="1200" spc="-32" dirty="0" smtClean="0">
                <a:solidFill>
                  <a:srgbClr val="003366"/>
                </a:solidFill>
                <a:latin typeface="Arial"/>
                <a:cs typeface="Arial"/>
              </a:rPr>
              <a:t>Digit</a:t>
            </a:r>
          </a:p>
          <a:p>
            <a:endParaRPr lang="en-MY" sz="2000" b="1" spc="-32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lang="en-MY" sz="100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lang="en-MY" sz="1000" dirty="0" smtClean="0">
                <a:latin typeface="Arial"/>
                <a:cs typeface="Arial"/>
              </a:rPr>
              <a:t>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digit x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tempat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b="1" spc="-32" dirty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10 </a:t>
            </a:r>
            <a:r>
              <a:rPr lang="en-MY" sz="2000" b="1" spc="-32" dirty="0">
                <a:solidFill>
                  <a:srgbClr val="003366"/>
                </a:solidFill>
                <a:latin typeface="Arial"/>
                <a:cs typeface="Arial"/>
              </a:rPr>
              <a:t>x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16 = 160</a:t>
            </a: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lang="en-MY" sz="2000" b="1" spc="-32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err="1" smtClean="0">
                <a:solidFill>
                  <a:srgbClr val="FF0000"/>
                </a:solidFill>
                <a:latin typeface="Arial"/>
                <a:cs typeface="Arial"/>
              </a:rPr>
              <a:t>Bentuk</a:t>
            </a:r>
            <a:r>
              <a:rPr lang="en-MY" sz="20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000" b="1" spc="-32" dirty="0" err="1" smtClean="0">
                <a:solidFill>
                  <a:srgbClr val="FF0000"/>
                </a:solidFill>
                <a:latin typeface="Arial"/>
                <a:cs typeface="Arial"/>
              </a:rPr>
              <a:t>pendaraban</a:t>
            </a:r>
            <a:endParaRPr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149" y="3243934"/>
            <a:ext cx="342901" cy="452506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14"/>
          <p:cNvSpPr txBox="1"/>
          <p:nvPr/>
        </p:nvSpPr>
        <p:spPr>
          <a:xfrm>
            <a:off x="1016000" y="4178300"/>
            <a:ext cx="710564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 dirty="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73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13"/>
          <p:cNvSpPr txBox="1"/>
          <p:nvPr/>
        </p:nvSpPr>
        <p:spPr>
          <a:xfrm>
            <a:off x="2009991" y="4178300"/>
            <a:ext cx="630873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lang="en-US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256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1" name="object 12"/>
          <p:cNvSpPr txBox="1"/>
          <p:nvPr/>
        </p:nvSpPr>
        <p:spPr>
          <a:xfrm>
            <a:off x="2794526" y="4178300"/>
            <a:ext cx="431449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lang="en-US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 smtClean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2" name="object 11"/>
          <p:cNvSpPr txBox="1"/>
          <p:nvPr/>
        </p:nvSpPr>
        <p:spPr>
          <a:xfrm>
            <a:off x="3452783" y="4178300"/>
            <a:ext cx="318728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lang="en-US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 smtClean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4" name="object 10"/>
          <p:cNvSpPr txBox="1"/>
          <p:nvPr/>
        </p:nvSpPr>
        <p:spPr>
          <a:xfrm>
            <a:off x="3986927" y="2723515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10"/>
          <p:cNvSpPr txBox="1"/>
          <p:nvPr/>
        </p:nvSpPr>
        <p:spPr>
          <a:xfrm>
            <a:off x="4383005" y="2723515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6" name="object 5"/>
          <p:cNvSpPr txBox="1"/>
          <p:nvPr/>
        </p:nvSpPr>
        <p:spPr>
          <a:xfrm>
            <a:off x="1024139" y="6294834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US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lang="en-US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10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lang="en-US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15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lang="en-US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4419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Heksadesimal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(Hexadecimal Number)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3152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 smtClean="0"/>
              <a:t>Contoh</a:t>
            </a:r>
            <a:r>
              <a:rPr lang="en-MY" sz="2000" b="1" dirty="0" smtClean="0"/>
              <a:t> 1: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 smtClean="0"/>
              <a:t>Kirakan</a:t>
            </a:r>
            <a:r>
              <a:rPr lang="en-MY" sz="2000" dirty="0" smtClean="0"/>
              <a:t> </a:t>
            </a:r>
            <a:r>
              <a:rPr lang="en-MY" sz="2000" dirty="0" err="1" smtClean="0"/>
              <a:t>nilai</a:t>
            </a:r>
            <a:r>
              <a:rPr lang="en-MY" sz="2000" dirty="0" smtClean="0"/>
              <a:t> digit yang </a:t>
            </a:r>
            <a:r>
              <a:rPr lang="en-MY" sz="2000" dirty="0" err="1" smtClean="0"/>
              <a:t>bergaris</a:t>
            </a:r>
            <a:r>
              <a:rPr lang="en-MY" sz="2000" dirty="0" smtClean="0"/>
              <a:t> </a:t>
            </a:r>
            <a:r>
              <a:rPr lang="en-MY" sz="2000" dirty="0" err="1" smtClean="0"/>
              <a:t>bagi</a:t>
            </a:r>
            <a:r>
              <a:rPr lang="en-MY" sz="2000" dirty="0" smtClean="0"/>
              <a:t> </a:t>
            </a:r>
            <a:r>
              <a:rPr lang="en-MY" sz="2000" dirty="0" err="1" smtClean="0"/>
              <a:t>nombor</a:t>
            </a:r>
            <a:r>
              <a:rPr lang="en-MY" sz="2000" dirty="0" smtClean="0"/>
              <a:t> </a:t>
            </a:r>
            <a:r>
              <a:rPr lang="en-MY" sz="2000" dirty="0" err="1" smtClean="0"/>
              <a:t>berikut</a:t>
            </a:r>
            <a:r>
              <a:rPr lang="en-MY" sz="2000" dirty="0" smtClean="0"/>
              <a:t>.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(a)  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MY" sz="2000" dirty="0" smtClean="0"/>
              <a:t>7</a:t>
            </a:r>
            <a:r>
              <a:rPr lang="en-MY" sz="1000" dirty="0" smtClean="0">
                <a:latin typeface="Arial"/>
                <a:cs typeface="Arial"/>
              </a:rPr>
              <a:t>16   </a:t>
            </a:r>
            <a:r>
              <a:rPr lang="en-MY" sz="2000" dirty="0" smtClean="0"/>
              <a:t>(b</a:t>
            </a:r>
            <a:r>
              <a:rPr lang="en-MY" sz="2000" dirty="0"/>
              <a:t>) 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MY" sz="2000" dirty="0" smtClean="0"/>
              <a:t>5</a:t>
            </a:r>
            <a:r>
              <a:rPr lang="en-MY" sz="1000" dirty="0" smtClean="0">
                <a:latin typeface="Arial"/>
                <a:cs typeface="Arial"/>
              </a:rPr>
              <a:t>16 </a:t>
            </a:r>
            <a:r>
              <a:rPr lang="en-MY" sz="2000" dirty="0"/>
              <a:t>   (c) </a:t>
            </a:r>
            <a:r>
              <a:rPr lang="en-MY" sz="2000" b="1" u="sng" dirty="0" smtClean="0">
                <a:solidFill>
                  <a:srgbClr val="FF0000"/>
                </a:solidFill>
              </a:rPr>
              <a:t>A</a:t>
            </a:r>
            <a:r>
              <a:rPr lang="en-MY" sz="2000" dirty="0" smtClean="0"/>
              <a:t>6F</a:t>
            </a:r>
            <a:r>
              <a:rPr lang="en-MY" sz="1000" dirty="0" smtClean="0">
                <a:latin typeface="Arial"/>
                <a:cs typeface="Arial"/>
              </a:rPr>
              <a:t>16</a:t>
            </a:r>
            <a:r>
              <a:rPr lang="en-MY" sz="2000" dirty="0"/>
              <a:t> </a:t>
            </a:r>
            <a:r>
              <a:rPr lang="en-MY" sz="2000" dirty="0" smtClean="0"/>
              <a:t>    (d) 15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MY" sz="2000" dirty="0" smtClean="0"/>
              <a:t>D</a:t>
            </a:r>
            <a:r>
              <a:rPr lang="en-MY" sz="1000" dirty="0" smtClean="0">
                <a:latin typeface="Arial"/>
                <a:cs typeface="Arial"/>
              </a:rPr>
              <a:t>16</a:t>
            </a:r>
            <a:r>
              <a:rPr lang="en-MY" sz="1000" dirty="0"/>
              <a:t> </a:t>
            </a:r>
            <a:r>
              <a:rPr lang="en-MY" sz="2000" dirty="0"/>
              <a:t>     </a:t>
            </a:r>
            <a:r>
              <a:rPr lang="en-MY" sz="2000" dirty="0" smtClean="0"/>
              <a:t>(e) 21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MY" sz="1000" dirty="0" smtClean="0">
                <a:latin typeface="Arial"/>
                <a:cs typeface="Arial"/>
              </a:rPr>
              <a:t>16</a:t>
            </a:r>
            <a:r>
              <a:rPr lang="en-MY" sz="2000" dirty="0" smtClean="0"/>
              <a:t> </a:t>
            </a:r>
            <a:endParaRPr lang="en-MY" sz="2000" dirty="0"/>
          </a:p>
          <a:p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</a:t>
            </a:r>
            <a:r>
              <a:rPr lang="en-MY" sz="2000" b="1" dirty="0" err="1" smtClean="0"/>
              <a:t>Nilai</a:t>
            </a:r>
            <a:r>
              <a:rPr lang="en-MY" sz="2000" b="1" dirty="0" smtClean="0"/>
              <a:t> digit </a:t>
            </a:r>
            <a:r>
              <a:rPr lang="en-MY" sz="2000" dirty="0"/>
              <a:t>= </a:t>
            </a:r>
            <a:r>
              <a:rPr lang="en-MY" sz="2000" dirty="0" smtClean="0"/>
              <a:t>13 </a:t>
            </a:r>
            <a:r>
              <a:rPr lang="en-MY" sz="2000" dirty="0"/>
              <a:t>x </a:t>
            </a:r>
            <a:r>
              <a:rPr lang="en-MY" sz="2000" dirty="0" smtClean="0">
                <a:latin typeface="Arial"/>
                <a:cs typeface="Arial"/>
              </a:rPr>
              <a:t>16</a:t>
            </a:r>
            <a:r>
              <a:rPr lang="en-MY" sz="1600" baseline="28987" dirty="0" smtClean="0">
                <a:latin typeface="Arial"/>
                <a:cs typeface="Arial"/>
              </a:rPr>
              <a:t>1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/>
              <a:t>= </a:t>
            </a:r>
            <a:r>
              <a:rPr lang="en-MY" sz="2000" b="1" dirty="0" smtClean="0">
                <a:solidFill>
                  <a:srgbClr val="0070C0"/>
                </a:solidFill>
              </a:rPr>
              <a:t>208</a:t>
            </a:r>
            <a:endParaRPr lang="en-MY" sz="2000" b="1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/>
              <a:t>= </a:t>
            </a:r>
            <a:r>
              <a:rPr lang="en-MY" sz="2000" dirty="0" smtClean="0"/>
              <a:t>14 </a:t>
            </a:r>
            <a:r>
              <a:rPr lang="en-MY" sz="2000" dirty="0"/>
              <a:t>x </a:t>
            </a:r>
            <a:r>
              <a:rPr lang="en-MY" sz="2000" dirty="0" smtClean="0">
                <a:latin typeface="Arial"/>
                <a:cs typeface="Arial"/>
              </a:rPr>
              <a:t>16</a:t>
            </a:r>
            <a:r>
              <a:rPr lang="en-MY" sz="1600" baseline="28987" dirty="0" smtClean="0">
                <a:latin typeface="Arial"/>
                <a:cs typeface="Arial"/>
              </a:rPr>
              <a:t>1</a:t>
            </a:r>
            <a:r>
              <a:rPr lang="en-MY" sz="2000" dirty="0" smtClean="0"/>
              <a:t>=</a:t>
            </a:r>
            <a:r>
              <a:rPr lang="en-MY" sz="2000" dirty="0"/>
              <a:t> </a:t>
            </a:r>
            <a:r>
              <a:rPr lang="en-MY" sz="2000" b="1" dirty="0" smtClean="0">
                <a:solidFill>
                  <a:srgbClr val="0070C0"/>
                </a:solidFill>
              </a:rPr>
              <a:t>224</a:t>
            </a:r>
            <a:endParaRPr lang="en-MY" sz="2000" b="1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(c)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 smtClean="0"/>
              <a:t>= 10 </a:t>
            </a:r>
            <a:r>
              <a:rPr lang="en-MY" sz="2000" dirty="0"/>
              <a:t>x </a:t>
            </a:r>
            <a:r>
              <a:rPr lang="en-MY" sz="2000" dirty="0" smtClean="0">
                <a:latin typeface="Arial"/>
                <a:cs typeface="Arial"/>
              </a:rPr>
              <a:t>16</a:t>
            </a:r>
            <a:r>
              <a:rPr lang="en-MY" sz="1600" baseline="28987" dirty="0" smtClean="0">
                <a:latin typeface="Arial"/>
                <a:cs typeface="Arial"/>
              </a:rPr>
              <a:t>2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 smtClean="0"/>
              <a:t>=</a:t>
            </a:r>
            <a:r>
              <a:rPr lang="en-MY" sz="2000" dirty="0"/>
              <a:t> </a:t>
            </a:r>
            <a:r>
              <a:rPr lang="en-MY" sz="2000" b="1" dirty="0" smtClean="0">
                <a:solidFill>
                  <a:srgbClr val="0070C0"/>
                </a:solidFill>
              </a:rPr>
              <a:t>2560</a:t>
            </a:r>
          </a:p>
          <a:p>
            <a:endParaRPr lang="en-MY" sz="2000" b="1" dirty="0"/>
          </a:p>
          <a:p>
            <a:r>
              <a:rPr lang="en-MY" sz="2000" b="1" dirty="0" smtClean="0"/>
              <a:t>(d)</a:t>
            </a:r>
            <a:r>
              <a:rPr lang="en-MY" sz="2000" b="1" dirty="0"/>
              <a:t>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/>
              <a:t>= </a:t>
            </a:r>
            <a:r>
              <a:rPr lang="en-MY" sz="2000" dirty="0" smtClean="0"/>
              <a:t>12 </a:t>
            </a:r>
            <a:r>
              <a:rPr lang="en-MY" sz="2000" dirty="0"/>
              <a:t>x </a:t>
            </a:r>
            <a:r>
              <a:rPr lang="en-MY" sz="2000" dirty="0" smtClean="0">
                <a:latin typeface="Arial"/>
                <a:cs typeface="Arial"/>
              </a:rPr>
              <a:t>16</a:t>
            </a:r>
            <a:r>
              <a:rPr lang="en-MY" sz="1600" baseline="28987" dirty="0">
                <a:latin typeface="Arial"/>
                <a:cs typeface="Arial"/>
              </a:rPr>
              <a:t>1</a:t>
            </a:r>
            <a:r>
              <a:rPr lang="en-MY" sz="2000" dirty="0" smtClean="0"/>
              <a:t>=</a:t>
            </a:r>
            <a:r>
              <a:rPr lang="en-MY" sz="2000" dirty="0"/>
              <a:t> </a:t>
            </a:r>
            <a:r>
              <a:rPr lang="en-MY" sz="2000" b="1" dirty="0" smtClean="0">
                <a:solidFill>
                  <a:srgbClr val="0070C0"/>
                </a:solidFill>
              </a:rPr>
              <a:t>192</a:t>
            </a:r>
            <a:endParaRPr lang="en-MY" sz="2000" b="1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 smtClean="0"/>
              <a:t>(e)</a:t>
            </a:r>
            <a:r>
              <a:rPr lang="en-MY" sz="2000" b="1" dirty="0"/>
              <a:t>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/>
              <a:t>= </a:t>
            </a:r>
            <a:r>
              <a:rPr lang="en-MY" sz="2000" dirty="0" smtClean="0"/>
              <a:t>5 </a:t>
            </a:r>
            <a:r>
              <a:rPr lang="en-MY" sz="2000" dirty="0"/>
              <a:t>x </a:t>
            </a:r>
            <a:r>
              <a:rPr lang="en-MY" sz="2000" dirty="0" smtClean="0">
                <a:latin typeface="Arial"/>
                <a:cs typeface="Arial"/>
              </a:rPr>
              <a:t>16</a:t>
            </a:r>
            <a:r>
              <a:rPr lang="en-MY" sz="1600" baseline="28987" dirty="0" smtClean="0">
                <a:latin typeface="Arial"/>
                <a:cs typeface="Arial"/>
              </a:rPr>
              <a:t>0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/>
              <a:t>= </a:t>
            </a:r>
            <a:r>
              <a:rPr lang="en-MY" sz="2000" b="1" dirty="0" smtClean="0">
                <a:solidFill>
                  <a:srgbClr val="0070C0"/>
                </a:solidFill>
              </a:rPr>
              <a:t>5</a:t>
            </a:r>
            <a:endParaRPr lang="en-MY" sz="2000" b="1" dirty="0">
              <a:solidFill>
                <a:srgbClr val="0070C0"/>
              </a:solidFill>
            </a:endParaRP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906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4419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Heksadesimal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(Hexadecimal Number)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9248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 smtClean="0"/>
              <a:t>Contoh</a:t>
            </a:r>
            <a:r>
              <a:rPr lang="en-MY" sz="2000" b="1" dirty="0" smtClean="0"/>
              <a:t> 2: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 smtClean="0"/>
              <a:t>Tuliskan</a:t>
            </a:r>
            <a:r>
              <a:rPr lang="en-MY" sz="2000" dirty="0" smtClean="0"/>
              <a:t> </a:t>
            </a:r>
            <a:r>
              <a:rPr lang="en-MY" sz="2000" dirty="0" err="1" smtClean="0"/>
              <a:t>dalam</a:t>
            </a:r>
            <a:r>
              <a:rPr lang="en-MY" sz="2000" dirty="0" smtClean="0"/>
              <a:t> </a:t>
            </a:r>
            <a:r>
              <a:rPr lang="en-MY" sz="2000" dirty="0" err="1" smtClean="0"/>
              <a:t>bentuk</a:t>
            </a:r>
            <a:r>
              <a:rPr lang="en-MY" sz="2000" dirty="0" smtClean="0"/>
              <a:t> </a:t>
            </a:r>
            <a:r>
              <a:rPr lang="en-MY" sz="2000" dirty="0" err="1" smtClean="0"/>
              <a:t>pendaraban</a:t>
            </a:r>
            <a:r>
              <a:rPr lang="en-MY" sz="2000" dirty="0" smtClean="0"/>
              <a:t> </a:t>
            </a:r>
            <a:r>
              <a:rPr lang="en-MY" sz="2000" dirty="0" err="1" smtClean="0"/>
              <a:t>bagi</a:t>
            </a:r>
            <a:r>
              <a:rPr lang="en-MY" sz="2000" dirty="0" smtClean="0"/>
              <a:t> </a:t>
            </a:r>
            <a:r>
              <a:rPr lang="en-MY" sz="2000" dirty="0" err="1" smtClean="0"/>
              <a:t>nombor</a:t>
            </a:r>
            <a:r>
              <a:rPr lang="en-MY" sz="2000" dirty="0" smtClean="0"/>
              <a:t> </a:t>
            </a:r>
            <a:r>
              <a:rPr lang="en-MY" sz="2000" dirty="0" err="1" smtClean="0"/>
              <a:t>berikut</a:t>
            </a:r>
            <a:r>
              <a:rPr lang="en-MY" sz="2000" dirty="0" smtClean="0"/>
              <a:t>.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(a)  </a:t>
            </a:r>
            <a:r>
              <a:rPr lang="en-MY" sz="2000" dirty="0" smtClean="0"/>
              <a:t>12</a:t>
            </a:r>
            <a:r>
              <a:rPr lang="en-MY" sz="1000" dirty="0" smtClean="0">
                <a:latin typeface="Arial"/>
                <a:cs typeface="Arial"/>
              </a:rPr>
              <a:t>16    </a:t>
            </a:r>
            <a:r>
              <a:rPr lang="en-MY" sz="2000" dirty="0" smtClean="0"/>
              <a:t>(b</a:t>
            </a:r>
            <a:r>
              <a:rPr lang="en-MY" sz="2000" dirty="0"/>
              <a:t>) </a:t>
            </a:r>
            <a:r>
              <a:rPr lang="en-MY" sz="2000" dirty="0" smtClean="0"/>
              <a:t>453</a:t>
            </a:r>
            <a:r>
              <a:rPr lang="en-MY" sz="1000" dirty="0" smtClean="0">
                <a:latin typeface="Arial"/>
                <a:cs typeface="Arial"/>
              </a:rPr>
              <a:t>16 </a:t>
            </a:r>
            <a:r>
              <a:rPr lang="en-MY" sz="2000" dirty="0"/>
              <a:t>   (c) </a:t>
            </a:r>
            <a:r>
              <a:rPr lang="en-MY" sz="2000" dirty="0" smtClean="0"/>
              <a:t>7541</a:t>
            </a:r>
            <a:r>
              <a:rPr lang="en-MY" sz="1000" dirty="0" smtClean="0">
                <a:latin typeface="Arial"/>
                <a:cs typeface="Arial"/>
              </a:rPr>
              <a:t>16 </a:t>
            </a:r>
            <a:r>
              <a:rPr lang="en-MY" sz="1000" dirty="0"/>
              <a:t> </a:t>
            </a:r>
            <a:r>
              <a:rPr lang="en-MY" sz="2000" dirty="0" smtClean="0"/>
              <a:t>  </a:t>
            </a:r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 smtClean="0"/>
              <a:t>pendaraban</a:t>
            </a:r>
            <a:r>
              <a:rPr lang="en-MY" sz="2000" b="1" dirty="0" smtClean="0"/>
              <a:t> </a:t>
            </a:r>
            <a:r>
              <a:rPr lang="en-MY" sz="2000" dirty="0" smtClean="0"/>
              <a:t>= </a:t>
            </a: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  <a:endParaRPr lang="en-MY" sz="2000" dirty="0" smtClean="0"/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(c) </a:t>
            </a:r>
            <a:r>
              <a:rPr lang="en-MY" sz="2000" b="1" dirty="0" err="1" smtClean="0"/>
              <a:t>Bentuk</a:t>
            </a:r>
            <a:r>
              <a:rPr lang="en-MY" sz="2000" b="1" dirty="0" smtClean="0"/>
              <a:t> </a:t>
            </a:r>
            <a:r>
              <a:rPr lang="en-MY" sz="2000" b="1" dirty="0" err="1"/>
              <a:t>pendaraban</a:t>
            </a:r>
            <a:r>
              <a:rPr lang="en-MY" sz="2000" b="1" dirty="0"/>
              <a:t> </a:t>
            </a:r>
            <a:r>
              <a:rPr lang="en-MY" sz="2000" dirty="0"/>
              <a:t>= </a:t>
            </a:r>
            <a:endParaRPr lang="en-MY" sz="2000" dirty="0" smtClean="0"/>
          </a:p>
          <a:p>
            <a:endParaRPr lang="en-MY" sz="2000" b="1" dirty="0"/>
          </a:p>
        </p:txBody>
      </p:sp>
      <p:sp>
        <p:nvSpPr>
          <p:cNvPr id="13" name="object 5"/>
          <p:cNvSpPr txBox="1"/>
          <p:nvPr/>
        </p:nvSpPr>
        <p:spPr>
          <a:xfrm>
            <a:off x="4114800" y="4334867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US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lang="en-US" sz="2000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lang="en-US" sz="2000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4114800" y="3751966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  </a:t>
            </a:r>
            <a:r>
              <a:rPr lang="en-MY" sz="2000" spc="-32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lang="en-MY" sz="2000" b="1" spc="-3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4114800" y="4917768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7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x 16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US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lang="en-MY"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smtClean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sz="1725" spc="-32" baseline="30248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2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7070255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400" b="1" spc="-1" dirty="0" smtClean="0">
                <a:solidFill>
                  <a:srgbClr val="006666"/>
                </a:solidFill>
                <a:latin typeface="Arial"/>
                <a:cs typeface="Arial"/>
              </a:rPr>
              <a:t>SISTEM NOMBOR PELENGKAP</a:t>
            </a:r>
          </a:p>
          <a:p>
            <a:pPr marL="12700">
              <a:lnSpc>
                <a:spcPts val="3779"/>
              </a:lnSpc>
            </a:pPr>
            <a:r>
              <a:rPr lang="en-MY" sz="3400" b="1" i="1" dirty="0" smtClean="0">
                <a:solidFill>
                  <a:srgbClr val="006666"/>
                </a:solidFill>
                <a:latin typeface="Arial"/>
                <a:cs typeface="Arial"/>
              </a:rPr>
              <a:t>(Complement Number System)</a:t>
            </a:r>
            <a:endParaRPr lang="en-MY" sz="34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76568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Pelengkap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– 1</a:t>
            </a:r>
            <a:r>
              <a:rPr lang="en-MY" sz="2000" b="1" spc="2" dirty="0" smtClean="0">
                <a:solidFill>
                  <a:srgbClr val="FF0000"/>
                </a:solidFill>
                <a:latin typeface="Arial"/>
                <a:cs typeface="Arial"/>
              </a:rPr>
              <a:t>: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Bagi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semua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nombor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binari</a:t>
            </a:r>
            <a:r>
              <a:rPr lang="en-US" sz="2000" b="1" dirty="0" smtClean="0">
                <a:solidFill>
                  <a:srgbClr val="7030A0"/>
                </a:solidFill>
              </a:rPr>
              <a:t> yang </a:t>
            </a:r>
            <a:r>
              <a:rPr lang="en-US" sz="2000" b="1" dirty="0" err="1" smtClean="0">
                <a:solidFill>
                  <a:srgbClr val="7030A0"/>
                </a:solidFill>
              </a:rPr>
              <a:t>positif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nombor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pelengkap</a:t>
            </a:r>
            <a:r>
              <a:rPr lang="en-US" sz="2000" b="1" dirty="0" smtClean="0">
                <a:solidFill>
                  <a:srgbClr val="7030A0"/>
                </a:solidFill>
              </a:rPr>
              <a:t> -1 </a:t>
            </a:r>
            <a:r>
              <a:rPr lang="en-US" sz="2000" b="1" dirty="0" err="1" smtClean="0">
                <a:solidFill>
                  <a:srgbClr val="7030A0"/>
                </a:solidFill>
              </a:rPr>
              <a:t>adalah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sama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dengan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nombor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binari</a:t>
            </a:r>
            <a:r>
              <a:rPr lang="en-US" sz="2000" b="1" dirty="0" smtClean="0">
                <a:solidFill>
                  <a:srgbClr val="7030A0"/>
                </a:solidFill>
              </a:rPr>
              <a:t>.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Bagi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semua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nombor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binari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yang </a:t>
            </a:r>
            <a:r>
              <a:rPr lang="en-US" sz="2000" b="1" dirty="0" err="1" smtClean="0">
                <a:solidFill>
                  <a:srgbClr val="7030A0"/>
                </a:solidFill>
              </a:rPr>
              <a:t>negatif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nombor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pelengkap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-2 </a:t>
            </a:r>
            <a:r>
              <a:rPr lang="en-US" sz="2000" b="1" dirty="0" err="1">
                <a:solidFill>
                  <a:srgbClr val="7030A0"/>
                </a:solidFill>
              </a:rPr>
              <a:t>adalah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sama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dengan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songsangan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nombor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binari</a:t>
            </a:r>
            <a:r>
              <a:rPr lang="en-US" sz="2000" b="1" dirty="0">
                <a:solidFill>
                  <a:srgbClr val="7030A0"/>
                </a:solidFill>
              </a:rPr>
              <a:t>.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400" b="1" u="sng" spc="2" dirty="0" smtClean="0">
                <a:solidFill>
                  <a:srgbClr val="00B050"/>
                </a:solidFill>
                <a:latin typeface="Arial"/>
                <a:cs typeface="Arial"/>
              </a:rPr>
              <a:t> 1</a:t>
            </a:r>
            <a:r>
              <a:rPr lang="en-MY" sz="2400" b="1" spc="2" dirty="0" smtClean="0">
                <a:solidFill>
                  <a:srgbClr val="00B0F0"/>
                </a:solidFill>
                <a:latin typeface="Arial"/>
                <a:cs typeface="Arial"/>
              </a:rPr>
              <a:t>: 001 = 110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u="sng" spc="2" dirty="0" err="1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400" b="1" u="sng" spc="2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MY" sz="2400" b="1" u="sng" spc="2" dirty="0" smtClean="0">
                <a:solidFill>
                  <a:srgbClr val="00B050"/>
                </a:solidFill>
                <a:latin typeface="Arial"/>
                <a:cs typeface="Arial"/>
              </a:rPr>
              <a:t>2:</a:t>
            </a:r>
            <a:endParaRPr lang="en-MY" sz="2400" b="1" spc="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spc="2" dirty="0" smtClean="0">
                <a:solidFill>
                  <a:srgbClr val="002060"/>
                </a:solidFill>
                <a:latin typeface="Arial"/>
                <a:cs typeface="Arial"/>
              </a:rPr>
              <a:t>+ 15 = + 0 0 0 0 1 1 1 1 (</a:t>
            </a:r>
            <a:r>
              <a:rPr lang="en-MY" sz="2400" b="1" spc="2" dirty="0" err="1" smtClean="0">
                <a:solidFill>
                  <a:srgbClr val="002060"/>
                </a:solidFill>
                <a:latin typeface="Arial"/>
                <a:cs typeface="Arial"/>
              </a:rPr>
              <a:t>pelengkap</a:t>
            </a:r>
            <a:r>
              <a:rPr lang="en-MY" sz="2400" b="1" spc="2" dirty="0" smtClean="0">
                <a:solidFill>
                  <a:srgbClr val="002060"/>
                </a:solidFill>
                <a:latin typeface="Arial"/>
                <a:cs typeface="Arial"/>
              </a:rPr>
              <a:t> -1 </a:t>
            </a:r>
            <a:r>
              <a:rPr lang="en-MY" sz="2400" b="1" spc="2" dirty="0" err="1" smtClean="0">
                <a:solidFill>
                  <a:srgbClr val="002060"/>
                </a:solidFill>
                <a:latin typeface="Arial"/>
                <a:cs typeface="Arial"/>
              </a:rPr>
              <a:t>positif</a:t>
            </a:r>
            <a:r>
              <a:rPr lang="en-MY" sz="2400" b="1" spc="2" dirty="0" smtClean="0">
                <a:solidFill>
                  <a:srgbClr val="002060"/>
                </a:solidFill>
                <a:latin typeface="Arial"/>
                <a:cs typeface="Arial"/>
              </a:rPr>
              <a:t>)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nn-NO" sz="2400" b="1" spc="2" dirty="0" smtClean="0">
                <a:solidFill>
                  <a:srgbClr val="002060"/>
                </a:solidFill>
                <a:latin typeface="Arial"/>
                <a:cs typeface="Arial"/>
              </a:rPr>
              <a:t>- 12 </a:t>
            </a:r>
            <a:r>
              <a:rPr lang="nn-NO" sz="2400" b="1" spc="2" dirty="0">
                <a:solidFill>
                  <a:srgbClr val="002060"/>
                </a:solidFill>
                <a:latin typeface="Arial"/>
                <a:cs typeface="Arial"/>
              </a:rPr>
              <a:t>= </a:t>
            </a:r>
            <a:r>
              <a:rPr lang="nn-NO" sz="2400" b="1" spc="2" dirty="0" smtClean="0">
                <a:solidFill>
                  <a:srgbClr val="002060"/>
                </a:solidFill>
                <a:latin typeface="Arial"/>
                <a:cs typeface="Arial"/>
              </a:rPr>
              <a:t>- </a:t>
            </a:r>
            <a:r>
              <a:rPr lang="nn-NO" sz="2400" b="1" spc="2" dirty="0">
                <a:solidFill>
                  <a:srgbClr val="002060"/>
                </a:solidFill>
                <a:latin typeface="Arial"/>
                <a:cs typeface="Arial"/>
              </a:rPr>
              <a:t>0 0 0 0 1 1 </a:t>
            </a:r>
            <a:r>
              <a:rPr lang="nn-NO" sz="2400" b="1" spc="2" dirty="0" smtClean="0">
                <a:solidFill>
                  <a:srgbClr val="002060"/>
                </a:solidFill>
                <a:latin typeface="Arial"/>
                <a:cs typeface="Arial"/>
              </a:rPr>
              <a:t>00 tukar songsang 1 1 1 1 0 0 1 1        (pelengkap -1 positif</a:t>
            </a:r>
            <a:r>
              <a:rPr lang="nn-NO" sz="2400" b="1" spc="2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lang="nn-NO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1673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860" y="838200"/>
            <a:ext cx="6403340" cy="9554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spc="-5" dirty="0" smtClean="0">
                <a:solidFill>
                  <a:srgbClr val="006666"/>
                </a:solidFill>
                <a:latin typeface="Arial"/>
                <a:cs typeface="Arial"/>
              </a:rPr>
              <a:t>SISTEM NOMBOR</a:t>
            </a:r>
            <a:r>
              <a:rPr lang="en-MY" sz="3600" b="1" spc="-5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(NUMBER SYSTEM)</a:t>
            </a:r>
            <a:endParaRPr sz="3600" i="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70" y="2454306"/>
            <a:ext cx="6209030" cy="186943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Kebanyakan sistem komputer (sistem digital)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400" spc="19" dirty="0" smtClean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la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n o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pe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rasi 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pengi</a:t>
            </a:r>
            <a:r>
              <a:rPr sz="2400" spc="9" dirty="0" smtClean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aa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n n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400" spc="29" dirty="0" smtClean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bo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400" spc="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dala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2400" spc="2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ua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nt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ti y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an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g b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an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2400" spc="-4" dirty="0" smtClean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k.</a:t>
            </a:r>
            <a:endParaRPr sz="2400" dirty="0">
              <a:latin typeface="Arial"/>
              <a:cs typeface="Arial"/>
            </a:endParaRP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Maka, sistem penomboran yang digunakan oleh sistem digital perlu diketahui dari segi 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2477520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3649730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8620" y="4865028"/>
            <a:ext cx="5145590" cy="70992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 smtClean="0">
                <a:solidFill>
                  <a:srgbClr val="7030A0"/>
                </a:solidFill>
                <a:latin typeface="Arial"/>
                <a:cs typeface="Arial"/>
              </a:rPr>
              <a:t>Bagaimana pernyataan nombor tersebut!</a:t>
            </a:r>
            <a:endParaRPr sz="22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 marR="41909">
              <a:lnSpc>
                <a:spcPct val="95825"/>
              </a:lnSpc>
              <a:spcBef>
                <a:spcPts val="542"/>
              </a:spcBef>
            </a:pPr>
            <a:r>
              <a:rPr sz="2200" spc="0" dirty="0" smtClean="0">
                <a:solidFill>
                  <a:srgbClr val="7030A0"/>
                </a:solidFill>
                <a:latin typeface="Arial"/>
                <a:cs typeface="Arial"/>
              </a:rPr>
              <a:t>Bagaimana operasi arithmetik dilakukan!</a:t>
            </a:r>
            <a:endParaRPr sz="22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870" y="4882258"/>
            <a:ext cx="173374" cy="640080"/>
          </a:xfrm>
          <a:prstGeom prst="rect">
            <a:avLst/>
          </a:prstGeom>
        </p:spPr>
        <p:txBody>
          <a:bodyPr wrap="square" lIns="0" tIns="11334" rIns="0" bIns="0" rtlCol="0">
            <a:noAutofit/>
          </a:bodyPr>
          <a:lstStyle/>
          <a:p>
            <a:pPr marL="12700">
              <a:lnSpc>
                <a:spcPts val="1785"/>
              </a:lnSpc>
            </a:pPr>
            <a:r>
              <a:rPr sz="1650" dirty="0" smtClean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3"/>
              </a:spcBef>
            </a:pPr>
            <a:r>
              <a:rPr sz="1650" dirty="0" smtClean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7070255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400" b="1" spc="-1" dirty="0" smtClean="0">
                <a:solidFill>
                  <a:srgbClr val="006666"/>
                </a:solidFill>
                <a:latin typeface="Arial"/>
                <a:cs typeface="Arial"/>
              </a:rPr>
              <a:t>SISTEM NOMBOR PELENGKAP</a:t>
            </a:r>
          </a:p>
          <a:p>
            <a:pPr marL="12700">
              <a:lnSpc>
                <a:spcPts val="3779"/>
              </a:lnSpc>
            </a:pPr>
            <a:r>
              <a:rPr lang="en-MY" sz="3400" b="1" i="1" dirty="0" smtClean="0">
                <a:solidFill>
                  <a:srgbClr val="006666"/>
                </a:solidFill>
                <a:latin typeface="Arial"/>
                <a:cs typeface="Arial"/>
              </a:rPr>
              <a:t>(Complement Number System)</a:t>
            </a:r>
            <a:endParaRPr lang="en-MY" sz="34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7733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Nombor</a:t>
            </a:r>
            <a:r>
              <a:rPr lang="en-MY" sz="2000" b="1" u="sng" spc="2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Pelengkap</a:t>
            </a:r>
            <a:r>
              <a:rPr lang="en-MY" sz="2000" b="1" u="sng" spc="2" dirty="0" smtClean="0">
                <a:solidFill>
                  <a:srgbClr val="00B050"/>
                </a:solidFill>
                <a:latin typeface="Arial"/>
                <a:cs typeface="Arial"/>
              </a:rPr>
              <a:t> – 2</a:t>
            </a:r>
            <a:r>
              <a:rPr lang="en-MY" sz="2000" b="1" spc="2" dirty="0" smtClean="0">
                <a:solidFill>
                  <a:srgbClr val="00B050"/>
                </a:solidFill>
                <a:latin typeface="Arial"/>
                <a:cs typeface="Arial"/>
              </a:rPr>
              <a:t>: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C00000"/>
                </a:solidFill>
              </a:rPr>
              <a:t>Bagi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semua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nombor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binari</a:t>
            </a:r>
            <a:r>
              <a:rPr lang="en-US" sz="2000" b="1" dirty="0" smtClean="0">
                <a:solidFill>
                  <a:srgbClr val="C00000"/>
                </a:solidFill>
              </a:rPr>
              <a:t> yang </a:t>
            </a:r>
            <a:r>
              <a:rPr lang="en-US" sz="2000" b="1" dirty="0" err="1" smtClean="0">
                <a:solidFill>
                  <a:srgbClr val="C00000"/>
                </a:solidFill>
              </a:rPr>
              <a:t>positif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nombor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pelengkap</a:t>
            </a:r>
            <a:r>
              <a:rPr lang="en-US" sz="2000" b="1" dirty="0" smtClean="0">
                <a:solidFill>
                  <a:srgbClr val="C00000"/>
                </a:solidFill>
              </a:rPr>
              <a:t> -2 </a:t>
            </a:r>
            <a:r>
              <a:rPr lang="en-US" sz="2000" b="1" dirty="0" err="1" smtClean="0">
                <a:solidFill>
                  <a:srgbClr val="C00000"/>
                </a:solidFill>
              </a:rPr>
              <a:t>adalah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sama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dengan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nombor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binari</a:t>
            </a:r>
            <a:r>
              <a:rPr lang="en-US" sz="2000" b="1" dirty="0" smtClean="0">
                <a:solidFill>
                  <a:srgbClr val="C00000"/>
                </a:solidFill>
              </a:rPr>
              <a:t>.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C00000"/>
                </a:solidFill>
              </a:rPr>
              <a:t>Bagi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semua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nombor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binari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yang </a:t>
            </a:r>
            <a:r>
              <a:rPr lang="en-US" sz="2000" b="1" dirty="0" err="1" smtClean="0">
                <a:solidFill>
                  <a:srgbClr val="C00000"/>
                </a:solidFill>
              </a:rPr>
              <a:t>negatif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err="1">
                <a:solidFill>
                  <a:srgbClr val="C00000"/>
                </a:solidFill>
              </a:rPr>
              <a:t>nombor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pelengkap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-2 </a:t>
            </a:r>
            <a:r>
              <a:rPr lang="en-US" sz="2000" b="1" dirty="0" err="1">
                <a:solidFill>
                  <a:srgbClr val="C00000"/>
                </a:solidFill>
              </a:rPr>
              <a:t>adalah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sama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dengan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songsangan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nombor</a:t>
            </a:r>
            <a:r>
              <a:rPr lang="en-US" sz="2000" b="1" dirty="0" smtClean="0">
                <a:solidFill>
                  <a:srgbClr val="C00000"/>
                </a:solidFill>
              </a:rPr>
              <a:t> binary </a:t>
            </a:r>
            <a:r>
              <a:rPr lang="en-US" sz="2000" b="1" dirty="0" err="1" smtClean="0">
                <a:solidFill>
                  <a:srgbClr val="C00000"/>
                </a:solidFill>
              </a:rPr>
              <a:t>dan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dicampur</a:t>
            </a:r>
            <a:r>
              <a:rPr lang="en-US" sz="2000" b="1" dirty="0" smtClean="0">
                <a:solidFill>
                  <a:srgbClr val="C00000"/>
                </a:solidFill>
              </a:rPr>
              <a:t> 1. </a:t>
            </a:r>
            <a:endParaRPr lang="en-US" sz="2000" b="1" dirty="0">
              <a:solidFill>
                <a:srgbClr val="C0000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u="sng" spc="2" dirty="0" err="1" smtClean="0">
                <a:solidFill>
                  <a:srgbClr val="FF0000"/>
                </a:solidFill>
                <a:latin typeface="Arial"/>
                <a:cs typeface="Arial"/>
              </a:rPr>
              <a:t>Contoh</a:t>
            </a:r>
            <a:r>
              <a:rPr lang="en-MY" sz="2400" b="1" u="sng" spc="2" dirty="0" smtClean="0">
                <a:solidFill>
                  <a:srgbClr val="FF0000"/>
                </a:solidFill>
                <a:latin typeface="Arial"/>
                <a:cs typeface="Arial"/>
              </a:rPr>
              <a:t> 1</a:t>
            </a:r>
            <a:r>
              <a:rPr lang="en-MY" sz="2400" b="1" spc="2" dirty="0" smtClean="0">
                <a:solidFill>
                  <a:srgbClr val="FF0000"/>
                </a:solidFill>
                <a:latin typeface="Arial"/>
                <a:cs typeface="Arial"/>
              </a:rPr>
              <a:t>: 110 + 1 = 111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u="sng" spc="2" dirty="0" err="1">
                <a:solidFill>
                  <a:srgbClr val="FF0000"/>
                </a:solidFill>
                <a:latin typeface="Arial"/>
                <a:cs typeface="Arial"/>
              </a:rPr>
              <a:t>Contoh</a:t>
            </a:r>
            <a:r>
              <a:rPr lang="en-MY" sz="2400" b="1" u="sng" spc="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400" b="1" u="sng" spc="2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MY" sz="2400" b="1" spc="2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lang="en-MY" sz="2400" b="1" spc="2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spc="2" dirty="0">
                <a:solidFill>
                  <a:srgbClr val="7030A0"/>
                </a:solidFill>
                <a:latin typeface="Arial"/>
                <a:cs typeface="Arial"/>
              </a:rPr>
              <a:t>+ 15 = + 0 0 0 0 1 1 1 1 (</a:t>
            </a:r>
            <a:r>
              <a:rPr lang="en-MY" sz="2400" b="1" spc="2" dirty="0" err="1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400" b="1" spc="2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2400" b="1" spc="2" dirty="0" smtClean="0">
                <a:solidFill>
                  <a:srgbClr val="7030A0"/>
                </a:solidFill>
                <a:latin typeface="Arial"/>
                <a:cs typeface="Arial"/>
              </a:rPr>
              <a:t>-2 </a:t>
            </a:r>
            <a:r>
              <a:rPr lang="en-MY" sz="2400" b="1" spc="2" dirty="0" err="1">
                <a:solidFill>
                  <a:srgbClr val="7030A0"/>
                </a:solidFill>
                <a:latin typeface="Arial"/>
                <a:cs typeface="Arial"/>
              </a:rPr>
              <a:t>positif</a:t>
            </a:r>
            <a:r>
              <a:rPr lang="en-MY" sz="2400" b="1" spc="2" dirty="0" smtClean="0">
                <a:solidFill>
                  <a:srgbClr val="7030A0"/>
                </a:solidFill>
                <a:latin typeface="Arial"/>
                <a:cs typeface="Arial"/>
              </a:rPr>
              <a:t>)</a:t>
            </a:r>
            <a:endParaRPr lang="en-MY" sz="2400" b="1" spc="2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nn-NO" sz="2400" b="1" spc="2" dirty="0">
                <a:solidFill>
                  <a:srgbClr val="7030A0"/>
                </a:solidFill>
                <a:latin typeface="Arial"/>
                <a:cs typeface="Arial"/>
              </a:rPr>
              <a:t>- 12 = - 0 0 0 0 1 1 00 tukar songsang </a:t>
            </a:r>
            <a:r>
              <a:rPr lang="nn-NO" sz="2400" b="1" spc="2" dirty="0">
                <a:solidFill>
                  <a:srgbClr val="002060"/>
                </a:solidFill>
                <a:latin typeface="Arial"/>
                <a:cs typeface="Arial"/>
              </a:rPr>
              <a:t>1 1 1 1 0 0 1 1 </a:t>
            </a:r>
            <a:r>
              <a:rPr lang="nn-NO" sz="2400" b="1" spc="2" dirty="0" smtClean="0">
                <a:solidFill>
                  <a:srgbClr val="7030A0"/>
                </a:solidFill>
                <a:latin typeface="Arial"/>
                <a:cs typeface="Arial"/>
              </a:rPr>
              <a:t>dan tambah 1 menjadi 1 1 </a:t>
            </a:r>
            <a:r>
              <a:rPr lang="nn-NO" sz="2400" b="1" spc="2" dirty="0">
                <a:solidFill>
                  <a:srgbClr val="7030A0"/>
                </a:solidFill>
                <a:latin typeface="Arial"/>
                <a:cs typeface="Arial"/>
              </a:rPr>
              <a:t>1 1 </a:t>
            </a:r>
            <a:r>
              <a:rPr lang="nn-NO" sz="2400" b="1" spc="2" dirty="0" smtClean="0">
                <a:solidFill>
                  <a:srgbClr val="7030A0"/>
                </a:solidFill>
                <a:latin typeface="Arial"/>
                <a:cs typeface="Arial"/>
              </a:rPr>
              <a:t>1 0 1 0 0        </a:t>
            </a:r>
            <a:r>
              <a:rPr lang="nn-NO" sz="2400" b="1" spc="2" dirty="0">
                <a:solidFill>
                  <a:srgbClr val="7030A0"/>
                </a:solidFill>
                <a:latin typeface="Arial"/>
                <a:cs typeface="Arial"/>
              </a:rPr>
              <a:t>(pelengkap </a:t>
            </a:r>
            <a:r>
              <a:rPr lang="nn-NO" sz="2400" b="1" spc="2" dirty="0" smtClean="0">
                <a:solidFill>
                  <a:srgbClr val="7030A0"/>
                </a:solidFill>
                <a:latin typeface="Arial"/>
                <a:cs typeface="Arial"/>
              </a:rPr>
              <a:t>-2 negatif</a:t>
            </a:r>
            <a:r>
              <a:rPr lang="nn-NO" sz="2400" b="1" spc="2" dirty="0">
                <a:solidFill>
                  <a:srgbClr val="7030A0"/>
                </a:solidFill>
                <a:latin typeface="Arial"/>
                <a:cs typeface="Arial"/>
              </a:rPr>
              <a:t>)</a:t>
            </a:r>
            <a:endParaRPr lang="nn-NO" sz="24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849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7070255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400" b="1" spc="-1" dirty="0" smtClean="0">
                <a:solidFill>
                  <a:srgbClr val="006666"/>
                </a:solidFill>
                <a:latin typeface="Arial"/>
                <a:cs typeface="Arial"/>
              </a:rPr>
              <a:t>PENUKARAN NOMBOR</a:t>
            </a:r>
          </a:p>
          <a:p>
            <a:pPr marL="12700">
              <a:lnSpc>
                <a:spcPts val="3779"/>
              </a:lnSpc>
            </a:pPr>
            <a:r>
              <a:rPr lang="en-MY" sz="3400" b="1" i="1" dirty="0" smtClean="0">
                <a:solidFill>
                  <a:srgbClr val="006666"/>
                </a:solidFill>
                <a:latin typeface="Arial"/>
                <a:cs typeface="Arial"/>
              </a:rPr>
              <a:t>(Conversion of Number System)</a:t>
            </a:r>
            <a:endParaRPr lang="en-MY" sz="34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7235228" cy="34532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FF0000"/>
                </a:solidFill>
                <a:latin typeface="Arial"/>
                <a:cs typeface="Arial"/>
              </a:rPr>
              <a:t>Desimal</a:t>
            </a:r>
            <a:r>
              <a:rPr lang="en-MY" sz="2000" b="1" spc="2" dirty="0" smtClean="0">
                <a:solidFill>
                  <a:srgbClr val="FF0000"/>
                </a:solidFill>
                <a:latin typeface="Arial"/>
                <a:cs typeface="Arial"/>
              </a:rPr>
              <a:t> - </a:t>
            </a:r>
            <a:r>
              <a:rPr lang="en-US" sz="2000" b="1" dirty="0" err="1" smtClean="0">
                <a:solidFill>
                  <a:srgbClr val="7030A0"/>
                </a:solidFill>
              </a:rPr>
              <a:t>Sistem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nombor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asas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sepuluh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mengguna</a:t>
            </a:r>
            <a:r>
              <a:rPr lang="en-US" sz="2000" b="1" dirty="0">
                <a:solidFill>
                  <a:srgbClr val="7030A0"/>
                </a:solidFill>
              </a:rPr>
              <a:t> 10 </a:t>
            </a:r>
            <a:r>
              <a:rPr lang="en-US" sz="2000" b="1" dirty="0" err="1">
                <a:solidFill>
                  <a:srgbClr val="7030A0"/>
                </a:solidFill>
              </a:rPr>
              <a:t>simbol</a:t>
            </a:r>
            <a:r>
              <a:rPr lang="en-US" sz="2000" b="1" dirty="0">
                <a:solidFill>
                  <a:srgbClr val="7030A0"/>
                </a:solidFill>
              </a:rPr>
              <a:t>, 0 </a:t>
            </a:r>
            <a:r>
              <a:rPr lang="en-US" sz="2000" b="1" dirty="0" err="1">
                <a:solidFill>
                  <a:srgbClr val="7030A0"/>
                </a:solidFill>
              </a:rPr>
              <a:t>hingga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9</a:t>
            </a:r>
            <a:r>
              <a:rPr lang="en-US" sz="2000" b="1" dirty="0">
                <a:solidFill>
                  <a:srgbClr val="7030A0"/>
                </a:solidFill>
              </a:rPr>
              <a:t>. </a:t>
            </a:r>
            <a:r>
              <a:rPr lang="en-US" sz="2000" b="1" dirty="0" err="1" smtClean="0">
                <a:solidFill>
                  <a:srgbClr val="7030A0"/>
                </a:solidFill>
              </a:rPr>
              <a:t>Nilai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tempat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bagi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suatu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nombor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asas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sepuluh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dari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kanan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ke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kiri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ialah</a:t>
            </a:r>
            <a:r>
              <a:rPr lang="en-US" sz="2000" b="1" dirty="0">
                <a:solidFill>
                  <a:srgbClr val="7030A0"/>
                </a:solidFill>
              </a:rPr>
              <a:t>: unit, </a:t>
            </a:r>
            <a:r>
              <a:rPr lang="en-US" sz="2000" b="1" dirty="0" err="1">
                <a:solidFill>
                  <a:srgbClr val="7030A0"/>
                </a:solidFill>
              </a:rPr>
              <a:t>puluh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ratus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ribu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puluh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ribu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dan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seterusnya</a:t>
            </a:r>
            <a:r>
              <a:rPr lang="en-US" sz="2000" b="1" dirty="0">
                <a:solidFill>
                  <a:srgbClr val="7030A0"/>
                </a:solidFill>
              </a:rPr>
              <a:t>. </a:t>
            </a:r>
            <a:r>
              <a:rPr lang="en-US" sz="2000" b="1" dirty="0" err="1">
                <a:solidFill>
                  <a:srgbClr val="7030A0"/>
                </a:solidFill>
              </a:rPr>
              <a:t>Umpamanya</a:t>
            </a:r>
            <a:r>
              <a:rPr lang="en-US" sz="2000" b="1" dirty="0">
                <a:solidFill>
                  <a:srgbClr val="7030A0"/>
                </a:solidFill>
              </a:rPr>
              <a:t>, 2547 = 2 </a:t>
            </a:r>
            <a:r>
              <a:rPr lang="en-US" sz="2000" b="1" dirty="0" err="1">
                <a:solidFill>
                  <a:srgbClr val="7030A0"/>
                </a:solidFill>
              </a:rPr>
              <a:t>ribu</a:t>
            </a:r>
            <a:r>
              <a:rPr lang="en-US" sz="2000" b="1" dirty="0">
                <a:solidFill>
                  <a:srgbClr val="7030A0"/>
                </a:solidFill>
              </a:rPr>
              <a:t> 5 </a:t>
            </a:r>
            <a:r>
              <a:rPr lang="en-US" sz="2000" b="1" dirty="0" err="1">
                <a:solidFill>
                  <a:srgbClr val="7030A0"/>
                </a:solidFill>
              </a:rPr>
              <a:t>ratus</a:t>
            </a:r>
            <a:r>
              <a:rPr lang="en-US" sz="2000" b="1" dirty="0">
                <a:solidFill>
                  <a:srgbClr val="7030A0"/>
                </a:solidFill>
              </a:rPr>
              <a:t> 4 </a:t>
            </a:r>
            <a:r>
              <a:rPr lang="en-US" sz="2000" b="1" dirty="0" err="1">
                <a:solidFill>
                  <a:srgbClr val="7030A0"/>
                </a:solidFill>
              </a:rPr>
              <a:t>puluh</a:t>
            </a:r>
            <a:r>
              <a:rPr lang="en-US" sz="2000" b="1" dirty="0">
                <a:solidFill>
                  <a:srgbClr val="7030A0"/>
                </a:solidFill>
              </a:rPr>
              <a:t> 7 unit</a:t>
            </a:r>
            <a:r>
              <a:rPr lang="en-US" sz="2000" b="1" dirty="0" smtClean="0">
                <a:solidFill>
                  <a:srgbClr val="7030A0"/>
                </a:solidFill>
              </a:rPr>
              <a:t>.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00B0F0"/>
                </a:solidFill>
                <a:latin typeface="Arial"/>
                <a:cs typeface="Arial"/>
              </a:rPr>
              <a:t>Binari</a:t>
            </a:r>
            <a:r>
              <a:rPr lang="en-MY" sz="2000" b="1" spc="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000" b="1" spc="2" dirty="0" smtClean="0">
                <a:solidFill>
                  <a:srgbClr val="00B0F0"/>
                </a:solidFill>
                <a:latin typeface="Arial"/>
                <a:cs typeface="Arial"/>
              </a:rPr>
              <a:t>– </a:t>
            </a:r>
            <a:r>
              <a:rPr lang="en-US" sz="2000" b="1" dirty="0" err="1" smtClean="0">
                <a:solidFill>
                  <a:srgbClr val="002060"/>
                </a:solidFill>
              </a:rPr>
              <a:t>Diwakili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dua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digit </a:t>
            </a:r>
            <a:r>
              <a:rPr lang="en-US" sz="2000" b="1" dirty="0" err="1">
                <a:solidFill>
                  <a:srgbClr val="002060"/>
                </a:solidFill>
              </a:rPr>
              <a:t>sahaja</a:t>
            </a:r>
            <a:r>
              <a:rPr lang="en-US" sz="2000" b="1" dirty="0">
                <a:solidFill>
                  <a:srgbClr val="002060"/>
                </a:solidFill>
              </a:rPr>
              <a:t>, </a:t>
            </a:r>
            <a:r>
              <a:rPr lang="en-US" sz="2000" b="1" dirty="0" err="1">
                <a:solidFill>
                  <a:srgbClr val="002060"/>
                </a:solidFill>
              </a:rPr>
              <a:t>iaitu</a:t>
            </a:r>
            <a:r>
              <a:rPr lang="en-US" sz="2000" b="1" dirty="0">
                <a:solidFill>
                  <a:srgbClr val="002060"/>
                </a:solidFill>
              </a:rPr>
              <a:t> 0 </a:t>
            </a:r>
            <a:r>
              <a:rPr lang="en-US" sz="2000" b="1" dirty="0" err="1">
                <a:solidFill>
                  <a:srgbClr val="002060"/>
                </a:solidFill>
              </a:rPr>
              <a:t>dan</a:t>
            </a:r>
            <a:r>
              <a:rPr lang="en-US" sz="2000" b="1" dirty="0">
                <a:solidFill>
                  <a:srgbClr val="002060"/>
                </a:solidFill>
              </a:rPr>
              <a:t> 1. 1 </a:t>
            </a:r>
            <a:r>
              <a:rPr lang="en-US" sz="2000" b="1" dirty="0" err="1">
                <a:solidFill>
                  <a:srgbClr val="002060"/>
                </a:solidFill>
              </a:rPr>
              <a:t>mewakili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‘</a:t>
            </a:r>
            <a:r>
              <a:rPr lang="en-US" sz="2000" b="1" dirty="0" err="1" smtClean="0">
                <a:solidFill>
                  <a:srgbClr val="002060"/>
                </a:solidFill>
              </a:rPr>
              <a:t>ON’manakala</a:t>
            </a:r>
            <a:r>
              <a:rPr lang="en-US" sz="2000" b="1" dirty="0" smtClean="0">
                <a:solidFill>
                  <a:srgbClr val="002060"/>
                </a:solidFill>
              </a:rPr>
              <a:t> 0 </a:t>
            </a:r>
            <a:r>
              <a:rPr lang="en-US" sz="2000" b="1" dirty="0" err="1">
                <a:solidFill>
                  <a:srgbClr val="002060"/>
                </a:solidFill>
              </a:rPr>
              <a:t>mewakili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‘OFF’. </a:t>
            </a:r>
            <a:r>
              <a:rPr lang="en-US" sz="2000" b="1" dirty="0" err="1" smtClean="0">
                <a:solidFill>
                  <a:srgbClr val="002060"/>
                </a:solidFill>
              </a:rPr>
              <a:t>Nilai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tempat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bagi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nombor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asas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dua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dari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kanan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ke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kiri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ialah</a:t>
            </a:r>
            <a:r>
              <a:rPr lang="en-US" sz="2000" b="1" dirty="0">
                <a:solidFill>
                  <a:srgbClr val="002060"/>
                </a:solidFill>
              </a:rPr>
              <a:t>: unit, </a:t>
            </a:r>
            <a:r>
              <a:rPr lang="en-US" sz="2000" b="1" dirty="0" err="1">
                <a:solidFill>
                  <a:srgbClr val="002060"/>
                </a:solidFill>
              </a:rPr>
              <a:t>dua</a:t>
            </a:r>
            <a:r>
              <a:rPr lang="en-US" sz="2000" b="1" dirty="0">
                <a:solidFill>
                  <a:srgbClr val="002060"/>
                </a:solidFill>
              </a:rPr>
              <a:t>, </a:t>
            </a:r>
            <a:r>
              <a:rPr lang="en-US" sz="2000" b="1" dirty="0" err="1">
                <a:solidFill>
                  <a:srgbClr val="002060"/>
                </a:solidFill>
              </a:rPr>
              <a:t>empat</a:t>
            </a:r>
            <a:r>
              <a:rPr lang="en-US" sz="2000" b="1" dirty="0">
                <a:solidFill>
                  <a:srgbClr val="002060"/>
                </a:solidFill>
              </a:rPr>
              <a:t>, </a:t>
            </a:r>
            <a:r>
              <a:rPr lang="en-US" sz="2000" b="1" dirty="0" err="1">
                <a:solidFill>
                  <a:srgbClr val="002060"/>
                </a:solidFill>
              </a:rPr>
              <a:t>lapan</a:t>
            </a:r>
            <a:r>
              <a:rPr lang="en-US" sz="2000" b="1" dirty="0">
                <a:solidFill>
                  <a:srgbClr val="002060"/>
                </a:solidFill>
              </a:rPr>
              <a:t>, </a:t>
            </a:r>
            <a:r>
              <a:rPr lang="en-US" sz="2000" b="1" dirty="0" err="1">
                <a:solidFill>
                  <a:srgbClr val="002060"/>
                </a:solidFill>
              </a:rPr>
              <a:t>enambelas</a:t>
            </a:r>
            <a:r>
              <a:rPr lang="en-US" sz="2000" b="1" dirty="0">
                <a:solidFill>
                  <a:srgbClr val="002060"/>
                </a:solidFill>
              </a:rPr>
              <a:t>, </a:t>
            </a:r>
            <a:r>
              <a:rPr lang="en-US" sz="2000" b="1" dirty="0" err="1">
                <a:solidFill>
                  <a:srgbClr val="002060"/>
                </a:solidFill>
              </a:rPr>
              <a:t>tiga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puluh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dua</a:t>
            </a:r>
            <a:r>
              <a:rPr lang="en-US" sz="2000" b="1" dirty="0">
                <a:solidFill>
                  <a:srgbClr val="002060"/>
                </a:solidFill>
              </a:rPr>
              <a:t>  </a:t>
            </a:r>
            <a:r>
              <a:rPr lang="en-US" sz="2000" b="1" dirty="0" err="1">
                <a:solidFill>
                  <a:srgbClr val="002060"/>
                </a:solidFill>
              </a:rPr>
              <a:t>dan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seterusnya</a:t>
            </a:r>
            <a:r>
              <a:rPr lang="en-US" sz="2000" b="1" dirty="0">
                <a:solidFill>
                  <a:srgbClr val="002060"/>
                </a:solidFill>
              </a:rPr>
              <a:t>. </a:t>
            </a:r>
            <a:r>
              <a:rPr lang="en-US" sz="2000" b="1" dirty="0" err="1">
                <a:solidFill>
                  <a:srgbClr val="002060"/>
                </a:solidFill>
              </a:rPr>
              <a:t>Nombor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asas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dua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boleh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ditukar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ke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nombor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asas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sepuluh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dan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sebaliknya</a:t>
            </a:r>
            <a:r>
              <a:rPr lang="en-US" sz="2000" b="1" dirty="0">
                <a:solidFill>
                  <a:srgbClr val="002060"/>
                </a:solidFill>
              </a:rPr>
              <a:t>.</a:t>
            </a:r>
            <a:endParaRPr lang="en-MY" sz="2000" b="1" dirty="0">
              <a:solidFill>
                <a:srgbClr val="00206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275" y="4213644"/>
            <a:ext cx="244475" cy="36470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1375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7070255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400" b="1" spc="-1" dirty="0" smtClean="0">
                <a:solidFill>
                  <a:srgbClr val="006666"/>
                </a:solidFill>
                <a:latin typeface="Arial"/>
                <a:cs typeface="Arial"/>
              </a:rPr>
              <a:t>PENUKARAN NOMBOR</a:t>
            </a:r>
          </a:p>
          <a:p>
            <a:pPr marL="12700">
              <a:lnSpc>
                <a:spcPts val="3779"/>
              </a:lnSpc>
            </a:pPr>
            <a:r>
              <a:rPr lang="en-MY" sz="3400" b="1" i="1" dirty="0" smtClean="0">
                <a:solidFill>
                  <a:srgbClr val="006666"/>
                </a:solidFill>
                <a:latin typeface="Arial"/>
                <a:cs typeface="Arial"/>
              </a:rPr>
              <a:t>(Conversion of Number System)</a:t>
            </a:r>
            <a:endParaRPr lang="en-MY" sz="34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7235228" cy="39866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smtClean="0">
                <a:solidFill>
                  <a:srgbClr val="00B050"/>
                </a:solidFill>
                <a:latin typeface="Arial"/>
                <a:cs typeface="Arial"/>
              </a:rPr>
              <a:t>Octal</a:t>
            </a:r>
            <a:r>
              <a:rPr lang="en-MY" sz="2000" b="1" spc="2" dirty="0" smtClean="0">
                <a:solidFill>
                  <a:srgbClr val="00B050"/>
                </a:solidFill>
                <a:latin typeface="Arial"/>
                <a:cs typeface="Arial"/>
              </a:rPr>
              <a:t> -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Menggunakan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8 digit,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iaitu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: 0, 1, 2, 3, 4, 5, 6,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dan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7.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Selepas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no. 7,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nombor-nombor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seterusnya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ditulis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dengan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menambahkan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1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kepada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nombor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sebelumnya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mengikut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turutan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Setiap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digit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dalam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suatu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nombor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asas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lapan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mempunyai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nilai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tempat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tertentu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iaitu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sa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lapan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enam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puluh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empat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, lima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ratus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dua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belas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dan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seterusnya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r>
              <a:rPr lang="en-MY" sz="2000" b="1" u="sng" spc="2" dirty="0" err="1" smtClean="0">
                <a:solidFill>
                  <a:srgbClr val="00B0F0"/>
                </a:solidFill>
                <a:latin typeface="Arial"/>
                <a:cs typeface="Arial"/>
              </a:rPr>
              <a:t>Hexadesimal</a:t>
            </a:r>
            <a:r>
              <a:rPr lang="en-MY" sz="2000" b="1" spc="2" dirty="0" smtClean="0">
                <a:solidFill>
                  <a:srgbClr val="00B0F0"/>
                </a:solidFill>
                <a:latin typeface="Arial"/>
                <a:cs typeface="Arial"/>
              </a:rPr>
              <a:t> – </a:t>
            </a:r>
            <a:r>
              <a:rPr lang="en-US" sz="2000" b="1" dirty="0" err="1" smtClean="0"/>
              <a:t>Menggunakan</a:t>
            </a:r>
            <a:r>
              <a:rPr lang="en-US" sz="2000" b="1" dirty="0" smtClean="0"/>
              <a:t> </a:t>
            </a:r>
            <a:r>
              <a:rPr lang="en-US" sz="2000" b="1" dirty="0"/>
              <a:t>16 </a:t>
            </a:r>
            <a:r>
              <a:rPr lang="en-US" sz="2000" b="1" dirty="0" err="1"/>
              <a:t>simbol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mewakili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. </a:t>
            </a:r>
            <a:r>
              <a:rPr lang="en-US" sz="2000" b="1" dirty="0" err="1"/>
              <a:t>Ia</a:t>
            </a:r>
            <a:r>
              <a:rPr lang="en-US" sz="2000" b="1" dirty="0"/>
              <a:t> </a:t>
            </a:r>
            <a:r>
              <a:rPr lang="en-US" sz="2000" b="1" dirty="0" err="1"/>
              <a:t>termasuk</a:t>
            </a:r>
            <a:r>
              <a:rPr lang="en-US" sz="2000" b="1" dirty="0"/>
              <a:t> digit 0 </a:t>
            </a:r>
            <a:r>
              <a:rPr lang="en-US" sz="2000" b="1" dirty="0" err="1"/>
              <a:t>hingga</a:t>
            </a:r>
            <a:r>
              <a:rPr lang="en-US" sz="2000" b="1" dirty="0"/>
              <a:t> 9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aksara</a:t>
            </a:r>
            <a:r>
              <a:rPr lang="en-US" sz="2000" b="1" dirty="0"/>
              <a:t> A </a:t>
            </a:r>
            <a:r>
              <a:rPr lang="en-US" sz="2000" b="1" dirty="0" err="1"/>
              <a:t>hingga</a:t>
            </a:r>
            <a:r>
              <a:rPr lang="en-US" sz="2000" b="1" dirty="0"/>
              <a:t> Z.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nombor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diguna</a:t>
            </a:r>
            <a:r>
              <a:rPr lang="en-US" sz="2000" b="1" dirty="0"/>
              <a:t> </a:t>
            </a:r>
            <a:r>
              <a:rPr lang="en-US" sz="2000" b="1" dirty="0" err="1"/>
              <a:t>kerana</a:t>
            </a:r>
            <a:r>
              <a:rPr lang="en-US" sz="2000" b="1" dirty="0"/>
              <a:t> </a:t>
            </a:r>
            <a:r>
              <a:rPr lang="en-US" sz="2000" b="1" dirty="0" err="1"/>
              <a:t>ia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singkat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mudah</a:t>
            </a:r>
            <a:r>
              <a:rPr lang="en-US" sz="2000" b="1" dirty="0"/>
              <a:t> </a:t>
            </a:r>
            <a:r>
              <a:rPr lang="en-US" sz="2000" b="1" dirty="0" err="1"/>
              <a:t>dibaca</a:t>
            </a:r>
            <a:r>
              <a:rPr lang="en-US" sz="2000" b="1" dirty="0"/>
              <a:t>. </a:t>
            </a:r>
            <a:r>
              <a:rPr lang="en-US" sz="2000" b="1" dirty="0" err="1"/>
              <a:t>Penukaran</a:t>
            </a:r>
            <a:r>
              <a:rPr lang="en-US" sz="2000" b="1" dirty="0"/>
              <a:t> </a:t>
            </a:r>
            <a:r>
              <a:rPr lang="en-US" sz="2000" b="1" dirty="0" err="1"/>
              <a:t>antara</a:t>
            </a:r>
            <a:r>
              <a:rPr lang="en-US" sz="2000" b="1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binari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hexadecimal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cekap</a:t>
            </a:r>
            <a:r>
              <a:rPr lang="en-US" sz="2000" b="1" dirty="0"/>
              <a:t>. </a:t>
            </a:r>
            <a:r>
              <a:rPr lang="en-US" sz="2000" b="1" dirty="0" err="1"/>
              <a:t>Satu</a:t>
            </a:r>
            <a:r>
              <a:rPr lang="en-US" sz="2000" b="1" dirty="0"/>
              <a:t> </a:t>
            </a:r>
            <a:r>
              <a:rPr lang="en-US" sz="2000" b="1" dirty="0" err="1"/>
              <a:t>nombor</a:t>
            </a:r>
            <a:r>
              <a:rPr lang="en-US" sz="2000" b="1" dirty="0"/>
              <a:t> </a:t>
            </a:r>
            <a:r>
              <a:rPr lang="en-US" sz="2000" b="1" dirty="0" err="1"/>
              <a:t>binari</a:t>
            </a:r>
            <a:r>
              <a:rPr lang="en-US" sz="2000" b="1" dirty="0"/>
              <a:t> 8-digit </a:t>
            </a:r>
            <a:r>
              <a:rPr lang="en-US" sz="2000" b="1" dirty="0" err="1"/>
              <a:t>diwakili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nombor</a:t>
            </a:r>
            <a:r>
              <a:rPr lang="en-US" sz="2000" b="1" dirty="0"/>
              <a:t> hexadecimal </a:t>
            </a:r>
            <a:r>
              <a:rPr lang="en-US" sz="2000" b="1" dirty="0" err="1"/>
              <a:t>dgn</a:t>
            </a:r>
            <a:r>
              <a:rPr lang="en-US" sz="2000" b="1" dirty="0"/>
              <a:t> 2-digit </a:t>
            </a:r>
            <a:r>
              <a:rPr lang="en-US" sz="2000" b="1" dirty="0" err="1" smtClean="0"/>
              <a:t>sahaja</a:t>
            </a:r>
            <a:r>
              <a:rPr lang="en-US" sz="2000" b="1" dirty="0" smtClean="0"/>
              <a:t>.</a:t>
            </a:r>
            <a:endParaRPr lang="en-MY" sz="2000" b="1" dirty="0"/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275" y="4213644"/>
            <a:ext cx="244475" cy="36470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7959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68580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smtClean="0">
                <a:solidFill>
                  <a:srgbClr val="006666"/>
                </a:solidFill>
                <a:latin typeface="Arial"/>
                <a:cs typeface="Arial"/>
              </a:rPr>
              <a:t>PENUKARAN SECARA TEORI </a:t>
            </a:r>
            <a:r>
              <a:rPr lang="en-MY" sz="36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(THEORETICAL CONVERSION)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630" y="2463942"/>
            <a:ext cx="6567170" cy="492014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Jenis-jenis</a:t>
            </a:r>
            <a:r>
              <a:rPr sz="28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Penukaran</a:t>
            </a:r>
            <a:r>
              <a:rPr lang="en-MY" sz="28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Sistem</a:t>
            </a:r>
            <a:r>
              <a:rPr sz="2800" spc="1" dirty="0" smtClean="0">
                <a:solidFill>
                  <a:srgbClr val="003366"/>
                </a:solidFill>
                <a:latin typeface="Arial"/>
                <a:cs typeface="Arial"/>
              </a:rPr>
              <a:t> Nombor:-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2489756"/>
            <a:ext cx="332105" cy="292100"/>
          </a:xfrm>
          <a:prstGeom prst="rect">
            <a:avLst/>
          </a:prstGeom>
        </p:spPr>
        <p:txBody>
          <a:bodyPr wrap="square" lIns="0" tIns="13493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sz="2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3710" y="2781856"/>
            <a:ext cx="3178503" cy="239974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spcBef>
                <a:spcPts val="600"/>
              </a:spcBef>
            </a:pPr>
            <a:r>
              <a:rPr lang="en-MY" sz="2400" dirty="0" err="1" smtClean="0">
                <a:solidFill>
                  <a:srgbClr val="003366"/>
                </a:solidFill>
                <a:latin typeface="Arial"/>
                <a:cs typeface="Arial"/>
              </a:rPr>
              <a:t>Binari</a:t>
            </a:r>
            <a:r>
              <a:rPr lang="en-MY" sz="2400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Decimal </a:t>
            </a:r>
            <a:endParaRPr lang="en-MY" sz="240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9873">
              <a:spcBef>
                <a:spcPts val="600"/>
              </a:spcBef>
            </a:pP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Octal-Decimal </a:t>
            </a:r>
            <a:endParaRPr lang="en-MY" sz="2400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Hexadecimal-Decimal </a:t>
            </a:r>
          </a:p>
          <a:p>
            <a:pPr marL="12700">
              <a:spcBef>
                <a:spcPts val="600"/>
              </a:spcBef>
            </a:pP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Octal-</a:t>
            </a:r>
            <a:r>
              <a:rPr lang="en-MY" sz="2400" dirty="0" err="1" smtClean="0">
                <a:solidFill>
                  <a:srgbClr val="003366"/>
                </a:solidFill>
                <a:latin typeface="Arial"/>
                <a:cs typeface="Arial"/>
              </a:rPr>
              <a:t>Binari</a:t>
            </a:r>
            <a:endParaRPr lang="en-MY" sz="240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Hex-</a:t>
            </a:r>
            <a:r>
              <a:rPr lang="en-MY" sz="2400" dirty="0" err="1">
                <a:solidFill>
                  <a:srgbClr val="003366"/>
                </a:solidFill>
                <a:latin typeface="Arial"/>
                <a:cs typeface="Arial"/>
              </a:rPr>
              <a:t>Binari</a:t>
            </a:r>
            <a:endParaRPr lang="en-MY" sz="2400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3"/>
          <p:cNvSpPr txBox="1"/>
          <p:nvPr/>
        </p:nvSpPr>
        <p:spPr>
          <a:xfrm flipH="1">
            <a:off x="1477962" y="2781856"/>
            <a:ext cx="265748" cy="2976738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/>
            <a:r>
              <a:rPr lang="en-MY" sz="3000" spc="772" dirty="0" smtClean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</a:t>
            </a:r>
            <a:endParaRPr sz="3000" dirty="0">
              <a:latin typeface="Symbol"/>
              <a:cs typeface="Symbol"/>
            </a:endParaRPr>
          </a:p>
          <a:p>
            <a:pPr marL="12700" marR="0"/>
            <a:r>
              <a:rPr lang="en-MY" sz="3000" spc="772" dirty="0" smtClean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</a:t>
            </a:r>
          </a:p>
          <a:p>
            <a:pPr marL="12700"/>
            <a:r>
              <a:rPr lang="en-MY" sz="3000" spc="772" dirty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</a:t>
            </a:r>
          </a:p>
          <a:p>
            <a:pPr marL="12700" marR="0"/>
            <a:endParaRPr lang="en-MY" sz="3000" spc="772" dirty="0" smtClean="0">
              <a:solidFill>
                <a:srgbClr val="003366"/>
              </a:solidFill>
              <a:latin typeface="Symbol"/>
              <a:cs typeface="Symbol"/>
              <a:sym typeface="Symbol" panose="05050102010706020507" pitchFamily="18" charset="2"/>
            </a:endParaRPr>
          </a:p>
          <a:p>
            <a:pPr marL="12700" marR="0"/>
            <a:endParaRPr sz="30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997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86600" y="4618990"/>
            <a:ext cx="0" cy="1400810"/>
          </a:xfrm>
          <a:custGeom>
            <a:avLst/>
            <a:gdLst/>
            <a:ahLst/>
            <a:cxnLst/>
            <a:rect l="l" t="t" r="r" b="b"/>
            <a:pathLst>
              <a:path h="1400810">
                <a:moveTo>
                  <a:pt x="0" y="1400810"/>
                </a:moveTo>
                <a:lnTo>
                  <a:pt x="0" y="0"/>
                </a:lnTo>
              </a:path>
            </a:pathLst>
          </a:custGeom>
          <a:ln w="8890">
            <a:solidFill>
              <a:srgbClr val="0033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61200" y="4495800"/>
            <a:ext cx="50800" cy="125730"/>
          </a:xfrm>
          <a:custGeom>
            <a:avLst/>
            <a:gdLst/>
            <a:ahLst/>
            <a:cxnLst/>
            <a:rect l="l" t="t" r="r" b="b"/>
            <a:pathLst>
              <a:path w="50800" h="125729">
                <a:moveTo>
                  <a:pt x="25400" y="0"/>
                </a:moveTo>
                <a:lnTo>
                  <a:pt x="0" y="125730"/>
                </a:lnTo>
                <a:lnTo>
                  <a:pt x="50800" y="125730"/>
                </a:lnTo>
                <a:lnTo>
                  <a:pt x="2540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917566"/>
            <a:ext cx="5793740" cy="87656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Penukaran </a:t>
            </a:r>
            <a:r>
              <a:rPr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–</a:t>
            </a:r>
            <a:r>
              <a:rPr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Decimal</a:t>
            </a:r>
            <a:r>
              <a:rPr lang="en-MY"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(Binary-Decimal Conversion)</a:t>
            </a:r>
            <a:endParaRPr sz="3200" i="1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7300" y="2454306"/>
            <a:ext cx="812913" cy="382069"/>
          </a:xfrm>
          <a:prstGeom prst="rect">
            <a:avLst/>
          </a:prstGeom>
        </p:spPr>
        <p:txBody>
          <a:bodyPr wrap="square" lIns="0" tIns="18605" rIns="0" bIns="0" rtlCol="0">
            <a:noAutofit/>
          </a:bodyPr>
          <a:lstStyle/>
          <a:p>
            <a:pPr marL="12700">
              <a:lnSpc>
                <a:spcPts val="2930"/>
              </a:lnSpc>
            </a:pPr>
            <a:r>
              <a:rPr sz="2400" b="1" spc="-65" dirty="0" smtClean="0">
                <a:solidFill>
                  <a:srgbClr val="003366"/>
                </a:solidFill>
                <a:latin typeface="Arial"/>
                <a:cs typeface="Arial"/>
              </a:rPr>
              <a:t>1001</a:t>
            </a:r>
            <a:r>
              <a:rPr sz="2100" spc="-65" baseline="-12423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60828" y="2454306"/>
            <a:ext cx="74239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" dirty="0" smtClean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400" b="1" spc="3" dirty="0" smtClean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2400" spc="3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5615" y="2454306"/>
            <a:ext cx="297437" cy="330200"/>
          </a:xfrm>
          <a:prstGeom prst="rect">
            <a:avLst/>
          </a:prstGeom>
        </p:spPr>
        <p:txBody>
          <a:bodyPr wrap="square" lIns="0" tIns="16097" rIns="0" bIns="0" rtlCol="0">
            <a:noAutofit/>
          </a:bodyPr>
          <a:lstStyle/>
          <a:p>
            <a:pPr marL="12700">
              <a:lnSpc>
                <a:spcPts val="2535"/>
              </a:lnSpc>
            </a:pPr>
            <a:r>
              <a:rPr sz="2400" spc="-159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100" spc="-159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6714" y="2454306"/>
            <a:ext cx="7420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2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400" b="1" spc="2" dirty="0" smtClean="0">
                <a:solidFill>
                  <a:srgbClr val="003366"/>
                </a:solidFill>
                <a:latin typeface="Arial"/>
                <a:cs typeface="Arial"/>
              </a:rPr>
              <a:t>0 </a:t>
            </a:r>
            <a:r>
              <a:rPr sz="2400" spc="2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1145" y="2454306"/>
            <a:ext cx="297437" cy="330200"/>
          </a:xfrm>
          <a:prstGeom prst="rect">
            <a:avLst/>
          </a:prstGeom>
        </p:spPr>
        <p:txBody>
          <a:bodyPr wrap="square" lIns="0" tIns="16097" rIns="0" bIns="0" rtlCol="0">
            <a:noAutofit/>
          </a:bodyPr>
          <a:lstStyle/>
          <a:p>
            <a:pPr marL="12700">
              <a:lnSpc>
                <a:spcPts val="2535"/>
              </a:lnSpc>
            </a:pPr>
            <a:r>
              <a:rPr sz="2400" spc="-159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100" spc="-159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92244" y="2454306"/>
            <a:ext cx="7420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400" b="1" spc="1" dirty="0" smtClean="0">
                <a:solidFill>
                  <a:srgbClr val="003366"/>
                </a:solidFill>
                <a:latin typeface="Arial"/>
                <a:cs typeface="Arial"/>
              </a:rPr>
              <a:t>0 </a:t>
            </a:r>
            <a:r>
              <a:rPr sz="2400" spc="1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6675" y="2454306"/>
            <a:ext cx="297437" cy="330200"/>
          </a:xfrm>
          <a:prstGeom prst="rect">
            <a:avLst/>
          </a:prstGeom>
        </p:spPr>
        <p:txBody>
          <a:bodyPr wrap="square" lIns="0" tIns="16097" rIns="0" bIns="0" rtlCol="0">
            <a:noAutofit/>
          </a:bodyPr>
          <a:lstStyle/>
          <a:p>
            <a:pPr marL="12700">
              <a:lnSpc>
                <a:spcPts val="2535"/>
              </a:lnSpc>
            </a:pPr>
            <a:r>
              <a:rPr sz="2400" spc="-159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100" spc="-159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7774" y="2454306"/>
            <a:ext cx="24911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21020" y="2454306"/>
            <a:ext cx="47878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3" dirty="0" smtClean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2400" spc="3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12205" y="2454306"/>
            <a:ext cx="297437" cy="330200"/>
          </a:xfrm>
          <a:prstGeom prst="rect">
            <a:avLst/>
          </a:prstGeom>
        </p:spPr>
        <p:txBody>
          <a:bodyPr wrap="square" lIns="0" tIns="16097" rIns="0" bIns="0" rtlCol="0">
            <a:noAutofit/>
          </a:bodyPr>
          <a:lstStyle/>
          <a:p>
            <a:pPr marL="12700">
              <a:lnSpc>
                <a:spcPts val="2535"/>
              </a:lnSpc>
            </a:pPr>
            <a:r>
              <a:rPr sz="2400" spc="-159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100" spc="-159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00" y="2552699"/>
            <a:ext cx="685800" cy="560072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0850" y="2869596"/>
            <a:ext cx="205602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2" dirty="0" smtClean="0">
                <a:solidFill>
                  <a:srgbClr val="003366"/>
                </a:solidFill>
                <a:latin typeface="Arial"/>
                <a:cs typeface="Arial"/>
              </a:rPr>
              <a:t>= 8 + 0 + 0 + 1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3035" y="3235356"/>
            <a:ext cx="24911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5468" y="3235356"/>
            <a:ext cx="367123" cy="383339"/>
          </a:xfrm>
          <a:prstGeom prst="rect">
            <a:avLst/>
          </a:prstGeom>
        </p:spPr>
        <p:txBody>
          <a:bodyPr wrap="square" lIns="0" tIns="18669" rIns="0" bIns="0" rtlCol="0">
            <a:noAutofit/>
          </a:bodyPr>
          <a:lstStyle/>
          <a:p>
            <a:pPr marL="12700">
              <a:lnSpc>
                <a:spcPts val="2940"/>
              </a:lnSpc>
            </a:pPr>
            <a:r>
              <a:rPr sz="2400" spc="-201" dirty="0" smtClean="0">
                <a:solidFill>
                  <a:srgbClr val="003366"/>
                </a:solidFill>
                <a:latin typeface="Arial"/>
                <a:cs typeface="Arial"/>
              </a:rPr>
              <a:t>9</a:t>
            </a:r>
            <a:r>
              <a:rPr sz="2100" spc="-201" baseline="-12423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9020" y="4013906"/>
            <a:ext cx="249837" cy="193167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46989" marR="2667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33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  <a:p>
            <a:pPr marL="62229" marR="26670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 marL="62229" marR="26670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  <a:p>
            <a:pPr marL="62229" marR="26670">
              <a:lnSpc>
                <a:spcPct val="95825"/>
              </a:lnSpc>
              <a:spcBef>
                <a:spcPts val="118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62229" marR="26670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2090" y="4013906"/>
            <a:ext cx="386186" cy="193167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algn="ctr">
              <a:lnSpc>
                <a:spcPts val="1530"/>
              </a:lnSpc>
            </a:pPr>
            <a:r>
              <a:rPr sz="1400" spc="3" dirty="0" smtClean="0">
                <a:solidFill>
                  <a:srgbClr val="003366"/>
                </a:solidFill>
                <a:latin typeface="Arial"/>
                <a:cs typeface="Arial"/>
              </a:rPr>
              <a:t>Baki</a:t>
            </a:r>
            <a:endParaRPr sz="1400">
              <a:latin typeface="Arial"/>
              <a:cs typeface="Arial"/>
            </a:endParaRPr>
          </a:p>
          <a:p>
            <a:pPr marL="111125" marR="124107" algn="ctr">
              <a:lnSpc>
                <a:spcPct val="95825"/>
              </a:lnSpc>
              <a:spcBef>
                <a:spcPts val="733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11125" marR="124107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11125" marR="124107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11125" marR="124107" algn="ctr">
              <a:lnSpc>
                <a:spcPct val="95825"/>
              </a:lnSpc>
              <a:spcBef>
                <a:spcPts val="118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11125" marR="124107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9210" y="4170076"/>
            <a:ext cx="2688336" cy="74782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Penukaran Decimal</a:t>
            </a:r>
            <a:endParaRPr sz="2400">
              <a:latin typeface="Arial"/>
              <a:cs typeface="Arial"/>
            </a:endParaRPr>
          </a:p>
          <a:p>
            <a:pPr marL="98653" marR="45720">
              <a:lnSpc>
                <a:spcPts val="2479"/>
              </a:lnSpc>
            </a:pPr>
            <a:r>
              <a:rPr sz="2400" spc="-111" dirty="0" smtClean="0">
                <a:solidFill>
                  <a:srgbClr val="003366"/>
                </a:solidFill>
                <a:latin typeface="Arial"/>
                <a:cs typeface="Arial"/>
              </a:rPr>
              <a:t>18</a:t>
            </a:r>
            <a:r>
              <a:rPr sz="2100" spc="-111" baseline="-24846" dirty="0" smtClean="0">
                <a:solidFill>
                  <a:srgbClr val="003366"/>
                </a:solidFill>
                <a:latin typeface="Arial"/>
                <a:cs typeface="Arial"/>
              </a:rPr>
              <a:t>10  </a:t>
            </a:r>
            <a:r>
              <a:rPr sz="2400" spc="-111" dirty="0" smtClean="0">
                <a:solidFill>
                  <a:srgbClr val="003366"/>
                </a:solidFill>
                <a:latin typeface="Arial"/>
                <a:cs typeface="Arial"/>
              </a:rPr>
              <a:t>= ?</a:t>
            </a:r>
            <a:r>
              <a:rPr sz="2100" spc="-111" baseline="-24846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9585" y="4170076"/>
            <a:ext cx="2406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4093" y="4170076"/>
            <a:ext cx="84810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3366"/>
                </a:solidFill>
                <a:latin typeface="Arial"/>
                <a:cs typeface="Arial"/>
              </a:rPr>
              <a:t>Binari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4221945"/>
            <a:ext cx="707743" cy="485805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2790" y="4321246"/>
            <a:ext cx="150953" cy="162433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13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8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9210" y="5429432"/>
            <a:ext cx="2130802" cy="670843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" dirty="0" smtClean="0">
                <a:solidFill>
                  <a:srgbClr val="003366"/>
                </a:solidFill>
                <a:latin typeface="Arial"/>
                <a:cs typeface="Arial"/>
              </a:rPr>
              <a:t>Berhenti apabila N =</a:t>
            </a:r>
            <a:endParaRPr sz="1800">
              <a:latin typeface="Arial"/>
              <a:cs typeface="Arial"/>
            </a:endParaRPr>
          </a:p>
          <a:p>
            <a:pPr marL="56743" marR="34289">
              <a:lnSpc>
                <a:spcPts val="2479"/>
              </a:lnSpc>
              <a:spcBef>
                <a:spcPts val="28"/>
              </a:spcBef>
            </a:pPr>
            <a:r>
              <a:rPr sz="2400" spc="-80" dirty="0" smtClean="0">
                <a:solidFill>
                  <a:srgbClr val="003366"/>
                </a:solidFill>
                <a:latin typeface="Arial"/>
                <a:cs typeface="Arial"/>
              </a:rPr>
              <a:t>18</a:t>
            </a:r>
            <a:r>
              <a:rPr sz="2100" spc="-80" baseline="-24846" dirty="0" smtClean="0">
                <a:solidFill>
                  <a:srgbClr val="003366"/>
                </a:solidFill>
                <a:latin typeface="Arial"/>
                <a:cs typeface="Arial"/>
              </a:rPr>
              <a:t>10  </a:t>
            </a:r>
            <a:r>
              <a:rPr sz="2400" spc="-80" dirty="0" smtClean="0">
                <a:solidFill>
                  <a:srgbClr val="003366"/>
                </a:solidFill>
                <a:latin typeface="Arial"/>
                <a:cs typeface="Arial"/>
              </a:rPr>
              <a:t>= 10010</a:t>
            </a:r>
            <a:r>
              <a:rPr sz="2100" spc="-80" baseline="-24846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4562" y="5429432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2670" y="5630616"/>
            <a:ext cx="1516645" cy="62865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 marR="17967">
              <a:lnSpc>
                <a:spcPts val="1530"/>
              </a:lnSpc>
            </a:pPr>
            <a:r>
              <a:rPr sz="1400" spc="2" dirty="0" smtClean="0">
                <a:solidFill>
                  <a:srgbClr val="003366"/>
                </a:solidFill>
                <a:latin typeface="Arial"/>
                <a:cs typeface="Arial"/>
              </a:rPr>
              <a:t>Nombor dibaca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9370"/>
              </a:lnSpc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1400" spc="-9" dirty="0" smtClean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ni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ai ba</a:t>
            </a:r>
            <a:r>
              <a:rPr sz="1400" spc="-9" dirty="0" smtClean="0">
                <a:solidFill>
                  <a:srgbClr val="003366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ah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ke atas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550" y="6097976"/>
            <a:ext cx="150953" cy="20320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9000" y="4770120"/>
            <a:ext cx="0" cy="944880"/>
          </a:xfrm>
          <a:custGeom>
            <a:avLst/>
            <a:gdLst/>
            <a:ahLst/>
            <a:cxnLst/>
            <a:rect l="l" t="t" r="r" b="b"/>
            <a:pathLst>
              <a:path h="944879">
                <a:moveTo>
                  <a:pt x="0" y="9448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33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13600" y="4648200"/>
            <a:ext cx="50800" cy="125730"/>
          </a:xfrm>
          <a:custGeom>
            <a:avLst/>
            <a:gdLst/>
            <a:ahLst/>
            <a:cxnLst/>
            <a:rect l="l" t="t" r="r" b="b"/>
            <a:pathLst>
              <a:path w="50800" h="125729">
                <a:moveTo>
                  <a:pt x="25400" y="0"/>
                </a:moveTo>
                <a:lnTo>
                  <a:pt x="0" y="125730"/>
                </a:lnTo>
                <a:lnTo>
                  <a:pt x="50800" y="125730"/>
                </a:lnTo>
                <a:lnTo>
                  <a:pt x="2540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1860" y="917405"/>
            <a:ext cx="5536036" cy="876723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1" dirty="0" smtClean="0">
                <a:solidFill>
                  <a:srgbClr val="006666"/>
                </a:solidFill>
                <a:latin typeface="Arial"/>
                <a:cs typeface="Arial"/>
              </a:rPr>
              <a:t>Penukaran Octal - Decimal</a:t>
            </a:r>
            <a:endParaRPr lang="en-MY" sz="3200" b="1" spc="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(Octal-Decimal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Conversion)</a:t>
            </a:r>
            <a:endParaRPr lang="en-MY" sz="3200" i="1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endParaRPr sz="3200" b="1" spc="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8570" y="2412396"/>
            <a:ext cx="1567340" cy="382069"/>
          </a:xfrm>
          <a:prstGeom prst="rect">
            <a:avLst/>
          </a:prstGeom>
        </p:spPr>
        <p:txBody>
          <a:bodyPr wrap="square" lIns="0" tIns="18605" rIns="0" bIns="0" rtlCol="0">
            <a:noAutofit/>
          </a:bodyPr>
          <a:lstStyle/>
          <a:p>
            <a:pPr marL="12700">
              <a:lnSpc>
                <a:spcPts val="2930"/>
              </a:lnSpc>
            </a:pPr>
            <a:r>
              <a:rPr sz="2400" b="1" spc="-36" dirty="0" smtClean="0">
                <a:solidFill>
                  <a:srgbClr val="003366"/>
                </a:solidFill>
                <a:latin typeface="Arial"/>
                <a:cs typeface="Arial"/>
              </a:rPr>
              <a:t>1271</a:t>
            </a:r>
            <a:r>
              <a:rPr sz="2100" spc="-36" baseline="-12423" dirty="0" smtClean="0">
                <a:solidFill>
                  <a:srgbClr val="003366"/>
                </a:solidFill>
                <a:latin typeface="Arial"/>
                <a:cs typeface="Arial"/>
              </a:rPr>
              <a:t>8  </a:t>
            </a:r>
            <a:r>
              <a:rPr sz="2400" spc="-36" dirty="0" smtClean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400" b="1" spc="-36" dirty="0" smtClean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2400" spc="-36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0525" y="2412396"/>
            <a:ext cx="297437" cy="330200"/>
          </a:xfrm>
          <a:prstGeom prst="rect">
            <a:avLst/>
          </a:prstGeom>
        </p:spPr>
        <p:txBody>
          <a:bodyPr wrap="square" lIns="0" tIns="16097" rIns="0" bIns="0" rtlCol="0">
            <a:noAutofit/>
          </a:bodyPr>
          <a:lstStyle/>
          <a:p>
            <a:pPr marL="12700">
              <a:lnSpc>
                <a:spcPts val="2535"/>
              </a:lnSpc>
            </a:pPr>
            <a:r>
              <a:rPr sz="2400" spc="-159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2100" spc="-159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41624" y="2412396"/>
            <a:ext cx="24911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2533" y="2412396"/>
            <a:ext cx="249118" cy="70993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5036" marR="6146">
              <a:lnSpc>
                <a:spcPts val="2555"/>
              </a:lnSpc>
            </a:pPr>
            <a:r>
              <a:rPr sz="2400" b="1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2"/>
              </a:spcBef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0140" y="2412396"/>
            <a:ext cx="2235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6055" y="2412396"/>
            <a:ext cx="297437" cy="330200"/>
          </a:xfrm>
          <a:prstGeom prst="rect">
            <a:avLst/>
          </a:prstGeom>
        </p:spPr>
        <p:txBody>
          <a:bodyPr wrap="square" lIns="0" tIns="16097" rIns="0" bIns="0" rtlCol="0">
            <a:noAutofit/>
          </a:bodyPr>
          <a:lstStyle/>
          <a:p>
            <a:pPr marL="12700">
              <a:lnSpc>
                <a:spcPts val="2535"/>
              </a:lnSpc>
            </a:pPr>
            <a:r>
              <a:rPr sz="2400" spc="-159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2100" spc="-159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7154" y="2412396"/>
            <a:ext cx="50388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400" b="1" dirty="0" smtClean="0">
                <a:solidFill>
                  <a:srgbClr val="003366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5670" y="2412396"/>
            <a:ext cx="2235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61585" y="2412396"/>
            <a:ext cx="297437" cy="330200"/>
          </a:xfrm>
          <a:prstGeom prst="rect">
            <a:avLst/>
          </a:prstGeom>
        </p:spPr>
        <p:txBody>
          <a:bodyPr wrap="square" lIns="0" tIns="16097" rIns="0" bIns="0" rtlCol="0">
            <a:noAutofit/>
          </a:bodyPr>
          <a:lstStyle/>
          <a:p>
            <a:pPr marL="12700">
              <a:lnSpc>
                <a:spcPts val="2535"/>
              </a:lnSpc>
            </a:pPr>
            <a:r>
              <a:rPr sz="2400" spc="-159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2100" spc="-159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2633" y="2412396"/>
            <a:ext cx="24911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5930" y="2412396"/>
            <a:ext cx="4775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 smtClean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5845" y="2412396"/>
            <a:ext cx="298707" cy="330200"/>
          </a:xfrm>
          <a:prstGeom prst="rect">
            <a:avLst/>
          </a:prstGeom>
        </p:spPr>
        <p:txBody>
          <a:bodyPr wrap="square" lIns="0" tIns="16097" rIns="0" bIns="0" rtlCol="0">
            <a:noAutofit/>
          </a:bodyPr>
          <a:lstStyle/>
          <a:p>
            <a:pPr marL="12700">
              <a:lnSpc>
                <a:spcPts val="2535"/>
              </a:lnSpc>
            </a:pPr>
            <a:r>
              <a:rPr sz="2400" spc="-154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2100" spc="-154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488" y="2459740"/>
            <a:ext cx="606707" cy="332386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2910" y="2792126"/>
            <a:ext cx="24911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5342" y="2792126"/>
            <a:ext cx="1434232" cy="70591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512 + 128</a:t>
            </a:r>
            <a:endParaRPr sz="2400">
              <a:latin typeface="Arial"/>
              <a:cs typeface="Arial"/>
            </a:endParaRPr>
          </a:p>
          <a:p>
            <a:pPr marL="165709" marR="45720">
              <a:lnSpc>
                <a:spcPts val="2925"/>
              </a:lnSpc>
              <a:spcBef>
                <a:spcPts val="18"/>
              </a:spcBef>
            </a:pPr>
            <a:r>
              <a:rPr sz="2400" spc="-88" dirty="0" smtClean="0">
                <a:solidFill>
                  <a:srgbClr val="003366"/>
                </a:solidFill>
                <a:latin typeface="Arial"/>
                <a:cs typeface="Arial"/>
              </a:rPr>
              <a:t>= 697</a:t>
            </a:r>
            <a:r>
              <a:rPr sz="2100" spc="-88" baseline="-12423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6185" y="2792126"/>
            <a:ext cx="41040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56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9552" y="2792126"/>
            <a:ext cx="24911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1985" y="2792126"/>
            <a:ext cx="2406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2510" y="4166306"/>
            <a:ext cx="335386" cy="193167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70484" marR="84430" algn="ctr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733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697</a:t>
            </a:r>
            <a:endParaRPr sz="1400">
              <a:latin typeface="Arial"/>
              <a:cs typeface="Arial"/>
            </a:endParaRPr>
          </a:p>
          <a:p>
            <a:pPr marL="36194" marR="49353" algn="ctr">
              <a:lnSpc>
                <a:spcPct val="95825"/>
              </a:lnSpc>
              <a:spcBef>
                <a:spcPts val="118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87</a:t>
            </a:r>
            <a:endParaRPr sz="1400">
              <a:latin typeface="Arial"/>
              <a:cs typeface="Arial"/>
            </a:endParaRPr>
          </a:p>
          <a:p>
            <a:pPr marL="36194" marR="49353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marL="85725" marR="98707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85725" marR="98707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1950" y="4166306"/>
            <a:ext cx="385119" cy="157607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algn="ctr">
              <a:lnSpc>
                <a:spcPts val="1530"/>
              </a:lnSpc>
            </a:pPr>
            <a:r>
              <a:rPr sz="1400" spc="1" dirty="0" smtClean="0">
                <a:solidFill>
                  <a:srgbClr val="003366"/>
                </a:solidFill>
                <a:latin typeface="Arial"/>
                <a:cs typeface="Arial"/>
              </a:rPr>
              <a:t>Baki</a:t>
            </a:r>
            <a:endParaRPr sz="1400">
              <a:latin typeface="Arial"/>
              <a:cs typeface="Arial"/>
            </a:endParaRPr>
          </a:p>
          <a:p>
            <a:pPr marL="109855" marR="124310" algn="ctr">
              <a:lnSpc>
                <a:spcPct val="95825"/>
              </a:lnSpc>
              <a:spcBef>
                <a:spcPts val="733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09855" marR="124310" algn="ctr">
              <a:lnSpc>
                <a:spcPct val="95825"/>
              </a:lnSpc>
              <a:spcBef>
                <a:spcPts val="118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 marL="109855" marR="124310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09855" marR="124310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5950" y="4473646"/>
            <a:ext cx="150953" cy="126873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03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194" y="5372766"/>
            <a:ext cx="2712357" cy="14856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5239">
              <a:lnSpc>
                <a:spcPts val="2555"/>
              </a:lnSpc>
            </a:pP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Penukaran Decimal</a:t>
            </a:r>
            <a:endParaRPr sz="2400" dirty="0">
              <a:latin typeface="Arial"/>
              <a:cs typeface="Arial"/>
            </a:endParaRPr>
          </a:p>
          <a:p>
            <a:pPr marL="269443" marR="45720">
              <a:lnSpc>
                <a:spcPts val="2940"/>
              </a:lnSpc>
              <a:spcBef>
                <a:spcPts val="19"/>
              </a:spcBef>
            </a:pPr>
            <a:r>
              <a:rPr sz="2400" spc="-71" dirty="0" smtClean="0">
                <a:solidFill>
                  <a:srgbClr val="003366"/>
                </a:solidFill>
                <a:latin typeface="Arial"/>
                <a:cs typeface="Arial"/>
              </a:rPr>
              <a:t>697</a:t>
            </a:r>
            <a:r>
              <a:rPr sz="2100" spc="-71" baseline="-12423" dirty="0" smtClean="0">
                <a:solidFill>
                  <a:srgbClr val="003366"/>
                </a:solidFill>
                <a:latin typeface="Arial"/>
                <a:cs typeface="Arial"/>
              </a:rPr>
              <a:t>10  </a:t>
            </a:r>
            <a:r>
              <a:rPr sz="2400" spc="-71" dirty="0" smtClean="0">
                <a:solidFill>
                  <a:srgbClr val="003366"/>
                </a:solidFill>
                <a:latin typeface="Arial"/>
                <a:cs typeface="Arial"/>
              </a:rPr>
              <a:t>= ?8</a:t>
            </a:r>
            <a:endParaRPr sz="2400" dirty="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857"/>
              </a:spcBef>
            </a:pPr>
            <a:r>
              <a:rPr sz="1800" spc="-1" dirty="0" smtClean="0">
                <a:solidFill>
                  <a:srgbClr val="003366"/>
                </a:solidFill>
                <a:latin typeface="Arial"/>
                <a:cs typeface="Arial"/>
              </a:rPr>
              <a:t>Berhenti apabila N = 0</a:t>
            </a:r>
            <a:endParaRPr sz="1800" dirty="0">
              <a:latin typeface="Arial"/>
              <a:cs typeface="Arial"/>
            </a:endParaRPr>
          </a:p>
          <a:p>
            <a:pPr marL="269443" marR="45720">
              <a:lnSpc>
                <a:spcPts val="3065"/>
              </a:lnSpc>
              <a:spcBef>
                <a:spcPts val="153"/>
              </a:spcBef>
            </a:pPr>
            <a:r>
              <a:rPr sz="2400" spc="-80" dirty="0" smtClean="0">
                <a:solidFill>
                  <a:srgbClr val="003366"/>
                </a:solidFill>
                <a:latin typeface="Arial"/>
                <a:cs typeface="Arial"/>
              </a:rPr>
              <a:t>697</a:t>
            </a:r>
            <a:r>
              <a:rPr sz="2100" spc="-80" baseline="-12423" dirty="0" smtClean="0">
                <a:solidFill>
                  <a:srgbClr val="003366"/>
                </a:solidFill>
                <a:latin typeface="Arial"/>
                <a:cs typeface="Arial"/>
              </a:rPr>
              <a:t>10  </a:t>
            </a:r>
            <a:r>
              <a:rPr sz="2400" spc="-80" dirty="0" smtClean="0">
                <a:solidFill>
                  <a:srgbClr val="003366"/>
                </a:solidFill>
                <a:latin typeface="Arial"/>
                <a:cs typeface="Arial"/>
              </a:rPr>
              <a:t>= 1271</a:t>
            </a:r>
            <a:r>
              <a:rPr sz="2100" spc="-80" baseline="-12423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874" y="5372766"/>
            <a:ext cx="2406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879" y="5372766"/>
            <a:ext cx="78318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Octal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5395980"/>
            <a:ext cx="615195" cy="306986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2670" y="5402016"/>
            <a:ext cx="1516645" cy="62865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 marR="17967">
              <a:lnSpc>
                <a:spcPts val="1530"/>
              </a:lnSpc>
            </a:pPr>
            <a:r>
              <a:rPr sz="1400" spc="2" dirty="0" smtClean="0">
                <a:solidFill>
                  <a:srgbClr val="003366"/>
                </a:solidFill>
                <a:latin typeface="Arial"/>
                <a:cs typeface="Arial"/>
              </a:rPr>
              <a:t>Nombor dibaca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9370"/>
              </a:lnSpc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1400" spc="-9" dirty="0" smtClean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ni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ai ba</a:t>
            </a:r>
            <a:r>
              <a:rPr sz="1400" spc="-9" dirty="0" smtClean="0">
                <a:solidFill>
                  <a:srgbClr val="003366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ah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ke atas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1400" y="49225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8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33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66000" y="4800600"/>
            <a:ext cx="50800" cy="125730"/>
          </a:xfrm>
          <a:custGeom>
            <a:avLst/>
            <a:gdLst/>
            <a:ahLst/>
            <a:cxnLst/>
            <a:rect l="l" t="t" r="r" b="b"/>
            <a:pathLst>
              <a:path w="50800" h="125729">
                <a:moveTo>
                  <a:pt x="25400" y="0"/>
                </a:moveTo>
                <a:lnTo>
                  <a:pt x="0" y="125730"/>
                </a:lnTo>
                <a:lnTo>
                  <a:pt x="50800" y="125730"/>
                </a:lnTo>
                <a:lnTo>
                  <a:pt x="2540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914400"/>
            <a:ext cx="7012940" cy="87972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0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sz="3000" b="1" spc="1" dirty="0" smtClean="0">
                <a:solidFill>
                  <a:srgbClr val="006666"/>
                </a:solidFill>
                <a:latin typeface="Arial"/>
                <a:cs typeface="Arial"/>
              </a:rPr>
              <a:t> Hexadecimal</a:t>
            </a:r>
            <a:endParaRPr lang="en-MY" sz="3000" b="1" spc="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3000" b="1" i="1" dirty="0" smtClean="0">
                <a:solidFill>
                  <a:srgbClr val="006666"/>
                </a:solidFill>
                <a:latin typeface="Arial"/>
                <a:cs typeface="Arial"/>
              </a:rPr>
              <a:t>(Hexadecimal-Decimal </a:t>
            </a:r>
            <a:r>
              <a:rPr lang="en-MY" sz="3000" b="1" i="1" dirty="0">
                <a:solidFill>
                  <a:srgbClr val="006666"/>
                </a:solidFill>
                <a:latin typeface="Arial"/>
                <a:cs typeface="Arial"/>
              </a:rPr>
              <a:t>Conversion)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6356" y="914400"/>
            <a:ext cx="247091" cy="87972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94404" y="937260"/>
            <a:ext cx="1646523" cy="50800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1" dirty="0" smtClean="0">
                <a:solidFill>
                  <a:srgbClr val="006666"/>
                </a:solidFill>
                <a:latin typeface="Arial"/>
                <a:cs typeface="Arial"/>
              </a:rPr>
              <a:t>Decimal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8570" y="2370486"/>
            <a:ext cx="733186" cy="382069"/>
          </a:xfrm>
          <a:prstGeom prst="rect">
            <a:avLst/>
          </a:prstGeom>
        </p:spPr>
        <p:txBody>
          <a:bodyPr wrap="square" lIns="0" tIns="18605" rIns="0" bIns="0" rtlCol="0">
            <a:noAutofit/>
          </a:bodyPr>
          <a:lstStyle/>
          <a:p>
            <a:pPr marL="12700">
              <a:lnSpc>
                <a:spcPts val="2930"/>
              </a:lnSpc>
            </a:pPr>
            <a:r>
              <a:rPr sz="2400" b="1" spc="-130" dirty="0" smtClean="0">
                <a:solidFill>
                  <a:srgbClr val="003366"/>
                </a:solidFill>
                <a:latin typeface="Arial"/>
                <a:cs typeface="Arial"/>
              </a:rPr>
              <a:t>1E5</a:t>
            </a:r>
            <a:r>
              <a:rPr sz="2100" spc="-130" baseline="-12423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7303" y="2370486"/>
            <a:ext cx="1220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5" dirty="0" smtClean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400" b="1" spc="-35" dirty="0" smtClean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2400" spc="-35" dirty="0" smtClean="0">
                <a:solidFill>
                  <a:srgbClr val="003366"/>
                </a:solidFill>
                <a:latin typeface="Arial"/>
                <a:cs typeface="Arial"/>
              </a:rPr>
              <a:t>x 16</a:t>
            </a:r>
            <a:r>
              <a:rPr sz="2100" spc="-35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1743" y="2370486"/>
            <a:ext cx="125384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6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400" b="1" spc="-36" dirty="0" smtClean="0">
                <a:solidFill>
                  <a:srgbClr val="003366"/>
                </a:solidFill>
                <a:latin typeface="Arial"/>
                <a:cs typeface="Arial"/>
              </a:rPr>
              <a:t>E </a:t>
            </a:r>
            <a:r>
              <a:rPr sz="2400" spc="-36" dirty="0" smtClean="0">
                <a:solidFill>
                  <a:srgbClr val="003366"/>
                </a:solidFill>
                <a:latin typeface="Arial"/>
                <a:cs typeface="Arial"/>
              </a:rPr>
              <a:t>x 16</a:t>
            </a:r>
            <a:r>
              <a:rPr sz="2100" spc="-36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9254" y="2370486"/>
            <a:ext cx="262478" cy="6731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336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26060">
              <a:lnSpc>
                <a:spcPts val="2700"/>
              </a:lnSpc>
              <a:spcBef>
                <a:spcPts val="7"/>
              </a:spcBef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2500" y="2370486"/>
            <a:ext cx="253182" cy="6731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2547">
              <a:lnSpc>
                <a:spcPts val="2555"/>
              </a:lnSpc>
            </a:pPr>
            <a:r>
              <a:rPr sz="2400" b="1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25247">
              <a:lnSpc>
                <a:spcPts val="2700"/>
              </a:lnSpc>
              <a:spcBef>
                <a:spcPts val="7"/>
              </a:spcBef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7770" y="2370486"/>
            <a:ext cx="61717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84" dirty="0" smtClean="0">
                <a:solidFill>
                  <a:srgbClr val="003366"/>
                </a:solidFill>
                <a:latin typeface="Arial"/>
                <a:cs typeface="Arial"/>
              </a:rPr>
              <a:t>x16</a:t>
            </a:r>
            <a:r>
              <a:rPr sz="2100" spc="-84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5668" y="2298700"/>
            <a:ext cx="329239" cy="3744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08352" y="2713386"/>
            <a:ext cx="249118" cy="612139"/>
          </a:xfrm>
          <a:prstGeom prst="rect">
            <a:avLst/>
          </a:prstGeom>
        </p:spPr>
        <p:txBody>
          <a:bodyPr wrap="square" lIns="0" tIns="15462" rIns="0" bIns="0" rtlCol="0">
            <a:noAutofit/>
          </a:bodyPr>
          <a:lstStyle/>
          <a:p>
            <a:pPr marL="12700">
              <a:lnSpc>
                <a:spcPts val="243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3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0785" y="2713386"/>
            <a:ext cx="841344" cy="664009"/>
          </a:xfrm>
          <a:prstGeom prst="rect">
            <a:avLst/>
          </a:prstGeom>
        </p:spPr>
        <p:txBody>
          <a:bodyPr wrap="square" lIns="0" tIns="15462" rIns="0" bIns="0" rtlCol="0">
            <a:noAutofit/>
          </a:bodyPr>
          <a:lstStyle/>
          <a:p>
            <a:pPr marL="12700">
              <a:lnSpc>
                <a:spcPts val="2435"/>
              </a:lnSpc>
            </a:pP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256 +</a:t>
            </a:r>
            <a:endParaRPr sz="2400" dirty="0">
              <a:latin typeface="Arial"/>
              <a:cs typeface="Arial"/>
            </a:endParaRPr>
          </a:p>
          <a:p>
            <a:pPr marL="12700" marR="45719">
              <a:lnSpc>
                <a:spcPts val="2715"/>
              </a:lnSpc>
              <a:spcBef>
                <a:spcPts val="13"/>
              </a:spcBef>
            </a:pPr>
            <a:r>
              <a:rPr sz="3600" spc="-123" baseline="8454" dirty="0" smtClean="0">
                <a:solidFill>
                  <a:srgbClr val="003366"/>
                </a:solidFill>
                <a:latin typeface="Arial"/>
                <a:cs typeface="Arial"/>
              </a:rPr>
              <a:t>485</a:t>
            </a:r>
            <a:r>
              <a:rPr sz="2100" spc="-123" baseline="-10352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6663" y="2713386"/>
            <a:ext cx="5109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3366"/>
                </a:solidFill>
                <a:latin typeface="Arial"/>
                <a:cs typeface="Arial"/>
              </a:rPr>
              <a:t>(14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1529" y="2713386"/>
            <a:ext cx="2235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7444" y="2713386"/>
            <a:ext cx="51033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3366"/>
                </a:solidFill>
                <a:latin typeface="Arial"/>
                <a:cs typeface="Arial"/>
              </a:rPr>
              <a:t>16)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4910" y="4318706"/>
            <a:ext cx="335386" cy="157607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70484" marR="84430" algn="ctr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733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485</a:t>
            </a:r>
            <a:endParaRPr sz="1400">
              <a:latin typeface="Arial"/>
              <a:cs typeface="Arial"/>
            </a:endParaRPr>
          </a:p>
          <a:p>
            <a:pPr marL="36195" marR="49353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  <a:p>
            <a:pPr marL="85725" marR="98707" algn="ctr">
              <a:lnSpc>
                <a:spcPct val="95825"/>
              </a:lnSpc>
              <a:spcBef>
                <a:spcPts val="118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85725" marR="98707" algn="ctr">
              <a:lnSpc>
                <a:spcPct val="95825"/>
              </a:lnSpc>
              <a:spcBef>
                <a:spcPts val="119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7520" y="4318706"/>
            <a:ext cx="457986" cy="122047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22224" marR="36239" algn="ctr">
              <a:lnSpc>
                <a:spcPts val="1530"/>
              </a:lnSpc>
            </a:pPr>
            <a:r>
              <a:rPr sz="1400" spc="3" dirty="0" smtClean="0">
                <a:solidFill>
                  <a:srgbClr val="003366"/>
                </a:solidFill>
                <a:latin typeface="Arial"/>
                <a:cs typeface="Arial"/>
              </a:rPr>
              <a:t>Baki</a:t>
            </a:r>
            <a:endParaRPr sz="1400">
              <a:latin typeface="Arial"/>
              <a:cs typeface="Arial"/>
            </a:endParaRPr>
          </a:p>
          <a:p>
            <a:pPr marL="146685" marR="160347" algn="ctr">
              <a:lnSpc>
                <a:spcPct val="95825"/>
              </a:lnSpc>
              <a:spcBef>
                <a:spcPts val="733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190"/>
              </a:spcBef>
            </a:pPr>
            <a:r>
              <a:rPr sz="1400" spc="-1" dirty="0" smtClean="0">
                <a:solidFill>
                  <a:srgbClr val="003366"/>
                </a:solidFill>
                <a:latin typeface="Arial"/>
                <a:cs typeface="Arial"/>
              </a:rPr>
              <a:t>14=E</a:t>
            </a:r>
            <a:endParaRPr sz="1400">
              <a:latin typeface="Arial"/>
              <a:cs typeface="Arial"/>
            </a:endParaRPr>
          </a:p>
          <a:p>
            <a:pPr marL="146685" marR="160347" algn="ctr">
              <a:lnSpc>
                <a:spcPct val="95825"/>
              </a:lnSpc>
              <a:spcBef>
                <a:spcPts val="1180"/>
              </a:spcBef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0090" y="4626046"/>
            <a:ext cx="248743" cy="126873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spc="-4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13"/>
              </a:spcBef>
            </a:pPr>
            <a:r>
              <a:rPr sz="1400" spc="-4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80"/>
              </a:spcBef>
            </a:pPr>
            <a:r>
              <a:rPr sz="1400" spc="-4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0"/>
              </a:spcBef>
            </a:pPr>
            <a:r>
              <a:rPr sz="1400" spc="-4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570" y="5048916"/>
            <a:ext cx="272933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3366"/>
                </a:solidFill>
                <a:latin typeface="Arial"/>
                <a:cs typeface="Arial"/>
              </a:rPr>
              <a:t>Penukaran Decimal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1160" y="5048916"/>
            <a:ext cx="86573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3366"/>
                </a:solidFill>
                <a:latin typeface="Arial"/>
                <a:cs typeface="Arial"/>
              </a:rPr>
              <a:t>– Hex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669" y="4922520"/>
            <a:ext cx="296292" cy="40361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3800" y="5249616"/>
            <a:ext cx="1517534" cy="62865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 marR="17967">
              <a:lnSpc>
                <a:spcPts val="1530"/>
              </a:lnSpc>
            </a:pPr>
            <a:r>
              <a:rPr sz="1400" spc="2" dirty="0" smtClean="0">
                <a:solidFill>
                  <a:srgbClr val="003366"/>
                </a:solidFill>
                <a:latin typeface="Arial"/>
                <a:cs typeface="Arial"/>
              </a:rPr>
              <a:t>Nombor dibaca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400" dirty="0" smtClean="0">
                <a:solidFill>
                  <a:srgbClr val="003366"/>
                </a:solidFill>
                <a:latin typeface="Arial"/>
                <a:cs typeface="Arial"/>
              </a:rPr>
              <a:t>dari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ni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ai ba</a:t>
            </a:r>
            <a:r>
              <a:rPr sz="1400" spc="-9" dirty="0" smtClean="0">
                <a:solidFill>
                  <a:srgbClr val="003366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ah 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e a</a:t>
            </a:r>
            <a:r>
              <a:rPr sz="1400" spc="9" dirty="0" smtClean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3366"/>
                </a:solidFill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038" y="5330856"/>
            <a:ext cx="963323" cy="382069"/>
          </a:xfrm>
          <a:prstGeom prst="rect">
            <a:avLst/>
          </a:prstGeom>
        </p:spPr>
        <p:txBody>
          <a:bodyPr wrap="square" lIns="0" tIns="18669" rIns="0" bIns="0" rtlCol="0">
            <a:noAutofit/>
          </a:bodyPr>
          <a:lstStyle/>
          <a:p>
            <a:pPr marL="12700">
              <a:lnSpc>
                <a:spcPts val="2940"/>
              </a:lnSpc>
            </a:pPr>
            <a:r>
              <a:rPr sz="2400" spc="-98" dirty="0" smtClean="0">
                <a:solidFill>
                  <a:srgbClr val="003366"/>
                </a:solidFill>
                <a:latin typeface="Arial"/>
                <a:cs typeface="Arial"/>
              </a:rPr>
              <a:t>485</a:t>
            </a:r>
            <a:r>
              <a:rPr sz="2100" spc="-98" baseline="-12423" dirty="0" smtClean="0">
                <a:solidFill>
                  <a:srgbClr val="003366"/>
                </a:solidFill>
                <a:latin typeface="Arial"/>
                <a:cs typeface="Arial"/>
              </a:rPr>
              <a:t>10  </a:t>
            </a:r>
            <a:r>
              <a:rPr sz="2400" spc="-98" dirty="0" smtClean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6896" y="5330856"/>
            <a:ext cx="362659" cy="382069"/>
          </a:xfrm>
          <a:prstGeom prst="rect">
            <a:avLst/>
          </a:prstGeom>
        </p:spPr>
        <p:txBody>
          <a:bodyPr wrap="square" lIns="0" tIns="18669" rIns="0" bIns="0" rtlCol="0">
            <a:noAutofit/>
          </a:bodyPr>
          <a:lstStyle/>
          <a:p>
            <a:pPr marL="12700">
              <a:lnSpc>
                <a:spcPts val="2940"/>
              </a:lnSpc>
            </a:pPr>
            <a:r>
              <a:rPr sz="2400" spc="-223" dirty="0" smtClean="0">
                <a:solidFill>
                  <a:srgbClr val="003366"/>
                </a:solidFill>
                <a:latin typeface="Arial"/>
                <a:cs typeface="Arial"/>
              </a:rPr>
              <a:t>?</a:t>
            </a:r>
            <a:r>
              <a:rPr sz="2100" spc="-223" baseline="-12423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669" y="6019800"/>
            <a:ext cx="296292" cy="35408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6510" y="6154864"/>
            <a:ext cx="2054382" cy="632481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algn="ctr">
              <a:lnSpc>
                <a:spcPts val="1735"/>
              </a:lnSpc>
            </a:pPr>
            <a:r>
              <a:rPr sz="1600" spc="0" dirty="0" smtClean="0">
                <a:solidFill>
                  <a:srgbClr val="003366"/>
                </a:solidFill>
                <a:latin typeface="Arial"/>
                <a:cs typeface="Arial"/>
              </a:rPr>
              <a:t>Berhenti apabila N = 0</a:t>
            </a:r>
            <a:endParaRPr sz="1600">
              <a:latin typeface="Arial"/>
              <a:cs typeface="Arial"/>
            </a:endParaRPr>
          </a:p>
          <a:p>
            <a:pPr marL="114778" marR="235977" algn="ctr">
              <a:lnSpc>
                <a:spcPts val="2479"/>
              </a:lnSpc>
            </a:pPr>
            <a:r>
              <a:rPr sz="2400" spc="-104" dirty="0" smtClean="0">
                <a:solidFill>
                  <a:srgbClr val="003366"/>
                </a:solidFill>
                <a:latin typeface="Arial"/>
                <a:cs typeface="Arial"/>
              </a:rPr>
              <a:t>485</a:t>
            </a:r>
            <a:r>
              <a:rPr sz="2100" spc="-104" baseline="-24846" dirty="0" smtClean="0">
                <a:solidFill>
                  <a:srgbClr val="003366"/>
                </a:solidFill>
                <a:latin typeface="Arial"/>
                <a:cs typeface="Arial"/>
              </a:rPr>
              <a:t>10  </a:t>
            </a:r>
            <a:r>
              <a:rPr sz="2400" spc="-104" dirty="0" smtClean="0">
                <a:solidFill>
                  <a:srgbClr val="003366"/>
                </a:solidFill>
                <a:latin typeface="Arial"/>
                <a:cs typeface="Arial"/>
              </a:rPr>
              <a:t>= 1E5</a:t>
            </a:r>
            <a:r>
              <a:rPr sz="2100" spc="-104" baseline="-24846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 Octal</a:t>
            </a:r>
            <a:r>
              <a:rPr lang="en-MY"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dirty="0">
                <a:latin typeface="Arial"/>
                <a:cs typeface="Arial"/>
              </a:rPr>
              <a:t> 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&amp;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6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Octal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(Conversion Octal-Binary &amp; Binary-Octal)</a:t>
            </a:r>
            <a:endParaRPr sz="2600" i="1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7300" y="2414190"/>
            <a:ext cx="3726218" cy="55371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Ada dua kaedah penukaran iaitu</a:t>
            </a:r>
            <a:endParaRPr sz="2000">
              <a:latin typeface="Arial"/>
              <a:cs typeface="Arial"/>
            </a:endParaRPr>
          </a:p>
          <a:p>
            <a:pPr marL="12700" marR="38100">
              <a:lnSpc>
                <a:spcPts val="2160"/>
              </a:lnSpc>
              <a:spcBef>
                <a:spcPts val="0"/>
              </a:spcBef>
            </a:pP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secara: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1" y="2298700"/>
            <a:ext cx="203200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7350" y="3017702"/>
            <a:ext cx="3920745" cy="55753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89">
              <a:lnSpc>
                <a:spcPts val="1939"/>
              </a:lnSpc>
            </a:pPr>
            <a:r>
              <a:rPr sz="1800" spc="0" dirty="0" smtClean="0">
                <a:solidFill>
                  <a:srgbClr val="003366"/>
                </a:solidFill>
                <a:latin typeface="Arial"/>
                <a:cs typeface="Arial"/>
              </a:rPr>
              <a:t>‘terus’ (direct conversion) atau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23"/>
              </a:spcBef>
            </a:pPr>
            <a:r>
              <a:rPr sz="1800" spc="-2" dirty="0" smtClean="0">
                <a:solidFill>
                  <a:srgbClr val="003366"/>
                </a:solidFill>
                <a:latin typeface="Arial"/>
                <a:cs typeface="Arial"/>
              </a:rPr>
              <a:t>melalui decimal (octal .decimal.binary)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6570" y="3024314"/>
            <a:ext cx="513551" cy="2985770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algn="ctr">
              <a:lnSpc>
                <a:spcPts val="1735"/>
              </a:lnSpc>
            </a:pPr>
            <a:r>
              <a:rPr sz="1600" spc="-1" dirty="0" smtClean="0">
                <a:solidFill>
                  <a:srgbClr val="003366"/>
                </a:solidFill>
                <a:latin typeface="Arial"/>
                <a:cs typeface="Arial"/>
              </a:rPr>
              <a:t>Octal</a:t>
            </a:r>
            <a:endParaRPr sz="1600">
              <a:latin typeface="Arial"/>
              <a:cs typeface="Arial"/>
            </a:endParaRPr>
          </a:p>
          <a:p>
            <a:pPr marL="165099" marR="179561" algn="ctr">
              <a:lnSpc>
                <a:spcPct val="95825"/>
              </a:lnSpc>
              <a:spcBef>
                <a:spcPts val="1183"/>
              </a:spcBef>
            </a:pPr>
            <a:r>
              <a:rPr sz="16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65099" marR="179561" algn="ctr">
              <a:lnSpc>
                <a:spcPct val="95825"/>
              </a:lnSpc>
              <a:spcBef>
                <a:spcPts val="820"/>
              </a:spcBef>
            </a:pPr>
            <a:r>
              <a:rPr sz="16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65099" marR="179561" algn="ctr">
              <a:lnSpc>
                <a:spcPct val="95825"/>
              </a:lnSpc>
              <a:spcBef>
                <a:spcPts val="820"/>
              </a:spcBef>
            </a:pPr>
            <a:r>
              <a:rPr sz="16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65099" marR="179561" algn="ctr">
              <a:lnSpc>
                <a:spcPct val="95825"/>
              </a:lnSpc>
              <a:spcBef>
                <a:spcPts val="810"/>
              </a:spcBef>
            </a:pPr>
            <a:r>
              <a:rPr sz="1600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65099" marR="179561" algn="ctr">
              <a:lnSpc>
                <a:spcPct val="95825"/>
              </a:lnSpc>
              <a:spcBef>
                <a:spcPts val="820"/>
              </a:spcBef>
            </a:pPr>
            <a:r>
              <a:rPr sz="1600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65099" marR="179561" algn="ctr">
              <a:lnSpc>
                <a:spcPct val="95825"/>
              </a:lnSpc>
              <a:spcBef>
                <a:spcPts val="810"/>
              </a:spcBef>
            </a:pPr>
            <a:r>
              <a:rPr sz="1600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65099" marR="179561" algn="ctr">
              <a:lnSpc>
                <a:spcPct val="95825"/>
              </a:lnSpc>
              <a:spcBef>
                <a:spcPts val="820"/>
              </a:spcBef>
            </a:pPr>
            <a:r>
              <a:rPr sz="1600" dirty="0" smtClean="0">
                <a:solidFill>
                  <a:srgbClr val="003366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165099" marR="179561" algn="ctr">
              <a:lnSpc>
                <a:spcPct val="95825"/>
              </a:lnSpc>
              <a:spcBef>
                <a:spcPts val="820"/>
              </a:spcBef>
            </a:pPr>
            <a:r>
              <a:rPr sz="1600" dirty="0" smtClean="0">
                <a:solidFill>
                  <a:srgbClr val="003366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5890" y="3024314"/>
            <a:ext cx="559037" cy="2985770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algn="ctr">
              <a:lnSpc>
                <a:spcPts val="1735"/>
              </a:lnSpc>
            </a:pPr>
            <a:r>
              <a:rPr sz="1600" spc="-1" dirty="0" smtClean="0">
                <a:solidFill>
                  <a:srgbClr val="003366"/>
                </a:solidFill>
                <a:latin typeface="Arial"/>
                <a:cs typeface="Arial"/>
              </a:rPr>
              <a:t>Binari</a:t>
            </a:r>
            <a:endParaRPr sz="1600">
              <a:latin typeface="Arial"/>
              <a:cs typeface="Arial"/>
            </a:endParaRPr>
          </a:p>
          <a:p>
            <a:pPr marL="76199" marR="89177" algn="ctr">
              <a:lnSpc>
                <a:spcPct val="95825"/>
              </a:lnSpc>
              <a:spcBef>
                <a:spcPts val="1183"/>
              </a:spcBef>
            </a:pPr>
            <a:r>
              <a:rPr sz="1600" spc="-3" dirty="0" smtClean="0">
                <a:solidFill>
                  <a:srgbClr val="003366"/>
                </a:solidFill>
                <a:latin typeface="Arial"/>
                <a:cs typeface="Arial"/>
              </a:rPr>
              <a:t>000</a:t>
            </a:r>
            <a:endParaRPr sz="1600">
              <a:latin typeface="Arial"/>
              <a:cs typeface="Arial"/>
            </a:endParaRPr>
          </a:p>
          <a:p>
            <a:pPr marL="76199" marR="89177" algn="ctr">
              <a:lnSpc>
                <a:spcPct val="95825"/>
              </a:lnSpc>
              <a:spcBef>
                <a:spcPts val="820"/>
              </a:spcBef>
            </a:pPr>
            <a:r>
              <a:rPr sz="1600" spc="-3" dirty="0" smtClean="0">
                <a:solidFill>
                  <a:srgbClr val="003366"/>
                </a:solidFill>
                <a:latin typeface="Arial"/>
                <a:cs typeface="Arial"/>
              </a:rPr>
              <a:t>001</a:t>
            </a:r>
            <a:endParaRPr sz="1600">
              <a:latin typeface="Arial"/>
              <a:cs typeface="Arial"/>
            </a:endParaRPr>
          </a:p>
          <a:p>
            <a:pPr marL="76199" marR="89177" algn="ctr">
              <a:lnSpc>
                <a:spcPct val="95825"/>
              </a:lnSpc>
              <a:spcBef>
                <a:spcPts val="820"/>
              </a:spcBef>
            </a:pPr>
            <a:r>
              <a:rPr sz="1600" spc="-3" dirty="0" smtClean="0">
                <a:solidFill>
                  <a:srgbClr val="003366"/>
                </a:solidFill>
                <a:latin typeface="Arial"/>
                <a:cs typeface="Arial"/>
              </a:rPr>
              <a:t>010</a:t>
            </a:r>
            <a:endParaRPr sz="1600">
              <a:latin typeface="Arial"/>
              <a:cs typeface="Arial"/>
            </a:endParaRPr>
          </a:p>
          <a:p>
            <a:pPr marL="76199" marR="89177" algn="ctr">
              <a:lnSpc>
                <a:spcPct val="95825"/>
              </a:lnSpc>
              <a:spcBef>
                <a:spcPts val="810"/>
              </a:spcBef>
            </a:pPr>
            <a:r>
              <a:rPr sz="1600" spc="-3" dirty="0" smtClean="0">
                <a:solidFill>
                  <a:srgbClr val="003366"/>
                </a:solidFill>
                <a:latin typeface="Arial"/>
                <a:cs typeface="Arial"/>
              </a:rPr>
              <a:t>011</a:t>
            </a:r>
            <a:endParaRPr sz="1600">
              <a:latin typeface="Arial"/>
              <a:cs typeface="Arial"/>
            </a:endParaRPr>
          </a:p>
          <a:p>
            <a:pPr marL="76199" marR="89177" algn="ctr">
              <a:lnSpc>
                <a:spcPct val="95825"/>
              </a:lnSpc>
              <a:spcBef>
                <a:spcPts val="820"/>
              </a:spcBef>
            </a:pPr>
            <a:r>
              <a:rPr sz="1600" spc="-3" dirty="0" smtClean="0">
                <a:solidFill>
                  <a:srgbClr val="003366"/>
                </a:solidFill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76199" marR="89177" algn="ctr">
              <a:lnSpc>
                <a:spcPct val="95825"/>
              </a:lnSpc>
              <a:spcBef>
                <a:spcPts val="810"/>
              </a:spcBef>
            </a:pPr>
            <a:r>
              <a:rPr sz="1600" spc="-3" dirty="0" smtClean="0">
                <a:solidFill>
                  <a:srgbClr val="003366"/>
                </a:solidFill>
                <a:latin typeface="Arial"/>
                <a:cs typeface="Arial"/>
              </a:rPr>
              <a:t>101</a:t>
            </a:r>
            <a:endParaRPr sz="1600">
              <a:latin typeface="Arial"/>
              <a:cs typeface="Arial"/>
            </a:endParaRPr>
          </a:p>
          <a:p>
            <a:pPr marL="76199" marR="89177" algn="ctr">
              <a:lnSpc>
                <a:spcPct val="95825"/>
              </a:lnSpc>
              <a:spcBef>
                <a:spcPts val="820"/>
              </a:spcBef>
            </a:pPr>
            <a:r>
              <a:rPr sz="1600" spc="-3" dirty="0" smtClean="0">
                <a:solidFill>
                  <a:srgbClr val="003366"/>
                </a:solidFill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  <a:p>
            <a:pPr marL="76199" marR="89177" algn="ctr">
              <a:lnSpc>
                <a:spcPct val="95825"/>
              </a:lnSpc>
              <a:spcBef>
                <a:spcPts val="820"/>
              </a:spcBef>
            </a:pPr>
            <a:r>
              <a:rPr sz="1600" spc="-3" dirty="0" smtClean="0">
                <a:solidFill>
                  <a:srgbClr val="003366"/>
                </a:solidFill>
                <a:latin typeface="Arial"/>
                <a:cs typeface="Arial"/>
              </a:rPr>
              <a:t>111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1600" y="3030991"/>
            <a:ext cx="146469" cy="500379"/>
          </a:xfrm>
          <a:prstGeom prst="rect">
            <a:avLst/>
          </a:prstGeom>
        </p:spPr>
        <p:txBody>
          <a:bodyPr wrap="square" lIns="0" tIns="9398" rIns="0" bIns="0" rtlCol="0">
            <a:noAutofit/>
          </a:bodyPr>
          <a:lstStyle/>
          <a:p>
            <a:pPr marL="12700">
              <a:lnSpc>
                <a:spcPts val="1480"/>
              </a:lnSpc>
            </a:pPr>
            <a:r>
              <a:rPr sz="1350" dirty="0" smtClean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3"/>
              </a:spcBef>
            </a:pPr>
            <a:r>
              <a:rPr sz="1350" dirty="0" smtClean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300" y="3633390"/>
            <a:ext cx="3871802" cy="110235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168951" algn="just">
              <a:lnSpc>
                <a:spcPts val="2145"/>
              </a:lnSpc>
            </a:pP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Untuk melaksanakan penukaran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160"/>
              </a:lnSpc>
              <a:spcBef>
                <a:spcPts val="5"/>
              </a:spcBef>
            </a:pPr>
            <a:r>
              <a:rPr sz="2000" dirty="0" smtClean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9" dirty="0" smtClean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da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9" dirty="0" smtClean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nve</a:t>
            </a:r>
            <a:r>
              <a:rPr sz="2000" spc="9" dirty="0" smtClean="0">
                <a:solidFill>
                  <a:srgbClr val="003366"/>
                </a:solidFill>
                <a:latin typeface="Arial"/>
                <a:cs typeface="Arial"/>
              </a:rPr>
              <a:t>rs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, 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bu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ga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an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ara 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000" spc="9" dirty="0" smtClean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tal 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‘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’</a:t>
            </a:r>
            <a:r>
              <a:rPr sz="2000" spc="-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t 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o. 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ary 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‘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’ d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u d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9" dirty="0" smtClean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003366"/>
                </a:solidFill>
                <a:latin typeface="Arial"/>
                <a:cs typeface="Arial"/>
              </a:rPr>
              <a:t>ah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000" spc="-4" dirty="0" smtClean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575232"/>
            <a:ext cx="243369" cy="292133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2738" y="4182030"/>
            <a:ext cx="48771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dan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4792900"/>
            <a:ext cx="3186218" cy="89154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Kaedah kedua, iaitu melalui</a:t>
            </a:r>
            <a:endParaRPr sz="2000">
              <a:latin typeface="Arial"/>
              <a:cs typeface="Arial"/>
            </a:endParaRPr>
          </a:p>
          <a:p>
            <a:pPr marL="12700" marR="38100">
              <a:lnSpc>
                <a:spcPts val="2160"/>
              </a:lnSpc>
              <a:spcBef>
                <a:spcPts val="0"/>
              </a:spcBef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telah dipelajari!</a:t>
            </a:r>
            <a:endParaRPr sz="2000">
              <a:latin typeface="Arial"/>
              <a:cs typeface="Arial"/>
            </a:endParaRPr>
          </a:p>
          <a:p>
            <a:pPr marL="83819" marR="38100">
              <a:lnSpc>
                <a:spcPct val="95825"/>
              </a:lnSpc>
              <a:spcBef>
                <a:spcPts val="252"/>
              </a:spcBef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Tukarkan no berikut:-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0334" y="4792900"/>
            <a:ext cx="94060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decimal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4735749"/>
            <a:ext cx="243369" cy="292396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334000"/>
            <a:ext cx="243369" cy="30628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8016" y="5675550"/>
            <a:ext cx="119341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000" spc="-50" dirty="0" smtClean="0">
                <a:solidFill>
                  <a:srgbClr val="003366"/>
                </a:solidFill>
                <a:latin typeface="Arial"/>
                <a:cs typeface="Arial"/>
              </a:rPr>
              <a:t>(a)276</a:t>
            </a:r>
            <a:r>
              <a:rPr sz="1725" spc="-50" baseline="-12603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r>
              <a:rPr sz="2000" spc="-50" dirty="0" smtClean="0">
                <a:solidFill>
                  <a:srgbClr val="003366"/>
                </a:solidFill>
                <a:latin typeface="Arial"/>
                <a:cs typeface="Arial"/>
              </a:rPr>
              <a:t>=?</a:t>
            </a:r>
            <a:r>
              <a:rPr sz="1725" spc="-50" baseline="-12603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1516" y="5675550"/>
            <a:ext cx="183095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000" spc="-31" dirty="0" smtClean="0">
                <a:solidFill>
                  <a:srgbClr val="003366"/>
                </a:solidFill>
                <a:latin typeface="Arial"/>
                <a:cs typeface="Arial"/>
              </a:rPr>
              <a:t>(b) 1010111</a:t>
            </a:r>
            <a:r>
              <a:rPr sz="1725" spc="-31" baseline="-12603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000" spc="-31" dirty="0" smtClean="0">
                <a:solidFill>
                  <a:srgbClr val="003366"/>
                </a:solidFill>
                <a:latin typeface="Arial"/>
                <a:cs typeface="Arial"/>
              </a:rPr>
              <a:t>=?</a:t>
            </a:r>
            <a:r>
              <a:rPr sz="1725" spc="-31" baseline="-12603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 Octal</a:t>
            </a:r>
            <a:r>
              <a:rPr lang="en-MY"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dirty="0">
                <a:latin typeface="Arial"/>
                <a:cs typeface="Arial"/>
              </a:rPr>
              <a:t> 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&amp;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6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Octal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(Conversion Octal-Binary &amp; Binary-Octal)</a:t>
            </a:r>
            <a:endParaRPr sz="2600" i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85772"/>
            <a:ext cx="6629400" cy="2848228"/>
          </a:xfrm>
          <a:prstGeom prst="rect">
            <a:avLst/>
          </a:prstGeom>
        </p:spPr>
      </p:pic>
      <p:graphicFrame>
        <p:nvGraphicFramePr>
          <p:cNvPr id="14" name="Group 1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237369"/>
              </p:ext>
            </p:extLst>
          </p:nvPr>
        </p:nvGraphicFramePr>
        <p:xfrm>
          <a:off x="787400" y="5504944"/>
          <a:ext cx="8051801" cy="1158240"/>
        </p:xfrm>
        <a:graphic>
          <a:graphicData uri="http://schemas.openxmlformats.org/drawingml/2006/table">
            <a:tbl>
              <a:tblPr/>
              <a:tblGrid>
                <a:gridCol w="2300513">
                  <a:extLst>
                    <a:ext uri="{9D8B030D-6E8A-4147-A177-3AD203B41FA5}">
                      <a16:colId xmlns:a16="http://schemas.microsoft.com/office/drawing/2014/main" val="1843620236"/>
                    </a:ext>
                  </a:extLst>
                </a:gridCol>
                <a:gridCol w="718911">
                  <a:extLst>
                    <a:ext uri="{9D8B030D-6E8A-4147-A177-3AD203B41FA5}">
                      <a16:colId xmlns:a16="http://schemas.microsoft.com/office/drawing/2014/main" val="1112685450"/>
                    </a:ext>
                  </a:extLst>
                </a:gridCol>
                <a:gridCol w="718911">
                  <a:extLst>
                    <a:ext uri="{9D8B030D-6E8A-4147-A177-3AD203B41FA5}">
                      <a16:colId xmlns:a16="http://schemas.microsoft.com/office/drawing/2014/main" val="4075674776"/>
                    </a:ext>
                  </a:extLst>
                </a:gridCol>
                <a:gridCol w="718911">
                  <a:extLst>
                    <a:ext uri="{9D8B030D-6E8A-4147-A177-3AD203B41FA5}">
                      <a16:colId xmlns:a16="http://schemas.microsoft.com/office/drawing/2014/main" val="1945571351"/>
                    </a:ext>
                  </a:extLst>
                </a:gridCol>
                <a:gridCol w="718911">
                  <a:extLst>
                    <a:ext uri="{9D8B030D-6E8A-4147-A177-3AD203B41FA5}">
                      <a16:colId xmlns:a16="http://schemas.microsoft.com/office/drawing/2014/main" val="1404456592"/>
                    </a:ext>
                  </a:extLst>
                </a:gridCol>
                <a:gridCol w="718911">
                  <a:extLst>
                    <a:ext uri="{9D8B030D-6E8A-4147-A177-3AD203B41FA5}">
                      <a16:colId xmlns:a16="http://schemas.microsoft.com/office/drawing/2014/main" val="1541465095"/>
                    </a:ext>
                  </a:extLst>
                </a:gridCol>
                <a:gridCol w="718911">
                  <a:extLst>
                    <a:ext uri="{9D8B030D-6E8A-4147-A177-3AD203B41FA5}">
                      <a16:colId xmlns:a16="http://schemas.microsoft.com/office/drawing/2014/main" val="2605842567"/>
                    </a:ext>
                  </a:extLst>
                </a:gridCol>
                <a:gridCol w="718911">
                  <a:extLst>
                    <a:ext uri="{9D8B030D-6E8A-4147-A177-3AD203B41FA5}">
                      <a16:colId xmlns:a16="http://schemas.microsoft.com/office/drawing/2014/main" val="2977744456"/>
                    </a:ext>
                  </a:extLst>
                </a:gridCol>
                <a:gridCol w="718911">
                  <a:extLst>
                    <a:ext uri="{9D8B030D-6E8A-4147-A177-3AD203B41FA5}">
                      <a16:colId xmlns:a16="http://schemas.microsoft.com/office/drawing/2014/main" val="1566537148"/>
                    </a:ext>
                  </a:extLst>
                </a:gridCol>
              </a:tblGrid>
              <a:tr h="3489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Octal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4994"/>
                  </a:ext>
                </a:extLst>
              </a:tr>
              <a:tr h="623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Binary Equivalent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85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589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Hex-</a:t>
            </a: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dirty="0">
                <a:latin typeface="Arial"/>
                <a:cs typeface="Arial"/>
              </a:rPr>
              <a:t> 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&amp;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6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-Hex 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(Conversion </a:t>
            </a:r>
            <a:r>
              <a:rPr lang="en-MY" sz="2600" b="1" i="1" spc="1" dirty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-Binary &amp; Binary-</a:t>
            </a:r>
            <a:r>
              <a:rPr lang="en-MY" sz="2600" b="1" spc="1" dirty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sz="2600" i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409" b="46182"/>
          <a:stretch/>
        </p:blipFill>
        <p:spPr>
          <a:xfrm>
            <a:off x="800100" y="2434973"/>
            <a:ext cx="3636935" cy="3508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31" t="52964"/>
          <a:stretch/>
        </p:blipFill>
        <p:spPr>
          <a:xfrm>
            <a:off x="4508500" y="2485772"/>
            <a:ext cx="3568700" cy="3457829"/>
          </a:xfrm>
          <a:prstGeom prst="rect">
            <a:avLst/>
          </a:prstGeom>
        </p:spPr>
      </p:pic>
      <p:graphicFrame>
        <p:nvGraphicFramePr>
          <p:cNvPr id="1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11859"/>
              </p:ext>
            </p:extLst>
          </p:nvPr>
        </p:nvGraphicFramePr>
        <p:xfrm>
          <a:off x="889000" y="6033134"/>
          <a:ext cx="6324600" cy="487680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404808232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130125539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35225356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1704796288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4095622399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1771043429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46593958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563697839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586822988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1368921298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C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2765"/>
                  </a:ext>
                </a:extLst>
              </a:tr>
            </a:tbl>
          </a:graphicData>
        </a:graphic>
      </p:graphicFrame>
      <p:graphicFrame>
        <p:nvGraphicFramePr>
          <p:cNvPr id="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824110"/>
              </p:ext>
            </p:extLst>
          </p:nvPr>
        </p:nvGraphicFramePr>
        <p:xfrm>
          <a:off x="914400" y="6086474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4" imgW="241200" imgH="203040" progId="Equation.3">
                  <p:embed/>
                </p:oleObj>
              </mc:Choice>
              <mc:Fallback>
                <p:oleObj name="Equation" r:id="rId4" imgW="241200" imgH="203040" progId="Equation.3">
                  <p:embed/>
                  <p:pic>
                    <p:nvPicPr>
                      <p:cNvPr id="215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86474"/>
                        <a:ext cx="53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467054"/>
              </p:ext>
            </p:extLst>
          </p:nvPr>
        </p:nvGraphicFramePr>
        <p:xfrm>
          <a:off x="1524000" y="6086474"/>
          <a:ext cx="517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6" imgW="228600" imgH="203040" progId="Equation.3">
                  <p:embed/>
                </p:oleObj>
              </mc:Choice>
              <mc:Fallback>
                <p:oleObj name="Equation" r:id="rId6" imgW="228600" imgH="203040" progId="Equation.3">
                  <p:embed/>
                  <p:pic>
                    <p:nvPicPr>
                      <p:cNvPr id="215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86474"/>
                        <a:ext cx="5175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04990"/>
              </p:ext>
            </p:extLst>
          </p:nvPr>
        </p:nvGraphicFramePr>
        <p:xfrm>
          <a:off x="2133600" y="6086474"/>
          <a:ext cx="531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8" imgW="241200" imgH="203040" progId="Equation.3">
                  <p:embed/>
                </p:oleObj>
              </mc:Choice>
              <mc:Fallback>
                <p:oleObj name="Equation" r:id="rId8" imgW="241200" imgH="203040" progId="Equation.3">
                  <p:embed/>
                  <p:pic>
                    <p:nvPicPr>
                      <p:cNvPr id="215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86474"/>
                        <a:ext cx="531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13656"/>
              </p:ext>
            </p:extLst>
          </p:nvPr>
        </p:nvGraphicFramePr>
        <p:xfrm>
          <a:off x="2819400" y="6086474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10" imgW="215640" imgH="203040" progId="Equation.3">
                  <p:embed/>
                </p:oleObj>
              </mc:Choice>
              <mc:Fallback>
                <p:oleObj name="Equation" r:id="rId10" imgW="215640" imgH="203040" progId="Equation.3">
                  <p:embed/>
                  <p:pic>
                    <p:nvPicPr>
                      <p:cNvPr id="215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86474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365097"/>
              </p:ext>
            </p:extLst>
          </p:nvPr>
        </p:nvGraphicFramePr>
        <p:xfrm>
          <a:off x="3505200" y="6086474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12" imgW="228600" imgH="203040" progId="Equation.3">
                  <p:embed/>
                </p:oleObj>
              </mc:Choice>
              <mc:Fallback>
                <p:oleObj name="Equation" r:id="rId12" imgW="228600" imgH="203040" progId="Equation.3">
                  <p:embed/>
                  <p:pic>
                    <p:nvPicPr>
                      <p:cNvPr id="215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86474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27287"/>
              </p:ext>
            </p:extLst>
          </p:nvPr>
        </p:nvGraphicFramePr>
        <p:xfrm>
          <a:off x="4114800" y="6086474"/>
          <a:ext cx="523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14" imgW="279360" imgH="203040" progId="Equation.3">
                  <p:embed/>
                </p:oleObj>
              </mc:Choice>
              <mc:Fallback>
                <p:oleObj name="Equation" r:id="rId14" imgW="279360" imgH="203040" progId="Equation.3">
                  <p:embed/>
                  <p:pic>
                    <p:nvPicPr>
                      <p:cNvPr id="215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086474"/>
                        <a:ext cx="5238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48246"/>
              </p:ext>
            </p:extLst>
          </p:nvPr>
        </p:nvGraphicFramePr>
        <p:xfrm>
          <a:off x="4724400" y="6086474"/>
          <a:ext cx="523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16" imgW="279360" imgH="203040" progId="Equation.3">
                  <p:embed/>
                </p:oleObj>
              </mc:Choice>
              <mc:Fallback>
                <p:oleObj name="Equation" r:id="rId16" imgW="279360" imgH="203040" progId="Equation.3">
                  <p:embed/>
                  <p:pic>
                    <p:nvPicPr>
                      <p:cNvPr id="215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086474"/>
                        <a:ext cx="5238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46814"/>
              </p:ext>
            </p:extLst>
          </p:nvPr>
        </p:nvGraphicFramePr>
        <p:xfrm>
          <a:off x="5334000" y="6086474"/>
          <a:ext cx="523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18" imgW="279360" imgH="203040" progId="Equation.3">
                  <p:embed/>
                </p:oleObj>
              </mc:Choice>
              <mc:Fallback>
                <p:oleObj name="Equation" r:id="rId18" imgW="279360" imgH="203040" progId="Equation.3">
                  <p:embed/>
                  <p:pic>
                    <p:nvPicPr>
                      <p:cNvPr id="215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086474"/>
                        <a:ext cx="5238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538310"/>
              </p:ext>
            </p:extLst>
          </p:nvPr>
        </p:nvGraphicFramePr>
        <p:xfrm>
          <a:off x="5953125" y="6086474"/>
          <a:ext cx="523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20" imgW="279360" imgH="203040" progId="Equation.3">
                  <p:embed/>
                </p:oleObj>
              </mc:Choice>
              <mc:Fallback>
                <p:oleObj name="Equation" r:id="rId20" imgW="279360" imgH="203040" progId="Equation.3">
                  <p:embed/>
                  <p:pic>
                    <p:nvPicPr>
                      <p:cNvPr id="215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6086474"/>
                        <a:ext cx="5238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54720"/>
              </p:ext>
            </p:extLst>
          </p:nvPr>
        </p:nvGraphicFramePr>
        <p:xfrm>
          <a:off x="6562725" y="6086474"/>
          <a:ext cx="523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22" imgW="279360" imgH="203040" progId="Equation.3">
                  <p:embed/>
                </p:oleObj>
              </mc:Choice>
              <mc:Fallback>
                <p:oleObj name="Equation" r:id="rId22" imgW="279360" imgH="203040" progId="Equation.3">
                  <p:embed/>
                  <p:pic>
                    <p:nvPicPr>
                      <p:cNvPr id="2154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6086474"/>
                        <a:ext cx="5238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9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860" y="762000"/>
            <a:ext cx="4498340" cy="10316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spc="-5" dirty="0" smtClean="0">
                <a:solidFill>
                  <a:srgbClr val="006666"/>
                </a:solidFill>
                <a:latin typeface="Arial"/>
                <a:cs typeface="Arial"/>
              </a:rPr>
              <a:t>SISTEM NOMBOR</a:t>
            </a:r>
            <a:r>
              <a:rPr lang="en-MY" sz="3600" b="1" spc="-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600" b="1" i="1" spc="-5" dirty="0">
                <a:solidFill>
                  <a:srgbClr val="006666"/>
                </a:solidFill>
                <a:latin typeface="Arial"/>
                <a:cs typeface="Arial"/>
              </a:rPr>
              <a:t>(NUMBER SYSTEM)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630" y="2463942"/>
            <a:ext cx="4529076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1" dirty="0" smtClean="0">
                <a:solidFill>
                  <a:srgbClr val="003366"/>
                </a:solidFill>
                <a:latin typeface="Arial"/>
                <a:cs typeface="Arial"/>
              </a:rPr>
              <a:t>Jenis-jenis Sistem Nombor:-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2489756"/>
            <a:ext cx="332105" cy="292100"/>
          </a:xfrm>
          <a:prstGeom prst="rect">
            <a:avLst/>
          </a:prstGeom>
        </p:spPr>
        <p:txBody>
          <a:bodyPr wrap="square" lIns="0" tIns="13493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sz="2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3710" y="2955956"/>
            <a:ext cx="3178503" cy="222564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sz="2400" dirty="0" smtClean="0">
                <a:solidFill>
                  <a:srgbClr val="003366"/>
                </a:solidFill>
                <a:latin typeface="Arial"/>
                <a:cs typeface="Arial"/>
              </a:rPr>
              <a:t>Decimal (asas 10)</a:t>
            </a: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sz="2400" spc="-1" dirty="0" smtClean="0">
                <a:solidFill>
                  <a:srgbClr val="003366"/>
                </a:solidFill>
                <a:latin typeface="Arial"/>
                <a:cs typeface="Arial"/>
              </a:rPr>
              <a:t>Binari (asas 2) </a:t>
            </a:r>
            <a:endParaRPr lang="en-MY" sz="2400" spc="-1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spc="-1" dirty="0" err="1" smtClean="0">
                <a:solidFill>
                  <a:srgbClr val="003366"/>
                </a:solidFill>
                <a:latin typeface="Arial"/>
                <a:cs typeface="Arial"/>
              </a:rPr>
              <a:t>Oktal</a:t>
            </a:r>
            <a:r>
              <a:rPr lang="en-MY" sz="2400" spc="-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" dirty="0" smtClean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2400" spc="-1" dirty="0" err="1" smtClean="0">
                <a:solidFill>
                  <a:srgbClr val="003366"/>
                </a:solidFill>
                <a:latin typeface="Arial"/>
                <a:cs typeface="Arial"/>
              </a:rPr>
              <a:t>asas</a:t>
            </a:r>
            <a:r>
              <a:rPr sz="2400" spc="-1" dirty="0" smtClean="0">
                <a:solidFill>
                  <a:srgbClr val="003366"/>
                </a:solidFill>
                <a:latin typeface="Arial"/>
                <a:cs typeface="Arial"/>
              </a:rPr>
              <a:t> 8) Hexadecimal (asas 16)</a:t>
            </a:r>
            <a:endParaRPr lang="en-MY" sz="2400" spc="-1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spc="-1" dirty="0" err="1" smtClean="0">
                <a:solidFill>
                  <a:srgbClr val="003366"/>
                </a:solidFill>
                <a:latin typeface="Arial"/>
                <a:cs typeface="Arial"/>
              </a:rPr>
              <a:t>Pelengkap</a:t>
            </a:r>
            <a:r>
              <a:rPr lang="en-MY" sz="2400" spc="-1" dirty="0" smtClean="0">
                <a:solidFill>
                  <a:srgbClr val="003366"/>
                </a:solidFill>
                <a:latin typeface="Arial"/>
                <a:cs typeface="Arial"/>
              </a:rPr>
              <a:t> 1 </a:t>
            </a:r>
            <a:r>
              <a:rPr lang="en-MY" sz="2400" spc="-1" dirty="0" err="1" smtClean="0">
                <a:solidFill>
                  <a:srgbClr val="003366"/>
                </a:solidFill>
                <a:latin typeface="Arial"/>
                <a:cs typeface="Arial"/>
              </a:rPr>
              <a:t>dan</a:t>
            </a:r>
            <a:r>
              <a:rPr lang="en-MY" sz="2400" spc="-1" dirty="0" smtClean="0">
                <a:solidFill>
                  <a:srgbClr val="003366"/>
                </a:solidFill>
                <a:latin typeface="Arial"/>
                <a:cs typeface="Arial"/>
              </a:rPr>
              <a:t> 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3"/>
          <p:cNvSpPr txBox="1"/>
          <p:nvPr/>
        </p:nvSpPr>
        <p:spPr>
          <a:xfrm flipH="1">
            <a:off x="1477962" y="2781856"/>
            <a:ext cx="265748" cy="2976738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/>
            <a:r>
              <a:rPr lang="en-MY" sz="3000" spc="772" dirty="0" smtClean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</a:t>
            </a:r>
            <a:endParaRPr sz="3000" dirty="0">
              <a:latin typeface="Symbol"/>
              <a:cs typeface="Symbol"/>
            </a:endParaRPr>
          </a:p>
          <a:p>
            <a:pPr marL="12700" marR="0"/>
            <a:r>
              <a:rPr lang="en-MY" sz="3000" spc="772" dirty="0" smtClean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</a:t>
            </a:r>
          </a:p>
          <a:p>
            <a:pPr marL="12700"/>
            <a:r>
              <a:rPr lang="en-MY" sz="3000" spc="772" dirty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</a:t>
            </a:r>
            <a:endParaRPr lang="en-MY" sz="3000" dirty="0">
              <a:latin typeface="Symbol"/>
              <a:cs typeface="Symbol"/>
            </a:endParaRPr>
          </a:p>
          <a:p>
            <a:pPr marL="12700" marR="0"/>
            <a:endParaRPr sz="3000" dirty="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62000"/>
            <a:ext cx="80772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43570" y="275590"/>
            <a:ext cx="552450" cy="478789"/>
          </a:xfrm>
          <a:custGeom>
            <a:avLst/>
            <a:gdLst/>
            <a:ahLst/>
            <a:cxnLst/>
            <a:rect l="l" t="t" r="r" b="b"/>
            <a:pathLst>
              <a:path w="552450" h="478789">
                <a:moveTo>
                  <a:pt x="0" y="0"/>
                </a:moveTo>
                <a:lnTo>
                  <a:pt x="0" y="478789"/>
                </a:lnTo>
                <a:lnTo>
                  <a:pt x="552450" y="478789"/>
                </a:lnTo>
                <a:lnTo>
                  <a:pt x="552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3570" y="275590"/>
            <a:ext cx="552450" cy="31750"/>
          </a:xfrm>
          <a:custGeom>
            <a:avLst/>
            <a:gdLst/>
            <a:ahLst/>
            <a:cxnLst/>
            <a:rect l="l" t="t" r="r" b="b"/>
            <a:pathLst>
              <a:path w="552450" h="31750">
                <a:moveTo>
                  <a:pt x="0" y="0"/>
                </a:moveTo>
                <a:lnTo>
                  <a:pt x="31750" y="31750"/>
                </a:lnTo>
                <a:lnTo>
                  <a:pt x="521970" y="31750"/>
                </a:lnTo>
                <a:lnTo>
                  <a:pt x="552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65540" y="275590"/>
            <a:ext cx="30479" cy="478789"/>
          </a:xfrm>
          <a:custGeom>
            <a:avLst/>
            <a:gdLst/>
            <a:ahLst/>
            <a:cxnLst/>
            <a:rect l="l" t="t" r="r" b="b"/>
            <a:pathLst>
              <a:path w="30479" h="478789">
                <a:moveTo>
                  <a:pt x="30479" y="0"/>
                </a:moveTo>
                <a:lnTo>
                  <a:pt x="0" y="31750"/>
                </a:lnTo>
                <a:lnTo>
                  <a:pt x="0" y="447039"/>
                </a:lnTo>
                <a:lnTo>
                  <a:pt x="30479" y="478789"/>
                </a:lnTo>
                <a:lnTo>
                  <a:pt x="3047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3570" y="722629"/>
            <a:ext cx="552450" cy="31750"/>
          </a:xfrm>
          <a:custGeom>
            <a:avLst/>
            <a:gdLst/>
            <a:ahLst/>
            <a:cxnLst/>
            <a:rect l="l" t="t" r="r" b="b"/>
            <a:pathLst>
              <a:path w="552450" h="31750">
                <a:moveTo>
                  <a:pt x="552450" y="31750"/>
                </a:moveTo>
                <a:lnTo>
                  <a:pt x="521970" y="0"/>
                </a:lnTo>
                <a:lnTo>
                  <a:pt x="31750" y="0"/>
                </a:lnTo>
                <a:lnTo>
                  <a:pt x="0" y="31750"/>
                </a:lnTo>
                <a:lnTo>
                  <a:pt x="552450" y="3175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43570" y="275590"/>
            <a:ext cx="31750" cy="478789"/>
          </a:xfrm>
          <a:custGeom>
            <a:avLst/>
            <a:gdLst/>
            <a:ahLst/>
            <a:cxnLst/>
            <a:rect l="l" t="t" r="r" b="b"/>
            <a:pathLst>
              <a:path w="31750" h="478789">
                <a:moveTo>
                  <a:pt x="0" y="478789"/>
                </a:moveTo>
                <a:lnTo>
                  <a:pt x="31750" y="447039"/>
                </a:lnTo>
                <a:lnTo>
                  <a:pt x="31750" y="31750"/>
                </a:lnTo>
                <a:lnTo>
                  <a:pt x="0" y="0"/>
                </a:lnTo>
                <a:lnTo>
                  <a:pt x="0" y="47878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65490" y="360679"/>
            <a:ext cx="308609" cy="313690"/>
          </a:xfrm>
          <a:custGeom>
            <a:avLst/>
            <a:gdLst/>
            <a:ahLst/>
            <a:cxnLst/>
            <a:rect l="l" t="t" r="r" b="b"/>
            <a:pathLst>
              <a:path w="308609" h="313690">
                <a:moveTo>
                  <a:pt x="212089" y="19050"/>
                </a:moveTo>
                <a:lnTo>
                  <a:pt x="212089" y="58420"/>
                </a:lnTo>
                <a:lnTo>
                  <a:pt x="154939" y="0"/>
                </a:lnTo>
                <a:lnTo>
                  <a:pt x="0" y="154940"/>
                </a:lnTo>
                <a:lnTo>
                  <a:pt x="36829" y="154940"/>
                </a:lnTo>
                <a:lnTo>
                  <a:pt x="36829" y="313690"/>
                </a:lnTo>
                <a:lnTo>
                  <a:pt x="271779" y="313690"/>
                </a:lnTo>
                <a:lnTo>
                  <a:pt x="271779" y="154940"/>
                </a:lnTo>
                <a:lnTo>
                  <a:pt x="308609" y="154940"/>
                </a:lnTo>
                <a:lnTo>
                  <a:pt x="251459" y="97790"/>
                </a:lnTo>
                <a:lnTo>
                  <a:pt x="251459" y="19050"/>
                </a:lnTo>
                <a:lnTo>
                  <a:pt x="212089" y="1905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77580" y="379729"/>
            <a:ext cx="39370" cy="78740"/>
          </a:xfrm>
          <a:custGeom>
            <a:avLst/>
            <a:gdLst/>
            <a:ahLst/>
            <a:cxnLst/>
            <a:rect l="l" t="t" r="r" b="b"/>
            <a:pathLst>
              <a:path w="39370" h="78740">
                <a:moveTo>
                  <a:pt x="0" y="39370"/>
                </a:moveTo>
                <a:lnTo>
                  <a:pt x="39370" y="7874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02320" y="515620"/>
            <a:ext cx="234950" cy="158750"/>
          </a:xfrm>
          <a:custGeom>
            <a:avLst/>
            <a:gdLst/>
            <a:ahLst/>
            <a:cxnLst/>
            <a:rect l="l" t="t" r="r" b="b"/>
            <a:pathLst>
              <a:path w="234950" h="158750">
                <a:moveTo>
                  <a:pt x="138429" y="158750"/>
                </a:moveTo>
                <a:lnTo>
                  <a:pt x="234950" y="158750"/>
                </a:lnTo>
                <a:lnTo>
                  <a:pt x="234950" y="0"/>
                </a:lnTo>
                <a:lnTo>
                  <a:pt x="0" y="0"/>
                </a:lnTo>
                <a:lnTo>
                  <a:pt x="0" y="158750"/>
                </a:lnTo>
                <a:lnTo>
                  <a:pt x="97789" y="158750"/>
                </a:lnTo>
                <a:lnTo>
                  <a:pt x="97789" y="77469"/>
                </a:lnTo>
                <a:lnTo>
                  <a:pt x="138429" y="77469"/>
                </a:lnTo>
                <a:lnTo>
                  <a:pt x="138429" y="15875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243570" y="275590"/>
            <a:ext cx="552450" cy="478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3"/>
          <p:cNvSpPr txBox="1"/>
          <p:nvPr/>
        </p:nvSpPr>
        <p:spPr>
          <a:xfrm>
            <a:off x="990600" y="6628219"/>
            <a:ext cx="4121862" cy="229781"/>
          </a:xfrm>
          <a:prstGeom prst="rect">
            <a:avLst/>
          </a:prstGeom>
        </p:spPr>
        <p:txBody>
          <a:bodyPr wrap="square" lIns="0" tIns="11049" rIns="0" bIns="0" rtlCol="0">
            <a:noAutofit/>
          </a:bodyPr>
          <a:lstStyle/>
          <a:p>
            <a:pPr marL="12700">
              <a:lnSpc>
                <a:spcPts val="1739"/>
              </a:lnSpc>
            </a:pPr>
            <a:r>
              <a:rPr lang="en-MY" sz="2100" spc="600" baseline="9717" dirty="0" smtClean="0">
                <a:solidFill>
                  <a:srgbClr val="FF0000"/>
                </a:solidFill>
                <a:latin typeface="Symbol"/>
                <a:cs typeface="Symbol"/>
                <a:sym typeface="Symbol" panose="05050102010706020507" pitchFamily="18" charset="2"/>
              </a:rPr>
              <a:t></a:t>
            </a:r>
            <a:r>
              <a:rPr sz="1400" spc="3" dirty="0" err="1" smtClean="0">
                <a:solidFill>
                  <a:srgbClr val="FF0000"/>
                </a:solidFill>
                <a:latin typeface="Arial"/>
                <a:cs typeface="Arial"/>
              </a:rPr>
              <a:t>Rujuk</a:t>
            </a:r>
            <a:r>
              <a:rPr sz="1400" spc="3" dirty="0" smtClean="0">
                <a:solidFill>
                  <a:srgbClr val="FF0000"/>
                </a:solidFill>
                <a:latin typeface="Arial"/>
                <a:cs typeface="Arial"/>
              </a:rPr>
              <a:t> Jadual Berikut untuk tukar nombor  di atas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 Octal</a:t>
            </a:r>
            <a:r>
              <a:rPr lang="en-MY"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dirty="0" smtClean="0">
                <a:latin typeface="Arial"/>
                <a:cs typeface="Arial"/>
              </a:rPr>
              <a:t> 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&amp;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6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Octal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(Conversion Octal-Binary &amp; Binary-Octal)</a:t>
            </a:r>
            <a:endParaRPr sz="2600" i="1" dirty="0">
              <a:latin typeface="Arial"/>
              <a:cs typeface="Arial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85772"/>
            <a:ext cx="6069042" cy="3970401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397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600" b="1" spc="1" dirty="0" err="1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lang="en-MY" sz="2600" b="1" spc="1" dirty="0">
                <a:solidFill>
                  <a:srgbClr val="006666"/>
                </a:solidFill>
                <a:latin typeface="Arial"/>
                <a:cs typeface="Arial"/>
              </a:rPr>
              <a:t> Hex-</a:t>
            </a:r>
            <a:r>
              <a:rPr lang="en-MY" sz="2600" b="1" spc="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dirty="0">
                <a:latin typeface="Arial"/>
                <a:cs typeface="Arial"/>
              </a:rPr>
              <a:t> </a:t>
            </a:r>
            <a:r>
              <a:rPr lang="en-MY" sz="2600" b="1" dirty="0">
                <a:solidFill>
                  <a:srgbClr val="006666"/>
                </a:solidFill>
                <a:latin typeface="Arial"/>
                <a:cs typeface="Arial"/>
              </a:rPr>
              <a:t>&amp; </a:t>
            </a:r>
            <a:r>
              <a:rPr lang="en-MY" sz="2600" b="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b="1" dirty="0">
                <a:solidFill>
                  <a:srgbClr val="006666"/>
                </a:solidFill>
                <a:latin typeface="Arial"/>
                <a:cs typeface="Arial"/>
              </a:rPr>
              <a:t>-Hex </a:t>
            </a:r>
            <a:r>
              <a:rPr lang="en-MY" sz="2600" b="1" i="1" dirty="0">
                <a:solidFill>
                  <a:srgbClr val="006666"/>
                </a:solidFill>
                <a:latin typeface="Arial"/>
                <a:cs typeface="Arial"/>
              </a:rPr>
              <a:t>(Conversion </a:t>
            </a:r>
            <a:r>
              <a:rPr lang="en-MY" sz="2600" b="1" i="1" spc="1" dirty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dirty="0">
                <a:solidFill>
                  <a:srgbClr val="006666"/>
                </a:solidFill>
                <a:latin typeface="Arial"/>
                <a:cs typeface="Arial"/>
              </a:rPr>
              <a:t>-Binary &amp; Binary-</a:t>
            </a:r>
            <a:r>
              <a:rPr lang="en-MY" sz="2600" b="1" spc="1" dirty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dirty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lang="en-MY" sz="2600" i="1" dirty="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84074"/>
              </p:ext>
            </p:extLst>
          </p:nvPr>
        </p:nvGraphicFramePr>
        <p:xfrm>
          <a:off x="1219200" y="3733800"/>
          <a:ext cx="7010400" cy="2566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Octal digit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effectLst/>
                        </a:rPr>
                        <a:t>2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effectLst/>
                        </a:rPr>
                        <a:t>3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effectLst/>
                        </a:rPr>
                        <a:t>5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7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effectLst/>
                        </a:rPr>
                        <a:t>Binary Equivalent</a:t>
                      </a:r>
                      <a:endParaRPr lang="en-MY" sz="110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effectLst/>
                        </a:rPr>
                        <a:t>( 3 digit)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r>
                        <a:rPr lang="en-US" sz="2200" kern="1200" dirty="0" smtClean="0">
                          <a:effectLst/>
                        </a:rPr>
                        <a:t>1 0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effectLst/>
                        </a:rPr>
                        <a:t>1 </a:t>
                      </a: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effectLst/>
                        </a:rPr>
                        <a:t>1 </a:t>
                      </a:r>
                      <a:r>
                        <a:rPr lang="en-US" sz="2200" kern="1200" dirty="0" smtClean="0">
                          <a:effectLst/>
                        </a:rPr>
                        <a:t>0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effectLst/>
                        </a:rPr>
                        <a:t>0 1 </a:t>
                      </a: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MY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effectLst/>
                        </a:rPr>
                        <a:t>1 0 1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21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effectLst/>
                        </a:rPr>
                        <a:t>Hexadecimal  Equivalent</a:t>
                      </a:r>
                      <a:endParaRPr lang="en-MY" sz="110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effectLst/>
                        </a:rPr>
                        <a:t>( 4 digit)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200" kern="1200" dirty="0" smtClean="0">
                          <a:effectLst/>
                        </a:rPr>
                        <a:t>101  </a:t>
                      </a: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200" kern="1200" dirty="0">
                          <a:effectLst/>
                        </a:rPr>
                        <a:t>001 </a:t>
                      </a: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200" kern="1200" dirty="0" smtClean="0">
                          <a:effectLst/>
                        </a:rPr>
                        <a:t>101</a:t>
                      </a:r>
                      <a:endParaRPr lang="en-MY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   </a:t>
                      </a:r>
                      <a:r>
                        <a:rPr lang="en-US" sz="2200" kern="1200" dirty="0" smtClean="0">
                          <a:effectLst/>
                        </a:rPr>
                        <a:t>      </a:t>
                      </a:r>
                      <a:r>
                        <a:rPr lang="en-US" sz="2200" b="1" kern="1200" dirty="0" smtClean="0">
                          <a:solidFill>
                            <a:srgbClr val="00B0F0"/>
                          </a:solidFill>
                          <a:effectLst/>
                        </a:rPr>
                        <a:t>5        9      </a:t>
                      </a:r>
                      <a:r>
                        <a:rPr lang="en-MY" sz="2200" b="1" kern="1200" dirty="0" smtClean="0">
                          <a:solidFill>
                            <a:srgbClr val="00B0F0"/>
                          </a:solidFill>
                          <a:effectLst/>
                        </a:rPr>
                        <a:t>D</a:t>
                      </a:r>
                      <a:endParaRPr lang="en-MY" sz="11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(hex number)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6629400" y="4038600"/>
            <a:ext cx="304800" cy="1447800"/>
          </a:xfrm>
          <a:prstGeom prst="line">
            <a:avLst/>
          </a:prstGeom>
          <a:ln w="635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4114800"/>
            <a:ext cx="381000" cy="1447800"/>
          </a:xfrm>
          <a:prstGeom prst="line">
            <a:avLst/>
          </a:prstGeom>
          <a:ln w="635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67200" y="4160520"/>
            <a:ext cx="914400" cy="1402080"/>
          </a:xfrm>
          <a:prstGeom prst="line">
            <a:avLst/>
          </a:prstGeom>
          <a:ln w="635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9" t="79858" r="14254" b="1377"/>
          <a:stretch/>
        </p:blipFill>
        <p:spPr bwMode="auto">
          <a:xfrm>
            <a:off x="2296390" y="2424226"/>
            <a:ext cx="4333009" cy="1109802"/>
          </a:xfrm>
          <a:prstGeom prst="rect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9888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 Octal</a:t>
            </a:r>
            <a:r>
              <a:rPr lang="en-MY"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dirty="0">
                <a:latin typeface="Arial"/>
                <a:cs typeface="Arial"/>
              </a:rPr>
              <a:t> 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&amp;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6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Octal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(Conversion Octal-Binary &amp; Binary-Octal)</a:t>
            </a:r>
            <a:endParaRPr sz="2600" i="1" dirty="0">
              <a:latin typeface="Arial"/>
              <a:cs typeface="Arial"/>
            </a:endParaRPr>
          </a:p>
        </p:txBody>
      </p:sp>
      <p:sp>
        <p:nvSpPr>
          <p:cNvPr id="12" name="Rectangle 5" descr="Picture1"/>
          <p:cNvSpPr>
            <a:spLocks noChangeArrowheads="1"/>
          </p:cNvSpPr>
          <p:nvPr/>
        </p:nvSpPr>
        <p:spPr bwMode="auto">
          <a:xfrm>
            <a:off x="990600" y="2485772"/>
            <a:ext cx="5562600" cy="392772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6727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600" b="1" spc="1" dirty="0" err="1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lang="en-MY" sz="2600" b="1" spc="1" dirty="0">
                <a:solidFill>
                  <a:srgbClr val="006666"/>
                </a:solidFill>
                <a:latin typeface="Arial"/>
                <a:cs typeface="Arial"/>
              </a:rPr>
              <a:t> Hex-</a:t>
            </a:r>
            <a:r>
              <a:rPr lang="en-MY" sz="2600" b="1" spc="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dirty="0">
                <a:latin typeface="Arial"/>
                <a:cs typeface="Arial"/>
              </a:rPr>
              <a:t> </a:t>
            </a:r>
            <a:r>
              <a:rPr lang="en-MY" sz="2600" b="1" dirty="0">
                <a:solidFill>
                  <a:srgbClr val="006666"/>
                </a:solidFill>
                <a:latin typeface="Arial"/>
                <a:cs typeface="Arial"/>
              </a:rPr>
              <a:t>&amp; </a:t>
            </a:r>
            <a:r>
              <a:rPr lang="en-MY" sz="2600" b="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b="1" dirty="0">
                <a:solidFill>
                  <a:srgbClr val="006666"/>
                </a:solidFill>
                <a:latin typeface="Arial"/>
                <a:cs typeface="Arial"/>
              </a:rPr>
              <a:t>-Hex </a:t>
            </a:r>
            <a:r>
              <a:rPr lang="en-MY" sz="2600" b="1" i="1" dirty="0">
                <a:solidFill>
                  <a:srgbClr val="006666"/>
                </a:solidFill>
                <a:latin typeface="Arial"/>
                <a:cs typeface="Arial"/>
              </a:rPr>
              <a:t>(Conversion </a:t>
            </a:r>
            <a:r>
              <a:rPr lang="en-MY" sz="2600" b="1" i="1" spc="1" dirty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dirty="0">
                <a:solidFill>
                  <a:srgbClr val="006666"/>
                </a:solidFill>
                <a:latin typeface="Arial"/>
                <a:cs typeface="Arial"/>
              </a:rPr>
              <a:t>-Binary &amp; Binary-</a:t>
            </a:r>
            <a:r>
              <a:rPr lang="en-MY" sz="2600" b="1" spc="1" dirty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dirty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lang="en-MY" sz="2600" i="1" dirty="0">
              <a:latin typeface="Arial"/>
              <a:cs typeface="Arial"/>
            </a:endParaRPr>
          </a:p>
        </p:txBody>
      </p:sp>
      <p:sp>
        <p:nvSpPr>
          <p:cNvPr id="14" name="Rectangle 13" descr="Picture1"/>
          <p:cNvSpPr>
            <a:spLocks noChangeArrowheads="1"/>
          </p:cNvSpPr>
          <p:nvPr/>
        </p:nvSpPr>
        <p:spPr bwMode="auto">
          <a:xfrm>
            <a:off x="1676400" y="2466340"/>
            <a:ext cx="5562600" cy="962660"/>
          </a:xfrm>
          <a:prstGeom prst="rect">
            <a:avLst/>
          </a:prstGeom>
          <a:blipFill dpi="0" rotWithShape="1">
            <a:blip r:embed="rId2"/>
            <a:srcRect/>
            <a:stretch>
              <a:fillRect t="-307748" b="-26"/>
            </a:stretch>
          </a:blipFill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35172"/>
              </p:ext>
            </p:extLst>
          </p:nvPr>
        </p:nvGraphicFramePr>
        <p:xfrm>
          <a:off x="1219200" y="3733800"/>
          <a:ext cx="7010400" cy="2566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Octal digit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4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7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effectLst/>
                        </a:rPr>
                        <a:t>Binary Equivalent</a:t>
                      </a:r>
                      <a:endParaRPr lang="en-MY" sz="110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effectLst/>
                        </a:rPr>
                        <a:t>( 3 digit)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effectLst/>
                        </a:rPr>
                        <a:t>1 </a:t>
                      </a:r>
                      <a:r>
                        <a:rPr lang="en-US" sz="2200" kern="1200" dirty="0" smtClean="0">
                          <a:effectLst/>
                        </a:rPr>
                        <a:t>0 0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effectLst/>
                        </a:rPr>
                        <a:t>1 </a:t>
                      </a: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effectLst/>
                        </a:rPr>
                        <a:t>1 </a:t>
                      </a:r>
                      <a:r>
                        <a:rPr lang="en-US" sz="2200" kern="1200" dirty="0" smtClean="0">
                          <a:effectLst/>
                        </a:rPr>
                        <a:t>0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effectLst/>
                        </a:rPr>
                        <a:t>0 1 </a:t>
                      </a: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MY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effectLst/>
                        </a:rPr>
                        <a:t>0 1 1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21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effectLst/>
                        </a:rPr>
                        <a:t>Hexadecimal  Equivalent</a:t>
                      </a:r>
                      <a:endParaRPr lang="en-MY" sz="110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effectLst/>
                        </a:rPr>
                        <a:t>( 4 digit)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200" kern="1200" dirty="0">
                          <a:effectLst/>
                        </a:rPr>
                        <a:t>001  </a:t>
                      </a: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200" kern="1200" dirty="0">
                          <a:effectLst/>
                        </a:rPr>
                        <a:t>001 </a:t>
                      </a: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200" kern="1200" dirty="0">
                          <a:effectLst/>
                        </a:rPr>
                        <a:t>011</a:t>
                      </a:r>
                      <a:endParaRPr lang="en-MY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   </a:t>
                      </a:r>
                      <a:r>
                        <a:rPr lang="en-US" sz="2200" kern="1200" dirty="0" smtClean="0">
                          <a:effectLst/>
                        </a:rPr>
                        <a:t>       </a:t>
                      </a:r>
                      <a:r>
                        <a:rPr lang="en-US" sz="2200" b="1" kern="1200" dirty="0" smtClean="0">
                          <a:solidFill>
                            <a:srgbClr val="00B0F0"/>
                          </a:solidFill>
                          <a:effectLst/>
                        </a:rPr>
                        <a:t>9      9      3</a:t>
                      </a:r>
                      <a:endParaRPr lang="en-MY" sz="11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(hex number)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6629400" y="4038600"/>
            <a:ext cx="304800" cy="1447800"/>
          </a:xfrm>
          <a:prstGeom prst="line">
            <a:avLst/>
          </a:prstGeom>
          <a:ln w="635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4114800"/>
            <a:ext cx="381000" cy="1447800"/>
          </a:xfrm>
          <a:prstGeom prst="line">
            <a:avLst/>
          </a:prstGeom>
          <a:ln w="635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67200" y="4160520"/>
            <a:ext cx="914400" cy="1402080"/>
          </a:xfrm>
          <a:prstGeom prst="line">
            <a:avLst/>
          </a:prstGeom>
          <a:ln w="635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6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 Octal</a:t>
            </a:r>
            <a:r>
              <a:rPr lang="en-MY"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dirty="0">
                <a:latin typeface="Arial"/>
                <a:cs typeface="Arial"/>
              </a:rPr>
              <a:t> 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&amp;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6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Octal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(Conversion Octal-Binary &amp; Binary-Octal)</a:t>
            </a:r>
            <a:endParaRPr sz="2600" i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39" t="7509" r="9341" b="36813"/>
          <a:stretch/>
        </p:blipFill>
        <p:spPr>
          <a:xfrm>
            <a:off x="876300" y="2872722"/>
            <a:ext cx="3276600" cy="1705627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>
            <a:off x="4267200" y="2608199"/>
            <a:ext cx="1219200" cy="838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44" t="3113" r="9342" b="19231"/>
          <a:stretch/>
        </p:blipFill>
        <p:spPr>
          <a:xfrm>
            <a:off x="4445000" y="3533193"/>
            <a:ext cx="3382253" cy="22981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1428" t="22161" r="21429" b="28022"/>
          <a:stretch/>
        </p:blipFill>
        <p:spPr>
          <a:xfrm>
            <a:off x="952500" y="5152371"/>
            <a:ext cx="2373637" cy="1551994"/>
          </a:xfrm>
          <a:prstGeom prst="rect">
            <a:avLst/>
          </a:prstGeom>
        </p:spPr>
      </p:pic>
      <p:sp>
        <p:nvSpPr>
          <p:cNvPr id="16" name="Curved Up Arrow 15"/>
          <p:cNvSpPr/>
          <p:nvPr/>
        </p:nvSpPr>
        <p:spPr>
          <a:xfrm flipH="1">
            <a:off x="3289300" y="5986997"/>
            <a:ext cx="1409700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0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600" b="1" spc="1" dirty="0" err="1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lang="en-MY" sz="2600" b="1" spc="1" dirty="0">
                <a:solidFill>
                  <a:srgbClr val="006666"/>
                </a:solidFill>
                <a:latin typeface="Arial"/>
                <a:cs typeface="Arial"/>
              </a:rPr>
              <a:t> Hex-</a:t>
            </a:r>
            <a:r>
              <a:rPr lang="en-MY" sz="2600" b="1" spc="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dirty="0">
                <a:latin typeface="Arial"/>
                <a:cs typeface="Arial"/>
              </a:rPr>
              <a:t> </a:t>
            </a:r>
            <a:r>
              <a:rPr lang="en-MY" sz="2600" b="1" dirty="0">
                <a:solidFill>
                  <a:srgbClr val="006666"/>
                </a:solidFill>
                <a:latin typeface="Arial"/>
                <a:cs typeface="Arial"/>
              </a:rPr>
              <a:t>&amp; </a:t>
            </a:r>
            <a:r>
              <a:rPr lang="en-MY" sz="2600" b="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600" b="1" dirty="0">
                <a:solidFill>
                  <a:srgbClr val="006666"/>
                </a:solidFill>
                <a:latin typeface="Arial"/>
                <a:cs typeface="Arial"/>
              </a:rPr>
              <a:t>-Hex </a:t>
            </a:r>
            <a:r>
              <a:rPr lang="en-MY" sz="2600" b="1" i="1" dirty="0">
                <a:solidFill>
                  <a:srgbClr val="006666"/>
                </a:solidFill>
                <a:latin typeface="Arial"/>
                <a:cs typeface="Arial"/>
              </a:rPr>
              <a:t>(Conversion </a:t>
            </a:r>
            <a:r>
              <a:rPr lang="en-MY" sz="2600" b="1" i="1" spc="1" dirty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dirty="0">
                <a:solidFill>
                  <a:srgbClr val="006666"/>
                </a:solidFill>
                <a:latin typeface="Arial"/>
                <a:cs typeface="Arial"/>
              </a:rPr>
              <a:t>-Binary &amp; Binary-</a:t>
            </a:r>
            <a:r>
              <a:rPr lang="en-MY" sz="2600" b="1" spc="1" dirty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dirty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lang="en-MY" sz="2600" i="1" dirty="0">
              <a:latin typeface="Arial"/>
              <a:cs typeface="Arial"/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5566199" y="2870836"/>
            <a:ext cx="1219200" cy="838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1428" t="22161" r="20787" b="54888"/>
          <a:stretch/>
        </p:blipFill>
        <p:spPr>
          <a:xfrm>
            <a:off x="834601" y="2946802"/>
            <a:ext cx="4731598" cy="1409503"/>
          </a:xfrm>
          <a:prstGeom prst="rect">
            <a:avLst/>
          </a:prstGeom>
        </p:spPr>
      </p:pic>
      <p:sp>
        <p:nvSpPr>
          <p:cNvPr id="16" name="Curved Up Arrow 15"/>
          <p:cNvSpPr/>
          <p:nvPr/>
        </p:nvSpPr>
        <p:spPr>
          <a:xfrm flipH="1">
            <a:off x="5791200" y="5801965"/>
            <a:ext cx="1409700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4356305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i="1" dirty="0" smtClean="0">
                <a:solidFill>
                  <a:srgbClr val="FF0000"/>
                </a:solidFill>
                <a:latin typeface="Albertus Extra Bold" panose="020E0802040304020204" pitchFamily="34" charset="0"/>
              </a:rPr>
              <a:t>HEX NUMBER</a:t>
            </a:r>
            <a:endParaRPr lang="en-MY" sz="2800" i="1" dirty="0">
              <a:solidFill>
                <a:srgbClr val="FF0000"/>
              </a:solidFill>
              <a:latin typeface="Albertus Extra Bold" panose="020E08020403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71800" y="2454306"/>
            <a:ext cx="0" cy="3108294"/>
          </a:xfrm>
          <a:prstGeom prst="line">
            <a:avLst/>
          </a:prstGeom>
          <a:ln w="635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048" y="4389453"/>
            <a:ext cx="4727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800" b="1" dirty="0" smtClean="0">
                <a:solidFill>
                  <a:srgbClr val="FF0000"/>
                </a:solidFill>
                <a:latin typeface="Antique Olive" panose="020B0603020204030204" pitchFamily="34" charset="0"/>
                <a:cs typeface="Aharoni" panose="02010803020104030203" pitchFamily="2" charset="-79"/>
              </a:rPr>
              <a:t>   9 B</a:t>
            </a:r>
            <a:endParaRPr lang="en-MY" sz="8800" b="1" dirty="0">
              <a:solidFill>
                <a:srgbClr val="FF0000"/>
              </a:solidFill>
              <a:latin typeface="Antique Olive" panose="020B0603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3583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8"/>
          <p:cNvSpPr txBox="1"/>
          <p:nvPr/>
        </p:nvSpPr>
        <p:spPr>
          <a:xfrm>
            <a:off x="762000" y="924178"/>
            <a:ext cx="6781800" cy="8699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2600" b="1" spc="1" dirty="0" err="1" smtClean="0">
                <a:solidFill>
                  <a:srgbClr val="006666"/>
                </a:solidFill>
                <a:latin typeface="Arial"/>
                <a:cs typeface="Arial"/>
              </a:rPr>
              <a:t>Penukaran</a:t>
            </a:r>
            <a:r>
              <a:rPr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Hex-Octal</a:t>
            </a:r>
            <a:r>
              <a:rPr lang="en-MY" sz="2600" dirty="0" smtClean="0">
                <a:latin typeface="Arial"/>
                <a:cs typeface="Arial"/>
              </a:rPr>
              <a:t> 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&amp;</a:t>
            </a:r>
            <a:r>
              <a:rPr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600" b="1" spc="0" dirty="0" smtClean="0">
                <a:solidFill>
                  <a:srgbClr val="006666"/>
                </a:solidFill>
                <a:latin typeface="Arial"/>
                <a:cs typeface="Arial"/>
              </a:rPr>
              <a:t>Octal-Hex 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(Conversion </a:t>
            </a:r>
            <a:r>
              <a:rPr lang="en-MY" sz="2600" b="1" i="1" spc="1" dirty="0" smtClean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lang="en-MY" sz="2600" b="1" i="1" spc="1" dirty="0">
                <a:solidFill>
                  <a:srgbClr val="006666"/>
                </a:solidFill>
                <a:latin typeface="Arial"/>
                <a:cs typeface="Arial"/>
              </a:rPr>
              <a:t>Octal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 &amp; </a:t>
            </a:r>
            <a:r>
              <a:rPr lang="en-MY" sz="2600" b="1" i="1" spc="1" dirty="0">
                <a:solidFill>
                  <a:srgbClr val="006666"/>
                </a:solidFill>
                <a:latin typeface="Arial"/>
                <a:cs typeface="Arial"/>
              </a:rPr>
              <a:t>Octal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lang="en-MY" sz="2600" b="1" spc="1" dirty="0" smtClean="0">
                <a:solidFill>
                  <a:srgbClr val="006666"/>
                </a:solidFill>
                <a:latin typeface="Arial"/>
                <a:cs typeface="Arial"/>
              </a:rPr>
              <a:t>Hex</a:t>
            </a:r>
            <a:r>
              <a:rPr lang="en-MY" sz="26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sz="2600" i="1" dirty="0">
              <a:latin typeface="Arial"/>
              <a:cs typeface="Arial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482850"/>
            <a:ext cx="6635750" cy="41910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502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848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LATIHAN PENUKARAN GUNA TEORI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(CONVERSION EXERCISE USING THEORY)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315200" cy="38702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/>
              <a:t>Contoh</a:t>
            </a:r>
            <a:r>
              <a:rPr lang="en-MY" sz="2000" b="1" dirty="0"/>
              <a:t> 1: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/>
              <a:t>Tukarkan</a:t>
            </a:r>
            <a:r>
              <a:rPr lang="en-MY" sz="2000" dirty="0"/>
              <a:t> </a:t>
            </a:r>
            <a:r>
              <a:rPr lang="en-MY" sz="2000" dirty="0" err="1"/>
              <a:t>setiap</a:t>
            </a:r>
            <a:r>
              <a:rPr lang="en-MY" sz="2000" dirty="0"/>
              <a:t> </a:t>
            </a:r>
            <a:r>
              <a:rPr lang="en-MY" sz="2000" dirty="0" err="1"/>
              <a:t>nombor</a:t>
            </a:r>
            <a:r>
              <a:rPr lang="en-MY" sz="2000" dirty="0"/>
              <a:t> yang </a:t>
            </a:r>
            <a:r>
              <a:rPr lang="en-MY" sz="2000" dirty="0" err="1"/>
              <a:t>berikut</a:t>
            </a:r>
            <a:r>
              <a:rPr lang="en-MY" sz="2000" dirty="0"/>
              <a:t> </a:t>
            </a:r>
            <a:r>
              <a:rPr lang="en-MY" sz="2000" dirty="0" err="1"/>
              <a:t>kepada</a:t>
            </a:r>
            <a:r>
              <a:rPr lang="en-MY" sz="2000" dirty="0"/>
              <a:t> </a:t>
            </a:r>
            <a:r>
              <a:rPr lang="en-MY" sz="2000" dirty="0" err="1"/>
              <a:t>nombor</a:t>
            </a:r>
            <a:r>
              <a:rPr lang="en-MY" sz="2000" dirty="0"/>
              <a:t> </a:t>
            </a:r>
            <a:r>
              <a:rPr lang="en-MY" sz="2000" dirty="0" err="1"/>
              <a:t>dalam</a:t>
            </a:r>
            <a:r>
              <a:rPr lang="en-MY" sz="2000" dirty="0"/>
              <a:t> </a:t>
            </a:r>
            <a:r>
              <a:rPr lang="en-MY" sz="2000" dirty="0" err="1"/>
              <a:t>asas</a:t>
            </a:r>
            <a:r>
              <a:rPr lang="en-MY" sz="2000" dirty="0"/>
              <a:t> 10.</a:t>
            </a:r>
            <a:br>
              <a:rPr lang="en-MY" sz="2000" dirty="0"/>
            </a:br>
            <a:r>
              <a:rPr lang="en-MY" sz="2000" dirty="0"/>
              <a:t>(a)  10101</a:t>
            </a:r>
            <a:r>
              <a:rPr lang="en-MY" sz="2000" baseline="-25000" dirty="0"/>
              <a:t>2</a:t>
            </a:r>
            <a:r>
              <a:rPr lang="en-MY" sz="2000" dirty="0"/>
              <a:t>    (b) 1423</a:t>
            </a:r>
            <a:r>
              <a:rPr lang="en-MY" sz="2000" baseline="-25000" dirty="0"/>
              <a:t>8</a:t>
            </a:r>
            <a:r>
              <a:rPr lang="en-MY" sz="2000" dirty="0"/>
              <a:t>   </a:t>
            </a:r>
            <a:r>
              <a:rPr lang="en-MY" sz="2000" dirty="0" smtClean="0"/>
              <a:t> (c) 324</a:t>
            </a:r>
            <a:r>
              <a:rPr lang="en-MY" sz="2000" baseline="-25000" dirty="0" smtClean="0"/>
              <a:t>16</a:t>
            </a:r>
            <a:endParaRPr lang="en-MY" sz="2000" dirty="0" smtClean="0"/>
          </a:p>
          <a:p>
            <a:r>
              <a:rPr lang="en-MY" sz="2000" b="1" i="1" dirty="0" smtClean="0"/>
              <a:t/>
            </a:r>
            <a:br>
              <a:rPr lang="en-MY" sz="2000" b="1" i="1" dirty="0" smtClean="0"/>
            </a:br>
            <a:r>
              <a:rPr lang="en-MY" sz="2000" b="1" i="1" dirty="0" err="1" smtClean="0"/>
              <a:t>Penyelesaian</a:t>
            </a:r>
            <a:r>
              <a:rPr lang="en-MY" sz="2000" b="1" i="1" dirty="0" smtClean="0"/>
              <a:t>:</a:t>
            </a:r>
            <a:endParaRPr lang="en-MY" sz="2000" dirty="0" smtClean="0"/>
          </a:p>
          <a:p>
            <a:r>
              <a:rPr lang="en-MY" sz="2000" b="1" dirty="0" smtClean="0"/>
              <a:t>(</a:t>
            </a:r>
            <a:r>
              <a:rPr lang="en-MY" sz="2000" b="1" dirty="0"/>
              <a:t>a)  </a:t>
            </a:r>
            <a:r>
              <a:rPr lang="en-MY" sz="2000" dirty="0"/>
              <a:t>10101</a:t>
            </a:r>
            <a:r>
              <a:rPr lang="en-MY" sz="2000" baseline="-25000" dirty="0"/>
              <a:t>2</a:t>
            </a:r>
            <a:r>
              <a:rPr lang="en-MY" sz="2000" dirty="0"/>
              <a:t>= 1 × 2</a:t>
            </a:r>
            <a:r>
              <a:rPr lang="en-MY" sz="2000" baseline="30000" dirty="0"/>
              <a:t>4</a:t>
            </a:r>
            <a:r>
              <a:rPr lang="en-MY" sz="2000" dirty="0"/>
              <a:t> + 0 × 2</a:t>
            </a:r>
            <a:r>
              <a:rPr lang="en-MY" sz="2000" baseline="30000" dirty="0"/>
              <a:t>3</a:t>
            </a:r>
            <a:r>
              <a:rPr lang="en-MY" sz="2000" dirty="0"/>
              <a:t> + 1 × 2</a:t>
            </a:r>
            <a:r>
              <a:rPr lang="en-MY" sz="2000" baseline="30000" dirty="0"/>
              <a:t>2</a:t>
            </a:r>
            <a:r>
              <a:rPr lang="en-MY" sz="2000" dirty="0"/>
              <a:t> + 0 × 2</a:t>
            </a:r>
            <a:r>
              <a:rPr lang="en-MY" sz="2000" baseline="30000" dirty="0"/>
              <a:t>1 </a:t>
            </a:r>
            <a:r>
              <a:rPr lang="en-MY" sz="2000" dirty="0"/>
              <a:t>+ 1 × 2</a:t>
            </a:r>
            <a:r>
              <a:rPr lang="en-MY" sz="2000" baseline="30000" dirty="0"/>
              <a:t>0</a:t>
            </a:r>
            <a:r>
              <a:rPr lang="en-MY" sz="2000" dirty="0"/>
              <a:t> = </a:t>
            </a:r>
            <a:r>
              <a:rPr lang="en-MY" sz="2000" b="1" dirty="0"/>
              <a:t>21</a:t>
            </a:r>
            <a:r>
              <a:rPr lang="en-MY" sz="2000" b="1" baseline="-25000" dirty="0"/>
              <a:t>10</a:t>
            </a:r>
            <a:endParaRPr lang="en-MY" sz="2000" dirty="0"/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 </a:t>
            </a:r>
            <a:r>
              <a:rPr lang="en-MY" sz="2000" dirty="0"/>
              <a:t>1423</a:t>
            </a:r>
            <a:r>
              <a:rPr lang="en-MY" sz="2000" baseline="-25000" dirty="0"/>
              <a:t>8 </a:t>
            </a:r>
            <a:r>
              <a:rPr lang="en-MY" sz="2000" dirty="0"/>
              <a:t>= 1 × 8</a:t>
            </a:r>
            <a:r>
              <a:rPr lang="en-MY" sz="2000" baseline="30000" dirty="0"/>
              <a:t>3</a:t>
            </a:r>
            <a:r>
              <a:rPr lang="en-MY" sz="2000" dirty="0"/>
              <a:t> + 4 × 8</a:t>
            </a:r>
            <a:r>
              <a:rPr lang="en-MY" sz="2000" baseline="30000" dirty="0"/>
              <a:t>2</a:t>
            </a:r>
            <a:r>
              <a:rPr lang="en-MY" sz="2000" dirty="0"/>
              <a:t> + 2 × 8</a:t>
            </a:r>
            <a:r>
              <a:rPr lang="en-MY" sz="2000" baseline="30000" dirty="0"/>
              <a:t>1</a:t>
            </a:r>
            <a:r>
              <a:rPr lang="en-MY" sz="2000" dirty="0"/>
              <a:t> + 3 × 8</a:t>
            </a:r>
            <a:r>
              <a:rPr lang="en-MY" sz="2000" baseline="30000" dirty="0"/>
              <a:t>0</a:t>
            </a:r>
            <a:r>
              <a:rPr lang="en-MY" sz="2000" dirty="0"/>
              <a:t>= </a:t>
            </a:r>
            <a:r>
              <a:rPr lang="en-MY" sz="2000" b="1" dirty="0"/>
              <a:t>787</a:t>
            </a:r>
            <a:r>
              <a:rPr lang="en-MY" sz="2000" b="1" baseline="-25000" dirty="0"/>
              <a:t>10</a:t>
            </a:r>
            <a:endParaRPr lang="en-MY" sz="2000" dirty="0"/>
          </a:p>
          <a:p>
            <a:r>
              <a:rPr lang="en-MY" sz="2000" b="1" dirty="0"/>
              <a:t> </a:t>
            </a:r>
          </a:p>
          <a:p>
            <a:r>
              <a:rPr lang="en-MY" sz="2000" b="1" dirty="0" smtClean="0"/>
              <a:t>(c)  </a:t>
            </a:r>
            <a:r>
              <a:rPr lang="en-MY" sz="2000" dirty="0" smtClean="0"/>
              <a:t>324</a:t>
            </a:r>
            <a:r>
              <a:rPr lang="en-MY" sz="2000" baseline="-25000" dirty="0" smtClean="0"/>
              <a:t>16 </a:t>
            </a:r>
            <a:r>
              <a:rPr lang="en-MY" sz="2000" dirty="0" smtClean="0"/>
              <a:t>= 3 × 16</a:t>
            </a:r>
            <a:r>
              <a:rPr lang="en-MY" sz="2000" baseline="30000" dirty="0" smtClean="0"/>
              <a:t>2</a:t>
            </a:r>
            <a:r>
              <a:rPr lang="en-MY" sz="2000" dirty="0" smtClean="0"/>
              <a:t> + 2 × 16</a:t>
            </a:r>
            <a:r>
              <a:rPr lang="en-MY" sz="2000" baseline="30000" dirty="0" smtClean="0"/>
              <a:t>1</a:t>
            </a:r>
            <a:r>
              <a:rPr lang="en-MY" sz="2000" dirty="0" smtClean="0"/>
              <a:t> + 4 × 16</a:t>
            </a:r>
            <a:r>
              <a:rPr lang="en-MY" sz="2000" baseline="30000" dirty="0" smtClean="0"/>
              <a:t>0</a:t>
            </a:r>
            <a:r>
              <a:rPr lang="en-MY" sz="2000" dirty="0" smtClean="0"/>
              <a:t> = </a:t>
            </a:r>
            <a:r>
              <a:rPr lang="en-MY" sz="2000" b="1" dirty="0" smtClean="0"/>
              <a:t>804</a:t>
            </a:r>
            <a:r>
              <a:rPr lang="en-MY" sz="2000" b="1" baseline="-25000" dirty="0" smtClean="0"/>
              <a:t>10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134198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848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LATIHAN PENUKARAN GUNA TEORI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(CONVERSION EXERCISE USING THEORY)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7724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/>
              <a:t>Contoh</a:t>
            </a:r>
            <a:r>
              <a:rPr lang="en-MY" sz="2000" b="1" dirty="0"/>
              <a:t> </a:t>
            </a:r>
            <a:r>
              <a:rPr lang="en-MY" sz="2000" b="1" dirty="0" smtClean="0"/>
              <a:t>2: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/>
              <a:t>Tukarkan</a:t>
            </a:r>
            <a:r>
              <a:rPr lang="en-MY" sz="2000" dirty="0"/>
              <a:t> </a:t>
            </a:r>
            <a:r>
              <a:rPr lang="en-MY" sz="2000" dirty="0" smtClean="0"/>
              <a:t>yang </a:t>
            </a:r>
            <a:r>
              <a:rPr lang="en-MY" sz="2000" dirty="0" err="1"/>
              <a:t>berikut</a:t>
            </a:r>
            <a:r>
              <a:rPr lang="en-MY" sz="2000" dirty="0"/>
              <a:t> </a:t>
            </a:r>
            <a:r>
              <a:rPr lang="en-MY" sz="2000" dirty="0" err="1"/>
              <a:t>kepada</a:t>
            </a:r>
            <a:r>
              <a:rPr lang="en-MY" sz="2000" dirty="0"/>
              <a:t> </a:t>
            </a:r>
            <a:r>
              <a:rPr lang="en-MY" sz="2000" dirty="0" err="1"/>
              <a:t>nombor</a:t>
            </a:r>
            <a:r>
              <a:rPr lang="en-MY" sz="2000" dirty="0"/>
              <a:t> </a:t>
            </a:r>
            <a:r>
              <a:rPr lang="en-MY" sz="2000" dirty="0" err="1"/>
              <a:t>dalam</a:t>
            </a:r>
            <a:r>
              <a:rPr lang="en-MY" sz="2000" dirty="0"/>
              <a:t> </a:t>
            </a:r>
            <a:r>
              <a:rPr lang="en-MY" sz="2000" dirty="0" err="1"/>
              <a:t>asas</a:t>
            </a:r>
            <a:r>
              <a:rPr lang="en-MY" sz="2000" dirty="0"/>
              <a:t> 10.</a:t>
            </a:r>
            <a:br>
              <a:rPr lang="en-MY" sz="2000" dirty="0"/>
            </a:br>
            <a:r>
              <a:rPr lang="en-MY" sz="2000" dirty="0"/>
              <a:t>(a)  </a:t>
            </a:r>
            <a:r>
              <a:rPr lang="en-MY" sz="2000" dirty="0" smtClean="0"/>
              <a:t>101011</a:t>
            </a:r>
            <a:r>
              <a:rPr lang="en-MY" sz="2000" baseline="-25000" dirty="0" smtClean="0"/>
              <a:t>2</a:t>
            </a:r>
            <a:r>
              <a:rPr lang="en-MY" sz="2000" dirty="0"/>
              <a:t>    (b) </a:t>
            </a:r>
            <a:r>
              <a:rPr lang="en-MY" sz="2000" dirty="0" smtClean="0"/>
              <a:t>110011.101</a:t>
            </a:r>
            <a:r>
              <a:rPr lang="en-MY" sz="2000" baseline="-25000" dirty="0" smtClean="0"/>
              <a:t>2</a:t>
            </a:r>
            <a:r>
              <a:rPr lang="en-MY" sz="2000" dirty="0"/>
              <a:t>   </a:t>
            </a:r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 </a:t>
            </a:r>
            <a:endParaRPr lang="en-MY" sz="2000" b="1" dirty="0" smtClean="0"/>
          </a:p>
          <a:p>
            <a:endParaRPr lang="en-MY" sz="2000" b="1" dirty="0"/>
          </a:p>
          <a:p>
            <a:endParaRPr lang="en-MY" sz="2000" dirty="0" smtClean="0"/>
          </a:p>
          <a:p>
            <a:r>
              <a:rPr lang="en-MY" sz="2000" dirty="0" smtClean="0">
                <a:solidFill>
                  <a:srgbClr val="0070C0"/>
                </a:solidFill>
              </a:rPr>
              <a:t>101011</a:t>
            </a:r>
            <a:r>
              <a:rPr lang="en-MY" sz="2000" baseline="-25000" dirty="0" smtClean="0">
                <a:solidFill>
                  <a:srgbClr val="0070C0"/>
                </a:solidFill>
              </a:rPr>
              <a:t>2</a:t>
            </a:r>
            <a:r>
              <a:rPr lang="en-MY" sz="2000" dirty="0">
                <a:solidFill>
                  <a:srgbClr val="0070C0"/>
                </a:solidFill>
              </a:rPr>
              <a:t>= 1 × </a:t>
            </a:r>
            <a:r>
              <a:rPr lang="en-MY" sz="2000" dirty="0" smtClean="0">
                <a:solidFill>
                  <a:srgbClr val="0070C0"/>
                </a:solidFill>
              </a:rPr>
              <a:t>32</a:t>
            </a:r>
            <a:r>
              <a:rPr lang="en-MY" sz="2000" baseline="30000" dirty="0" smtClean="0">
                <a:solidFill>
                  <a:srgbClr val="0070C0"/>
                </a:solidFill>
              </a:rPr>
              <a:t> </a:t>
            </a:r>
            <a:r>
              <a:rPr lang="en-MY" sz="2000" dirty="0">
                <a:solidFill>
                  <a:srgbClr val="0070C0"/>
                </a:solidFill>
              </a:rPr>
              <a:t>+ </a:t>
            </a:r>
            <a:r>
              <a:rPr lang="en-MY" sz="2000" dirty="0" smtClean="0">
                <a:solidFill>
                  <a:srgbClr val="0070C0"/>
                </a:solidFill>
              </a:rPr>
              <a:t>0 </a:t>
            </a:r>
            <a:r>
              <a:rPr lang="en-MY" sz="2000" dirty="0">
                <a:solidFill>
                  <a:srgbClr val="0070C0"/>
                </a:solidFill>
              </a:rPr>
              <a:t>× </a:t>
            </a:r>
            <a:r>
              <a:rPr lang="en-MY" sz="2000" dirty="0" smtClean="0">
                <a:solidFill>
                  <a:srgbClr val="0070C0"/>
                </a:solidFill>
              </a:rPr>
              <a:t>16</a:t>
            </a:r>
            <a:r>
              <a:rPr lang="en-MY" sz="2000" dirty="0">
                <a:solidFill>
                  <a:srgbClr val="0070C0"/>
                </a:solidFill>
              </a:rPr>
              <a:t> + </a:t>
            </a:r>
            <a:r>
              <a:rPr lang="en-MY" sz="2000" dirty="0" smtClean="0">
                <a:solidFill>
                  <a:srgbClr val="0070C0"/>
                </a:solidFill>
              </a:rPr>
              <a:t>1 </a:t>
            </a:r>
            <a:r>
              <a:rPr lang="en-MY" sz="2000" dirty="0">
                <a:solidFill>
                  <a:srgbClr val="0070C0"/>
                </a:solidFill>
              </a:rPr>
              <a:t>× </a:t>
            </a:r>
            <a:r>
              <a:rPr lang="en-MY" sz="2000" dirty="0" smtClean="0">
                <a:solidFill>
                  <a:srgbClr val="0070C0"/>
                </a:solidFill>
              </a:rPr>
              <a:t>8</a:t>
            </a:r>
            <a:r>
              <a:rPr lang="en-MY" sz="2000" dirty="0">
                <a:solidFill>
                  <a:srgbClr val="0070C0"/>
                </a:solidFill>
              </a:rPr>
              <a:t> + </a:t>
            </a:r>
            <a:r>
              <a:rPr lang="en-MY" sz="2000" dirty="0" smtClean="0">
                <a:solidFill>
                  <a:srgbClr val="0070C0"/>
                </a:solidFill>
              </a:rPr>
              <a:t>0 </a:t>
            </a:r>
            <a:r>
              <a:rPr lang="en-MY" sz="2000" dirty="0">
                <a:solidFill>
                  <a:srgbClr val="0070C0"/>
                </a:solidFill>
              </a:rPr>
              <a:t>× </a:t>
            </a:r>
            <a:r>
              <a:rPr lang="en-MY" sz="2000" dirty="0" smtClean="0">
                <a:solidFill>
                  <a:srgbClr val="0070C0"/>
                </a:solidFill>
              </a:rPr>
              <a:t>4</a:t>
            </a:r>
            <a:r>
              <a:rPr lang="en-MY" sz="2000" dirty="0">
                <a:solidFill>
                  <a:srgbClr val="0070C0"/>
                </a:solidFill>
              </a:rPr>
              <a:t> + </a:t>
            </a:r>
            <a:r>
              <a:rPr lang="en-MY" sz="2000" dirty="0" smtClean="0">
                <a:solidFill>
                  <a:srgbClr val="0070C0"/>
                </a:solidFill>
              </a:rPr>
              <a:t>1 </a:t>
            </a:r>
            <a:r>
              <a:rPr lang="en-MY" sz="2000" dirty="0">
                <a:solidFill>
                  <a:srgbClr val="0070C0"/>
                </a:solidFill>
              </a:rPr>
              <a:t>× </a:t>
            </a:r>
            <a:r>
              <a:rPr lang="en-MY" sz="2000" dirty="0" smtClean="0">
                <a:solidFill>
                  <a:srgbClr val="0070C0"/>
                </a:solidFill>
              </a:rPr>
              <a:t>2</a:t>
            </a:r>
            <a:r>
              <a:rPr lang="en-MY" sz="2000" baseline="30000" dirty="0">
                <a:solidFill>
                  <a:srgbClr val="0070C0"/>
                </a:solidFill>
              </a:rPr>
              <a:t> </a:t>
            </a:r>
            <a:r>
              <a:rPr lang="en-MY" sz="2000" dirty="0">
                <a:solidFill>
                  <a:srgbClr val="0070C0"/>
                </a:solidFill>
              </a:rPr>
              <a:t>+ 1 × </a:t>
            </a:r>
            <a:r>
              <a:rPr lang="en-MY" sz="2000" dirty="0" smtClean="0">
                <a:solidFill>
                  <a:srgbClr val="0070C0"/>
                </a:solidFill>
              </a:rPr>
              <a:t>1</a:t>
            </a:r>
            <a:r>
              <a:rPr lang="en-MY" sz="2000" dirty="0">
                <a:solidFill>
                  <a:srgbClr val="0070C0"/>
                </a:solidFill>
              </a:rPr>
              <a:t> = </a:t>
            </a:r>
            <a:r>
              <a:rPr lang="en-MY" sz="2000" b="1" dirty="0" smtClean="0">
                <a:solidFill>
                  <a:srgbClr val="0070C0"/>
                </a:solidFill>
              </a:rPr>
              <a:t>43</a:t>
            </a:r>
            <a:r>
              <a:rPr lang="en-MY" sz="2000" b="1" baseline="-25000" dirty="0" smtClean="0">
                <a:solidFill>
                  <a:srgbClr val="0070C0"/>
                </a:solidFill>
              </a:rPr>
              <a:t>10</a:t>
            </a:r>
            <a:endParaRPr lang="en-MY" sz="2000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</a:t>
            </a:r>
            <a:endParaRPr lang="en-MY" sz="2000" b="1" dirty="0" smtClean="0"/>
          </a:p>
          <a:p>
            <a:endParaRPr lang="en-MY" sz="2000" b="1" dirty="0"/>
          </a:p>
          <a:p>
            <a:endParaRPr lang="en-MY" sz="2000" b="1" dirty="0" smtClean="0"/>
          </a:p>
          <a:p>
            <a:r>
              <a:rPr lang="en-MY" sz="2000" dirty="0" smtClean="0">
                <a:solidFill>
                  <a:srgbClr val="7030A0"/>
                </a:solidFill>
              </a:rPr>
              <a:t>110011.101</a:t>
            </a:r>
            <a:r>
              <a:rPr lang="en-MY" sz="2000" baseline="-25000" dirty="0" smtClean="0">
                <a:solidFill>
                  <a:srgbClr val="7030A0"/>
                </a:solidFill>
              </a:rPr>
              <a:t>2</a:t>
            </a:r>
            <a:r>
              <a:rPr lang="en-MY" sz="2000" dirty="0">
                <a:solidFill>
                  <a:srgbClr val="7030A0"/>
                </a:solidFill>
              </a:rPr>
              <a:t>= 1 × 32</a:t>
            </a:r>
            <a:r>
              <a:rPr lang="en-MY" sz="2000" baseline="30000" dirty="0">
                <a:solidFill>
                  <a:srgbClr val="7030A0"/>
                </a:solidFill>
              </a:rPr>
              <a:t> </a:t>
            </a:r>
            <a:r>
              <a:rPr lang="en-MY" sz="2000" dirty="0">
                <a:solidFill>
                  <a:srgbClr val="7030A0"/>
                </a:solidFill>
              </a:rPr>
              <a:t>+ </a:t>
            </a:r>
            <a:r>
              <a:rPr lang="en-MY" sz="2000" dirty="0" smtClean="0">
                <a:solidFill>
                  <a:srgbClr val="7030A0"/>
                </a:solidFill>
              </a:rPr>
              <a:t>1 </a:t>
            </a:r>
            <a:r>
              <a:rPr lang="en-MY" sz="2000" dirty="0">
                <a:solidFill>
                  <a:srgbClr val="7030A0"/>
                </a:solidFill>
              </a:rPr>
              <a:t>× 16 + </a:t>
            </a:r>
            <a:r>
              <a:rPr lang="en-MY" sz="2000" dirty="0" smtClean="0">
                <a:solidFill>
                  <a:srgbClr val="7030A0"/>
                </a:solidFill>
              </a:rPr>
              <a:t>0 </a:t>
            </a:r>
            <a:r>
              <a:rPr lang="en-MY" sz="2000" dirty="0">
                <a:solidFill>
                  <a:srgbClr val="7030A0"/>
                </a:solidFill>
              </a:rPr>
              <a:t>× 8 + 0 × 4 + 1 × 2</a:t>
            </a:r>
            <a:r>
              <a:rPr lang="en-MY" sz="2000" baseline="30000" dirty="0">
                <a:solidFill>
                  <a:srgbClr val="7030A0"/>
                </a:solidFill>
              </a:rPr>
              <a:t> </a:t>
            </a:r>
            <a:r>
              <a:rPr lang="en-MY" sz="2000" dirty="0">
                <a:solidFill>
                  <a:srgbClr val="7030A0"/>
                </a:solidFill>
              </a:rPr>
              <a:t>+ 1 × 1 </a:t>
            </a:r>
            <a:r>
              <a:rPr lang="en-MY" sz="2000" dirty="0" smtClean="0">
                <a:solidFill>
                  <a:srgbClr val="7030A0"/>
                </a:solidFill>
              </a:rPr>
              <a:t>+ </a:t>
            </a:r>
          </a:p>
          <a:p>
            <a:r>
              <a:rPr lang="en-MY" sz="2000" dirty="0">
                <a:solidFill>
                  <a:srgbClr val="7030A0"/>
                </a:solidFill>
              </a:rPr>
              <a:t>1 × </a:t>
            </a:r>
            <a:r>
              <a:rPr lang="en-MY" sz="2000" dirty="0" smtClean="0">
                <a:solidFill>
                  <a:srgbClr val="7030A0"/>
                </a:solidFill>
              </a:rPr>
              <a:t>0.5</a:t>
            </a:r>
            <a:r>
              <a:rPr lang="en-MY" sz="2000" baseline="30000" dirty="0" smtClean="0">
                <a:solidFill>
                  <a:srgbClr val="7030A0"/>
                </a:solidFill>
              </a:rPr>
              <a:t> </a:t>
            </a:r>
            <a:r>
              <a:rPr lang="en-MY" sz="2000" dirty="0">
                <a:solidFill>
                  <a:srgbClr val="7030A0"/>
                </a:solidFill>
              </a:rPr>
              <a:t>+ </a:t>
            </a:r>
            <a:r>
              <a:rPr lang="en-MY" sz="2000" dirty="0" smtClean="0">
                <a:solidFill>
                  <a:srgbClr val="7030A0"/>
                </a:solidFill>
              </a:rPr>
              <a:t>0 </a:t>
            </a:r>
            <a:r>
              <a:rPr lang="en-MY" sz="2000" dirty="0">
                <a:solidFill>
                  <a:srgbClr val="7030A0"/>
                </a:solidFill>
              </a:rPr>
              <a:t>× </a:t>
            </a:r>
            <a:r>
              <a:rPr lang="en-MY" sz="2000" dirty="0" smtClean="0">
                <a:solidFill>
                  <a:srgbClr val="7030A0"/>
                </a:solidFill>
              </a:rPr>
              <a:t>0.25</a:t>
            </a:r>
            <a:r>
              <a:rPr lang="en-MY" sz="2000" dirty="0">
                <a:solidFill>
                  <a:srgbClr val="7030A0"/>
                </a:solidFill>
              </a:rPr>
              <a:t> + </a:t>
            </a:r>
            <a:r>
              <a:rPr lang="en-MY" sz="2000" dirty="0" smtClean="0">
                <a:solidFill>
                  <a:srgbClr val="7030A0"/>
                </a:solidFill>
              </a:rPr>
              <a:t>1 </a:t>
            </a:r>
            <a:r>
              <a:rPr lang="en-MY" sz="2000" dirty="0">
                <a:solidFill>
                  <a:srgbClr val="7030A0"/>
                </a:solidFill>
              </a:rPr>
              <a:t>× </a:t>
            </a:r>
            <a:r>
              <a:rPr lang="en-MY" sz="2000" dirty="0" smtClean="0">
                <a:solidFill>
                  <a:srgbClr val="7030A0"/>
                </a:solidFill>
              </a:rPr>
              <a:t>0.125=</a:t>
            </a:r>
            <a:r>
              <a:rPr lang="en-MY" sz="2000" dirty="0">
                <a:solidFill>
                  <a:srgbClr val="7030A0"/>
                </a:solidFill>
              </a:rPr>
              <a:t> </a:t>
            </a:r>
            <a:r>
              <a:rPr lang="en-MY" sz="2000" b="1" dirty="0" smtClean="0">
                <a:solidFill>
                  <a:srgbClr val="7030A0"/>
                </a:solidFill>
              </a:rPr>
              <a:t>51.625</a:t>
            </a:r>
            <a:r>
              <a:rPr lang="en-MY" sz="2000" b="1" baseline="-25000" dirty="0" smtClean="0">
                <a:solidFill>
                  <a:srgbClr val="7030A0"/>
                </a:solidFill>
              </a:rPr>
              <a:t>10</a:t>
            </a:r>
            <a:endParaRPr lang="en-MY" sz="2000" dirty="0">
              <a:solidFill>
                <a:srgbClr val="7030A0"/>
              </a:solidFill>
            </a:endParaRPr>
          </a:p>
          <a:p>
            <a:r>
              <a:rPr lang="en-MY" sz="2000" b="1" dirty="0"/>
              <a:t> </a:t>
            </a:r>
            <a:endParaRPr lang="en-MY" sz="20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74106"/>
              </p:ext>
            </p:extLst>
          </p:nvPr>
        </p:nvGraphicFramePr>
        <p:xfrm>
          <a:off x="1642332" y="3733801"/>
          <a:ext cx="5139468" cy="611117"/>
        </p:xfrm>
        <a:graphic>
          <a:graphicData uri="http://schemas.openxmlformats.org/drawingml/2006/table">
            <a:tbl>
              <a:tblPr/>
              <a:tblGrid>
                <a:gridCol w="1177953">
                  <a:extLst>
                    <a:ext uri="{9D8B030D-6E8A-4147-A177-3AD203B41FA5}">
                      <a16:colId xmlns:a16="http://schemas.microsoft.com/office/drawing/2014/main" val="2105940469"/>
                    </a:ext>
                  </a:extLst>
                </a:gridCol>
                <a:gridCol w="695185">
                  <a:extLst>
                    <a:ext uri="{9D8B030D-6E8A-4147-A177-3AD203B41FA5}">
                      <a16:colId xmlns:a16="http://schemas.microsoft.com/office/drawing/2014/main" val="292304644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3745915232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2918224343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1829292091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158313520"/>
                    </a:ext>
                  </a:extLst>
                </a:gridCol>
                <a:gridCol w="763662">
                  <a:extLst>
                    <a:ext uri="{9D8B030D-6E8A-4147-A177-3AD203B41FA5}">
                      <a16:colId xmlns:a16="http://schemas.microsoft.com/office/drawing/2014/main" val="2661205451"/>
                    </a:ext>
                  </a:extLst>
                </a:gridCol>
              </a:tblGrid>
              <a:tr h="1821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</a:rPr>
                        <a:t>Berat</a:t>
                      </a:r>
                      <a:r>
                        <a:rPr lang="en-MY" sz="1200" dirty="0">
                          <a:effectLst/>
                        </a:rPr>
                        <a:t> (</a:t>
                      </a:r>
                      <a:r>
                        <a:rPr lang="en-MY" sz="1200" baseline="30000" dirty="0">
                          <a:effectLst/>
                        </a:rPr>
                        <a:t>n</a:t>
                      </a:r>
                      <a:r>
                        <a:rPr lang="en-MY" sz="1200" dirty="0">
                          <a:effectLst/>
                        </a:rPr>
                        <a:t>)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5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4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3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2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0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38213"/>
                  </a:ext>
                </a:extLst>
              </a:tr>
              <a:tr h="1821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Nilai Diwakili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32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16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8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28764"/>
                  </a:ext>
                </a:extLst>
              </a:tr>
              <a:tr h="245357"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Binari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1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5006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85913"/>
              </p:ext>
            </p:extLst>
          </p:nvPr>
        </p:nvGraphicFramePr>
        <p:xfrm>
          <a:off x="1642332" y="5200977"/>
          <a:ext cx="6866575" cy="846872"/>
        </p:xfrm>
        <a:graphic>
          <a:graphicData uri="http://schemas.openxmlformats.org/drawingml/2006/table">
            <a:tbl>
              <a:tblPr/>
              <a:tblGrid>
                <a:gridCol w="1137585">
                  <a:extLst>
                    <a:ext uri="{9D8B030D-6E8A-4147-A177-3AD203B41FA5}">
                      <a16:colId xmlns:a16="http://schemas.microsoft.com/office/drawing/2014/main" val="323593185"/>
                    </a:ext>
                  </a:extLst>
                </a:gridCol>
                <a:gridCol w="563507">
                  <a:extLst>
                    <a:ext uri="{9D8B030D-6E8A-4147-A177-3AD203B41FA5}">
                      <a16:colId xmlns:a16="http://schemas.microsoft.com/office/drawing/2014/main" val="2372269761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2080880472"/>
                    </a:ext>
                  </a:extLst>
                </a:gridCol>
                <a:gridCol w="563507">
                  <a:extLst>
                    <a:ext uri="{9D8B030D-6E8A-4147-A177-3AD203B41FA5}">
                      <a16:colId xmlns:a16="http://schemas.microsoft.com/office/drawing/2014/main" val="4201808638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1217667893"/>
                    </a:ext>
                  </a:extLst>
                </a:gridCol>
                <a:gridCol w="751343">
                  <a:extLst>
                    <a:ext uri="{9D8B030D-6E8A-4147-A177-3AD203B41FA5}">
                      <a16:colId xmlns:a16="http://schemas.microsoft.com/office/drawing/2014/main" val="696034136"/>
                    </a:ext>
                  </a:extLst>
                </a:gridCol>
                <a:gridCol w="563507">
                  <a:extLst>
                    <a:ext uri="{9D8B030D-6E8A-4147-A177-3AD203B41FA5}">
                      <a16:colId xmlns:a16="http://schemas.microsoft.com/office/drawing/2014/main" val="4126099809"/>
                    </a:ext>
                  </a:extLst>
                </a:gridCol>
                <a:gridCol w="372077">
                  <a:extLst>
                    <a:ext uri="{9D8B030D-6E8A-4147-A177-3AD203B41FA5}">
                      <a16:colId xmlns:a16="http://schemas.microsoft.com/office/drawing/2014/main" val="3091650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9268163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22895523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1459983252"/>
                    </a:ext>
                  </a:extLst>
                </a:gridCol>
              </a:tblGrid>
              <a:tr h="175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</a:rPr>
                        <a:t>Berat</a:t>
                      </a:r>
                      <a:r>
                        <a:rPr lang="en-MY" sz="1200" dirty="0">
                          <a:effectLst/>
                        </a:rPr>
                        <a:t>(n)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2</a:t>
                      </a:r>
                      <a:r>
                        <a:rPr lang="en-MY" sz="1200" baseline="30000" dirty="0">
                          <a:effectLst/>
                        </a:rPr>
                        <a:t>5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4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3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2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0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2</a:t>
                      </a:r>
                      <a:r>
                        <a:rPr lang="en-MY" sz="1200" baseline="30000" dirty="0">
                          <a:effectLst/>
                        </a:rPr>
                        <a:t>-1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r>
                        <a:rPr lang="en-MY" sz="1200" baseline="30000">
                          <a:effectLst/>
                        </a:rPr>
                        <a:t>-2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2</a:t>
                      </a:r>
                      <a:r>
                        <a:rPr lang="en-MY" sz="1200" baseline="30000" dirty="0">
                          <a:effectLst/>
                        </a:rPr>
                        <a:t>-3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8806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</a:rPr>
                        <a:t>Nilai</a:t>
                      </a:r>
                      <a:r>
                        <a:rPr lang="en-MY" sz="1200" dirty="0">
                          <a:effectLst/>
                        </a:rPr>
                        <a:t> </a:t>
                      </a:r>
                      <a:r>
                        <a:rPr lang="en-MY" sz="1200" dirty="0" err="1">
                          <a:effectLst/>
                        </a:rPr>
                        <a:t>Diwakili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32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16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8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4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2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1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0.5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0.25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0.125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118343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</a:rPr>
                        <a:t>Binari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.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</a:t>
                      </a:r>
                      <a:endParaRPr lang="en-MY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1</a:t>
                      </a:r>
                      <a:endParaRPr lang="en-MY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3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45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7937" y="0"/>
            <a:ext cx="762000" cy="688967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968046"/>
            <a:ext cx="4117340" cy="82608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Decimal</a:t>
            </a:r>
            <a:r>
              <a:rPr lang="en-MY"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(Decimal Number)</a:t>
            </a:r>
            <a:endParaRPr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Terdiri daripada 10 angka iaitu 0, 1, 2, 3, 4, 5, 6, 7, 8, 9.</a:t>
            </a:r>
            <a:endParaRPr sz="2000" dirty="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sz="2000" spc="1" dirty="0" err="1" smtClean="0">
                <a:solidFill>
                  <a:srgbClr val="003366"/>
                </a:solidFill>
                <a:latin typeface="Arial"/>
                <a:cs typeface="Arial"/>
              </a:rPr>
              <a:t>Ia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1" dirty="0" err="1" smtClean="0">
                <a:solidFill>
                  <a:srgbClr val="003366"/>
                </a:solidFill>
                <a:latin typeface="Arial"/>
                <a:cs typeface="Arial"/>
              </a:rPr>
              <a:t>merupakan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1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 ‘</a:t>
            </a:r>
            <a:r>
              <a:rPr sz="2000" spc="1" dirty="0" err="1" smtClean="0">
                <a:solidFill>
                  <a:srgbClr val="003366"/>
                </a:solidFill>
                <a:latin typeface="Arial"/>
                <a:cs typeface="Arial"/>
              </a:rPr>
              <a:t>Asas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 10’.</a:t>
            </a:r>
            <a:endParaRPr sz="2000" dirty="0" smtClean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Salah </a:t>
            </a:r>
            <a:r>
              <a:rPr sz="2000" spc="2" dirty="0" err="1" smtClean="0">
                <a:solidFill>
                  <a:srgbClr val="003366"/>
                </a:solidFill>
                <a:latin typeface="Arial"/>
                <a:cs typeface="Arial"/>
              </a:rPr>
              <a:t>contoh</a:t>
            </a: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2" dirty="0" err="1" smtClean="0">
                <a:solidFill>
                  <a:srgbClr val="003366"/>
                </a:solidFill>
                <a:latin typeface="Arial"/>
                <a:cs typeface="Arial"/>
              </a:rPr>
              <a:t>dalam</a:t>
            </a: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2" dirty="0" err="1" smtClean="0">
                <a:solidFill>
                  <a:srgbClr val="003366"/>
                </a:solidFill>
                <a:latin typeface="Arial"/>
                <a:cs typeface="Arial"/>
              </a:rPr>
              <a:t>sistem</a:t>
            </a: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2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 Decimal </a:t>
            </a:r>
            <a:r>
              <a:rPr sz="2000" spc="2" dirty="0" err="1" smtClean="0">
                <a:solidFill>
                  <a:srgbClr val="003366"/>
                </a:solidFill>
                <a:latin typeface="Arial"/>
                <a:cs typeface="Arial"/>
              </a:rPr>
              <a:t>adalah</a:t>
            </a: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2" dirty="0" smtClean="0">
                <a:solidFill>
                  <a:srgbClr val="003366"/>
                </a:solidFill>
                <a:latin typeface="Arial"/>
                <a:cs typeface="Arial"/>
              </a:rPr>
              <a:t>1428.79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3486070"/>
            <a:ext cx="389730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000" spc="-16" dirty="0" err="1" smtClean="0">
                <a:solidFill>
                  <a:srgbClr val="003366"/>
                </a:solidFill>
                <a:latin typeface="Arial"/>
                <a:cs typeface="Arial"/>
              </a:rPr>
              <a:t>atau</a:t>
            </a:r>
            <a:r>
              <a:rPr sz="2000" spc="-16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16" dirty="0" smtClean="0">
                <a:solidFill>
                  <a:srgbClr val="003366"/>
                </a:solidFill>
                <a:latin typeface="Arial"/>
                <a:cs typeface="Arial"/>
              </a:rPr>
              <a:t>1428.79</a:t>
            </a:r>
            <a:r>
              <a:rPr sz="1725" b="1" spc="-16" baseline="-12603" dirty="0" smtClean="0">
                <a:solidFill>
                  <a:srgbClr val="003366"/>
                </a:solidFill>
                <a:latin typeface="Arial"/>
                <a:cs typeface="Arial"/>
              </a:rPr>
              <a:t>10  </a:t>
            </a:r>
            <a:r>
              <a:rPr sz="2000" b="1" spc="-16" dirty="0" smtClean="0">
                <a:solidFill>
                  <a:srgbClr val="003366"/>
                </a:solidFill>
                <a:latin typeface="Arial"/>
                <a:cs typeface="Arial"/>
              </a:rPr>
              <a:t>. </a:t>
            </a:r>
            <a:r>
              <a:rPr sz="2000" spc="-16" dirty="0" err="1" smtClean="0">
                <a:solidFill>
                  <a:srgbClr val="003366"/>
                </a:solidFill>
                <a:latin typeface="Arial"/>
                <a:cs typeface="Arial"/>
              </a:rPr>
              <a:t>Kedudukan</a:t>
            </a:r>
            <a:r>
              <a:rPr sz="2000" spc="-16" dirty="0" smtClean="0">
                <a:solidFill>
                  <a:srgbClr val="003366"/>
                </a:solidFill>
                <a:latin typeface="Arial"/>
                <a:cs typeface="Arial"/>
              </a:rPr>
              <a:t> setiap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3658" y="3534250"/>
            <a:ext cx="211382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digit menunjukkan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7484" y="3510204"/>
            <a:ext cx="110925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magnitud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8700" y="3832780"/>
            <a:ext cx="129315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bagi setiap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28926" y="3832780"/>
            <a:ext cx="52980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solidFill>
                  <a:srgbClr val="003366"/>
                </a:solidFill>
                <a:latin typeface="Arial"/>
                <a:cs typeface="Arial"/>
              </a:rPr>
              <a:t>digit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4358" y="3832780"/>
            <a:ext cx="98395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tersebut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4958" y="3832780"/>
            <a:ext cx="68351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iaitu:-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2870" y="4545028"/>
            <a:ext cx="710564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73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1900" y="4545028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7200" y="4545028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7579" y="4545028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9079" y="4545028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8740" y="4545028"/>
            <a:ext cx="284969" cy="45466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algn="ctr">
              <a:lnSpc>
                <a:spcPts val="1315"/>
              </a:lnSpc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-1" baseline="28987" dirty="0" smtClean="0">
                <a:solidFill>
                  <a:srgbClr val="003366"/>
                </a:solidFill>
                <a:latin typeface="Arial"/>
                <a:cs typeface="Arial"/>
              </a:rPr>
              <a:t>-1</a:t>
            </a:r>
            <a:endParaRPr sz="700">
              <a:latin typeface="Arial"/>
              <a:cs typeface="Arial"/>
            </a:endParaRPr>
          </a:p>
          <a:p>
            <a:pPr marL="69850" marR="82101" algn="ctr">
              <a:lnSpc>
                <a:spcPct val="95825"/>
              </a:lnSpc>
              <a:spcBef>
                <a:spcPts val="74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2140" y="4545028"/>
            <a:ext cx="284927" cy="45466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algn="ctr">
              <a:lnSpc>
                <a:spcPts val="1315"/>
              </a:lnSpc>
            </a:pPr>
            <a:r>
              <a:rPr sz="1200" spc="-2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-2" baseline="28987" dirty="0" smtClean="0">
                <a:solidFill>
                  <a:srgbClr val="003366"/>
                </a:solidFill>
                <a:latin typeface="Arial"/>
                <a:cs typeface="Arial"/>
              </a:rPr>
              <a:t>-2</a:t>
            </a:r>
            <a:endParaRPr sz="700">
              <a:latin typeface="Arial"/>
              <a:cs typeface="Arial"/>
            </a:endParaRPr>
          </a:p>
          <a:p>
            <a:pPr marL="69850" marR="82059" algn="ctr">
              <a:lnSpc>
                <a:spcPct val="95825"/>
              </a:lnSpc>
              <a:spcBef>
                <a:spcPts val="74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674280"/>
            <a:ext cx="879991" cy="690964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9494">
              <a:lnSpc>
                <a:spcPts val="2145"/>
              </a:lnSpc>
            </a:pPr>
            <a:r>
              <a:rPr sz="2000" spc="3" dirty="0" smtClean="0">
                <a:solidFill>
                  <a:srgbClr val="003366"/>
                </a:solidFill>
                <a:latin typeface="Arial"/>
                <a:cs typeface="Arial"/>
              </a:rPr>
              <a:t>Secara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492"/>
              </a:spcBef>
            </a:pPr>
            <a:r>
              <a:rPr sz="2000" b="1" spc="-75" dirty="0" smtClean="0">
                <a:solidFill>
                  <a:srgbClr val="003366"/>
                </a:solidFill>
                <a:latin typeface="Arial"/>
                <a:cs typeface="Arial"/>
              </a:rPr>
              <a:t>1428</a:t>
            </a:r>
            <a:r>
              <a:rPr sz="1725" spc="-75" baseline="-25206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2000" spc="-75" dirty="0" smtClean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254" y="5674280"/>
            <a:ext cx="3892782" cy="6477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pernyataan matematik:-</a:t>
            </a:r>
            <a:endParaRPr sz="2000" dirty="0"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2000" spc="-32" dirty="0" smtClean="0">
                <a:solidFill>
                  <a:srgbClr val="003366"/>
                </a:solidFill>
                <a:latin typeface="Arial"/>
                <a:cs typeface="Arial"/>
              </a:rPr>
              <a:t>x 10</a:t>
            </a:r>
            <a:r>
              <a:rPr sz="1725" spc="-32" baseline="30248" dirty="0" smtClean="0">
                <a:solidFill>
                  <a:srgbClr val="003366"/>
                </a:solidFill>
                <a:latin typeface="Arial"/>
                <a:cs typeface="Arial"/>
              </a:rPr>
              <a:t>3  </a:t>
            </a:r>
            <a:r>
              <a:rPr sz="2000" spc="-32" dirty="0" smtClean="0">
                <a:solidFill>
                  <a:srgbClr val="003366"/>
                </a:solidFill>
                <a:latin typeface="Arial"/>
                <a:cs typeface="Arial"/>
              </a:rPr>
              <a:t>+ 4 x 10</a:t>
            </a:r>
            <a:r>
              <a:rPr sz="1725" spc="-32" baseline="30248" dirty="0" smtClean="0">
                <a:solidFill>
                  <a:srgbClr val="003366"/>
                </a:solidFill>
                <a:latin typeface="Arial"/>
                <a:cs typeface="Arial"/>
              </a:rPr>
              <a:t>2  </a:t>
            </a:r>
            <a:r>
              <a:rPr sz="2000" spc="-32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spc="-32" dirty="0" smtClean="0">
                <a:solidFill>
                  <a:srgbClr val="003366"/>
                </a:solidFill>
                <a:latin typeface="Arial"/>
                <a:cs typeface="Arial"/>
              </a:rPr>
              <a:t>x 10</a:t>
            </a:r>
            <a:r>
              <a:rPr sz="1725" spc="-32" baseline="30248" dirty="0" smtClean="0">
                <a:solidFill>
                  <a:srgbClr val="003366"/>
                </a:solidFill>
                <a:latin typeface="Arial"/>
                <a:cs typeface="Arial"/>
              </a:rPr>
              <a:t>1  </a:t>
            </a:r>
            <a:r>
              <a:rPr sz="2000" spc="-32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8 </a:t>
            </a:r>
            <a:r>
              <a:rPr sz="2000" spc="-32" dirty="0" smtClean="0">
                <a:solidFill>
                  <a:srgbClr val="003366"/>
                </a:solidFill>
                <a:latin typeface="Arial"/>
                <a:cs typeface="Arial"/>
              </a:rPr>
              <a:t>x 10</a:t>
            </a:r>
            <a:r>
              <a:rPr sz="1725" spc="-32" baseline="30248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036" y="5577673"/>
            <a:ext cx="342901" cy="452506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848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LATIHAN PENUKARAN GUNA TEORI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(CONVERSION EXERCISE USING THEORY)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6400800" cy="38702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MY" sz="2000" b="1" dirty="0" err="1"/>
              <a:t>Contoh</a:t>
            </a:r>
            <a:r>
              <a:rPr lang="en-MY" sz="2000" b="1" dirty="0"/>
              <a:t> </a:t>
            </a:r>
            <a:r>
              <a:rPr lang="en-MY" sz="2000" b="1" dirty="0" smtClean="0"/>
              <a:t>3: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US" altLang="en-US" sz="20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Tukar</a:t>
            </a:r>
            <a:r>
              <a:rPr lang="en-US" altLang="en-US" sz="2000" dirty="0">
                <a:solidFill>
                  <a:srgbClr val="333333"/>
                </a:solidFill>
                <a:cs typeface="Times New Roman" panose="02020603050405020304" pitchFamily="18" charset="0"/>
              </a:rPr>
              <a:t> 61</a:t>
            </a:r>
            <a:r>
              <a:rPr lang="en-US" altLang="en-US" sz="2000" baseline="-30000" dirty="0">
                <a:solidFill>
                  <a:srgbClr val="333333"/>
                </a:solidFill>
                <a:cs typeface="Times New Roman" panose="02020603050405020304" pitchFamily="18" charset="0"/>
              </a:rPr>
              <a:t>10 </a:t>
            </a:r>
            <a:r>
              <a:rPr lang="en-US" altLang="en-US" sz="20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kepada</a:t>
            </a:r>
            <a:r>
              <a:rPr lang="en-US" altLang="en-US" sz="2000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satu</a:t>
            </a:r>
            <a:r>
              <a:rPr lang="en-US" altLang="en-US" sz="2000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nombor</a:t>
            </a:r>
            <a:r>
              <a:rPr lang="en-US" altLang="en-US" sz="2000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dalam</a:t>
            </a:r>
            <a:endParaRPr lang="en-US" alt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cs typeface="Times New Roman" panose="02020603050405020304" pitchFamily="18" charset="0"/>
              </a:rPr>
              <a:t>     (a)  </a:t>
            </a:r>
            <a:r>
              <a:rPr lang="en-US" altLang="en-US" sz="20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asas</a:t>
            </a:r>
            <a:r>
              <a:rPr lang="en-US" altLang="en-US" sz="2000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dua</a:t>
            </a:r>
            <a:r>
              <a:rPr lang="en-US" altLang="en-US" sz="2000" dirty="0">
                <a:solidFill>
                  <a:srgbClr val="333333"/>
                </a:solidFill>
                <a:cs typeface="Times New Roman" panose="02020603050405020304" pitchFamily="18" charset="0"/>
              </a:rPr>
              <a:t>                     (b) </a:t>
            </a:r>
            <a:r>
              <a:rPr lang="en-US" altLang="en-US" sz="20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asas</a:t>
            </a:r>
            <a:r>
              <a:rPr lang="en-US" altLang="en-US" sz="2000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333333"/>
                </a:solidFill>
                <a:cs typeface="Times New Roman" panose="02020603050405020304" pitchFamily="18" charset="0"/>
              </a:rPr>
              <a:t>lapan</a:t>
            </a:r>
            <a:endParaRPr lang="en-US" altLang="en-US" sz="2000" dirty="0" smtClean="0">
              <a:solidFill>
                <a:srgbClr val="333333"/>
              </a:solidFill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333333"/>
              </a:solidFill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endParaRPr lang="en-MY" sz="2000" dirty="0"/>
          </a:p>
        </p:txBody>
      </p:sp>
      <p:pic>
        <p:nvPicPr>
          <p:cNvPr id="1032" name="Picture 8" descr="https://1.bp.blogspot.com/-TSv0VDBmSXg/V17Dm76oZsI/AAAAAAAADwE/Wno9F7-aRYQB9h-1qS5jXzq2yNtzmqQRACLcB/s320/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3581400"/>
            <a:ext cx="17335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1.bp.blogspot.com/-ffYyBbUrwQI/V17Dph2LcJI/AAAAAAAADwM/wmTY8JeHtBgqPv6uPjCGkaCp7__thgb9gCLcB/s200/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36953"/>
            <a:ext cx="1790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5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848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LATIHAN PENUKARAN GUNA TEORI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(CONVERSION EXERCISE USING THEORY)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7724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/>
              <a:t>Contoh</a:t>
            </a:r>
            <a:r>
              <a:rPr lang="en-MY" sz="2000" b="1" dirty="0"/>
              <a:t> </a:t>
            </a:r>
            <a:r>
              <a:rPr lang="en-MY" sz="2000" b="1" dirty="0" smtClean="0"/>
              <a:t>4: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b="1" dirty="0"/>
              <a:t> </a:t>
            </a:r>
            <a:endParaRPr lang="en-MY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r="25134" b="55330"/>
          <a:stretch/>
        </p:blipFill>
        <p:spPr>
          <a:xfrm>
            <a:off x="1066800" y="2971800"/>
            <a:ext cx="533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2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848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LATIHAN PENUKARAN GUNA TEORI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(CONVERSION EXERCISE USING THEORY)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7724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/>
              <a:t>Contoh</a:t>
            </a:r>
            <a:r>
              <a:rPr lang="en-MY" sz="2000" b="1" dirty="0"/>
              <a:t> </a:t>
            </a:r>
            <a:r>
              <a:rPr lang="en-MY" sz="2000" b="1" dirty="0" smtClean="0"/>
              <a:t>5: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b="1" dirty="0"/>
              <a:t> </a:t>
            </a:r>
            <a:endParaRPr lang="en-MY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67" t="50254" r="9358"/>
          <a:stretch/>
        </p:blipFill>
        <p:spPr>
          <a:xfrm>
            <a:off x="762000" y="2972103"/>
            <a:ext cx="6079923" cy="35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49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PENUKARAN GUNA KALKULATOR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(CONVERSION USING CALCULATOR)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630" y="2463942"/>
            <a:ext cx="6567170" cy="492014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Jenis-jenis</a:t>
            </a:r>
            <a:r>
              <a:rPr sz="28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Penukaran</a:t>
            </a:r>
            <a:r>
              <a:rPr lang="en-MY" sz="28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Sistem</a:t>
            </a:r>
            <a:r>
              <a:rPr sz="2800" spc="1" dirty="0" smtClean="0">
                <a:solidFill>
                  <a:srgbClr val="003366"/>
                </a:solidFill>
                <a:latin typeface="Arial"/>
                <a:cs typeface="Arial"/>
              </a:rPr>
              <a:t> Nombor:-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2489756"/>
            <a:ext cx="332105" cy="292100"/>
          </a:xfrm>
          <a:prstGeom prst="rect">
            <a:avLst/>
          </a:prstGeom>
        </p:spPr>
        <p:txBody>
          <a:bodyPr wrap="square" lIns="0" tIns="13493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sz="2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3710" y="2955956"/>
            <a:ext cx="3178503" cy="199704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Decimal</a:t>
            </a:r>
            <a:r>
              <a:rPr lang="en-MY" sz="2400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400" dirty="0" err="1">
                <a:solidFill>
                  <a:srgbClr val="003366"/>
                </a:solidFill>
                <a:latin typeface="Arial"/>
                <a:cs typeface="Arial"/>
              </a:rPr>
              <a:t>Binari</a:t>
            </a:r>
            <a:endParaRPr lang="en-MY" sz="2400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9873">
              <a:lnSpc>
                <a:spcPts val="2555"/>
              </a:lnSpc>
            </a:pP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Decimal</a:t>
            </a:r>
            <a:r>
              <a:rPr lang="en-MY" sz="2400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Octal</a:t>
            </a: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Decimal-Hexadecimal </a:t>
            </a: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dirty="0" err="1" smtClean="0">
                <a:solidFill>
                  <a:srgbClr val="003366"/>
                </a:solidFill>
                <a:latin typeface="Arial"/>
                <a:cs typeface="Arial"/>
              </a:rPr>
              <a:t>Binari</a:t>
            </a: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lang="en-MY" sz="2400" dirty="0">
                <a:solidFill>
                  <a:srgbClr val="003366"/>
                </a:solidFill>
                <a:latin typeface="Arial"/>
                <a:cs typeface="Arial"/>
              </a:rPr>
              <a:t>Octal</a:t>
            </a: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dirty="0" err="1" smtClean="0">
                <a:solidFill>
                  <a:srgbClr val="003366"/>
                </a:solidFill>
                <a:latin typeface="Arial"/>
                <a:cs typeface="Arial"/>
              </a:rPr>
              <a:t>Binari</a:t>
            </a:r>
            <a:r>
              <a:rPr lang="en-MY" sz="2400" dirty="0" smtClean="0">
                <a:solidFill>
                  <a:srgbClr val="003366"/>
                </a:solidFill>
                <a:latin typeface="Arial"/>
                <a:cs typeface="Arial"/>
              </a:rPr>
              <a:t>-Hex</a:t>
            </a:r>
            <a:endParaRPr lang="en-MY" sz="2400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3"/>
          <p:cNvSpPr txBox="1"/>
          <p:nvPr/>
        </p:nvSpPr>
        <p:spPr>
          <a:xfrm flipH="1">
            <a:off x="1477962" y="2781856"/>
            <a:ext cx="265748" cy="2976738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/>
            <a:r>
              <a:rPr lang="en-MY" sz="3000" spc="772" dirty="0" smtClean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</a:t>
            </a:r>
            <a:endParaRPr sz="3000" dirty="0">
              <a:latin typeface="Symbol"/>
              <a:cs typeface="Symbol"/>
            </a:endParaRPr>
          </a:p>
          <a:p>
            <a:pPr marL="12700" marR="0"/>
            <a:r>
              <a:rPr lang="en-MY" sz="3000" spc="772" smtClean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 </a:t>
            </a:r>
            <a:endParaRPr lang="en-MY" sz="3000" spc="772" dirty="0" smtClean="0">
              <a:solidFill>
                <a:srgbClr val="003366"/>
              </a:solidFill>
              <a:latin typeface="Symbol"/>
              <a:cs typeface="Symbol"/>
              <a:sym typeface="Symbol" panose="05050102010706020507" pitchFamily="18" charset="2"/>
            </a:endParaRPr>
          </a:p>
          <a:p>
            <a:pPr marL="12700" marR="0"/>
            <a:r>
              <a:rPr lang="en-MY" sz="3000" spc="772" dirty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</a:t>
            </a:r>
            <a:endParaRPr sz="30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912260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PENUKARAN GUNA KALKULATOR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(CONVERSION USING CALCULATOR)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49728"/>
            <a:ext cx="5715000" cy="2057243"/>
          </a:xfrm>
          <a:prstGeom prst="rect">
            <a:avLst/>
          </a:prstGeom>
        </p:spPr>
      </p:pic>
      <p:sp>
        <p:nvSpPr>
          <p:cNvPr id="12" name="object 6"/>
          <p:cNvSpPr txBox="1"/>
          <p:nvPr/>
        </p:nvSpPr>
        <p:spPr>
          <a:xfrm>
            <a:off x="1357630" y="2463942"/>
            <a:ext cx="6567170" cy="492014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Menggunakan</a:t>
            </a:r>
            <a:r>
              <a:rPr lang="en-MY" sz="28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kalkulator</a:t>
            </a:r>
            <a:r>
              <a:rPr lang="en-MY" sz="2800" spc="1" dirty="0" smtClean="0">
                <a:solidFill>
                  <a:srgbClr val="003366"/>
                </a:solidFill>
                <a:latin typeface="Arial"/>
                <a:cs typeface="Arial"/>
              </a:rPr>
              <a:t>, </a:t>
            </a: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tekan</a:t>
            </a:r>
            <a:r>
              <a:rPr lang="en-MY" sz="2800" spc="1" dirty="0" smtClean="0">
                <a:solidFill>
                  <a:srgbClr val="003366"/>
                </a:solidFill>
                <a:latin typeface="Arial"/>
                <a:cs typeface="Arial"/>
              </a:rPr>
              <a:t> MODE </a:t>
            </a: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sebanyak</a:t>
            </a:r>
            <a:r>
              <a:rPr lang="en-MY" sz="2800" spc="1" dirty="0" smtClean="0">
                <a:solidFill>
                  <a:srgbClr val="003366"/>
                </a:solidFill>
                <a:latin typeface="Arial"/>
                <a:cs typeface="Arial"/>
              </a:rPr>
              <a:t> 2 kali </a:t>
            </a: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untuk</a:t>
            </a:r>
            <a:r>
              <a:rPr lang="en-MY" sz="28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mendapat</a:t>
            </a:r>
            <a:r>
              <a:rPr lang="en-MY" sz="28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paparan</a:t>
            </a:r>
            <a:r>
              <a:rPr lang="en-MY" sz="28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800" spc="1" dirty="0" err="1" smtClean="0">
                <a:solidFill>
                  <a:srgbClr val="003366"/>
                </a:solidFill>
                <a:latin typeface="Arial"/>
                <a:cs typeface="Arial"/>
              </a:rPr>
              <a:t>berikut</a:t>
            </a:r>
            <a:r>
              <a:rPr sz="2800" spc="1" dirty="0" smtClean="0">
                <a:solidFill>
                  <a:srgbClr val="003366"/>
                </a:solidFill>
                <a:latin typeface="Arial"/>
                <a:cs typeface="Arial"/>
              </a:rPr>
              <a:t>:-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915669" y="2489756"/>
            <a:ext cx="332105" cy="292100"/>
          </a:xfrm>
          <a:prstGeom prst="rect">
            <a:avLst/>
          </a:prstGeom>
        </p:spPr>
        <p:txBody>
          <a:bodyPr wrap="square" lIns="0" tIns="13493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sz="2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1285874" y="5588476"/>
            <a:ext cx="6567170" cy="812323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lang="en-MY" sz="2800" b="1" spc="1" dirty="0" smtClean="0">
                <a:solidFill>
                  <a:srgbClr val="003366"/>
                </a:solidFill>
                <a:latin typeface="Arial"/>
                <a:cs typeface="Arial"/>
              </a:rPr>
              <a:t>TEKAN NOMBOR 3 UNTUK PILIH </a:t>
            </a:r>
            <a:r>
              <a:rPr lang="en-MY" sz="2800" b="1" u="sng" spc="1" dirty="0" smtClean="0">
                <a:solidFill>
                  <a:srgbClr val="FF0000"/>
                </a:solidFill>
                <a:latin typeface="Arial"/>
                <a:cs typeface="Arial"/>
              </a:rPr>
              <a:t>‘BASE’</a:t>
            </a:r>
            <a:endParaRPr sz="2800" b="1" u="sng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915669" y="5702537"/>
            <a:ext cx="332105" cy="292100"/>
          </a:xfrm>
          <a:prstGeom prst="rect">
            <a:avLst/>
          </a:prstGeom>
        </p:spPr>
        <p:txBody>
          <a:bodyPr wrap="square" lIns="0" tIns="13493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sz="2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99908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PENUKARAN GUNA KALKULATOR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(CONVERSION USING CALCULATOR)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98700"/>
            <a:ext cx="4914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77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PENUKARAN GUNA KALKULATOR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(CONVERSION USING CALCULATOR)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8700"/>
            <a:ext cx="6501808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69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81370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endParaRPr lang="en-MY" sz="2800" b="1" spc="-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of Binary Number)</a:t>
            </a:r>
            <a:endParaRPr lang="en-MY" sz="28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7235228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Penambahan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Binari</a:t>
            </a:r>
            <a:r>
              <a:rPr lang="en-MY" sz="2000" b="1" spc="2" dirty="0" smtClean="0">
                <a:solidFill>
                  <a:srgbClr val="FF0000"/>
                </a:solidFill>
                <a:latin typeface="Arial"/>
                <a:cs typeface="Arial"/>
              </a:rPr>
              <a:t>: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Apabila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mencampur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nombor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binari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pastikan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nombor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ini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tidak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boleh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melebihi</a:t>
            </a:r>
            <a:r>
              <a:rPr lang="en-US" sz="2000" b="1" dirty="0" smtClean="0">
                <a:solidFill>
                  <a:srgbClr val="7030A0"/>
                </a:solidFill>
              </a:rPr>
              <a:t> 1.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Sebarang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hasil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jumlah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perlu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ditolak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dengan</a:t>
            </a:r>
            <a:r>
              <a:rPr lang="en-US" sz="2000" b="1" dirty="0" smtClean="0">
                <a:solidFill>
                  <a:srgbClr val="7030A0"/>
                </a:solidFill>
              </a:rPr>
              <a:t> 2 </a:t>
            </a:r>
            <a:r>
              <a:rPr lang="en-US" sz="2000" b="1" dirty="0" err="1" smtClean="0">
                <a:solidFill>
                  <a:srgbClr val="7030A0"/>
                </a:solidFill>
              </a:rPr>
              <a:t>jika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melebihi</a:t>
            </a:r>
            <a:r>
              <a:rPr lang="en-US" sz="2000" b="1" dirty="0" smtClean="0">
                <a:solidFill>
                  <a:srgbClr val="7030A0"/>
                </a:solidFill>
              </a:rPr>
              <a:t> 1 </a:t>
            </a:r>
            <a:r>
              <a:rPr lang="en-US" sz="2000" b="1" dirty="0" err="1" smtClean="0">
                <a:solidFill>
                  <a:srgbClr val="7030A0"/>
                </a:solidFill>
              </a:rPr>
              <a:t>dan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baki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adalah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hasil</a:t>
            </a:r>
            <a:r>
              <a:rPr lang="en-US" sz="2000" b="1" dirty="0" smtClean="0">
                <a:solidFill>
                  <a:srgbClr val="7030A0"/>
                </a:solidFill>
              </a:rPr>
              <a:t> yang </a:t>
            </a:r>
            <a:r>
              <a:rPr lang="en-US" sz="2000" b="1" dirty="0" err="1" smtClean="0">
                <a:solidFill>
                  <a:srgbClr val="7030A0"/>
                </a:solidFill>
              </a:rPr>
              <a:t>sebenar</a:t>
            </a:r>
            <a:endParaRPr lang="en-US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: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1   0  1  0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+    1   1  1 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  1  1   0  0  1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8263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79846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800" b="1" spc="-1" dirty="0" err="1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8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8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8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endParaRPr lang="en-MY" sz="28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800" b="1" i="1" dirty="0" err="1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 of Binary Number)</a:t>
            </a:r>
            <a:endParaRPr lang="en-MY" sz="28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7235228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Penolakan</a:t>
            </a:r>
            <a:r>
              <a:rPr lang="en-MY" sz="2000" b="1" u="sng" spc="2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Binari</a:t>
            </a:r>
            <a:r>
              <a:rPr lang="en-MY" sz="2000" b="1" spc="2" dirty="0" smtClean="0">
                <a:solidFill>
                  <a:srgbClr val="00B050"/>
                </a:solidFill>
                <a:latin typeface="Arial"/>
                <a:cs typeface="Arial"/>
              </a:rPr>
              <a:t>: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>
                <a:solidFill>
                  <a:srgbClr val="C00000"/>
                </a:solidFill>
              </a:rPr>
              <a:t>Apabila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menolak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nombor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binari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sebarang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nombor</a:t>
            </a:r>
            <a:r>
              <a:rPr lang="en-US" sz="2000" b="1" dirty="0" smtClean="0">
                <a:solidFill>
                  <a:srgbClr val="C00000"/>
                </a:solidFill>
              </a:rPr>
              <a:t> yang </a:t>
            </a:r>
            <a:r>
              <a:rPr lang="en-US" sz="2000" b="1" dirty="0" err="1" smtClean="0">
                <a:solidFill>
                  <a:srgbClr val="C00000"/>
                </a:solidFill>
              </a:rPr>
              <a:t>kurang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daripada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nombor</a:t>
            </a:r>
            <a:r>
              <a:rPr lang="en-US" sz="2000" b="1" dirty="0" smtClean="0">
                <a:solidFill>
                  <a:srgbClr val="C00000"/>
                </a:solidFill>
              </a:rPr>
              <a:t> yang </a:t>
            </a:r>
            <a:r>
              <a:rPr lang="en-US" sz="2000" b="1" dirty="0" err="1" smtClean="0">
                <a:solidFill>
                  <a:srgbClr val="C00000"/>
                </a:solidFill>
              </a:rPr>
              <a:t>hendak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ditolak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perlu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dipinjam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dari</a:t>
            </a:r>
            <a:r>
              <a:rPr lang="en-US" sz="2000" b="1" dirty="0" smtClean="0">
                <a:solidFill>
                  <a:srgbClr val="C00000"/>
                </a:solidFill>
              </a:rPr>
              <a:t> digit </a:t>
            </a:r>
            <a:r>
              <a:rPr lang="en-US" sz="2000" b="1" dirty="0" err="1" smtClean="0">
                <a:solidFill>
                  <a:srgbClr val="C00000"/>
                </a:solidFill>
              </a:rPr>
              <a:t>pada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tertib</a:t>
            </a:r>
            <a:r>
              <a:rPr lang="en-US" sz="2000" b="1" dirty="0" smtClean="0">
                <a:solidFill>
                  <a:srgbClr val="C00000"/>
                </a:solidFill>
              </a:rPr>
              <a:t> yang </a:t>
            </a:r>
            <a:r>
              <a:rPr lang="en-US" sz="2000" b="1" dirty="0" err="1" smtClean="0">
                <a:solidFill>
                  <a:srgbClr val="C00000"/>
                </a:solidFill>
              </a:rPr>
              <a:t>lebih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besar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>
                <a:solidFill>
                  <a:srgbClr val="FF000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>
                <a:solidFill>
                  <a:srgbClr val="00B0F0"/>
                </a:solidFill>
                <a:latin typeface="Arial"/>
                <a:cs typeface="Arial"/>
              </a:rPr>
              <a:t>     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1   0  1  0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-     0   </a:t>
            </a:r>
            <a:r>
              <a:rPr lang="en-MY" sz="2800" b="1" u="sng" dirty="0">
                <a:solidFill>
                  <a:srgbClr val="0070C0"/>
                </a:solidFill>
                <a:latin typeface="Arial"/>
                <a:cs typeface="Arial"/>
              </a:rPr>
              <a:t>1  1  1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>
                <a:solidFill>
                  <a:srgbClr val="0070C0"/>
                </a:solidFill>
                <a:latin typeface="Arial"/>
                <a:cs typeface="Arial"/>
              </a:rPr>
              <a:t>  1  1   0  0  1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1849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PENAMBAHAN NOMBOR BINARI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(ADDITION OF BINARY)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60897"/>
            <a:ext cx="3781425" cy="31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7937" y="0"/>
            <a:ext cx="762000" cy="688967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968046"/>
            <a:ext cx="4117340" cy="82608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Decimal</a:t>
            </a:r>
            <a:r>
              <a:rPr lang="en-MY"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(Decimal Number)</a:t>
            </a:r>
            <a:endParaRPr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Contoh</a:t>
            </a:r>
            <a:r>
              <a:rPr lang="en-MY"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kedudukan</a:t>
            </a:r>
            <a:r>
              <a:rPr lang="en-MY"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2725340"/>
            <a:ext cx="710564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 dirty="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73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9927" y="2725340"/>
            <a:ext cx="630873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1000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6551" y="2723515"/>
            <a:ext cx="431449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100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9359" y="2723515"/>
            <a:ext cx="318728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1084" y="2723515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53434"/>
            <a:ext cx="5070591" cy="31235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dalam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pernyataan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matematik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:-</a:t>
            </a:r>
            <a:endParaRPr lang="en-MY" sz="2000" spc="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8100">
              <a:lnSpc>
                <a:spcPts val="2145"/>
              </a:lnSpc>
            </a:pPr>
            <a:endParaRPr lang="en-MY" sz="200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8100">
              <a:lnSpc>
                <a:spcPts val="2145"/>
              </a:lnSpc>
            </a:pP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Nyatakan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digit 3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bagi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1320</a:t>
            </a:r>
            <a:endParaRPr sz="2000" dirty="0">
              <a:latin typeface="Arial"/>
              <a:cs typeface="Arial"/>
            </a:endParaRPr>
          </a:p>
          <a:p>
            <a:pPr marL="17525">
              <a:spcBef>
                <a:spcPts val="492"/>
              </a:spcBef>
            </a:pPr>
            <a:endParaRPr lang="en-MY" sz="2000" b="1" spc="-32" dirty="0">
              <a:solidFill>
                <a:srgbClr val="003366"/>
              </a:solidFill>
              <a:latin typeface="Arial"/>
              <a:cs typeface="Arial"/>
            </a:endParaRPr>
          </a:p>
          <a:p>
            <a:endParaRPr lang="en-MY" sz="2000" b="1" spc="-32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r>
              <a:rPr lang="en-MY" sz="1200" spc="-32" dirty="0" smtClean="0">
                <a:solidFill>
                  <a:srgbClr val="003366"/>
                </a:solidFill>
                <a:latin typeface="Arial"/>
                <a:cs typeface="Arial"/>
              </a:rPr>
              <a:t>Digit</a:t>
            </a: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lang="en-MY" sz="2000" b="1" spc="-32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digit 3 =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digit x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tempat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                  = 3</a:t>
            </a:r>
            <a:r>
              <a:rPr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x 1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00</a:t>
            </a: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                  = 300</a:t>
            </a:r>
            <a:endParaRPr sz="1150"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149" y="3243934"/>
            <a:ext cx="342901" cy="452506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14"/>
          <p:cNvSpPr txBox="1"/>
          <p:nvPr/>
        </p:nvSpPr>
        <p:spPr>
          <a:xfrm>
            <a:off x="1016000" y="4178300"/>
            <a:ext cx="710564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 dirty="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73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13"/>
          <p:cNvSpPr txBox="1"/>
          <p:nvPr/>
        </p:nvSpPr>
        <p:spPr>
          <a:xfrm>
            <a:off x="2009991" y="4178300"/>
            <a:ext cx="630873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1000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1" name="object 12"/>
          <p:cNvSpPr txBox="1"/>
          <p:nvPr/>
        </p:nvSpPr>
        <p:spPr>
          <a:xfrm>
            <a:off x="2794526" y="4178300"/>
            <a:ext cx="431449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100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2" name="object 11"/>
          <p:cNvSpPr txBox="1"/>
          <p:nvPr/>
        </p:nvSpPr>
        <p:spPr>
          <a:xfrm>
            <a:off x="3452783" y="4178300"/>
            <a:ext cx="318728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4030274" y="4178300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sz="1200" spc="0" dirty="0" smtClean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14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PENAMBAHAN NOMBOR BINARI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(ADDITION OF BINARY)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Rectangle 3"/>
          <p:cNvSpPr/>
          <p:nvPr/>
        </p:nvSpPr>
        <p:spPr>
          <a:xfrm>
            <a:off x="787400" y="2407619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 err="1">
                <a:solidFill>
                  <a:prstClr val="black"/>
                </a:solidFill>
              </a:rPr>
              <a:t>Contoh</a:t>
            </a:r>
            <a:r>
              <a:rPr lang="en-MY" sz="2000" b="1" dirty="0">
                <a:solidFill>
                  <a:prstClr val="black"/>
                </a:solidFill>
              </a:rPr>
              <a:t> </a:t>
            </a:r>
            <a:r>
              <a:rPr lang="en-MY" sz="2000" b="1" dirty="0" smtClean="0">
                <a:solidFill>
                  <a:prstClr val="black"/>
                </a:solidFill>
              </a:rPr>
              <a:t>1: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12771"/>
            <a:ext cx="4692819" cy="21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5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PENAMBAHAN NOMBOR BINARI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(ADDITION OF BINARY)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Rectangle 3"/>
          <p:cNvSpPr/>
          <p:nvPr/>
        </p:nvSpPr>
        <p:spPr>
          <a:xfrm>
            <a:off x="787400" y="2407619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 err="1">
                <a:solidFill>
                  <a:prstClr val="black"/>
                </a:solidFill>
              </a:rPr>
              <a:t>Contoh</a:t>
            </a:r>
            <a:r>
              <a:rPr lang="en-MY" sz="2000" b="1" dirty="0">
                <a:solidFill>
                  <a:prstClr val="black"/>
                </a:solidFill>
              </a:rPr>
              <a:t> </a:t>
            </a:r>
            <a:r>
              <a:rPr lang="en-MY" sz="2000" b="1" dirty="0" smtClean="0">
                <a:solidFill>
                  <a:prstClr val="black"/>
                </a:solidFill>
              </a:rPr>
              <a:t>2: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12771"/>
            <a:ext cx="3753670" cy="21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93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PENAMBAHAN NOMBOR BINARI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(ADDITION OF BINARY)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Rectangle 3"/>
          <p:cNvSpPr/>
          <p:nvPr/>
        </p:nvSpPr>
        <p:spPr>
          <a:xfrm>
            <a:off x="787400" y="2407619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 err="1">
                <a:solidFill>
                  <a:prstClr val="black"/>
                </a:solidFill>
              </a:rPr>
              <a:t>Contoh</a:t>
            </a:r>
            <a:r>
              <a:rPr lang="en-MY" sz="2000" b="1" dirty="0">
                <a:solidFill>
                  <a:prstClr val="black"/>
                </a:solidFill>
              </a:rPr>
              <a:t> </a:t>
            </a:r>
            <a:r>
              <a:rPr lang="en-MY" sz="2000" b="1" dirty="0" smtClean="0">
                <a:solidFill>
                  <a:prstClr val="black"/>
                </a:solidFill>
              </a:rPr>
              <a:t>3: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3112771"/>
            <a:ext cx="6096001" cy="23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1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PENOLAKAN NOMBOR BINARI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</a:t>
            </a:r>
            <a:r>
              <a:rPr lang="en-MY" sz="3000" b="1" i="1" spc="-5" dirty="0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 OF BINARY)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9" y="3276600"/>
            <a:ext cx="6417302" cy="20925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87400" y="2407619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 err="1">
                <a:solidFill>
                  <a:prstClr val="black"/>
                </a:solidFill>
              </a:rPr>
              <a:t>Contoh</a:t>
            </a:r>
            <a:r>
              <a:rPr lang="en-MY" sz="2000" b="1" dirty="0">
                <a:solidFill>
                  <a:prstClr val="black"/>
                </a:solidFill>
              </a:rPr>
              <a:t> </a:t>
            </a:r>
            <a:r>
              <a:rPr lang="en-MY" sz="2000" b="1" dirty="0" smtClean="0">
                <a:solidFill>
                  <a:prstClr val="black"/>
                </a:solidFill>
              </a:rPr>
              <a:t>4: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0324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543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Latihan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ts val="3370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(Exercise for Operation of Binary 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Number)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9248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 smtClean="0"/>
              <a:t>Latihan</a:t>
            </a:r>
            <a:r>
              <a:rPr lang="en-MY" sz="2000" b="1" dirty="0" smtClean="0"/>
              <a:t> 1 </a:t>
            </a:r>
            <a:r>
              <a:rPr lang="en-MY" sz="2000" b="1" dirty="0"/>
              <a:t>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 smtClean="0"/>
              <a:t>Tuliskan</a:t>
            </a:r>
            <a:r>
              <a:rPr lang="en-MY" sz="2000" dirty="0" smtClean="0"/>
              <a:t> </a:t>
            </a:r>
            <a:r>
              <a:rPr lang="en-MY" sz="2000" dirty="0" err="1" smtClean="0"/>
              <a:t>nilai</a:t>
            </a:r>
            <a:r>
              <a:rPr lang="en-MY" sz="2000" dirty="0" smtClean="0"/>
              <a:t> </a:t>
            </a:r>
            <a:r>
              <a:rPr lang="en-MY" sz="2000" dirty="0" err="1" smtClean="0"/>
              <a:t>penambahan</a:t>
            </a:r>
            <a:r>
              <a:rPr lang="en-MY" sz="2000" dirty="0" smtClean="0"/>
              <a:t> </a:t>
            </a:r>
            <a:r>
              <a:rPr lang="en-MY" sz="2000" dirty="0" err="1" smtClean="0"/>
              <a:t>bagi</a:t>
            </a:r>
            <a:r>
              <a:rPr lang="en-MY" sz="2000" dirty="0" smtClean="0"/>
              <a:t> </a:t>
            </a:r>
            <a:r>
              <a:rPr lang="en-MY" sz="2000" dirty="0" err="1" smtClean="0"/>
              <a:t>nombor</a:t>
            </a:r>
            <a:r>
              <a:rPr lang="en-MY" sz="2000" dirty="0" smtClean="0"/>
              <a:t> binary </a:t>
            </a:r>
            <a:r>
              <a:rPr lang="en-MY" sz="2000" dirty="0" err="1" smtClean="0"/>
              <a:t>berikut</a:t>
            </a:r>
            <a:r>
              <a:rPr lang="en-MY" sz="2000" dirty="0" smtClean="0"/>
              <a:t>.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(a)  101 </a:t>
            </a:r>
            <a:r>
              <a:rPr lang="en-MY" sz="2000" dirty="0" smtClean="0"/>
              <a:t>+ 111 (b</a:t>
            </a:r>
            <a:r>
              <a:rPr lang="en-MY" sz="2000" dirty="0"/>
              <a:t>) </a:t>
            </a:r>
            <a:r>
              <a:rPr lang="en-MY" sz="2000" dirty="0" smtClean="0"/>
              <a:t>1000 </a:t>
            </a:r>
            <a:r>
              <a:rPr lang="en-MY" sz="2000" dirty="0"/>
              <a:t>+ </a:t>
            </a:r>
            <a:r>
              <a:rPr lang="en-MY" sz="2000" dirty="0" smtClean="0"/>
              <a:t>1 </a:t>
            </a:r>
            <a:r>
              <a:rPr lang="en-MY" sz="2000" dirty="0"/>
              <a:t>   (c) 1000 + </a:t>
            </a:r>
            <a:r>
              <a:rPr lang="en-MY" sz="2000" dirty="0" smtClean="0"/>
              <a:t>1001 </a:t>
            </a:r>
            <a:r>
              <a:rPr lang="en-MY" sz="1000" dirty="0"/>
              <a:t> </a:t>
            </a:r>
            <a:r>
              <a:rPr lang="en-MY" sz="2000" dirty="0" smtClean="0"/>
              <a:t>  </a:t>
            </a:r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</a:t>
            </a:r>
            <a:r>
              <a:rPr lang="en-MY" sz="2000" b="1" dirty="0" smtClean="0"/>
              <a:t> 1 0 1 + 111 </a:t>
            </a:r>
            <a:r>
              <a:rPr lang="en-MY" sz="2000" dirty="0" smtClean="0"/>
              <a:t>= </a:t>
            </a: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</a:t>
            </a:r>
            <a:r>
              <a:rPr lang="en-MY" sz="2000" dirty="0"/>
              <a:t> </a:t>
            </a:r>
            <a:r>
              <a:rPr lang="en-MY" sz="2000" b="1" dirty="0" smtClean="0"/>
              <a:t>1 0 0 0 </a:t>
            </a:r>
            <a:r>
              <a:rPr lang="en-MY" sz="2000" b="1" dirty="0"/>
              <a:t>+ 1 </a:t>
            </a:r>
            <a:r>
              <a:rPr lang="en-MY" sz="2000" dirty="0"/>
              <a:t>= </a:t>
            </a:r>
            <a:endParaRPr lang="en-MY" sz="2000" dirty="0" smtClean="0"/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(c)  1 0 0 0 + 1 </a:t>
            </a:r>
            <a:r>
              <a:rPr lang="en-MY" sz="2000" b="1" dirty="0" smtClean="0"/>
              <a:t>0 0 1 </a:t>
            </a:r>
            <a:r>
              <a:rPr lang="en-MY" sz="2000" dirty="0" smtClean="0"/>
              <a:t>= </a:t>
            </a:r>
          </a:p>
          <a:p>
            <a:endParaRPr lang="en-MY" sz="2000" b="1" dirty="0"/>
          </a:p>
        </p:txBody>
      </p:sp>
      <p:sp>
        <p:nvSpPr>
          <p:cNvPr id="13" name="object 5"/>
          <p:cNvSpPr txBox="1"/>
          <p:nvPr/>
        </p:nvSpPr>
        <p:spPr>
          <a:xfrm>
            <a:off x="3229708" y="4334867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1 0 0 1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3229708" y="3722658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1 1 0 0</a:t>
            </a:r>
            <a:endParaRPr sz="1150" b="1" dirty="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3783623" y="4990023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1 0 0 0 1</a:t>
            </a:r>
            <a:endParaRPr sz="1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8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81370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4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4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4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4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4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4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4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400" b="1" spc="-1" dirty="0" smtClean="0">
                <a:solidFill>
                  <a:srgbClr val="006666"/>
                </a:solidFill>
                <a:latin typeface="Arial"/>
                <a:cs typeface="Arial"/>
              </a:rPr>
              <a:t> Octal</a:t>
            </a:r>
          </a:p>
          <a:p>
            <a:pPr marL="12700">
              <a:lnSpc>
                <a:spcPts val="3779"/>
              </a:lnSpc>
            </a:pPr>
            <a:r>
              <a:rPr lang="en-MY" sz="2400" b="1" i="1" dirty="0" smtClean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4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2400" b="1" i="1" dirty="0" smtClean="0">
                <a:solidFill>
                  <a:srgbClr val="006666"/>
                </a:solidFill>
                <a:latin typeface="Arial"/>
                <a:cs typeface="Arial"/>
              </a:rPr>
              <a:t> of Octal Number)</a:t>
            </a:r>
            <a:endParaRPr lang="en-MY" sz="24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Penambahan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Oktal</a:t>
            </a:r>
            <a:r>
              <a:rPr lang="en-MY" sz="2000" b="1" spc="2" dirty="0" smtClean="0">
                <a:solidFill>
                  <a:srgbClr val="FF0000"/>
                </a:solidFill>
                <a:latin typeface="Arial"/>
                <a:cs typeface="Arial"/>
              </a:rPr>
              <a:t>: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Tolak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seperti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biasa</a:t>
            </a:r>
            <a:r>
              <a:rPr lang="en-US" sz="2000" b="1" dirty="0" smtClean="0">
                <a:solidFill>
                  <a:srgbClr val="7030A0"/>
                </a:solidFill>
              </a:rPr>
              <a:t>. </a:t>
            </a:r>
            <a:r>
              <a:rPr lang="en-US" sz="2000" b="1" dirty="0" err="1" smtClean="0">
                <a:solidFill>
                  <a:srgbClr val="7030A0"/>
                </a:solidFill>
              </a:rPr>
              <a:t>Jika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nilai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adalah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kurang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dari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maka</a:t>
            </a:r>
            <a:r>
              <a:rPr lang="en-US" sz="2000" b="1" dirty="0" smtClean="0">
                <a:solidFill>
                  <a:srgbClr val="7030A0"/>
                </a:solidFill>
              </a:rPr>
              <a:t> 8 </a:t>
            </a:r>
            <a:r>
              <a:rPr lang="en-US" sz="2000" b="1" dirty="0" err="1" smtClean="0">
                <a:solidFill>
                  <a:srgbClr val="7030A0"/>
                </a:solidFill>
              </a:rPr>
              <a:t>maka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pinjam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dari</a:t>
            </a:r>
            <a:r>
              <a:rPr lang="en-US" sz="2000" b="1" dirty="0" smtClean="0">
                <a:solidFill>
                  <a:srgbClr val="7030A0"/>
                </a:solidFill>
              </a:rPr>
              <a:t> .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Baki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tersebut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akan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ditulis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sebagai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jawapan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pembawanya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adalah</a:t>
            </a:r>
            <a:r>
              <a:rPr lang="en-US" sz="2000" b="1" dirty="0" smtClean="0">
                <a:solidFill>
                  <a:srgbClr val="7030A0"/>
                </a:solidFill>
              </a:rPr>
              <a:t> 1.</a:t>
            </a:r>
            <a:endParaRPr lang="en-US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: 77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8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+ 65</a:t>
            </a:r>
            <a:r>
              <a:rPr lang="en-MY" sz="2800" b="1" spc="-123" baseline="-10352" dirty="0">
                <a:solidFill>
                  <a:srgbClr val="00B0F0"/>
                </a:solidFill>
                <a:latin typeface="Arial"/>
                <a:cs typeface="Arial"/>
              </a:rPr>
              <a:t>8</a:t>
            </a:r>
            <a:endParaRPr lang="en-MY" sz="2800" b="1" spc="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 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7     7     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iaitu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7 + 5 = 12 – 8 = 4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bawa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+     6     5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    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iaitu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1 + 7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+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6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=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14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– 8 =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6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bawa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1</a:t>
            </a:r>
            <a:endParaRPr lang="en-MY" sz="2800" b="1" u="sng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  1    6    4</a:t>
            </a:r>
            <a:r>
              <a:rPr lang="en-MY" sz="2800" b="1" spc="-123" baseline="-10352" dirty="0">
                <a:solidFill>
                  <a:srgbClr val="0070C0"/>
                </a:solidFill>
                <a:latin typeface="Arial"/>
                <a:cs typeface="Arial"/>
              </a:rPr>
              <a:t>8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632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83656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400" b="1" spc="-1" dirty="0" err="1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4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400" b="1" spc="-1" dirty="0" err="1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4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400" b="1" spc="-1" dirty="0" err="1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4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400" b="1" spc="-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4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4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Oktal</a:t>
            </a:r>
            <a:endParaRPr lang="en-MY" sz="24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2400" b="1" i="1" dirty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400" b="1" i="1" dirty="0" smtClean="0">
                <a:solidFill>
                  <a:srgbClr val="006666"/>
                </a:solidFill>
                <a:latin typeface="Arial"/>
                <a:cs typeface="Arial"/>
              </a:rPr>
              <a:t>Subtraction </a:t>
            </a:r>
            <a:r>
              <a:rPr lang="en-MY" sz="2400" b="1" i="1" dirty="0">
                <a:solidFill>
                  <a:srgbClr val="006666"/>
                </a:solidFill>
                <a:latin typeface="Arial"/>
                <a:cs typeface="Arial"/>
              </a:rPr>
              <a:t>of </a:t>
            </a:r>
            <a:r>
              <a:rPr lang="en-MY" sz="2400" b="1" i="1" dirty="0" smtClean="0">
                <a:solidFill>
                  <a:srgbClr val="006666"/>
                </a:solidFill>
                <a:latin typeface="Arial"/>
                <a:cs typeface="Arial"/>
              </a:rPr>
              <a:t>Octal </a:t>
            </a:r>
            <a:r>
              <a:rPr lang="en-MY" sz="2400" b="1" i="1" dirty="0">
                <a:solidFill>
                  <a:srgbClr val="006666"/>
                </a:solidFill>
                <a:latin typeface="Arial"/>
                <a:cs typeface="Arial"/>
              </a:rPr>
              <a:t>Number)</a:t>
            </a:r>
            <a:endParaRPr lang="en-MY" sz="2400" i="1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7235228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Penolakan</a:t>
            </a:r>
            <a:r>
              <a:rPr lang="en-MY" sz="2000" b="1" u="sng" spc="2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Oktal</a:t>
            </a:r>
            <a:r>
              <a:rPr lang="en-MY" sz="2000" b="1" spc="2" dirty="0" smtClean="0">
                <a:solidFill>
                  <a:srgbClr val="00B050"/>
                </a:solidFill>
                <a:latin typeface="Arial"/>
                <a:cs typeface="Arial"/>
              </a:rPr>
              <a:t>: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>
                <a:solidFill>
                  <a:srgbClr val="C00000"/>
                </a:solidFill>
              </a:rPr>
              <a:t>Apabila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menolak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nombor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oktal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sebarang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nombor</a:t>
            </a:r>
            <a:r>
              <a:rPr lang="en-US" sz="2000" b="1" dirty="0" smtClean="0">
                <a:solidFill>
                  <a:srgbClr val="C00000"/>
                </a:solidFill>
              </a:rPr>
              <a:t> yang </a:t>
            </a:r>
            <a:r>
              <a:rPr lang="en-US" sz="2000" b="1" dirty="0" err="1" smtClean="0">
                <a:solidFill>
                  <a:srgbClr val="C00000"/>
                </a:solidFill>
              </a:rPr>
              <a:t>kurang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daripada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nombor</a:t>
            </a:r>
            <a:r>
              <a:rPr lang="en-US" sz="2000" b="1" dirty="0" smtClean="0">
                <a:solidFill>
                  <a:srgbClr val="C00000"/>
                </a:solidFill>
              </a:rPr>
              <a:t> yang </a:t>
            </a:r>
            <a:r>
              <a:rPr lang="en-US" sz="2000" b="1" dirty="0" err="1" smtClean="0">
                <a:solidFill>
                  <a:srgbClr val="C00000"/>
                </a:solidFill>
              </a:rPr>
              <a:t>hendak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ditolak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perlu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dipinjam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dari</a:t>
            </a:r>
            <a:r>
              <a:rPr lang="en-US" sz="2000" b="1" dirty="0" smtClean="0">
                <a:solidFill>
                  <a:srgbClr val="C00000"/>
                </a:solidFill>
              </a:rPr>
              <a:t> digit </a:t>
            </a:r>
            <a:r>
              <a:rPr lang="en-US" sz="2000" b="1" dirty="0" err="1" smtClean="0">
                <a:solidFill>
                  <a:srgbClr val="C00000"/>
                </a:solidFill>
              </a:rPr>
              <a:t>pada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tertib</a:t>
            </a:r>
            <a:r>
              <a:rPr lang="en-US" sz="2000" b="1" dirty="0" smtClean="0">
                <a:solidFill>
                  <a:srgbClr val="C00000"/>
                </a:solidFill>
              </a:rPr>
              <a:t> yang </a:t>
            </a:r>
            <a:r>
              <a:rPr lang="en-US" sz="2000" b="1" dirty="0" err="1" smtClean="0">
                <a:solidFill>
                  <a:srgbClr val="C00000"/>
                </a:solidFill>
              </a:rPr>
              <a:t>lebih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besar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>
                <a:solidFill>
                  <a:srgbClr val="FF000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>
                <a:solidFill>
                  <a:srgbClr val="00B0F0"/>
                </a:solidFill>
                <a:latin typeface="Arial"/>
                <a:cs typeface="Arial"/>
              </a:rPr>
              <a:t>     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3   7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-     2   5 </a:t>
            </a:r>
            <a:endParaRPr lang="en-MY" sz="2800" b="1" u="sng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>
                <a:solidFill>
                  <a:srgbClr val="0070C0"/>
                </a:solidFill>
                <a:latin typeface="Arial"/>
                <a:cs typeface="Arial"/>
              </a:rPr>
              <a:t>  </a:t>
            </a: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    1   2</a:t>
            </a:r>
            <a:r>
              <a:rPr lang="en-MY" sz="20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8</a:t>
            </a:r>
            <a:endParaRPr lang="en-MY" sz="20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9165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PENAMBAHAN NOMBOR OKTAL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(ADDITION OF OCTAL)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Rectangle 3"/>
          <p:cNvSpPr/>
          <p:nvPr/>
        </p:nvSpPr>
        <p:spPr>
          <a:xfrm>
            <a:off x="787400" y="2407619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 err="1">
                <a:solidFill>
                  <a:prstClr val="black"/>
                </a:solidFill>
              </a:rPr>
              <a:t>Contoh</a:t>
            </a:r>
            <a:r>
              <a:rPr lang="en-MY" sz="2000" b="1" dirty="0">
                <a:solidFill>
                  <a:prstClr val="black"/>
                </a:solidFill>
              </a:rPr>
              <a:t> </a:t>
            </a:r>
            <a:r>
              <a:rPr lang="en-MY" sz="2000" b="1" dirty="0" smtClean="0">
                <a:solidFill>
                  <a:prstClr val="black"/>
                </a:solidFill>
              </a:rPr>
              <a:t>1:</a:t>
            </a:r>
            <a:endParaRPr lang="en-MY" dirty="0"/>
          </a:p>
        </p:txBody>
      </p:sp>
      <p:sp>
        <p:nvSpPr>
          <p:cNvPr id="12" name="object 27"/>
          <p:cNvSpPr txBox="1"/>
          <p:nvPr/>
        </p:nvSpPr>
        <p:spPr>
          <a:xfrm>
            <a:off x="1029970" y="280772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564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8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+ 777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8: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800" b="1" spc="-123" baseline="-1035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11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– 8 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bawa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 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= 14 –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8 = 6 </a:t>
            </a:r>
            <a:r>
              <a:rPr lang="en-MY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bawa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 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5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+ 7 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13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– 8 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5 </a:t>
            </a: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bawa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800" b="1" spc="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5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6   4     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+    7    7   7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1   5    6   3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8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043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PENOLAKAN NOMBOR OKTAL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(SUBTRACTION OF OCTAL)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Rectangle 3"/>
          <p:cNvSpPr/>
          <p:nvPr/>
        </p:nvSpPr>
        <p:spPr>
          <a:xfrm>
            <a:off x="787400" y="2407619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 err="1">
                <a:solidFill>
                  <a:prstClr val="black"/>
                </a:solidFill>
              </a:rPr>
              <a:t>Contoh</a:t>
            </a:r>
            <a:r>
              <a:rPr lang="en-MY" sz="2000" b="1" dirty="0">
                <a:solidFill>
                  <a:prstClr val="black"/>
                </a:solidFill>
              </a:rPr>
              <a:t> </a:t>
            </a:r>
            <a:r>
              <a:rPr lang="en-MY" sz="2000" b="1" dirty="0" smtClean="0">
                <a:solidFill>
                  <a:prstClr val="black"/>
                </a:solidFill>
              </a:rPr>
              <a:t>1:</a:t>
            </a:r>
            <a:endParaRPr lang="en-MY" dirty="0"/>
          </a:p>
        </p:txBody>
      </p:sp>
      <p:sp>
        <p:nvSpPr>
          <p:cNvPr id="12" name="object 27"/>
          <p:cNvSpPr txBox="1"/>
          <p:nvPr/>
        </p:nvSpPr>
        <p:spPr>
          <a:xfrm>
            <a:off x="1029970" y="280772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621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8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- 267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8: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1 - 7 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MY" sz="2400" b="1" dirty="0" err="1" smtClean="0">
                <a:solidFill>
                  <a:srgbClr val="FF0000"/>
                </a:solidFill>
                <a:latin typeface="Arial"/>
                <a:cs typeface="Arial"/>
              </a:rPr>
              <a:t>tidak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400" b="1" dirty="0" err="1" smtClean="0">
                <a:solidFill>
                  <a:srgbClr val="FF0000"/>
                </a:solidFill>
                <a:latin typeface="Arial"/>
                <a:cs typeface="Arial"/>
              </a:rPr>
              <a:t>boleh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400" b="1" dirty="0" err="1" smtClean="0">
                <a:solidFill>
                  <a:srgbClr val="FF0000"/>
                </a:solidFill>
                <a:latin typeface="Arial"/>
                <a:cs typeface="Arial"/>
              </a:rPr>
              <a:t>maka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400" b="1" dirty="0" err="1" smtClean="0">
                <a:solidFill>
                  <a:srgbClr val="FF0000"/>
                </a:solidFill>
                <a:latin typeface="Arial"/>
                <a:cs typeface="Arial"/>
              </a:rPr>
              <a:t>pinjam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 digit </a:t>
            </a:r>
            <a:r>
              <a:rPr lang="en-MY" sz="2400" b="1" dirty="0" err="1" smtClean="0">
                <a:solidFill>
                  <a:srgbClr val="FF0000"/>
                </a:solidFill>
                <a:latin typeface="Arial"/>
                <a:cs typeface="Arial"/>
              </a:rPr>
              <a:t>sebelah</a:t>
            </a:r>
            <a:endParaRPr lang="en-MY" sz="2400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(1+8) - 7 = 9 - 7 =2</a:t>
            </a:r>
            <a:endParaRPr lang="en-MY" sz="24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 1 - 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MY" sz="2400" b="1" dirty="0" err="1">
                <a:solidFill>
                  <a:srgbClr val="FF0000"/>
                </a:solidFill>
                <a:latin typeface="Arial"/>
                <a:cs typeface="Arial"/>
              </a:rPr>
              <a:t>tidak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400" b="1" dirty="0" err="1">
                <a:solidFill>
                  <a:srgbClr val="FF0000"/>
                </a:solidFill>
                <a:latin typeface="Arial"/>
                <a:cs typeface="Arial"/>
              </a:rPr>
              <a:t>boleh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400" b="1" dirty="0" err="1">
                <a:solidFill>
                  <a:srgbClr val="FF0000"/>
                </a:solidFill>
                <a:latin typeface="Arial"/>
                <a:cs typeface="Arial"/>
              </a:rPr>
              <a:t>maka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400" b="1" dirty="0" err="1">
                <a:solidFill>
                  <a:srgbClr val="FF0000"/>
                </a:solidFill>
                <a:latin typeface="Arial"/>
                <a:cs typeface="Arial"/>
              </a:rPr>
              <a:t>pinjam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 digit </a:t>
            </a:r>
            <a:r>
              <a:rPr lang="en-MY" sz="2400" b="1" dirty="0" err="1" smtClean="0">
                <a:solidFill>
                  <a:srgbClr val="FF0000"/>
                </a:solidFill>
                <a:latin typeface="Arial"/>
                <a:cs typeface="Arial"/>
              </a:rPr>
              <a:t>sebelah</a:t>
            </a:r>
            <a:endParaRPr lang="en-MY" sz="24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1+8) 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= 9 – 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6 = 3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4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5 – 2 </a:t>
            </a:r>
            <a:r>
              <a:rPr lang="en-MY" sz="24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lang="en-MY" sz="2400" b="1" spc="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6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2  1 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>
                <a:solidFill>
                  <a:srgbClr val="0070C0"/>
                </a:solidFill>
                <a:latin typeface="Arial"/>
                <a:cs typeface="Arial"/>
              </a:rPr>
              <a:t>-     2   6  7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>
                <a:solidFill>
                  <a:srgbClr val="0070C0"/>
                </a:solidFill>
                <a:latin typeface="Arial"/>
                <a:cs typeface="Arial"/>
              </a:rPr>
              <a:t>      3   3  2</a:t>
            </a:r>
            <a:r>
              <a:rPr lang="en-MY" sz="2000" b="1" spc="-123" baseline="-10352" dirty="0">
                <a:solidFill>
                  <a:srgbClr val="0070C0"/>
                </a:solidFill>
                <a:latin typeface="Arial"/>
                <a:cs typeface="Arial"/>
              </a:rPr>
              <a:t>8</a:t>
            </a:r>
            <a:endParaRPr sz="2000" b="1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41604" y="5257800"/>
            <a:ext cx="215132" cy="3048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58502" y="5257800"/>
            <a:ext cx="215132" cy="3048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21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81370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Heksa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ts val="3779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of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Hexa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Number)</a:t>
            </a:r>
            <a:endParaRPr lang="en-MY" sz="28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Penambahan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Heksadesimal</a:t>
            </a:r>
            <a:endParaRPr lang="en-MY" sz="2000" b="1" spc="2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Tambah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seperti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biasa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mengikut</a:t>
            </a:r>
            <a:r>
              <a:rPr lang="en-US" sz="2000" b="1" dirty="0" smtClean="0">
                <a:solidFill>
                  <a:srgbClr val="7030A0"/>
                </a:solidFill>
              </a:rPr>
              <a:t> format </a:t>
            </a:r>
            <a:r>
              <a:rPr lang="en-US" sz="2000" b="1" dirty="0" err="1" smtClean="0">
                <a:solidFill>
                  <a:srgbClr val="7030A0"/>
                </a:solidFill>
              </a:rPr>
              <a:t>desimal</a:t>
            </a:r>
            <a:r>
              <a:rPr lang="en-US" sz="2000" b="1" dirty="0" smtClean="0">
                <a:solidFill>
                  <a:srgbClr val="7030A0"/>
                </a:solidFill>
              </a:rPr>
              <a:t>.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Jika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nilai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lebih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dari</a:t>
            </a:r>
            <a:r>
              <a:rPr lang="en-US" sz="2000" b="1" dirty="0" smtClean="0">
                <a:solidFill>
                  <a:srgbClr val="7030A0"/>
                </a:solidFill>
              </a:rPr>
              <a:t> 16 </a:t>
            </a:r>
            <a:r>
              <a:rPr lang="en-US" sz="2000" b="1" dirty="0" err="1" smtClean="0">
                <a:solidFill>
                  <a:srgbClr val="7030A0"/>
                </a:solidFill>
              </a:rPr>
              <a:t>maka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tolak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nombor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itu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dengan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16 </a:t>
            </a:r>
            <a:r>
              <a:rPr lang="en-US" sz="2000" b="1" dirty="0" err="1" smtClean="0">
                <a:solidFill>
                  <a:srgbClr val="7030A0"/>
                </a:solidFill>
              </a:rPr>
              <a:t>kerana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nombor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adalah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asas</a:t>
            </a:r>
            <a:r>
              <a:rPr lang="en-US" sz="2000" b="1" dirty="0" smtClean="0">
                <a:solidFill>
                  <a:srgbClr val="7030A0"/>
                </a:solidFill>
              </a:rPr>
              <a:t> 16.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Baki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tersebut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akan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ditulis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pembawa</a:t>
            </a:r>
            <a:r>
              <a:rPr lang="en-US" sz="2000" b="1" dirty="0" smtClean="0">
                <a:solidFill>
                  <a:srgbClr val="7030A0"/>
                </a:solidFill>
              </a:rPr>
              <a:t> 1.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Jawapan</a:t>
            </a:r>
            <a:r>
              <a:rPr lang="en-US" sz="2000" b="1" dirty="0" smtClean="0">
                <a:solidFill>
                  <a:srgbClr val="7030A0"/>
                </a:solidFill>
              </a:rPr>
              <a:t> 10 – 15 </a:t>
            </a:r>
            <a:r>
              <a:rPr lang="en-US" sz="2000" b="1" dirty="0" err="1" smtClean="0">
                <a:solidFill>
                  <a:srgbClr val="7030A0"/>
                </a:solidFill>
              </a:rPr>
              <a:t>ditulis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dalam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abjad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seperti</a:t>
            </a:r>
            <a:r>
              <a:rPr lang="en-US" sz="2000" b="1" dirty="0" smtClean="0">
                <a:solidFill>
                  <a:srgbClr val="7030A0"/>
                </a:solidFill>
              </a:rPr>
              <a:t> 10 = A</a:t>
            </a:r>
            <a:endParaRPr lang="en-US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: 37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16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+ 8F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16</a:t>
            </a:r>
            <a:endParaRPr lang="en-MY" sz="2800" b="1" spc="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3     7     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iaitu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7 + 5 = 22 – 16 = 6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bawa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+     8     F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    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iaitu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1 + 3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+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8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=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12 (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tulis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C)</a:t>
            </a:r>
            <a:endParaRPr lang="en-MY" sz="2800" b="1" u="sng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       C    6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16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73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4419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Decimal 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(Decimal Number)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3152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 smtClean="0"/>
              <a:t>Contoh</a:t>
            </a:r>
            <a:r>
              <a:rPr lang="en-MY" sz="2000" b="1" dirty="0" smtClean="0"/>
              <a:t>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 smtClean="0"/>
              <a:t>Kirakan</a:t>
            </a:r>
            <a:r>
              <a:rPr lang="en-MY" sz="2000" dirty="0" smtClean="0"/>
              <a:t> </a:t>
            </a:r>
            <a:r>
              <a:rPr lang="en-MY" sz="2000" dirty="0" err="1" smtClean="0"/>
              <a:t>nilai</a:t>
            </a:r>
            <a:r>
              <a:rPr lang="en-MY" sz="2000" dirty="0" smtClean="0"/>
              <a:t> digit yang </a:t>
            </a:r>
            <a:r>
              <a:rPr lang="en-MY" sz="2000" dirty="0" err="1" smtClean="0"/>
              <a:t>bergaris</a:t>
            </a:r>
            <a:r>
              <a:rPr lang="en-MY" sz="2000" dirty="0" smtClean="0"/>
              <a:t> </a:t>
            </a:r>
            <a:r>
              <a:rPr lang="en-MY" sz="2000" dirty="0" err="1" smtClean="0"/>
              <a:t>bagi</a:t>
            </a:r>
            <a:r>
              <a:rPr lang="en-MY" sz="2000" dirty="0" smtClean="0"/>
              <a:t> </a:t>
            </a:r>
            <a:r>
              <a:rPr lang="en-MY" sz="2000" dirty="0" err="1" smtClean="0"/>
              <a:t>nombor</a:t>
            </a:r>
            <a:r>
              <a:rPr lang="en-MY" sz="2000" dirty="0" smtClean="0"/>
              <a:t> </a:t>
            </a:r>
            <a:r>
              <a:rPr lang="en-MY" sz="2000" dirty="0" err="1" smtClean="0"/>
              <a:t>berikut</a:t>
            </a:r>
            <a:r>
              <a:rPr lang="en-MY" sz="2000" dirty="0" smtClean="0"/>
              <a:t>.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(a)  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MY" sz="2000" dirty="0" smtClean="0"/>
              <a:t>456</a:t>
            </a:r>
            <a:r>
              <a:rPr lang="en-MY" sz="2000" dirty="0"/>
              <a:t>    (b) </a:t>
            </a:r>
            <a:r>
              <a:rPr lang="en-MY" sz="2000" dirty="0" smtClean="0"/>
              <a:t>20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MY" sz="2000" dirty="0" smtClean="0"/>
              <a:t>80</a:t>
            </a:r>
            <a:r>
              <a:rPr lang="en-MY" sz="2000" dirty="0"/>
              <a:t>    (c) 11</a:t>
            </a:r>
            <a:r>
              <a:rPr lang="en-MY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MY" sz="2000" dirty="0"/>
              <a:t>1 </a:t>
            </a:r>
            <a:r>
              <a:rPr lang="en-MY" sz="2000" dirty="0" smtClean="0"/>
              <a:t>   (d) 6000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MY" sz="2000" dirty="0"/>
              <a:t>    </a:t>
            </a:r>
            <a:r>
              <a:rPr lang="en-MY" sz="2000" dirty="0" smtClean="0"/>
              <a:t>(e) 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MY" sz="2000" dirty="0" smtClean="0"/>
              <a:t>0702  </a:t>
            </a:r>
            <a:endParaRPr lang="en-MY" sz="2000" dirty="0"/>
          </a:p>
          <a:p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</a:t>
            </a:r>
            <a:r>
              <a:rPr lang="en-MY" sz="2000" b="1" dirty="0" err="1" smtClean="0"/>
              <a:t>Nilai</a:t>
            </a:r>
            <a:r>
              <a:rPr lang="en-MY" sz="2000" b="1" dirty="0" smtClean="0"/>
              <a:t> digit 3 </a:t>
            </a:r>
            <a:r>
              <a:rPr lang="en-MY" sz="2000" dirty="0" smtClean="0"/>
              <a:t>= 3 x 1000</a:t>
            </a:r>
            <a:r>
              <a:rPr lang="en-MY" sz="2000" dirty="0"/>
              <a:t> = </a:t>
            </a:r>
            <a:r>
              <a:rPr lang="en-MY" sz="2000" b="1" dirty="0" smtClean="0">
                <a:solidFill>
                  <a:srgbClr val="0070C0"/>
                </a:solidFill>
              </a:rPr>
              <a:t>3000</a:t>
            </a:r>
            <a:endParaRPr lang="en-MY" sz="2000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b="1" dirty="0" smtClean="0"/>
              <a:t>7 </a:t>
            </a:r>
            <a:r>
              <a:rPr lang="en-MY" sz="2000" dirty="0"/>
              <a:t>= </a:t>
            </a:r>
            <a:r>
              <a:rPr lang="en-MY" sz="2000" dirty="0" smtClean="0"/>
              <a:t>7 </a:t>
            </a:r>
            <a:r>
              <a:rPr lang="en-MY" sz="2000" dirty="0"/>
              <a:t>x </a:t>
            </a:r>
            <a:r>
              <a:rPr lang="en-MY" sz="2000" dirty="0" smtClean="0"/>
              <a:t>100</a:t>
            </a:r>
            <a:r>
              <a:rPr lang="en-MY" sz="2000" dirty="0"/>
              <a:t> = </a:t>
            </a:r>
            <a:r>
              <a:rPr lang="en-MY" sz="2000" b="1" dirty="0" smtClean="0">
                <a:solidFill>
                  <a:srgbClr val="0070C0"/>
                </a:solidFill>
              </a:rPr>
              <a:t>700</a:t>
            </a:r>
            <a:endParaRPr lang="en-MY" sz="2000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(c)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b="1" dirty="0" smtClean="0"/>
              <a:t>1 </a:t>
            </a:r>
            <a:r>
              <a:rPr lang="en-MY" sz="2000" dirty="0"/>
              <a:t>= </a:t>
            </a:r>
            <a:r>
              <a:rPr lang="en-MY" sz="2000" dirty="0" smtClean="0"/>
              <a:t>1 </a:t>
            </a:r>
            <a:r>
              <a:rPr lang="en-MY" sz="2000" dirty="0"/>
              <a:t>x </a:t>
            </a:r>
            <a:r>
              <a:rPr lang="en-MY" sz="2000" dirty="0" smtClean="0"/>
              <a:t>10</a:t>
            </a:r>
            <a:r>
              <a:rPr lang="en-MY" sz="2000" dirty="0"/>
              <a:t> = </a:t>
            </a:r>
            <a:r>
              <a:rPr lang="en-MY" sz="2000" b="1" dirty="0" smtClean="0">
                <a:solidFill>
                  <a:srgbClr val="0070C0"/>
                </a:solidFill>
              </a:rPr>
              <a:t>10</a:t>
            </a:r>
          </a:p>
          <a:p>
            <a:endParaRPr lang="en-MY" sz="2000" b="1" dirty="0"/>
          </a:p>
          <a:p>
            <a:r>
              <a:rPr lang="en-MY" sz="2000" b="1" dirty="0" smtClean="0"/>
              <a:t>(d)</a:t>
            </a:r>
            <a:r>
              <a:rPr lang="en-MY" sz="2000" b="1" dirty="0"/>
              <a:t>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b="1" dirty="0" smtClean="0"/>
              <a:t>7 </a:t>
            </a:r>
            <a:r>
              <a:rPr lang="en-MY" sz="2000" dirty="0"/>
              <a:t>= </a:t>
            </a:r>
            <a:r>
              <a:rPr lang="en-MY" sz="2000" dirty="0" smtClean="0"/>
              <a:t>7 </a:t>
            </a:r>
            <a:r>
              <a:rPr lang="en-MY" sz="2000" dirty="0"/>
              <a:t>x </a:t>
            </a:r>
            <a:r>
              <a:rPr lang="en-MY" sz="2000" dirty="0" smtClean="0"/>
              <a:t>1=</a:t>
            </a:r>
            <a:r>
              <a:rPr lang="en-MY" sz="2000" dirty="0"/>
              <a:t> </a:t>
            </a:r>
            <a:r>
              <a:rPr lang="en-MY" sz="2000" b="1" dirty="0" smtClean="0">
                <a:solidFill>
                  <a:srgbClr val="0070C0"/>
                </a:solidFill>
              </a:rPr>
              <a:t>7</a:t>
            </a:r>
            <a:endParaRPr lang="en-MY" sz="2000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 smtClean="0"/>
              <a:t>(e)</a:t>
            </a:r>
            <a:r>
              <a:rPr lang="en-MY" sz="2000" b="1" dirty="0"/>
              <a:t>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b="1" dirty="0" smtClean="0"/>
              <a:t>7 </a:t>
            </a:r>
            <a:r>
              <a:rPr lang="en-MY" sz="2000" dirty="0"/>
              <a:t>= </a:t>
            </a:r>
            <a:r>
              <a:rPr lang="en-MY" sz="2000" dirty="0" smtClean="0"/>
              <a:t>7 </a:t>
            </a:r>
            <a:r>
              <a:rPr lang="en-MY" sz="2000" dirty="0"/>
              <a:t>x </a:t>
            </a:r>
            <a:r>
              <a:rPr lang="en-MY" sz="2000" dirty="0" smtClean="0"/>
              <a:t>10000</a:t>
            </a:r>
            <a:r>
              <a:rPr lang="en-MY" sz="2000" dirty="0"/>
              <a:t> = </a:t>
            </a:r>
            <a:r>
              <a:rPr lang="en-MY" sz="2000" b="1" dirty="0" smtClean="0">
                <a:solidFill>
                  <a:srgbClr val="0070C0"/>
                </a:solidFill>
              </a:rPr>
              <a:t>70000</a:t>
            </a:r>
            <a:endParaRPr lang="en-MY" sz="2000" dirty="0">
              <a:solidFill>
                <a:srgbClr val="0070C0"/>
              </a:solidFill>
            </a:endParaRP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6052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81370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>
                <a:solidFill>
                  <a:srgbClr val="006666"/>
                </a:solidFill>
                <a:latin typeface="Arial"/>
                <a:cs typeface="Arial"/>
              </a:rPr>
              <a:t>Heksa</a:t>
            </a:r>
            <a:r>
              <a:rPr lang="en-MY" sz="28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ts val="3779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of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Hexa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Number)</a:t>
            </a:r>
            <a:endParaRPr lang="en-MY" sz="28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Penolakan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Hexa</a:t>
            </a:r>
            <a:r>
              <a:rPr lang="en-MY" sz="2000" b="1" spc="2" dirty="0" smtClean="0">
                <a:solidFill>
                  <a:srgbClr val="FF0000"/>
                </a:solidFill>
                <a:latin typeface="Arial"/>
                <a:cs typeface="Arial"/>
              </a:rPr>
              <a:t>: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Tukar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nombor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heksadesimal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kepada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binari</a:t>
            </a:r>
            <a:r>
              <a:rPr lang="en-US" sz="2000" b="1" dirty="0" smtClean="0">
                <a:solidFill>
                  <a:srgbClr val="7030A0"/>
                </a:solidFill>
              </a:rPr>
              <a:t>.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US" sz="2000" b="1" dirty="0" err="1" smtClean="0">
                <a:solidFill>
                  <a:srgbClr val="7030A0"/>
                </a:solidFill>
              </a:rPr>
              <a:t>Lakukan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seperti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penolakan</a:t>
            </a:r>
            <a:r>
              <a:rPr lang="en-US" sz="2000" b="1" dirty="0" smtClean="0">
                <a:solidFill>
                  <a:srgbClr val="7030A0"/>
                </a:solidFill>
              </a:rPr>
              <a:t> binary </a:t>
            </a:r>
            <a:r>
              <a:rPr lang="en-US" sz="2000" b="1" dirty="0" err="1" smtClean="0">
                <a:solidFill>
                  <a:srgbClr val="7030A0"/>
                </a:solidFill>
              </a:rPr>
              <a:t>biasa</a:t>
            </a:r>
            <a:endParaRPr lang="en-US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: 11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16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– 54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16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 smtClean="0">
                <a:solidFill>
                  <a:srgbClr val="C00000"/>
                </a:solidFill>
                <a:latin typeface="Arial"/>
                <a:cs typeface="Arial"/>
              </a:rPr>
              <a:t>iaitu</a:t>
            </a:r>
            <a:r>
              <a:rPr lang="en-MY" sz="2800" b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800" b="1" dirty="0" err="1">
                <a:solidFill>
                  <a:srgbClr val="C00000"/>
                </a:solidFill>
                <a:latin typeface="Arial"/>
                <a:cs typeface="Arial"/>
              </a:rPr>
              <a:t>bagi</a:t>
            </a:r>
            <a:r>
              <a:rPr lang="en-MY" sz="2800" b="1" dirty="0">
                <a:solidFill>
                  <a:srgbClr val="C00000"/>
                </a:solidFill>
                <a:latin typeface="Arial"/>
                <a:cs typeface="Arial"/>
              </a:rPr>
              <a:t> -54: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FF – 54 = AB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800" b="1" dirty="0" err="1">
                <a:solidFill>
                  <a:srgbClr val="C00000"/>
                </a:solidFill>
                <a:latin typeface="Arial"/>
                <a:cs typeface="Arial"/>
              </a:rPr>
              <a:t>ditolak</a:t>
            </a:r>
            <a:r>
              <a:rPr lang="en-MY" sz="28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800" b="1" dirty="0" err="1">
                <a:solidFill>
                  <a:srgbClr val="C00000"/>
                </a:solidFill>
                <a:latin typeface="Arial"/>
                <a:cs typeface="Arial"/>
              </a:rPr>
              <a:t>tambah</a:t>
            </a:r>
            <a:r>
              <a:rPr lang="en-MY" sz="2800" b="1" dirty="0">
                <a:solidFill>
                  <a:srgbClr val="C00000"/>
                </a:solidFill>
                <a:latin typeface="Arial"/>
                <a:cs typeface="Arial"/>
              </a:rPr>
              <a:t> 1: </a:t>
            </a:r>
            <a:r>
              <a:rPr lang="en-MY" sz="2800" b="1" spc="-1" dirty="0">
                <a:solidFill>
                  <a:srgbClr val="006666"/>
                </a:solidFill>
                <a:latin typeface="Arial"/>
                <a:cs typeface="Arial"/>
              </a:rPr>
              <a:t>AB + 1 = AC </a:t>
            </a:r>
            <a:endParaRPr lang="en-MY" sz="2800" b="1" u="sng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spc="2" dirty="0" err="1" smtClean="0">
                <a:solidFill>
                  <a:srgbClr val="C00000"/>
                </a:solidFill>
                <a:latin typeface="Arial"/>
                <a:cs typeface="Arial"/>
              </a:rPr>
              <a:t>Jawapan</a:t>
            </a:r>
            <a:r>
              <a:rPr lang="en-MY" sz="2800" b="1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800" b="1" spc="2" dirty="0" err="1" smtClean="0">
                <a:solidFill>
                  <a:srgbClr val="C00000"/>
                </a:solidFill>
                <a:latin typeface="Arial"/>
                <a:cs typeface="Arial"/>
              </a:rPr>
              <a:t>ditambah</a:t>
            </a:r>
            <a:r>
              <a:rPr lang="en-MY" sz="2800" b="1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800" b="1" spc="2" dirty="0" err="1" smtClean="0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800" b="1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800" b="1" spc="2" dirty="0" err="1" smtClean="0">
                <a:solidFill>
                  <a:srgbClr val="C00000"/>
                </a:solidFill>
                <a:latin typeface="Arial"/>
                <a:cs typeface="Arial"/>
              </a:rPr>
              <a:t>positif</a:t>
            </a:r>
            <a:endParaRPr lang="en-MY" sz="2800" b="1" spc="2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1     1     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+     A     C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16</a:t>
            </a:r>
            <a:endParaRPr lang="en-MY" sz="28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u="sng" spc="2" dirty="0" smtClean="0">
                <a:solidFill>
                  <a:srgbClr val="0070C0"/>
                </a:solidFill>
                <a:latin typeface="Arial"/>
                <a:cs typeface="Arial"/>
              </a:rPr>
              <a:t>      </a:t>
            </a: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B     D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16</a:t>
            </a:r>
            <a:endParaRPr lang="en-MY" sz="28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spc="2" dirty="0" smtClean="0">
                <a:solidFill>
                  <a:srgbClr val="0070C0"/>
                </a:solidFill>
                <a:latin typeface="Arial"/>
                <a:cs typeface="Arial"/>
              </a:rPr>
              <a:t>            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8625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543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Latihan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Heksadesimal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ts val="3370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(Exercise for Operation of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Hexa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Number)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9248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 smtClean="0"/>
              <a:t>Latihan</a:t>
            </a:r>
            <a:r>
              <a:rPr lang="en-MY" sz="2000" b="1" dirty="0" smtClean="0"/>
              <a:t> 1 </a:t>
            </a:r>
            <a:r>
              <a:rPr lang="en-MY" sz="2000" b="1" dirty="0"/>
              <a:t>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 smtClean="0"/>
              <a:t>Tuliskan</a:t>
            </a:r>
            <a:r>
              <a:rPr lang="en-MY" sz="2000" dirty="0" smtClean="0"/>
              <a:t> </a:t>
            </a:r>
            <a:r>
              <a:rPr lang="en-MY" sz="2000" dirty="0" err="1" smtClean="0"/>
              <a:t>nilai</a:t>
            </a:r>
            <a:r>
              <a:rPr lang="en-MY" sz="2000" dirty="0" smtClean="0"/>
              <a:t> </a:t>
            </a:r>
            <a:r>
              <a:rPr lang="en-MY" sz="2000" dirty="0" err="1" smtClean="0"/>
              <a:t>penolakan</a:t>
            </a:r>
            <a:r>
              <a:rPr lang="en-MY" sz="2000" dirty="0" smtClean="0"/>
              <a:t> </a:t>
            </a:r>
            <a:r>
              <a:rPr lang="en-MY" sz="2000" dirty="0" err="1" smtClean="0"/>
              <a:t>bagi</a:t>
            </a:r>
            <a:r>
              <a:rPr lang="en-MY" sz="2000" dirty="0" smtClean="0"/>
              <a:t> </a:t>
            </a:r>
            <a:r>
              <a:rPr lang="en-MY" sz="2000" dirty="0" err="1" smtClean="0"/>
              <a:t>nombor</a:t>
            </a:r>
            <a:r>
              <a:rPr lang="en-MY" sz="2000" dirty="0" smtClean="0"/>
              <a:t> </a:t>
            </a:r>
            <a:r>
              <a:rPr lang="en-MY" sz="2000" dirty="0" err="1" smtClean="0"/>
              <a:t>heksadesimal</a:t>
            </a:r>
            <a:r>
              <a:rPr lang="en-MY" sz="2000" dirty="0" smtClean="0"/>
              <a:t> </a:t>
            </a:r>
            <a:r>
              <a:rPr lang="en-MY" sz="2000" dirty="0" err="1" smtClean="0"/>
              <a:t>berikut</a:t>
            </a:r>
            <a:r>
              <a:rPr lang="en-MY" sz="2000" dirty="0" smtClean="0"/>
              <a:t>.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(a)  </a:t>
            </a:r>
            <a:r>
              <a:rPr lang="en-MY" sz="2000" dirty="0" smtClean="0"/>
              <a:t>55 – 27 </a:t>
            </a:r>
            <a:r>
              <a:rPr lang="en-MY" sz="2000" dirty="0" smtClean="0">
                <a:solidFill>
                  <a:srgbClr val="FF0000"/>
                </a:solidFill>
              </a:rPr>
              <a:t>(b</a:t>
            </a:r>
            <a:r>
              <a:rPr lang="en-MY" sz="2000" dirty="0">
                <a:solidFill>
                  <a:srgbClr val="FF0000"/>
                </a:solidFill>
              </a:rPr>
              <a:t>) </a:t>
            </a:r>
            <a:r>
              <a:rPr lang="en-MY" sz="2000" dirty="0" smtClean="0">
                <a:solidFill>
                  <a:srgbClr val="FF0000"/>
                </a:solidFill>
              </a:rPr>
              <a:t>1000 </a:t>
            </a:r>
            <a:r>
              <a:rPr lang="en-MY" sz="2000" dirty="0">
                <a:solidFill>
                  <a:srgbClr val="FF0000"/>
                </a:solidFill>
              </a:rPr>
              <a:t>+ </a:t>
            </a:r>
            <a:r>
              <a:rPr lang="en-MY" sz="2000" dirty="0" smtClean="0">
                <a:solidFill>
                  <a:srgbClr val="FF0000"/>
                </a:solidFill>
              </a:rPr>
              <a:t>1 </a:t>
            </a:r>
            <a:r>
              <a:rPr lang="en-MY" sz="2000" dirty="0">
                <a:solidFill>
                  <a:srgbClr val="FF0000"/>
                </a:solidFill>
              </a:rPr>
              <a:t>   (c) 1000 + </a:t>
            </a:r>
            <a:r>
              <a:rPr lang="en-MY" sz="2000" dirty="0" smtClean="0">
                <a:solidFill>
                  <a:srgbClr val="FF0000"/>
                </a:solidFill>
              </a:rPr>
              <a:t>1001 </a:t>
            </a:r>
            <a:r>
              <a:rPr lang="en-MY" sz="1000" dirty="0">
                <a:solidFill>
                  <a:srgbClr val="FF0000"/>
                </a:solidFill>
              </a:rPr>
              <a:t> </a:t>
            </a:r>
            <a:r>
              <a:rPr lang="en-MY" sz="2000" dirty="0" smtClean="0"/>
              <a:t>  </a:t>
            </a:r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</a:t>
            </a:r>
            <a:r>
              <a:rPr lang="en-MY" sz="2000" b="1" dirty="0" smtClean="0"/>
              <a:t> 55 -  27 </a:t>
            </a:r>
            <a:r>
              <a:rPr lang="en-MY" sz="2000" dirty="0" smtClean="0"/>
              <a:t>= </a:t>
            </a:r>
          </a:p>
          <a:p>
            <a:r>
              <a:rPr lang="en-MY" sz="2000" b="1" dirty="0"/>
              <a:t> </a:t>
            </a:r>
            <a:endParaRPr lang="en-MY" sz="2000" dirty="0">
              <a:solidFill>
                <a:srgbClr val="FF0000"/>
              </a:solidFill>
            </a:endParaRPr>
          </a:p>
          <a:p>
            <a:r>
              <a:rPr lang="en-MY" sz="2000" b="1" dirty="0">
                <a:solidFill>
                  <a:srgbClr val="FF0000"/>
                </a:solidFill>
              </a:rPr>
              <a:t>(b) </a:t>
            </a:r>
            <a:r>
              <a:rPr lang="en-MY" sz="2000" dirty="0">
                <a:solidFill>
                  <a:srgbClr val="FF0000"/>
                </a:solidFill>
              </a:rPr>
              <a:t> </a:t>
            </a:r>
            <a:r>
              <a:rPr lang="en-MY" sz="2000" b="1" dirty="0" smtClean="0">
                <a:solidFill>
                  <a:srgbClr val="FF0000"/>
                </a:solidFill>
              </a:rPr>
              <a:t>1 0 0 0 </a:t>
            </a:r>
            <a:r>
              <a:rPr lang="en-MY" sz="2000" b="1" dirty="0">
                <a:solidFill>
                  <a:srgbClr val="FF0000"/>
                </a:solidFill>
              </a:rPr>
              <a:t>+ 1 </a:t>
            </a:r>
            <a:r>
              <a:rPr lang="en-MY" sz="2000" dirty="0">
                <a:solidFill>
                  <a:srgbClr val="FF0000"/>
                </a:solidFill>
              </a:rPr>
              <a:t>= </a:t>
            </a:r>
            <a:endParaRPr lang="en-MY" sz="2000" dirty="0" smtClean="0">
              <a:solidFill>
                <a:srgbClr val="FF0000"/>
              </a:solidFill>
            </a:endParaRPr>
          </a:p>
          <a:p>
            <a:r>
              <a:rPr lang="en-MY" sz="2000" b="1" dirty="0">
                <a:solidFill>
                  <a:srgbClr val="FF0000"/>
                </a:solidFill>
              </a:rPr>
              <a:t> </a:t>
            </a:r>
            <a:endParaRPr lang="en-MY" sz="2000" dirty="0">
              <a:solidFill>
                <a:srgbClr val="FF0000"/>
              </a:solidFill>
            </a:endParaRPr>
          </a:p>
          <a:p>
            <a:r>
              <a:rPr lang="en-MY" sz="2000" b="1" dirty="0">
                <a:solidFill>
                  <a:srgbClr val="FF0000"/>
                </a:solidFill>
              </a:rPr>
              <a:t>(c)  1 0 0 0 + 1 </a:t>
            </a:r>
            <a:r>
              <a:rPr lang="en-MY" sz="2000" b="1" dirty="0" smtClean="0">
                <a:solidFill>
                  <a:srgbClr val="FF0000"/>
                </a:solidFill>
              </a:rPr>
              <a:t>0 0 1 </a:t>
            </a:r>
            <a:r>
              <a:rPr lang="en-MY" sz="2000" dirty="0" smtClean="0">
                <a:solidFill>
                  <a:srgbClr val="FF0000"/>
                </a:solidFill>
              </a:rPr>
              <a:t>= </a:t>
            </a:r>
          </a:p>
          <a:p>
            <a:endParaRPr lang="en-MY" sz="2000" b="1" dirty="0"/>
          </a:p>
        </p:txBody>
      </p:sp>
      <p:sp>
        <p:nvSpPr>
          <p:cNvPr id="13" name="object 5"/>
          <p:cNvSpPr txBox="1"/>
          <p:nvPr/>
        </p:nvSpPr>
        <p:spPr>
          <a:xfrm>
            <a:off x="3229708" y="4334867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1 0 0 1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819400" y="3702846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2E</a:t>
            </a:r>
            <a:endParaRPr sz="1150" b="1" dirty="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3783623" y="4990023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1 0 0 0 1</a:t>
            </a:r>
            <a:endParaRPr sz="1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3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81370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Pelengkap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1</a:t>
            </a:r>
          </a:p>
          <a:p>
            <a:pPr marL="12700">
              <a:lnSpc>
                <a:spcPts val="3779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of Complement 1)</a:t>
            </a:r>
            <a:endParaRPr lang="en-MY" sz="28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Penambahan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Pelengkap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1</a:t>
            </a:r>
            <a:endParaRPr lang="en-MY" sz="2000" b="1" spc="2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: 37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16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+ 8F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16</a:t>
            </a:r>
            <a:endParaRPr lang="en-MY" sz="2800" b="1" spc="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3     7     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iaitu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7 + 5 = 22 – 16 = 6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bawa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+     8     F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     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iaitu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1 + 3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+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8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=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12 (</a:t>
            </a:r>
            <a:r>
              <a:rPr lang="en-MY" sz="2800" b="1" dirty="0" err="1" smtClean="0">
                <a:solidFill>
                  <a:srgbClr val="0070C0"/>
                </a:solidFill>
                <a:latin typeface="Arial"/>
                <a:cs typeface="Arial"/>
              </a:rPr>
              <a:t>tulis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C)</a:t>
            </a:r>
            <a:endParaRPr lang="en-MY" sz="2800" b="1" u="sng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       C    6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16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832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PENAMBAHAN NOMBOR HEKSA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(SUBTRACTION OF HEXA)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Rectangle 3"/>
          <p:cNvSpPr/>
          <p:nvPr/>
        </p:nvSpPr>
        <p:spPr>
          <a:xfrm>
            <a:off x="787400" y="2407619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 err="1">
                <a:solidFill>
                  <a:prstClr val="black"/>
                </a:solidFill>
              </a:rPr>
              <a:t>Contoh</a:t>
            </a:r>
            <a:r>
              <a:rPr lang="en-MY" sz="2000" b="1" dirty="0">
                <a:solidFill>
                  <a:prstClr val="black"/>
                </a:solidFill>
              </a:rPr>
              <a:t> </a:t>
            </a:r>
            <a:r>
              <a:rPr lang="en-MY" sz="2000" b="1" dirty="0" smtClean="0">
                <a:solidFill>
                  <a:prstClr val="black"/>
                </a:solidFill>
              </a:rPr>
              <a:t>1:</a:t>
            </a:r>
            <a:endParaRPr lang="en-MY" dirty="0"/>
          </a:p>
        </p:txBody>
      </p:sp>
      <p:sp>
        <p:nvSpPr>
          <p:cNvPr id="12" name="object 27"/>
          <p:cNvSpPr txBox="1"/>
          <p:nvPr/>
        </p:nvSpPr>
        <p:spPr>
          <a:xfrm>
            <a:off x="1029970" y="280772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ABC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16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+ 777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16: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800" b="1" spc="-123" baseline="-1035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12 + 7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19 – 16 = 3 </a:t>
            </a:r>
            <a:r>
              <a:rPr lang="en-MY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bawa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 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= 12 + 7 = 19 – 16 = 3 </a:t>
            </a: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bawa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1 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+ 7 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11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+ 7 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18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– 16 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bawa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800" b="1" spc="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A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B   C     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+    7    7    7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1   2    3    3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8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774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162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006666"/>
                </a:solidFill>
                <a:latin typeface="Arial"/>
                <a:cs typeface="Arial"/>
              </a:rPr>
              <a:t>PENAMBAHAN NOMBOR </a:t>
            </a:r>
            <a:r>
              <a:rPr lang="en-MY" sz="3000" b="1" spc="-5" dirty="0">
                <a:solidFill>
                  <a:srgbClr val="006666"/>
                </a:solidFill>
                <a:latin typeface="Arial"/>
                <a:cs typeface="Arial"/>
              </a:rPr>
              <a:t>HEKSA </a:t>
            </a:r>
            <a:r>
              <a:rPr lang="en-MY" sz="3000" b="1" i="1" spc="-5" dirty="0" smtClean="0">
                <a:solidFill>
                  <a:srgbClr val="006666"/>
                </a:solidFill>
                <a:latin typeface="Arial"/>
                <a:cs typeface="Arial"/>
              </a:rPr>
              <a:t>(SUBTRACTION OF </a:t>
            </a:r>
            <a:r>
              <a:rPr lang="en-MY" sz="3000" b="1" i="1" spc="-5" dirty="0">
                <a:solidFill>
                  <a:srgbClr val="006666"/>
                </a:solidFill>
                <a:latin typeface="Arial"/>
                <a:cs typeface="Arial"/>
              </a:rPr>
              <a:t>HEXA)</a:t>
            </a:r>
            <a:endParaRPr lang="en-MY" sz="30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Rectangle 3"/>
          <p:cNvSpPr/>
          <p:nvPr/>
        </p:nvSpPr>
        <p:spPr>
          <a:xfrm>
            <a:off x="787400" y="2407619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 err="1">
                <a:solidFill>
                  <a:prstClr val="black"/>
                </a:solidFill>
              </a:rPr>
              <a:t>Contoh</a:t>
            </a:r>
            <a:r>
              <a:rPr lang="en-MY" sz="2000" b="1" dirty="0">
                <a:solidFill>
                  <a:prstClr val="black"/>
                </a:solidFill>
              </a:rPr>
              <a:t> </a:t>
            </a:r>
            <a:r>
              <a:rPr lang="en-MY" sz="2000" b="1" dirty="0" smtClean="0">
                <a:solidFill>
                  <a:prstClr val="black"/>
                </a:solidFill>
              </a:rPr>
              <a:t>1:</a:t>
            </a:r>
            <a:endParaRPr lang="en-MY" dirty="0"/>
          </a:p>
        </p:txBody>
      </p:sp>
      <p:sp>
        <p:nvSpPr>
          <p:cNvPr id="12" name="object 27"/>
          <p:cNvSpPr txBox="1"/>
          <p:nvPr/>
        </p:nvSpPr>
        <p:spPr>
          <a:xfrm>
            <a:off x="1029970" y="280772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564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8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+ 777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8: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800" b="1" spc="-123" baseline="-1035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11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– 8 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bawa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 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= 14 –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8 = 6 </a:t>
            </a:r>
            <a:r>
              <a:rPr lang="en-MY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bawa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iaitu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 +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5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+ 7 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13 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– 8 = </a:t>
            </a:r>
            <a:r>
              <a:rPr lang="en-MY" sz="2800" b="1" dirty="0" smtClean="0">
                <a:solidFill>
                  <a:srgbClr val="FF0000"/>
                </a:solidFill>
                <a:latin typeface="Arial"/>
                <a:cs typeface="Arial"/>
              </a:rPr>
              <a:t>5 </a:t>
            </a:r>
            <a:r>
              <a:rPr lang="en-MY" sz="2800" b="1" dirty="0" err="1">
                <a:solidFill>
                  <a:srgbClr val="FF0000"/>
                </a:solidFill>
                <a:latin typeface="Arial"/>
                <a:cs typeface="Arial"/>
              </a:rPr>
              <a:t>bawa</a:t>
            </a:r>
            <a:r>
              <a:rPr lang="en-MY" sz="2800" b="1" dirty="0">
                <a:solidFill>
                  <a:srgbClr val="FF0000"/>
                </a:solidFill>
                <a:latin typeface="Arial"/>
                <a:cs typeface="Arial"/>
              </a:rPr>
              <a:t> 1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800" b="1" spc="2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5  </a:t>
            </a:r>
            <a:r>
              <a:rPr lang="en-MY" sz="280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6   4     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+    7    7   7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u="sng" dirty="0" smtClean="0">
                <a:solidFill>
                  <a:srgbClr val="0070C0"/>
                </a:solidFill>
                <a:latin typeface="Arial"/>
                <a:cs typeface="Arial"/>
              </a:rPr>
              <a:t>1   5    6   3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8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166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81370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Pelengkap</a:t>
            </a:r>
            <a:endParaRPr lang="en-MY" sz="2800" b="1" spc="-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of Complement)</a:t>
            </a:r>
            <a:endParaRPr lang="en-MY" sz="28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Kes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1: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Kedua-dua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positif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endParaRPr lang="en-MY" sz="2000" b="1" spc="2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: +12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10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MY" sz="2800" b="1" spc="2" dirty="0">
                <a:solidFill>
                  <a:srgbClr val="00B0F0"/>
                </a:solidFill>
                <a:latin typeface="Arial"/>
                <a:cs typeface="Arial"/>
              </a:rPr>
              <a:t>+ 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(14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10</a:t>
            </a: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MY" sz="2800" b="1" spc="2" dirty="0">
                <a:solidFill>
                  <a:srgbClr val="00B0F0"/>
                </a:solidFill>
                <a:latin typeface="Arial"/>
                <a:cs typeface="Arial"/>
              </a:rPr>
              <a:t>)</a:t>
            </a: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aseline="28987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MY" sz="2800" baseline="28987" dirty="0" smtClean="0">
                <a:solidFill>
                  <a:srgbClr val="00B0F0"/>
                </a:solidFill>
                <a:latin typeface="Arial"/>
                <a:cs typeface="Arial"/>
              </a:rPr>
              <a:t>  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+12 = + 0000 1100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+14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= + 0000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11010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800" baseline="28987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aseline="28987" dirty="0" smtClean="0">
                <a:solidFill>
                  <a:srgbClr val="00B0F0"/>
                </a:solidFill>
                <a:latin typeface="Arial"/>
                <a:cs typeface="Arial"/>
              </a:rPr>
              <a:t>      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0 0001100     </a:t>
            </a:r>
            <a:r>
              <a:rPr lang="en-MY" sz="2800" b="1" dirty="0" err="1" smtClean="0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2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7030A0"/>
                </a:solidFill>
                <a:latin typeface="Arial"/>
                <a:cs typeface="Arial"/>
              </a:rPr>
              <a:t>+  0 </a:t>
            </a:r>
            <a:r>
              <a:rPr lang="en-MY" sz="2800" b="1" u="sng" dirty="0">
                <a:solidFill>
                  <a:srgbClr val="7030A0"/>
                </a:solidFill>
                <a:latin typeface="Arial"/>
                <a:cs typeface="Arial"/>
              </a:rPr>
              <a:t>0001110 </a:t>
            </a:r>
            <a:r>
              <a:rPr lang="en-MY" sz="2800" b="1" u="sng" dirty="0" smtClean="0">
                <a:solidFill>
                  <a:srgbClr val="7030A0"/>
                </a:solidFill>
                <a:latin typeface="Arial"/>
                <a:cs typeface="Arial"/>
              </a:rPr>
              <a:t>    </a:t>
            </a:r>
            <a:r>
              <a:rPr lang="en-MY" sz="2800" b="1" dirty="0" err="1" smtClean="0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2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  </a:t>
            </a:r>
            <a:r>
              <a:rPr lang="en-MY" sz="2800" b="1" dirty="0" smtClean="0">
                <a:solidFill>
                  <a:srgbClr val="C00000"/>
                </a:solidFill>
                <a:latin typeface="Arial"/>
                <a:cs typeface="Arial"/>
              </a:rPr>
              <a:t>0 0011010     </a:t>
            </a:r>
            <a:r>
              <a:rPr lang="en-MY" sz="2800" b="1" dirty="0" err="1" smtClean="0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2800" b="1" dirty="0">
                <a:solidFill>
                  <a:srgbClr val="7030A0"/>
                </a:solidFill>
                <a:latin typeface="Arial"/>
                <a:cs typeface="Arial"/>
              </a:rPr>
              <a:t>2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9988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81370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Pelengkap</a:t>
            </a:r>
            <a:endParaRPr lang="en-MY" sz="2800" b="1" spc="-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of Complement)</a:t>
            </a:r>
            <a:endParaRPr lang="en-MY" sz="28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Kes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2: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positif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lebih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besar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dari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negatif</a:t>
            </a:r>
            <a:endParaRPr lang="en-MY" sz="2000" b="1" spc="2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: -12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10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MY" sz="2800" b="1" spc="2" dirty="0">
                <a:solidFill>
                  <a:srgbClr val="00B0F0"/>
                </a:solidFill>
                <a:latin typeface="Arial"/>
                <a:cs typeface="Arial"/>
              </a:rPr>
              <a:t>+ 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(14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10</a:t>
            </a: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MY" sz="2800" b="1" spc="2" dirty="0">
                <a:solidFill>
                  <a:srgbClr val="00B0F0"/>
                </a:solidFill>
                <a:latin typeface="Arial"/>
                <a:cs typeface="Arial"/>
              </a:rPr>
              <a:t>)</a:t>
            </a: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</a:t>
            </a:r>
            <a:endParaRPr lang="en-MY" sz="2800" baseline="28987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-12 = - 0000 1100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2 </a:t>
            </a:r>
            <a:r>
              <a:rPr lang="en-MY" sz="2800" b="1" spc="-123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spc="-123" dirty="0" err="1" smtClean="0">
                <a:solidFill>
                  <a:srgbClr val="0070C0"/>
                </a:solidFill>
                <a:latin typeface="Arial"/>
                <a:cs typeface="Arial"/>
              </a:rPr>
              <a:t>songsang</a:t>
            </a:r>
            <a:r>
              <a:rPr lang="en-MY" sz="2800" b="1" spc="-123" dirty="0" smtClean="0">
                <a:solidFill>
                  <a:srgbClr val="0070C0"/>
                </a:solidFill>
                <a:latin typeface="Arial"/>
                <a:cs typeface="Arial"/>
              </a:rPr>
              <a:t> =11110011 </a:t>
            </a:r>
            <a:r>
              <a:rPr lang="en-MY" sz="2800" b="1" spc="-123" dirty="0" err="1" smtClean="0">
                <a:solidFill>
                  <a:srgbClr val="0070C0"/>
                </a:solidFill>
                <a:latin typeface="Arial"/>
                <a:cs typeface="Arial"/>
              </a:rPr>
              <a:t>dan</a:t>
            </a:r>
            <a:r>
              <a:rPr lang="en-MY" sz="2800" b="1" spc="-123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spc="-123" dirty="0" err="1" smtClean="0">
                <a:solidFill>
                  <a:srgbClr val="0070C0"/>
                </a:solidFill>
                <a:latin typeface="Arial"/>
                <a:cs typeface="Arial"/>
              </a:rPr>
              <a:t>tambah</a:t>
            </a:r>
            <a:r>
              <a:rPr lang="en-MY" sz="2800" b="1" spc="-123" dirty="0" smtClean="0">
                <a:solidFill>
                  <a:srgbClr val="0070C0"/>
                </a:solidFill>
                <a:latin typeface="Arial"/>
                <a:cs typeface="Arial"/>
              </a:rPr>
              <a:t> 1 </a:t>
            </a:r>
            <a:r>
              <a:rPr lang="en-MY" sz="2800" b="1" spc="-123" dirty="0" err="1" smtClean="0">
                <a:solidFill>
                  <a:srgbClr val="0070C0"/>
                </a:solidFill>
                <a:latin typeface="Arial"/>
                <a:cs typeface="Arial"/>
              </a:rPr>
              <a:t>menjadi</a:t>
            </a:r>
            <a:r>
              <a:rPr lang="en-MY" sz="2800" b="1" spc="-123" dirty="0" smtClean="0">
                <a:solidFill>
                  <a:srgbClr val="0070C0"/>
                </a:solidFill>
                <a:latin typeface="Arial"/>
                <a:cs typeface="Arial"/>
              </a:rPr>
              <a:t> 11110100 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+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14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= + 0000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11010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800" baseline="28987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aseline="28987" dirty="0" smtClean="0">
                <a:solidFill>
                  <a:srgbClr val="00B0F0"/>
                </a:solidFill>
                <a:latin typeface="Arial"/>
                <a:cs typeface="Arial"/>
              </a:rPr>
              <a:t>      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1 1110100     </a:t>
            </a:r>
            <a:r>
              <a:rPr lang="en-MY" sz="2800" b="1" dirty="0" err="1" smtClean="0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2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7030A0"/>
                </a:solidFill>
                <a:latin typeface="Arial"/>
                <a:cs typeface="Arial"/>
              </a:rPr>
              <a:t>+  0 </a:t>
            </a:r>
            <a:r>
              <a:rPr lang="en-MY" sz="2800" b="1" u="sng" dirty="0">
                <a:solidFill>
                  <a:srgbClr val="7030A0"/>
                </a:solidFill>
                <a:latin typeface="Arial"/>
                <a:cs typeface="Arial"/>
              </a:rPr>
              <a:t>0001110 </a:t>
            </a:r>
            <a:r>
              <a:rPr lang="en-MY" sz="2800" b="1" u="sng" dirty="0" smtClean="0">
                <a:solidFill>
                  <a:srgbClr val="7030A0"/>
                </a:solidFill>
                <a:latin typeface="Arial"/>
                <a:cs typeface="Arial"/>
              </a:rPr>
              <a:t>    </a:t>
            </a:r>
            <a:r>
              <a:rPr lang="en-MY" sz="2800" b="1" dirty="0" err="1" smtClean="0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2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2800" b="1" dirty="0" smtClean="0">
                <a:solidFill>
                  <a:srgbClr val="C00000"/>
                </a:solidFill>
                <a:latin typeface="Arial"/>
                <a:cs typeface="Arial"/>
              </a:rPr>
              <a:t>10 0000010     </a:t>
            </a:r>
            <a:r>
              <a:rPr lang="en-MY" sz="2800" b="1" dirty="0" err="1" smtClean="0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2800" b="1" dirty="0">
                <a:solidFill>
                  <a:srgbClr val="7030A0"/>
                </a:solidFill>
                <a:latin typeface="Arial"/>
                <a:cs typeface="Arial"/>
              </a:rPr>
              <a:t>2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913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344" y="812780"/>
            <a:ext cx="8137056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Penambahan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dan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Penolakan</a:t>
            </a:r>
            <a:r>
              <a:rPr lang="en-MY" sz="28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Pelengkap</a:t>
            </a:r>
            <a:endParaRPr lang="en-MY" sz="2800" b="1" spc="-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(Addition and </a:t>
            </a:r>
            <a:r>
              <a:rPr lang="en-MY" sz="2800" b="1" i="1" dirty="0" err="1" smtClean="0">
                <a:solidFill>
                  <a:srgbClr val="006666"/>
                </a:solidFill>
                <a:latin typeface="Arial"/>
                <a:cs typeface="Arial"/>
              </a:rPr>
              <a:t>Substraction</a:t>
            </a: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 of Complement)</a:t>
            </a:r>
            <a:endParaRPr lang="en-MY" sz="28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2414189"/>
            <a:ext cx="8114030" cy="444381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Kes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3: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000" b="1" u="sng" spc="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negative</a:t>
            </a:r>
            <a:r>
              <a:rPr lang="en-MY" sz="2000" b="1" spc="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lebih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besar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dari</a:t>
            </a:r>
            <a:r>
              <a:rPr lang="en-MY" sz="2000" b="1" u="sng" spc="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000" b="1" u="sng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b="1" u="sng" spc="2" dirty="0" err="1" smtClean="0">
                <a:solidFill>
                  <a:srgbClr val="C00000"/>
                </a:solidFill>
                <a:latin typeface="Arial"/>
                <a:cs typeface="Arial"/>
              </a:rPr>
              <a:t>positif</a:t>
            </a:r>
            <a:endParaRPr lang="en-MY" sz="2000" b="1" dirty="0">
              <a:solidFill>
                <a:srgbClr val="7030A0"/>
              </a:solidFill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spc="2" dirty="0" err="1" smtClean="0">
                <a:solidFill>
                  <a:srgbClr val="00B050"/>
                </a:solidFill>
                <a:latin typeface="Arial"/>
                <a:cs typeface="Arial"/>
              </a:rPr>
              <a:t>Contoh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: +12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10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MY" sz="2800" b="1" spc="2" dirty="0">
                <a:solidFill>
                  <a:srgbClr val="00B0F0"/>
                </a:solidFill>
                <a:latin typeface="Arial"/>
                <a:cs typeface="Arial"/>
              </a:rPr>
              <a:t>+ </a:t>
            </a:r>
            <a:r>
              <a:rPr lang="en-MY" sz="2800" b="1" spc="2" dirty="0" smtClean="0">
                <a:solidFill>
                  <a:srgbClr val="00B0F0"/>
                </a:solidFill>
                <a:latin typeface="Arial"/>
                <a:cs typeface="Arial"/>
              </a:rPr>
              <a:t>(-14</a:t>
            </a:r>
            <a:r>
              <a:rPr lang="en-MY" sz="2800" b="1" spc="-123" baseline="-10352" dirty="0" smtClean="0">
                <a:solidFill>
                  <a:srgbClr val="00B0F0"/>
                </a:solidFill>
                <a:latin typeface="Arial"/>
                <a:cs typeface="Arial"/>
              </a:rPr>
              <a:t>10</a:t>
            </a: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MY" sz="2800" b="1" spc="2" dirty="0">
                <a:solidFill>
                  <a:srgbClr val="00B0F0"/>
                </a:solidFill>
                <a:latin typeface="Arial"/>
                <a:cs typeface="Arial"/>
              </a:rPr>
              <a:t>)</a:t>
            </a:r>
            <a:r>
              <a:rPr lang="en-MY" sz="2800" dirty="0" smtClean="0">
                <a:solidFill>
                  <a:srgbClr val="00B0F0"/>
                </a:solidFill>
                <a:latin typeface="Arial"/>
                <a:cs typeface="Arial"/>
              </a:rPr>
              <a:t>     </a:t>
            </a:r>
            <a:endParaRPr lang="en-MY" sz="2800" baseline="28987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+12 = + 0000 1100</a:t>
            </a:r>
            <a:r>
              <a:rPr lang="en-MY" sz="2800" b="1" spc="-123" baseline="-10352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-14 </a:t>
            </a:r>
            <a:r>
              <a:rPr lang="en-MY" sz="2800" b="1" dirty="0">
                <a:solidFill>
                  <a:srgbClr val="0070C0"/>
                </a:solidFill>
                <a:latin typeface="Arial"/>
                <a:cs typeface="Arial"/>
              </a:rPr>
              <a:t>= - 0000 </a:t>
            </a:r>
            <a:r>
              <a:rPr lang="en-MY" sz="2800" b="1" dirty="0" smtClean="0">
                <a:solidFill>
                  <a:srgbClr val="0070C0"/>
                </a:solidFill>
                <a:latin typeface="Arial"/>
                <a:cs typeface="Arial"/>
              </a:rPr>
              <a:t>1110</a:t>
            </a:r>
            <a:r>
              <a:rPr lang="en-MY" sz="2800" b="1" spc="-123" baseline="-10352" dirty="0" smtClean="0">
                <a:solidFill>
                  <a:srgbClr val="0070C0"/>
                </a:solidFill>
                <a:latin typeface="Arial"/>
                <a:cs typeface="Arial"/>
              </a:rPr>
              <a:t>2 </a:t>
            </a:r>
            <a:r>
              <a:rPr lang="en-MY" sz="2800" b="1" spc="-123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spc="-123" dirty="0" err="1">
                <a:solidFill>
                  <a:srgbClr val="0070C0"/>
                </a:solidFill>
                <a:latin typeface="Arial"/>
                <a:cs typeface="Arial"/>
              </a:rPr>
              <a:t>songsang</a:t>
            </a:r>
            <a:r>
              <a:rPr lang="en-MY" sz="2800" b="1" spc="-123" dirty="0">
                <a:solidFill>
                  <a:srgbClr val="0070C0"/>
                </a:solidFill>
                <a:latin typeface="Arial"/>
                <a:cs typeface="Arial"/>
              </a:rPr>
              <a:t> =</a:t>
            </a:r>
            <a:r>
              <a:rPr lang="en-MY" sz="2800" b="1" spc="-123" dirty="0" smtClean="0">
                <a:solidFill>
                  <a:srgbClr val="0070C0"/>
                </a:solidFill>
                <a:latin typeface="Arial"/>
                <a:cs typeface="Arial"/>
              </a:rPr>
              <a:t>11110001 </a:t>
            </a:r>
            <a:r>
              <a:rPr lang="en-MY" sz="2800" b="1" spc="-123" dirty="0" err="1">
                <a:solidFill>
                  <a:srgbClr val="0070C0"/>
                </a:solidFill>
                <a:latin typeface="Arial"/>
                <a:cs typeface="Arial"/>
              </a:rPr>
              <a:t>dan</a:t>
            </a:r>
            <a:r>
              <a:rPr lang="en-MY" sz="2800" b="1" spc="-123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spc="-123" dirty="0" err="1">
                <a:solidFill>
                  <a:srgbClr val="0070C0"/>
                </a:solidFill>
                <a:latin typeface="Arial"/>
                <a:cs typeface="Arial"/>
              </a:rPr>
              <a:t>tambah</a:t>
            </a:r>
            <a:r>
              <a:rPr lang="en-MY" sz="2800" b="1" spc="-123" dirty="0">
                <a:solidFill>
                  <a:srgbClr val="0070C0"/>
                </a:solidFill>
                <a:latin typeface="Arial"/>
                <a:cs typeface="Arial"/>
              </a:rPr>
              <a:t> 1 </a:t>
            </a:r>
            <a:r>
              <a:rPr lang="en-MY" sz="2800" b="1" spc="-123" dirty="0" err="1">
                <a:solidFill>
                  <a:srgbClr val="0070C0"/>
                </a:solidFill>
                <a:latin typeface="Arial"/>
                <a:cs typeface="Arial"/>
              </a:rPr>
              <a:t>menjadi</a:t>
            </a:r>
            <a:r>
              <a:rPr lang="en-MY" sz="2800" b="1" spc="-123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800" b="1" spc="-123" dirty="0" smtClean="0">
                <a:solidFill>
                  <a:srgbClr val="0070C0"/>
                </a:solidFill>
                <a:latin typeface="Arial"/>
                <a:cs typeface="Arial"/>
              </a:rPr>
              <a:t>11110010 </a:t>
            </a:r>
            <a:endParaRPr lang="en-MY" sz="2800" b="1" spc="2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lang="en-MY" sz="2800" baseline="28987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aseline="28987" dirty="0" smtClean="0">
                <a:solidFill>
                  <a:srgbClr val="00B0F0"/>
                </a:solidFill>
                <a:latin typeface="Arial"/>
                <a:cs typeface="Arial"/>
              </a:rPr>
              <a:t>      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0 0001100     </a:t>
            </a:r>
            <a:r>
              <a:rPr lang="en-MY" sz="2800" b="1" dirty="0" err="1" smtClean="0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2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u="sng" dirty="0" smtClean="0">
                <a:solidFill>
                  <a:srgbClr val="7030A0"/>
                </a:solidFill>
                <a:latin typeface="Arial"/>
                <a:cs typeface="Arial"/>
              </a:rPr>
              <a:t>+  1 1110010     </a:t>
            </a:r>
            <a:r>
              <a:rPr lang="en-MY" sz="2800" b="1" dirty="0" err="1" smtClean="0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2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r>
              <a:rPr lang="en-MY" sz="2800" b="1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  </a:t>
            </a:r>
            <a:r>
              <a:rPr lang="en-MY" sz="2800" b="1" dirty="0" smtClean="0">
                <a:solidFill>
                  <a:srgbClr val="C00000"/>
                </a:solidFill>
                <a:latin typeface="Arial"/>
                <a:cs typeface="Arial"/>
              </a:rPr>
              <a:t>1 1111110     </a:t>
            </a:r>
            <a:r>
              <a:rPr lang="en-MY" sz="2800" b="1" dirty="0" err="1" smtClean="0">
                <a:solidFill>
                  <a:srgbClr val="7030A0"/>
                </a:solidFill>
                <a:latin typeface="Arial"/>
                <a:cs typeface="Arial"/>
              </a:rPr>
              <a:t>pelengkap</a:t>
            </a:r>
            <a:r>
              <a:rPr lang="en-MY" sz="2800" b="1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2800" b="1" dirty="0">
                <a:solidFill>
                  <a:srgbClr val="7030A0"/>
                </a:solidFill>
                <a:latin typeface="Arial"/>
                <a:cs typeface="Arial"/>
              </a:rPr>
              <a:t>2 </a:t>
            </a:r>
          </a:p>
          <a:p>
            <a:pPr marL="12700" marR="38100">
              <a:lnSpc>
                <a:spcPct val="95825"/>
              </a:lnSpc>
              <a:spcBef>
                <a:spcPts val="252"/>
              </a:spcBef>
            </a:pPr>
            <a:endParaRPr sz="2000" b="1" u="sng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69" y="2298700"/>
            <a:ext cx="244475" cy="3494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5466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543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Latihan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endParaRPr lang="en-MY" sz="2800" b="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(Exercise for Operation Number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7" name="Picture 16"/>
          <p:cNvPicPr/>
          <p:nvPr/>
        </p:nvPicPr>
        <p:blipFill rotWithShape="1">
          <a:blip r:embed="rId2"/>
          <a:srcRect r="-6" b="7852"/>
          <a:stretch/>
        </p:blipFill>
        <p:spPr bwMode="auto">
          <a:xfrm>
            <a:off x="914400" y="2362200"/>
            <a:ext cx="48006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68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543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Latihan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endParaRPr lang="en-MY" sz="2800" b="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(Exercise for Operation Number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696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1859" y="937180"/>
            <a:ext cx="3354545" cy="85694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endParaRPr lang="en-MY" sz="3200" b="1" spc="0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(Binary Number)</a:t>
            </a:r>
            <a:endParaRPr sz="3200" i="1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8570" y="2414190"/>
            <a:ext cx="7079780" cy="89153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Terdiri daripada 2 angka iaitu 0,1. Ia merupakan </a:t>
            </a:r>
            <a:r>
              <a:rPr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endParaRPr lang="en-MY" sz="2000" spc="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81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‘</a:t>
            </a:r>
            <a:r>
              <a:rPr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Asas</a:t>
            </a:r>
            <a:r>
              <a:rPr lang="en-MY" sz="2000" dirty="0">
                <a:latin typeface="Arial"/>
                <a:cs typeface="Arial"/>
              </a:rPr>
              <a:t> 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2’.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2"/>
              </a:spcBef>
            </a:pPr>
            <a:r>
              <a:rPr sz="2000" spc="1" dirty="0" err="1" smtClean="0">
                <a:solidFill>
                  <a:srgbClr val="003366"/>
                </a:solidFill>
                <a:latin typeface="Arial"/>
                <a:cs typeface="Arial"/>
              </a:rPr>
              <a:t>Satu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1" dirty="0" err="1" smtClean="0">
                <a:solidFill>
                  <a:srgbClr val="003366"/>
                </a:solidFill>
                <a:latin typeface="Arial"/>
                <a:cs typeface="Arial"/>
              </a:rPr>
              <a:t>contoh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1" dirty="0" err="1" smtClean="0">
                <a:solidFill>
                  <a:srgbClr val="003366"/>
                </a:solidFill>
                <a:latin typeface="Arial"/>
                <a:cs typeface="Arial"/>
              </a:rPr>
              <a:t>dalam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1" dirty="0" err="1" smtClean="0">
                <a:solidFill>
                  <a:srgbClr val="003366"/>
                </a:solidFill>
                <a:latin typeface="Arial"/>
                <a:cs typeface="Arial"/>
              </a:rPr>
              <a:t>sistem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 nombor Binary adalah </a:t>
            </a:r>
            <a:r>
              <a:rPr sz="2000" b="1" spc="1" dirty="0" smtClean="0">
                <a:solidFill>
                  <a:srgbClr val="003366"/>
                </a:solidFill>
                <a:latin typeface="Arial"/>
                <a:cs typeface="Arial"/>
              </a:rPr>
              <a:t>1001.01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5669" y="2355770"/>
            <a:ext cx="342901" cy="29239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5669" y="2971800"/>
            <a:ext cx="244475" cy="28850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8570" y="3295570"/>
            <a:ext cx="3850056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000" b="1" spc="-8" dirty="0" smtClean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spc="-8" dirty="0" smtClean="0">
                <a:solidFill>
                  <a:srgbClr val="003366"/>
                </a:solidFill>
                <a:latin typeface="Arial"/>
                <a:cs typeface="Arial"/>
              </a:rPr>
              <a:t>tau </a:t>
            </a:r>
            <a:r>
              <a:rPr sz="2000" b="1" spc="-8" dirty="0" smtClean="0">
                <a:solidFill>
                  <a:srgbClr val="003366"/>
                </a:solidFill>
                <a:latin typeface="Arial"/>
                <a:cs typeface="Arial"/>
              </a:rPr>
              <a:t>1001.01</a:t>
            </a:r>
            <a:r>
              <a:rPr sz="1725" b="1" spc="-8" baseline="-12603" dirty="0" smtClean="0">
                <a:solidFill>
                  <a:srgbClr val="003366"/>
                </a:solidFill>
                <a:latin typeface="Arial"/>
                <a:cs typeface="Arial"/>
              </a:rPr>
              <a:t>2  </a:t>
            </a:r>
            <a:r>
              <a:rPr sz="2000" b="1" spc="-8" dirty="0" smtClean="0">
                <a:solidFill>
                  <a:srgbClr val="003366"/>
                </a:solidFill>
                <a:latin typeface="Arial"/>
                <a:cs typeface="Arial"/>
              </a:rPr>
              <a:t>. </a:t>
            </a:r>
            <a:r>
              <a:rPr sz="2000" spc="-8" dirty="0" smtClean="0">
                <a:solidFill>
                  <a:srgbClr val="003366"/>
                </a:solidFill>
                <a:latin typeface="Arial"/>
                <a:cs typeface="Arial"/>
              </a:rPr>
              <a:t>Kedudukan setiap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7940" y="3347115"/>
            <a:ext cx="211382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digit menunjukkan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29094" y="3347115"/>
            <a:ext cx="110925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magnitud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570" y="3611800"/>
            <a:ext cx="182901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bagi setiap digit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94227" y="3611800"/>
            <a:ext cx="983699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 smtClean="0">
                <a:solidFill>
                  <a:srgbClr val="003366"/>
                </a:solidFill>
                <a:latin typeface="Arial"/>
                <a:cs typeface="Arial"/>
              </a:rPr>
              <a:t>tersebut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3557" y="3611800"/>
            <a:ext cx="68351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" dirty="0" smtClean="0">
                <a:solidFill>
                  <a:srgbClr val="003366"/>
                </a:solidFill>
                <a:latin typeface="Arial"/>
                <a:cs typeface="Arial"/>
              </a:rPr>
              <a:t>iaitu:-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1070" y="4392628"/>
            <a:ext cx="712241" cy="4826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95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4370" y="4392628"/>
            <a:ext cx="182085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2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2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marL="36830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7440" y="4392628"/>
            <a:ext cx="182085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2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2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36830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4320" y="4392628"/>
            <a:ext cx="182085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2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2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36829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2160" y="4392628"/>
            <a:ext cx="182085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2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2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36829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2120" y="4392628"/>
            <a:ext cx="211267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1" baseline="28987" dirty="0" smtClean="0">
                <a:solidFill>
                  <a:srgbClr val="003366"/>
                </a:solidFill>
                <a:latin typeface="Arial"/>
                <a:cs typeface="Arial"/>
              </a:rPr>
              <a:t>-1</a:t>
            </a:r>
            <a:endParaRPr sz="700">
              <a:latin typeface="Arial"/>
              <a:cs typeface="Arial"/>
            </a:endParaRPr>
          </a:p>
          <a:p>
            <a:pPr marL="52069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8210" y="4392628"/>
            <a:ext cx="211267" cy="482600"/>
          </a:xfrm>
          <a:prstGeom prst="rect">
            <a:avLst/>
          </a:prstGeom>
        </p:spPr>
        <p:txBody>
          <a:bodyPr wrap="square" lIns="0" tIns="8350" rIns="0" bIns="0" rtlCol="0">
            <a:noAutofit/>
          </a:bodyPr>
          <a:lstStyle/>
          <a:p>
            <a:pPr marL="12700">
              <a:lnSpc>
                <a:spcPts val="131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1" baseline="28987" dirty="0" smtClean="0">
                <a:solidFill>
                  <a:srgbClr val="003366"/>
                </a:solidFill>
                <a:latin typeface="Arial"/>
                <a:cs typeface="Arial"/>
              </a:rPr>
              <a:t>-2</a:t>
            </a:r>
            <a:endParaRPr sz="700" dirty="0">
              <a:latin typeface="Arial"/>
              <a:cs typeface="Arial"/>
            </a:endParaRPr>
          </a:p>
          <a:p>
            <a:pPr marL="50800" marR="22860">
              <a:lnSpc>
                <a:spcPct val="95825"/>
              </a:lnSpc>
              <a:spcBef>
                <a:spcPts val="964"/>
              </a:spcBef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5720" y="469742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570" y="5637450"/>
            <a:ext cx="22116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Secara pernyataan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7260" y="5637450"/>
            <a:ext cx="1391159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matematik:-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5669" y="5562600"/>
            <a:ext cx="244475" cy="31009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570" y="5911770"/>
            <a:ext cx="132969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1" dirty="0" smtClean="0">
                <a:solidFill>
                  <a:srgbClr val="003366"/>
                </a:solidFill>
                <a:latin typeface="Arial"/>
                <a:cs typeface="Arial"/>
              </a:rPr>
              <a:t>1001</a:t>
            </a:r>
            <a:r>
              <a:rPr lang="en-MY" sz="2000" b="1" spc="-8" baseline="-12603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000" b="1" spc="1" dirty="0" smtClean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4610" y="5911770"/>
            <a:ext cx="2532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29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725" spc="-129" baseline="30248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3690" y="5911770"/>
            <a:ext cx="62103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spc="0" dirty="0" smtClean="0">
                <a:solidFill>
                  <a:srgbClr val="003366"/>
                </a:solidFill>
                <a:latin typeface="Arial"/>
                <a:cs typeface="Arial"/>
              </a:rPr>
              <a:t>0 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1070" y="5911770"/>
            <a:ext cx="2532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29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725" spc="-129" baseline="30248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0150" y="5911770"/>
            <a:ext cx="621029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spc="0" dirty="0" smtClean="0">
                <a:solidFill>
                  <a:srgbClr val="003366"/>
                </a:solidFill>
                <a:latin typeface="Arial"/>
                <a:cs typeface="Arial"/>
              </a:rPr>
              <a:t>0 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7530" y="5911770"/>
            <a:ext cx="2532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29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725" spc="-129" baseline="30248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6610" y="5911770"/>
            <a:ext cx="62230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+ </a:t>
            </a:r>
            <a:r>
              <a:rPr sz="2000" b="1" spc="1" dirty="0" smtClean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2000" spc="1" dirty="0" smtClean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3990" y="5911770"/>
            <a:ext cx="2532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29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725" spc="-129" baseline="30248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6249590"/>
            <a:ext cx="473790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Dalam no. Binary, bilangan digit dipanggil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8370" y="6249590"/>
            <a:ext cx="40178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i="1" spc="-1" dirty="0" smtClean="0">
                <a:solidFill>
                  <a:srgbClr val="003366"/>
                </a:solidFill>
                <a:latin typeface="Arial"/>
                <a:cs typeface="Arial"/>
              </a:rPr>
              <a:t>bit.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669" y="6191170"/>
            <a:ext cx="244475" cy="29366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543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Latihan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endParaRPr lang="en-MY" sz="2800" b="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(Exercise for Operation Number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4648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543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Latihan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endParaRPr lang="en-MY" sz="2800" b="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(Exercise for Operation Number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3" name="Picture 12"/>
          <p:cNvPicPr/>
          <p:nvPr/>
        </p:nvPicPr>
        <p:blipFill rotWithShape="1">
          <a:blip r:embed="rId2"/>
          <a:srcRect b="2319"/>
          <a:stretch/>
        </p:blipFill>
        <p:spPr bwMode="auto">
          <a:xfrm>
            <a:off x="838200" y="2362200"/>
            <a:ext cx="5731510" cy="3516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85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75438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Latihan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2800" b="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 smtClean="0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endParaRPr lang="en-MY" sz="2800" b="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2800" b="1" i="1" dirty="0" smtClean="0">
                <a:solidFill>
                  <a:srgbClr val="006666"/>
                </a:solidFill>
                <a:latin typeface="Arial"/>
                <a:cs typeface="Arial"/>
              </a:rPr>
              <a:t>(Exercise for Operation Number</a:t>
            </a: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2" name="Picture 11"/>
          <p:cNvPicPr/>
          <p:nvPr/>
        </p:nvPicPr>
        <p:blipFill rotWithShape="1">
          <a:blip r:embed="rId2"/>
          <a:srcRect t="9100" r="1379" b="7758"/>
          <a:stretch/>
        </p:blipFill>
        <p:spPr bwMode="auto">
          <a:xfrm>
            <a:off x="777241" y="2386692"/>
            <a:ext cx="3038475" cy="813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3"/>
          <a:srcRect r="2696" b="709"/>
          <a:stretch/>
        </p:blipFill>
        <p:spPr>
          <a:xfrm>
            <a:off x="777241" y="3644628"/>
            <a:ext cx="2956559" cy="8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7937" y="0"/>
            <a:ext cx="762000" cy="688967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968046"/>
            <a:ext cx="4117340" cy="82608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3200" b="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32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endParaRPr lang="en-MY" sz="3200" b="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(Binary Number)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Contoh</a:t>
            </a:r>
            <a:r>
              <a:rPr lang="en-MY"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kedudukan</a:t>
            </a:r>
            <a:r>
              <a:rPr lang="en-MY"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2725340"/>
            <a:ext cx="710564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 dirty="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73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9927" y="2725340"/>
            <a:ext cx="630873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32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6551" y="2723515"/>
            <a:ext cx="431449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9359" y="2723515"/>
            <a:ext cx="318728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1084" y="2723515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53434"/>
            <a:ext cx="6362700" cy="34283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dalam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pernyataan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0" dirty="0" err="1" smtClean="0">
                <a:solidFill>
                  <a:srgbClr val="003366"/>
                </a:solidFill>
                <a:latin typeface="Arial"/>
                <a:cs typeface="Arial"/>
              </a:rPr>
              <a:t>matematik</a:t>
            </a:r>
            <a:r>
              <a:rPr sz="2000" spc="0" dirty="0" smtClean="0">
                <a:solidFill>
                  <a:srgbClr val="003366"/>
                </a:solidFill>
                <a:latin typeface="Arial"/>
                <a:cs typeface="Arial"/>
              </a:rPr>
              <a:t>:-</a:t>
            </a:r>
            <a:endParaRPr lang="en-MY" sz="2000" spc="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8100">
              <a:lnSpc>
                <a:spcPts val="2145"/>
              </a:lnSpc>
            </a:pPr>
            <a:endParaRPr lang="en-MY" sz="200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 marR="38100">
              <a:lnSpc>
                <a:spcPts val="2145"/>
              </a:lnSpc>
            </a:pP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Nyatakan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bergaris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bagi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003366"/>
                </a:solidFill>
                <a:latin typeface="Arial"/>
                <a:cs typeface="Arial"/>
              </a:rPr>
              <a:t>nombor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 101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1</a:t>
            </a:r>
            <a:r>
              <a:rPr lang="en-MY" sz="10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lang="en-MY" sz="1000" dirty="0" smtClean="0">
              <a:latin typeface="Arial"/>
              <a:cs typeface="Arial"/>
            </a:endParaRPr>
          </a:p>
          <a:p>
            <a:pPr marL="17525">
              <a:spcBef>
                <a:spcPts val="492"/>
              </a:spcBef>
            </a:pPr>
            <a:endParaRPr lang="en-MY" sz="2000" b="1" spc="-32" dirty="0">
              <a:solidFill>
                <a:srgbClr val="003366"/>
              </a:solidFill>
              <a:latin typeface="Arial"/>
              <a:cs typeface="Arial"/>
            </a:endParaRPr>
          </a:p>
          <a:p>
            <a:endParaRPr lang="en-MY" sz="2000" b="1" spc="-32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r>
              <a:rPr lang="en-MY" sz="1200" spc="-32" dirty="0" smtClean="0">
                <a:solidFill>
                  <a:srgbClr val="003366"/>
                </a:solidFill>
                <a:latin typeface="Arial"/>
                <a:cs typeface="Arial"/>
              </a:rPr>
              <a:t>Digit</a:t>
            </a:r>
          </a:p>
          <a:p>
            <a:endParaRPr lang="en-MY" sz="2000" b="1" spc="-32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digit </a:t>
            </a:r>
            <a:r>
              <a:rPr lang="en-MY" sz="2000" dirty="0" smtClean="0">
                <a:solidFill>
                  <a:srgbClr val="003366"/>
                </a:solidFill>
                <a:latin typeface="Arial"/>
                <a:cs typeface="Arial"/>
              </a:rPr>
              <a:t>101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1</a:t>
            </a:r>
            <a:r>
              <a:rPr lang="en-MY" sz="10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lang="en-MY" sz="1000" dirty="0" smtClean="0">
                <a:latin typeface="Arial"/>
                <a:cs typeface="Arial"/>
              </a:rPr>
              <a:t>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digit x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b="1" spc="-32" dirty="0" err="1" smtClean="0">
                <a:solidFill>
                  <a:srgbClr val="003366"/>
                </a:solidFill>
                <a:latin typeface="Arial"/>
                <a:cs typeface="Arial"/>
              </a:rPr>
              <a:t>tempat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b="1" spc="-32" dirty="0">
                <a:solidFill>
                  <a:srgbClr val="003366"/>
                </a:solidFill>
                <a:latin typeface="Arial"/>
                <a:cs typeface="Arial"/>
              </a:rPr>
              <a:t>= 1 x </a:t>
            </a:r>
            <a:r>
              <a:rPr lang="en-MY" sz="2000" b="1" spc="-32" dirty="0" smtClean="0">
                <a:solidFill>
                  <a:srgbClr val="003366"/>
                </a:solidFill>
                <a:latin typeface="Arial"/>
                <a:cs typeface="Arial"/>
              </a:rPr>
              <a:t>1 = 1</a:t>
            </a: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lang="en-MY" sz="2000" b="1" spc="-32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lang="en-MY" sz="2000" b="1" spc="-32" dirty="0" err="1" smtClean="0">
                <a:solidFill>
                  <a:srgbClr val="FF0000"/>
                </a:solidFill>
                <a:latin typeface="Arial"/>
                <a:cs typeface="Arial"/>
              </a:rPr>
              <a:t>Bentuk</a:t>
            </a:r>
            <a:r>
              <a:rPr lang="en-MY" sz="20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MY" sz="2000" b="1" spc="-32" dirty="0" err="1" smtClean="0">
                <a:solidFill>
                  <a:srgbClr val="FF0000"/>
                </a:solidFill>
                <a:latin typeface="Arial"/>
                <a:cs typeface="Arial"/>
              </a:rPr>
              <a:t>pendaraban</a:t>
            </a:r>
            <a:endParaRPr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149" y="3243934"/>
            <a:ext cx="342901" cy="452506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14"/>
          <p:cNvSpPr txBox="1"/>
          <p:nvPr/>
        </p:nvSpPr>
        <p:spPr>
          <a:xfrm>
            <a:off x="1016000" y="4178300"/>
            <a:ext cx="710564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1" dirty="0" smtClean="0">
                <a:solidFill>
                  <a:srgbClr val="003366"/>
                </a:solidFill>
                <a:latin typeface="Arial"/>
                <a:cs typeface="Arial"/>
              </a:rPr>
              <a:t>Pemberat</a:t>
            </a:r>
            <a:endParaRPr sz="1200" dirty="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733"/>
              </a:spcBef>
            </a:pPr>
            <a:r>
              <a:rPr sz="1200" spc="-1" dirty="0" smtClean="0">
                <a:solidFill>
                  <a:srgbClr val="003366"/>
                </a:solidFill>
                <a:latin typeface="Arial"/>
                <a:cs typeface="Arial"/>
              </a:rPr>
              <a:t>Nilai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13"/>
          <p:cNvSpPr txBox="1"/>
          <p:nvPr/>
        </p:nvSpPr>
        <p:spPr>
          <a:xfrm>
            <a:off x="2009991" y="4178300"/>
            <a:ext cx="630873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8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1" name="object 12"/>
          <p:cNvSpPr txBox="1"/>
          <p:nvPr/>
        </p:nvSpPr>
        <p:spPr>
          <a:xfrm>
            <a:off x="2794526" y="4178300"/>
            <a:ext cx="431449" cy="8509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4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2" name="object 11"/>
          <p:cNvSpPr txBox="1"/>
          <p:nvPr/>
        </p:nvSpPr>
        <p:spPr>
          <a:xfrm>
            <a:off x="3452783" y="4178300"/>
            <a:ext cx="318728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</a:p>
          <a:p>
            <a:pPr marL="55880" marR="6684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4030274" y="4178300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600" b="1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4" name="object 10"/>
          <p:cNvSpPr txBox="1"/>
          <p:nvPr/>
        </p:nvSpPr>
        <p:spPr>
          <a:xfrm>
            <a:off x="3986927" y="2723515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lang="en-MY"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10"/>
          <p:cNvSpPr txBox="1"/>
          <p:nvPr/>
        </p:nvSpPr>
        <p:spPr>
          <a:xfrm>
            <a:off x="4383005" y="2723515"/>
            <a:ext cx="255745" cy="4546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algn="ctr">
              <a:lnSpc>
                <a:spcPts val="1325"/>
              </a:lnSpc>
            </a:pPr>
            <a:r>
              <a:rPr lang="en-MY" sz="1200" spc="0" dirty="0" smtClean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050" spc="0" baseline="28987" dirty="0" smtClean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  <a:p>
            <a:pPr marL="54610" marR="68118" algn="ctr">
              <a:lnSpc>
                <a:spcPct val="95825"/>
              </a:lnSpc>
              <a:spcBef>
                <a:spcPts val="733"/>
              </a:spcBef>
            </a:pPr>
            <a:r>
              <a:rPr lang="en-MY" sz="1200" dirty="0" smtClean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6" name="object 5"/>
          <p:cNvSpPr txBox="1"/>
          <p:nvPr/>
        </p:nvSpPr>
        <p:spPr>
          <a:xfrm>
            <a:off x="1024139" y="6294834"/>
            <a:ext cx="3892782" cy="48696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7525">
              <a:lnSpc>
                <a:spcPts val="1763"/>
              </a:lnSpc>
              <a:spcBef>
                <a:spcPts val="492"/>
              </a:spcBef>
            </a:pP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3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 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2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1 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MY"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b="1" spc="-3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32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MY" sz="2000" spc="-32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725" spc="-32" baseline="30248" dirty="0" smtClean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lang="en-MY" sz="1725" spc="-32" baseline="30248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7525">
              <a:lnSpc>
                <a:spcPts val="1763"/>
              </a:lnSpc>
              <a:spcBef>
                <a:spcPts val="492"/>
              </a:spcBef>
            </a:pPr>
            <a:endParaRPr sz="1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2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914400"/>
            <a:ext cx="4419600" cy="879203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Nombor</a:t>
            </a:r>
            <a:r>
              <a:rPr lang="en-MY" sz="2800" b="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2800" b="1" dirty="0" err="1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endParaRPr lang="en-MY" sz="2800" b="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2800" b="1" i="1" dirty="0">
                <a:solidFill>
                  <a:srgbClr val="006666"/>
                </a:solidFill>
                <a:latin typeface="Arial"/>
                <a:cs typeface="Arial"/>
              </a:rPr>
              <a:t>(Binary Number)</a:t>
            </a:r>
            <a:endParaRPr lang="en-MY" sz="2800" i="1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7"/>
          <p:cNvSpPr txBox="1"/>
          <p:nvPr/>
        </p:nvSpPr>
        <p:spPr>
          <a:xfrm>
            <a:off x="1066800" y="2454306"/>
            <a:ext cx="731520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r>
              <a:rPr lang="en-MY" sz="2000" b="1" dirty="0" err="1" smtClean="0"/>
              <a:t>Contoh</a:t>
            </a:r>
            <a:r>
              <a:rPr lang="en-MY" sz="2000" b="1" dirty="0" smtClean="0"/>
              <a:t> 1: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 err="1" smtClean="0"/>
              <a:t>Kirakan</a:t>
            </a:r>
            <a:r>
              <a:rPr lang="en-MY" sz="2000" dirty="0" smtClean="0"/>
              <a:t> </a:t>
            </a:r>
            <a:r>
              <a:rPr lang="en-MY" sz="2000" dirty="0" err="1" smtClean="0"/>
              <a:t>nilai</a:t>
            </a:r>
            <a:r>
              <a:rPr lang="en-MY" sz="2000" dirty="0" smtClean="0"/>
              <a:t> digit yang </a:t>
            </a:r>
            <a:r>
              <a:rPr lang="en-MY" sz="2000" dirty="0" err="1" smtClean="0"/>
              <a:t>bergaris</a:t>
            </a:r>
            <a:r>
              <a:rPr lang="en-MY" sz="2000" dirty="0" smtClean="0"/>
              <a:t> </a:t>
            </a:r>
            <a:r>
              <a:rPr lang="en-MY" sz="2000" dirty="0" err="1" smtClean="0"/>
              <a:t>bagi</a:t>
            </a:r>
            <a:r>
              <a:rPr lang="en-MY" sz="2000" dirty="0" smtClean="0"/>
              <a:t> </a:t>
            </a:r>
            <a:r>
              <a:rPr lang="en-MY" sz="2000" dirty="0" err="1" smtClean="0"/>
              <a:t>nombor</a:t>
            </a:r>
            <a:r>
              <a:rPr lang="en-MY" sz="2000" dirty="0" smtClean="0"/>
              <a:t> </a:t>
            </a:r>
            <a:r>
              <a:rPr lang="en-MY" sz="2000" dirty="0" err="1" smtClean="0"/>
              <a:t>berikut</a:t>
            </a:r>
            <a:r>
              <a:rPr lang="en-MY" sz="2000" dirty="0" smtClean="0"/>
              <a:t>.</a:t>
            </a:r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(a)  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MY" sz="2000" dirty="0" smtClean="0"/>
              <a:t>1001</a:t>
            </a:r>
            <a:r>
              <a:rPr lang="en-MY" sz="1000" dirty="0" smtClean="0">
                <a:latin typeface="Arial"/>
                <a:cs typeface="Arial"/>
              </a:rPr>
              <a:t>2    </a:t>
            </a:r>
            <a:r>
              <a:rPr lang="en-MY" sz="2000" dirty="0" smtClean="0"/>
              <a:t>(b</a:t>
            </a:r>
            <a:r>
              <a:rPr lang="en-MY" sz="2000" dirty="0"/>
              <a:t>) </a:t>
            </a:r>
            <a:r>
              <a:rPr lang="en-MY" sz="2000" dirty="0" smtClean="0"/>
              <a:t>11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MY" sz="2000" dirty="0" smtClean="0"/>
              <a:t>01</a:t>
            </a:r>
            <a:r>
              <a:rPr lang="en-MY" sz="1000" dirty="0" smtClean="0">
                <a:latin typeface="Arial"/>
                <a:cs typeface="Arial"/>
              </a:rPr>
              <a:t>2</a:t>
            </a:r>
            <a:r>
              <a:rPr lang="en-MY" sz="1000" dirty="0"/>
              <a:t> </a:t>
            </a:r>
            <a:r>
              <a:rPr lang="en-MY" sz="2000" dirty="0"/>
              <a:t>   (c) </a:t>
            </a:r>
            <a:r>
              <a:rPr lang="en-MY" sz="2000" dirty="0" smtClean="0"/>
              <a:t>1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MY" sz="2000" dirty="0" smtClean="0"/>
              <a:t>001</a:t>
            </a:r>
            <a:r>
              <a:rPr lang="en-MY" sz="1000" dirty="0">
                <a:latin typeface="Arial"/>
                <a:cs typeface="Arial"/>
              </a:rPr>
              <a:t>2</a:t>
            </a:r>
            <a:r>
              <a:rPr lang="en-MY" sz="2000" dirty="0"/>
              <a:t> </a:t>
            </a:r>
            <a:r>
              <a:rPr lang="en-MY" sz="2000" dirty="0" smtClean="0"/>
              <a:t>    (d) 1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MY" sz="2000" dirty="0" smtClean="0"/>
              <a:t>10001</a:t>
            </a:r>
            <a:r>
              <a:rPr lang="en-MY" sz="1000" dirty="0">
                <a:latin typeface="Arial"/>
                <a:cs typeface="Arial"/>
              </a:rPr>
              <a:t>2</a:t>
            </a:r>
            <a:r>
              <a:rPr lang="en-MY" sz="2000" dirty="0"/>
              <a:t>     </a:t>
            </a:r>
            <a:r>
              <a:rPr lang="en-MY" sz="2000" dirty="0" smtClean="0"/>
              <a:t>(e) 11</a:t>
            </a:r>
            <a:r>
              <a:rPr lang="en-MY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MY" sz="1000" dirty="0" smtClean="0"/>
              <a:t>2</a:t>
            </a:r>
            <a:r>
              <a:rPr lang="en-MY" sz="2000" dirty="0" smtClean="0"/>
              <a:t> </a:t>
            </a:r>
            <a:endParaRPr lang="en-MY" sz="2000" dirty="0"/>
          </a:p>
          <a:p>
            <a:r>
              <a:rPr lang="en-MY" sz="2000" b="1" i="1" dirty="0"/>
              <a:t/>
            </a:r>
            <a:br>
              <a:rPr lang="en-MY" sz="2000" b="1" i="1" dirty="0"/>
            </a:br>
            <a:r>
              <a:rPr lang="en-MY" sz="2000" b="1" i="1" dirty="0" err="1"/>
              <a:t>Penyelesaian</a:t>
            </a:r>
            <a:r>
              <a:rPr lang="en-MY" sz="2000" b="1" i="1" dirty="0"/>
              <a:t>:</a:t>
            </a:r>
            <a:endParaRPr lang="en-MY" sz="2000" dirty="0"/>
          </a:p>
          <a:p>
            <a:r>
              <a:rPr lang="en-MY" sz="2000" b="1" dirty="0"/>
              <a:t>(a) </a:t>
            </a:r>
            <a:r>
              <a:rPr lang="en-MY" sz="2000" b="1" dirty="0" err="1" smtClean="0"/>
              <a:t>Nilai</a:t>
            </a:r>
            <a:r>
              <a:rPr lang="en-MY" sz="2000" b="1" dirty="0" smtClean="0"/>
              <a:t> digit </a:t>
            </a:r>
            <a:r>
              <a:rPr lang="en-MY" sz="2000" dirty="0"/>
              <a:t>= 1 x </a:t>
            </a:r>
            <a:r>
              <a:rPr lang="en-MY" sz="2000" dirty="0" smtClean="0">
                <a:latin typeface="Arial"/>
                <a:cs typeface="Arial"/>
              </a:rPr>
              <a:t>2</a:t>
            </a:r>
            <a:r>
              <a:rPr lang="en-MY" sz="1600" baseline="28987" dirty="0" smtClean="0">
                <a:latin typeface="Arial"/>
                <a:cs typeface="Arial"/>
              </a:rPr>
              <a:t>4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/>
              <a:t>= </a:t>
            </a:r>
            <a:r>
              <a:rPr lang="en-MY" sz="2000" b="1" dirty="0" smtClean="0">
                <a:solidFill>
                  <a:srgbClr val="0070C0"/>
                </a:solidFill>
              </a:rPr>
              <a:t>16</a:t>
            </a:r>
            <a:endParaRPr lang="en-MY" sz="2000" b="1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(b)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/>
              <a:t>= 1 x </a:t>
            </a:r>
            <a:r>
              <a:rPr lang="en-MY" sz="2000" dirty="0" smtClean="0">
                <a:latin typeface="Arial"/>
                <a:cs typeface="Arial"/>
              </a:rPr>
              <a:t>2</a:t>
            </a:r>
            <a:r>
              <a:rPr lang="en-MY" sz="1600" baseline="28987" dirty="0" smtClean="0">
                <a:latin typeface="Arial"/>
                <a:cs typeface="Arial"/>
              </a:rPr>
              <a:t>2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/>
              <a:t>= </a:t>
            </a:r>
            <a:r>
              <a:rPr lang="en-MY" sz="2000" b="1" dirty="0" smtClean="0">
                <a:solidFill>
                  <a:srgbClr val="0070C0"/>
                </a:solidFill>
              </a:rPr>
              <a:t>4</a:t>
            </a:r>
            <a:endParaRPr lang="en-MY" sz="2000" b="1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/>
              <a:t>(c)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 smtClean="0"/>
              <a:t>= 1 </a:t>
            </a:r>
            <a:r>
              <a:rPr lang="en-MY" sz="2000" dirty="0"/>
              <a:t>x </a:t>
            </a:r>
            <a:r>
              <a:rPr lang="en-MY" sz="2000" dirty="0" smtClean="0">
                <a:latin typeface="Arial"/>
                <a:cs typeface="Arial"/>
              </a:rPr>
              <a:t>2</a:t>
            </a:r>
            <a:r>
              <a:rPr lang="en-MY" sz="1600" baseline="28987" dirty="0" smtClean="0">
                <a:latin typeface="Arial"/>
                <a:cs typeface="Arial"/>
              </a:rPr>
              <a:t>3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 smtClean="0"/>
              <a:t>=</a:t>
            </a:r>
            <a:r>
              <a:rPr lang="en-MY" sz="2000" dirty="0"/>
              <a:t> </a:t>
            </a:r>
            <a:r>
              <a:rPr lang="en-MY" sz="2000" b="1" dirty="0" smtClean="0">
                <a:solidFill>
                  <a:srgbClr val="0070C0"/>
                </a:solidFill>
              </a:rPr>
              <a:t>8</a:t>
            </a:r>
          </a:p>
          <a:p>
            <a:endParaRPr lang="en-MY" sz="2000" b="1" dirty="0"/>
          </a:p>
          <a:p>
            <a:r>
              <a:rPr lang="en-MY" sz="2000" b="1" dirty="0" smtClean="0"/>
              <a:t>(d)</a:t>
            </a:r>
            <a:r>
              <a:rPr lang="en-MY" sz="2000" b="1" dirty="0"/>
              <a:t>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/>
              <a:t>= 1 x </a:t>
            </a:r>
            <a:r>
              <a:rPr lang="en-MY" sz="2000" dirty="0" smtClean="0">
                <a:latin typeface="Arial"/>
                <a:cs typeface="Arial"/>
              </a:rPr>
              <a:t>2</a:t>
            </a:r>
            <a:r>
              <a:rPr lang="en-MY" sz="1600" baseline="28987" dirty="0" smtClean="0">
                <a:latin typeface="Arial"/>
                <a:cs typeface="Arial"/>
              </a:rPr>
              <a:t>5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/>
              <a:t>= </a:t>
            </a:r>
            <a:r>
              <a:rPr lang="en-MY" sz="2000" b="1" dirty="0" smtClean="0">
                <a:solidFill>
                  <a:srgbClr val="0070C0"/>
                </a:solidFill>
              </a:rPr>
              <a:t>32</a:t>
            </a:r>
            <a:endParaRPr lang="en-MY" sz="2000" b="1" dirty="0">
              <a:solidFill>
                <a:srgbClr val="0070C0"/>
              </a:solidFill>
            </a:endParaRPr>
          </a:p>
          <a:p>
            <a:r>
              <a:rPr lang="en-MY" sz="2000" b="1" dirty="0"/>
              <a:t> </a:t>
            </a:r>
            <a:endParaRPr lang="en-MY" sz="2000" dirty="0"/>
          </a:p>
          <a:p>
            <a:r>
              <a:rPr lang="en-MY" sz="2000" b="1" dirty="0" smtClean="0"/>
              <a:t>(e)</a:t>
            </a:r>
            <a:r>
              <a:rPr lang="en-MY" sz="2000" b="1" dirty="0"/>
              <a:t>  </a:t>
            </a:r>
            <a:r>
              <a:rPr lang="en-MY" sz="2000" b="1" dirty="0" err="1"/>
              <a:t>Nilai</a:t>
            </a:r>
            <a:r>
              <a:rPr lang="en-MY" sz="2000" b="1" dirty="0"/>
              <a:t> digit </a:t>
            </a:r>
            <a:r>
              <a:rPr lang="en-MY" sz="2000" dirty="0"/>
              <a:t>= 1 x </a:t>
            </a:r>
            <a:r>
              <a:rPr lang="en-MY" sz="2000" dirty="0" smtClean="0">
                <a:latin typeface="Arial"/>
                <a:cs typeface="Arial"/>
              </a:rPr>
              <a:t>2</a:t>
            </a:r>
            <a:r>
              <a:rPr lang="en-MY" sz="1600" baseline="28987" dirty="0" smtClean="0">
                <a:latin typeface="Arial"/>
                <a:cs typeface="Arial"/>
              </a:rPr>
              <a:t>0</a:t>
            </a:r>
            <a:r>
              <a:rPr lang="en-MY" sz="800" dirty="0" smtClean="0">
                <a:latin typeface="Arial"/>
                <a:cs typeface="Arial"/>
              </a:rPr>
              <a:t> </a:t>
            </a:r>
            <a:r>
              <a:rPr lang="en-MY" sz="2000" dirty="0"/>
              <a:t>= </a:t>
            </a:r>
            <a:r>
              <a:rPr lang="en-MY" sz="2000" b="1" dirty="0" smtClean="0">
                <a:solidFill>
                  <a:srgbClr val="0070C0"/>
                </a:solidFill>
              </a:rPr>
              <a:t>1</a:t>
            </a:r>
            <a:endParaRPr lang="en-MY" sz="2000" b="1" dirty="0">
              <a:solidFill>
                <a:srgbClr val="0070C0"/>
              </a:solidFill>
            </a:endParaRP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2231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1966</TotalTime>
  <Words>3459</Words>
  <Application>Microsoft Office PowerPoint</Application>
  <PresentationFormat>On-screen Show (4:3)</PresentationFormat>
  <Paragraphs>1018</Paragraphs>
  <Slides>72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Aharoni</vt:lpstr>
      <vt:lpstr>Albertus Extra Bold</vt:lpstr>
      <vt:lpstr>Antique Olive</vt:lpstr>
      <vt:lpstr>Arial</vt:lpstr>
      <vt:lpstr>Calibri</vt:lpstr>
      <vt:lpstr>Symbol</vt:lpstr>
      <vt:lpstr>Times New Roman</vt:lpstr>
      <vt:lpstr>Trebuchet MS</vt:lpstr>
      <vt:lpstr>Verdana</vt:lpstr>
      <vt:lpstr>Wingdings</vt:lpstr>
      <vt:lpstr>Wingdings 3</vt:lpstr>
      <vt:lpstr>Facet</vt:lpstr>
      <vt:lpstr>Equation</vt:lpstr>
      <vt:lpstr>Topic 1: PERWAKILAN NOMBOR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HERLINA</dc:creator>
  <cp:lastModifiedBy>User</cp:lastModifiedBy>
  <cp:revision>170</cp:revision>
  <cp:lastPrinted>2019-12-16T00:02:37Z</cp:lastPrinted>
  <dcterms:modified xsi:type="dcterms:W3CDTF">2020-08-25T05:25:46Z</dcterms:modified>
</cp:coreProperties>
</file>